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omments/comment1.xml" ContentType="application/vnd.openxmlformats-officedocument.presentationml.comments+xml"/>
  <Override PartName="/ppt/notesSlides/notesSlide3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omments/comment2.xml" ContentType="application/vnd.openxmlformats-officedocument.presentationml.comment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5.xml" ContentType="application/vnd.openxmlformats-officedocument.presentationml.notesSlide+xml"/>
  <Override PartName="/ppt/comments/comment3.xml" ContentType="application/vnd.openxmlformats-officedocument.presentationml.comments+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47"/>
  </p:notesMasterIdLst>
  <p:sldIdLst>
    <p:sldId id="356" r:id="rId2"/>
    <p:sldId id="358" r:id="rId3"/>
    <p:sldId id="359" r:id="rId4"/>
    <p:sldId id="361" r:id="rId5"/>
    <p:sldId id="320" r:id="rId6"/>
    <p:sldId id="326" r:id="rId7"/>
    <p:sldId id="323" r:id="rId8"/>
    <p:sldId id="322" r:id="rId9"/>
    <p:sldId id="362" r:id="rId10"/>
    <p:sldId id="365" r:id="rId11"/>
    <p:sldId id="310" r:id="rId12"/>
    <p:sldId id="313" r:id="rId13"/>
    <p:sldId id="338" r:id="rId14"/>
    <p:sldId id="344" r:id="rId15"/>
    <p:sldId id="337" r:id="rId16"/>
    <p:sldId id="339" r:id="rId17"/>
    <p:sldId id="340" r:id="rId18"/>
    <p:sldId id="341" r:id="rId19"/>
    <p:sldId id="342" r:id="rId20"/>
    <p:sldId id="343" r:id="rId21"/>
    <p:sldId id="354" r:id="rId22"/>
    <p:sldId id="366" r:id="rId23"/>
    <p:sldId id="368" r:id="rId24"/>
    <p:sldId id="369" r:id="rId25"/>
    <p:sldId id="367" r:id="rId26"/>
    <p:sldId id="355" r:id="rId27"/>
    <p:sldId id="370" r:id="rId28"/>
    <p:sldId id="351" r:id="rId29"/>
    <p:sldId id="346" r:id="rId30"/>
    <p:sldId id="352" r:id="rId31"/>
    <p:sldId id="347" r:id="rId32"/>
    <p:sldId id="348" r:id="rId33"/>
    <p:sldId id="353" r:id="rId34"/>
    <p:sldId id="349" r:id="rId35"/>
    <p:sldId id="350" r:id="rId36"/>
    <p:sldId id="256" r:id="rId37"/>
    <p:sldId id="328" r:id="rId38"/>
    <p:sldId id="327" r:id="rId39"/>
    <p:sldId id="308" r:id="rId40"/>
    <p:sldId id="314" r:id="rId41"/>
    <p:sldId id="330" r:id="rId42"/>
    <p:sldId id="329" r:id="rId43"/>
    <p:sldId id="331" r:id="rId44"/>
    <p:sldId id="324" r:id="rId45"/>
    <p:sldId id="325"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a Pulido" initials="CP" lastIdx="10" clrIdx="0">
    <p:extLst>
      <p:ext uri="{19B8F6BF-5375-455C-9EA6-DF929625EA0E}">
        <p15:presenceInfo xmlns:p15="http://schemas.microsoft.com/office/powerpoint/2012/main" userId="53b53e64186eb7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919"/>
    <a:srgbClr val="111111"/>
    <a:srgbClr val="10141A"/>
    <a:srgbClr val="1D1D1D"/>
    <a:srgbClr val="060606"/>
    <a:srgbClr val="000000"/>
    <a:srgbClr val="308C45"/>
    <a:srgbClr val="70B513"/>
    <a:srgbClr val="FCEBD2"/>
    <a:srgbClr val="DFF4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p:restoredTop sz="92522" autoAdjust="0"/>
  </p:normalViewPr>
  <p:slideViewPr>
    <p:cSldViewPr snapToGrid="0">
      <p:cViewPr>
        <p:scale>
          <a:sx n="78" d="100"/>
          <a:sy n="78" d="100"/>
        </p:scale>
        <p:origin x="4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Wilson%20Fernando%20Soto\Documents\ASDETBOY\2024\CIERRE%20CONTABLE\Balance%20Comprobacion_2024_TERCEROS.xls"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G:\ASDETBOY.LEONARDO\ASDETBOY\ASDETBOY\INTERVENCION%202024\MUNICIPIOS%20INTERVENIDOS%202024.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s-MX" sz="1800" dirty="0"/>
              <a:t>CONTRATOS Y CONVENIOS SIN LIQUIDAR VIGENCIA ANTERIORES </a:t>
            </a:r>
          </a:p>
        </c:rich>
      </c:tx>
      <c:layout>
        <c:manualLayout>
          <c:xMode val="edge"/>
          <c:yMode val="edge"/>
          <c:x val="0.15004740534538877"/>
          <c:y val="2.6620824349460157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22458721752820904"/>
          <c:y val="0.21747179871347294"/>
          <c:w val="0.75678859108432095"/>
          <c:h val="0.56949357719979987"/>
        </c:manualLayout>
      </c:layout>
      <c:barChart>
        <c:barDir val="col"/>
        <c:grouping val="clustered"/>
        <c:varyColors val="0"/>
        <c:ser>
          <c:idx val="0"/>
          <c:order val="0"/>
          <c:tx>
            <c:strRef>
              <c:f>Hoja1!$B$1</c:f>
              <c:strCache>
                <c:ptCount val="1"/>
                <c:pt idx="0">
                  <c:v>Contratos y convenios sin liquidar vigencia anteriores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D1D1D"/>
                    </a:solidFill>
                    <a:latin typeface="+mn-lt"/>
                    <a:ea typeface="+mn-ea"/>
                    <a:cs typeface="+mn-cs"/>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Contrato 8742023/2023         A.D.R</c:v>
                </c:pt>
                <c:pt idx="1">
                  <c:v>Convenio 3348/2022 Mant. Rutinario </c:v>
                </c:pt>
                <c:pt idx="2">
                  <c:v>Convenio 2803/2021 Reservorios </c:v>
                </c:pt>
              </c:strCache>
            </c:strRef>
          </c:cat>
          <c:val>
            <c:numRef>
              <c:f>Hoja1!$B$2:$B$4</c:f>
              <c:numCache>
                <c:formatCode>"$"#,##0_);[Red]\("$"#,##0\)</c:formatCode>
                <c:ptCount val="3"/>
                <c:pt idx="0">
                  <c:v>2000000000</c:v>
                </c:pt>
                <c:pt idx="1">
                  <c:v>1999999106.6300001</c:v>
                </c:pt>
                <c:pt idx="2" formatCode="&quot;$&quot;#,##0.00_);[Red]\(&quot;$&quot;#,##0.00\)">
                  <c:v>1499998942.6400001</c:v>
                </c:pt>
              </c:numCache>
            </c:numRef>
          </c:val>
          <c:extLst>
            <c:ext xmlns:c16="http://schemas.microsoft.com/office/drawing/2014/chart" uri="{C3380CC4-5D6E-409C-BE32-E72D297353CC}">
              <c16:uniqueId val="{00000000-3AED-4BFC-8DC5-E69A7D9A7320}"/>
            </c:ext>
          </c:extLst>
        </c:ser>
        <c:dLbls>
          <c:dLblPos val="inEnd"/>
          <c:showLegendKey val="0"/>
          <c:showVal val="1"/>
          <c:showCatName val="0"/>
          <c:showSerName val="0"/>
          <c:showPercent val="0"/>
          <c:showBubbleSize val="0"/>
        </c:dLbls>
        <c:gapWidth val="100"/>
        <c:overlap val="-24"/>
        <c:axId val="347568303"/>
        <c:axId val="347568783"/>
      </c:barChart>
      <c:catAx>
        <c:axId val="347568303"/>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t" anchorCtr="0"/>
          <a:lstStyle/>
          <a:p>
            <a:pPr>
              <a:defRPr sz="1197" b="0" i="0" u="none" strike="noStrike" kern="1200" baseline="0">
                <a:solidFill>
                  <a:schemeClr val="tx1">
                    <a:lumMod val="65000"/>
                    <a:lumOff val="35000"/>
                  </a:schemeClr>
                </a:solidFill>
                <a:latin typeface="+mn-lt"/>
                <a:ea typeface="+mn-ea"/>
                <a:cs typeface="+mn-cs"/>
              </a:defRPr>
            </a:pPr>
            <a:endParaRPr lang="es-CO"/>
          </a:p>
        </c:txPr>
        <c:crossAx val="347568783"/>
        <c:crosses val="autoZero"/>
        <c:auto val="1"/>
        <c:lblAlgn val="ctr"/>
        <c:lblOffset val="100"/>
        <c:noMultiLvlLbl val="0"/>
      </c:catAx>
      <c:valAx>
        <c:axId val="3475687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s-CO" dirty="0"/>
                  <a:t>MILLONES</a:t>
                </a:r>
              </a:p>
            </c:rich>
          </c:tx>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title>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347568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ESTADO DE MAQUINAS </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s-CO"/>
        </a:p>
      </c:txPr>
    </c:title>
    <c:autoTitleDeleted val="0"/>
    <c:plotArea>
      <c:layout/>
      <c:doughnutChart>
        <c:varyColors val="1"/>
        <c:ser>
          <c:idx val="0"/>
          <c:order val="0"/>
          <c:tx>
            <c:strRef>
              <c:f>Hoja1!$B$1</c:f>
              <c:strCache>
                <c:ptCount val="1"/>
                <c:pt idx="0">
                  <c:v>Ventas</c:v>
                </c:pt>
              </c:strCache>
            </c:strRef>
          </c:tx>
          <c:dPt>
            <c:idx val="0"/>
            <c:bubble3D val="0"/>
            <c:spPr>
              <a:solidFill>
                <a:schemeClr val="accent2">
                  <a:shade val="6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CCAB-4722-BA69-626A5B9BFF48}"/>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CCAB-4722-BA69-626A5B9BFF48}"/>
              </c:ext>
            </c:extLst>
          </c:dPt>
          <c:dPt>
            <c:idx val="2"/>
            <c:bubble3D val="0"/>
            <c:spPr>
              <a:solidFill>
                <a:schemeClr val="accent2">
                  <a:tint val="6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CCAB-4722-BA69-626A5B9BFF48}"/>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CO"/>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Hoja1!$A$2:$A$4</c:f>
              <c:strCache>
                <c:ptCount val="3"/>
                <c:pt idx="0">
                  <c:v>OPERATIVAS</c:v>
                </c:pt>
                <c:pt idx="1">
                  <c:v>VARADAS</c:v>
                </c:pt>
                <c:pt idx="2">
                  <c:v>INOPERATIVAS</c:v>
                </c:pt>
              </c:strCache>
            </c:strRef>
          </c:cat>
          <c:val>
            <c:numRef>
              <c:f>Hoja1!$B$2:$B$4</c:f>
              <c:numCache>
                <c:formatCode>General</c:formatCode>
                <c:ptCount val="3"/>
                <c:pt idx="0">
                  <c:v>62</c:v>
                </c:pt>
                <c:pt idx="1">
                  <c:v>21</c:v>
                </c:pt>
                <c:pt idx="2">
                  <c:v>17</c:v>
                </c:pt>
              </c:numCache>
            </c:numRef>
          </c:val>
          <c:extLst>
            <c:ext xmlns:c16="http://schemas.microsoft.com/office/drawing/2014/chart" uri="{C3380CC4-5D6E-409C-BE32-E72D297353CC}">
              <c16:uniqueId val="{00000006-CCAB-4722-BA69-626A5B9BFF48}"/>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9" b="1" i="0" u="none" strike="noStrike" kern="1200" spc="0" baseline="0">
                <a:solidFill>
                  <a:schemeClr val="tx1">
                    <a:lumMod val="65000"/>
                    <a:lumOff val="35000"/>
                  </a:schemeClr>
                </a:solidFill>
                <a:latin typeface="+mn-lt"/>
                <a:ea typeface="+mn-ea"/>
                <a:cs typeface="+mn-cs"/>
              </a:defRPr>
            </a:pPr>
            <a:r>
              <a:rPr lang="es-CO" sz="1999" b="1"/>
              <a:t>ESTADO DE SITUACION FINANCIERA  </a:t>
            </a:r>
          </a:p>
        </c:rich>
      </c:tx>
      <c:overlay val="0"/>
      <c:spPr>
        <a:noFill/>
        <a:ln>
          <a:noFill/>
        </a:ln>
        <a:effectLst/>
      </c:spPr>
      <c:txPr>
        <a:bodyPr rot="0" spcFirstLastPara="1" vertOverflow="ellipsis" vert="horz" wrap="square" anchor="ctr" anchorCtr="1"/>
        <a:lstStyle/>
        <a:p>
          <a:pPr>
            <a:defRPr sz="1999" b="1"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0.10672091085086249"/>
          <c:y val="0.13598629886529551"/>
          <c:w val="0.88087556103447373"/>
          <c:h val="0.69938488361208873"/>
        </c:manualLayout>
      </c:layout>
      <c:barChart>
        <c:barDir val="col"/>
        <c:grouping val="clustered"/>
        <c:varyColors val="0"/>
        <c:ser>
          <c:idx val="0"/>
          <c:order val="0"/>
          <c:tx>
            <c:strRef>
              <c:f>Hoja1!$D$3</c:f>
              <c:strCache>
                <c:ptCount val="1"/>
                <c:pt idx="0">
                  <c:v>dic-22</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399" b="1" i="0" u="none" strike="noStrike" kern="1200" baseline="0">
                    <a:solidFill>
                      <a:schemeClr val="accent2">
                        <a:lumMod val="7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Hoja1!$C$4:$C$6</c:f>
              <c:strCache>
                <c:ptCount val="3"/>
                <c:pt idx="0">
                  <c:v>Activo</c:v>
                </c:pt>
                <c:pt idx="1">
                  <c:v>Pasivo</c:v>
                </c:pt>
                <c:pt idx="2">
                  <c:v>Patrimonio</c:v>
                </c:pt>
              </c:strCache>
            </c:strRef>
          </c:cat>
          <c:val>
            <c:numRef>
              <c:f>Hoja1!$D$4:$D$6</c:f>
              <c:numCache>
                <c:formatCode>General</c:formatCode>
                <c:ptCount val="3"/>
                <c:pt idx="0">
                  <c:v>1055000000</c:v>
                </c:pt>
                <c:pt idx="1">
                  <c:v>780000000</c:v>
                </c:pt>
                <c:pt idx="2">
                  <c:v>275000000</c:v>
                </c:pt>
              </c:numCache>
            </c:numRef>
          </c:val>
          <c:extLst>
            <c:ext xmlns:c16="http://schemas.microsoft.com/office/drawing/2014/chart" uri="{C3380CC4-5D6E-409C-BE32-E72D297353CC}">
              <c16:uniqueId val="{00000000-ED18-4CC3-8369-4CCDC34E34BD}"/>
            </c:ext>
          </c:extLst>
        </c:ser>
        <c:ser>
          <c:idx val="1"/>
          <c:order val="1"/>
          <c:tx>
            <c:strRef>
              <c:f>Hoja1!$E$3</c:f>
              <c:strCache>
                <c:ptCount val="1"/>
                <c:pt idx="0">
                  <c:v>dic-23</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399" b="1" i="0" u="none" strike="noStrike" kern="1200" baseline="0">
                    <a:solidFill>
                      <a:schemeClr val="bg2">
                        <a:lumMod val="50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Hoja1!$C$4:$C$6</c:f>
              <c:strCache>
                <c:ptCount val="3"/>
                <c:pt idx="0">
                  <c:v>Activo</c:v>
                </c:pt>
                <c:pt idx="1">
                  <c:v>Pasivo</c:v>
                </c:pt>
                <c:pt idx="2">
                  <c:v>Patrimonio</c:v>
                </c:pt>
              </c:strCache>
            </c:strRef>
          </c:cat>
          <c:val>
            <c:numRef>
              <c:f>Hoja1!$E$4:$E$6</c:f>
              <c:numCache>
                <c:formatCode>General</c:formatCode>
                <c:ptCount val="3"/>
                <c:pt idx="0">
                  <c:v>858000000</c:v>
                </c:pt>
                <c:pt idx="1">
                  <c:v>545000000</c:v>
                </c:pt>
                <c:pt idx="2">
                  <c:v>313000000</c:v>
                </c:pt>
              </c:numCache>
            </c:numRef>
          </c:val>
          <c:extLst>
            <c:ext xmlns:c16="http://schemas.microsoft.com/office/drawing/2014/chart" uri="{C3380CC4-5D6E-409C-BE32-E72D297353CC}">
              <c16:uniqueId val="{00000001-ED18-4CC3-8369-4CCDC34E34BD}"/>
            </c:ext>
          </c:extLst>
        </c:ser>
        <c:ser>
          <c:idx val="2"/>
          <c:order val="2"/>
          <c:tx>
            <c:strRef>
              <c:f>Hoja1!$F$3</c:f>
              <c:strCache>
                <c:ptCount val="1"/>
                <c:pt idx="0">
                  <c:v>ago-24</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399" b="1" i="0" u="none" strike="noStrike" kern="1200" baseline="0">
                    <a:solidFill>
                      <a:schemeClr val="tx1">
                        <a:lumMod val="65000"/>
                        <a:lumOff val="3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Hoja1!$C$4:$C$6</c:f>
              <c:strCache>
                <c:ptCount val="3"/>
                <c:pt idx="0">
                  <c:v>Activo</c:v>
                </c:pt>
                <c:pt idx="1">
                  <c:v>Pasivo</c:v>
                </c:pt>
                <c:pt idx="2">
                  <c:v>Patrimonio</c:v>
                </c:pt>
              </c:strCache>
            </c:strRef>
          </c:cat>
          <c:val>
            <c:numRef>
              <c:f>Hoja1!$F$4:$F$6</c:f>
              <c:numCache>
                <c:formatCode>General</c:formatCode>
                <c:ptCount val="3"/>
                <c:pt idx="0">
                  <c:v>2453000000</c:v>
                </c:pt>
                <c:pt idx="1">
                  <c:v>1704000000</c:v>
                </c:pt>
                <c:pt idx="2">
                  <c:v>749000000</c:v>
                </c:pt>
              </c:numCache>
            </c:numRef>
          </c:val>
          <c:extLst>
            <c:ext xmlns:c16="http://schemas.microsoft.com/office/drawing/2014/chart" uri="{C3380CC4-5D6E-409C-BE32-E72D297353CC}">
              <c16:uniqueId val="{00000002-ED18-4CC3-8369-4CCDC34E34BD}"/>
            </c:ext>
          </c:extLst>
        </c:ser>
        <c:ser>
          <c:idx val="3"/>
          <c:order val="3"/>
          <c:tx>
            <c:strRef>
              <c:f>Hoja1!$G$3</c:f>
              <c:strCache>
                <c:ptCount val="1"/>
                <c:pt idx="0">
                  <c:v>dic-24</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399" b="1" i="0" u="none" strike="noStrike" kern="1200" baseline="0">
                    <a:solidFill>
                      <a:srgbClr val="308C45"/>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Hoja1!$C$4:$C$6</c:f>
              <c:strCache>
                <c:ptCount val="3"/>
                <c:pt idx="0">
                  <c:v>Activo</c:v>
                </c:pt>
                <c:pt idx="1">
                  <c:v>Pasivo</c:v>
                </c:pt>
                <c:pt idx="2">
                  <c:v>Patrimonio</c:v>
                </c:pt>
              </c:strCache>
            </c:strRef>
          </c:cat>
          <c:val>
            <c:numRef>
              <c:f>Hoja1!$G$4:$G$6</c:f>
              <c:numCache>
                <c:formatCode>General</c:formatCode>
                <c:ptCount val="3"/>
                <c:pt idx="0">
                  <c:v>5384000000</c:v>
                </c:pt>
                <c:pt idx="1">
                  <c:v>4664000000</c:v>
                </c:pt>
                <c:pt idx="2">
                  <c:v>721000000</c:v>
                </c:pt>
              </c:numCache>
            </c:numRef>
          </c:val>
          <c:extLst>
            <c:ext xmlns:c16="http://schemas.microsoft.com/office/drawing/2014/chart" uri="{C3380CC4-5D6E-409C-BE32-E72D297353CC}">
              <c16:uniqueId val="{00000003-ED18-4CC3-8369-4CCDC34E34BD}"/>
            </c:ext>
          </c:extLst>
        </c:ser>
        <c:dLbls>
          <c:showLegendKey val="0"/>
          <c:showVal val="0"/>
          <c:showCatName val="0"/>
          <c:showSerName val="0"/>
          <c:showPercent val="0"/>
          <c:showBubbleSize val="0"/>
        </c:dLbls>
        <c:gapWidth val="219"/>
        <c:overlap val="-27"/>
        <c:axId val="238787112"/>
        <c:axId val="1"/>
      </c:barChart>
      <c:catAx>
        <c:axId val="238787112"/>
        <c:scaling>
          <c:orientation val="minMax"/>
        </c:scaling>
        <c:delete val="0"/>
        <c:axPos val="b"/>
        <c:numFmt formatCode="General" sourceLinked="1"/>
        <c:majorTickMark val="none"/>
        <c:minorTickMark val="none"/>
        <c:tickLblPos val="nextTo"/>
        <c:spPr>
          <a:noFill/>
          <a:ln w="9518"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399" b="1" i="0" u="none" strike="noStrike" kern="1200" baseline="0">
                <a:solidFill>
                  <a:schemeClr val="tx1">
                    <a:lumMod val="65000"/>
                    <a:lumOff val="35000"/>
                  </a:schemeClr>
                </a:solidFill>
                <a:latin typeface="+mn-lt"/>
                <a:ea typeface="+mn-ea"/>
                <a:cs typeface="+mn-cs"/>
              </a:defRPr>
            </a:pPr>
            <a:endParaRPr lang="es-CO"/>
          </a:p>
        </c:txPr>
        <c:crossAx val="1"/>
        <c:crosses val="autoZero"/>
        <c:auto val="1"/>
        <c:lblAlgn val="ctr"/>
        <c:lblOffset val="100"/>
        <c:noMultiLvlLbl val="0"/>
      </c:catAx>
      <c:valAx>
        <c:axId val="1"/>
        <c:scaling>
          <c:orientation val="minMax"/>
        </c:scaling>
        <c:delete val="0"/>
        <c:axPos val="l"/>
        <c:majorGridlines>
          <c:spPr>
            <a:ln w="9518"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399" b="0" i="0" u="none" strike="noStrike" kern="1200" baseline="0">
                <a:solidFill>
                  <a:schemeClr val="tx1">
                    <a:lumMod val="65000"/>
                    <a:lumOff val="35000"/>
                  </a:schemeClr>
                </a:solidFill>
                <a:latin typeface="+mn-lt"/>
                <a:ea typeface="+mn-ea"/>
                <a:cs typeface="+mn-cs"/>
              </a:defRPr>
            </a:pPr>
            <a:endParaRPr lang="es-CO"/>
          </a:p>
        </c:txPr>
        <c:crossAx val="238787112"/>
        <c:crosses val="autoZero"/>
        <c:crossBetween val="between"/>
        <c:dispUnits>
          <c:builtInUnit val="millions"/>
          <c:dispUnitsLbl>
            <c:spPr>
              <a:noFill/>
              <a:ln>
                <a:noFill/>
              </a:ln>
              <a:effectLst/>
            </c:spPr>
            <c:txPr>
              <a:bodyPr rot="-5400000" spcFirstLastPara="1" vertOverflow="ellipsis" vert="horz" wrap="square" anchor="ctr" anchorCtr="1"/>
              <a:lstStyle/>
              <a:p>
                <a:pPr>
                  <a:defRPr sz="1399" b="0" i="0" u="none" strike="noStrike" kern="1200" baseline="0">
                    <a:solidFill>
                      <a:schemeClr val="tx1">
                        <a:lumMod val="65000"/>
                        <a:lumOff val="35000"/>
                      </a:schemeClr>
                    </a:solidFill>
                    <a:latin typeface="+mn-lt"/>
                    <a:ea typeface="+mn-ea"/>
                    <a:cs typeface="+mn-cs"/>
                  </a:defRPr>
                </a:pPr>
                <a:endParaRPr lang="es-CO"/>
              </a:p>
            </c:txPr>
          </c:dispUnitsLbl>
        </c:dispUnits>
      </c:valAx>
      <c:spPr>
        <a:noFill/>
        <a:ln w="25382">
          <a:noFill/>
        </a:ln>
        <a:effectLst/>
      </c:spPr>
    </c:plotArea>
    <c:legend>
      <c:legendPos val="b"/>
      <c:overlay val="0"/>
      <c:spPr>
        <a:noFill/>
        <a:ln>
          <a:noFill/>
        </a:ln>
        <a:effectLst/>
      </c:spPr>
      <c:txPr>
        <a:bodyPr rot="0" spcFirstLastPara="1" vertOverflow="ellipsis" vert="horz" wrap="square" anchor="ctr" anchorCtr="1"/>
        <a:lstStyle/>
        <a:p>
          <a:pPr>
            <a:defRPr sz="1399" b="1"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w="6350" cap="flat" cmpd="sng" algn="ctr">
      <a:noFill/>
      <a:prstDash val="solid"/>
      <a:miter lim="800000"/>
    </a:ln>
    <a:effectLst/>
  </c:spPr>
  <c:txPr>
    <a:bodyPr/>
    <a:lstStyle/>
    <a:p>
      <a:pPr>
        <a:defRPr sz="1399"/>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1"/>
              </a:solidFill>
              <a:ln>
                <a:noFill/>
              </a:ln>
              <a:effectLst/>
            </c:spPr>
            <c:extLst>
              <c:ext xmlns:c16="http://schemas.microsoft.com/office/drawing/2014/chart" uri="{C3380CC4-5D6E-409C-BE32-E72D297353CC}">
                <c16:uniqueId val="{00000000-264B-4987-B49B-0822BCA70F02}"/>
              </c:ext>
            </c:extLst>
          </c:dPt>
          <c:dPt>
            <c:idx val="1"/>
            <c:bubble3D val="0"/>
            <c:spPr>
              <a:solidFill>
                <a:schemeClr val="accent2"/>
              </a:solidFill>
              <a:ln>
                <a:noFill/>
              </a:ln>
              <a:effectLst/>
            </c:spPr>
            <c:extLst>
              <c:ext xmlns:c16="http://schemas.microsoft.com/office/drawing/2014/chart" uri="{C3380CC4-5D6E-409C-BE32-E72D297353CC}">
                <c16:uniqueId val="{00000001-264B-4987-B49B-0822BCA70F02}"/>
              </c:ext>
            </c:extLst>
          </c:dPt>
          <c:dPt>
            <c:idx val="2"/>
            <c:bubble3D val="0"/>
            <c:spPr>
              <a:solidFill>
                <a:schemeClr val="accent3"/>
              </a:solidFill>
              <a:ln>
                <a:noFill/>
              </a:ln>
              <a:effectLst/>
            </c:spPr>
            <c:extLst>
              <c:ext xmlns:c16="http://schemas.microsoft.com/office/drawing/2014/chart" uri="{C3380CC4-5D6E-409C-BE32-E72D297353CC}">
                <c16:uniqueId val="{00000002-264B-4987-B49B-0822BCA70F02}"/>
              </c:ext>
            </c:extLst>
          </c:dPt>
          <c:dPt>
            <c:idx val="3"/>
            <c:bubble3D val="0"/>
            <c:spPr>
              <a:solidFill>
                <a:schemeClr val="accent4"/>
              </a:solidFill>
              <a:ln>
                <a:noFill/>
              </a:ln>
              <a:effectLst/>
            </c:spPr>
            <c:extLst>
              <c:ext xmlns:c16="http://schemas.microsoft.com/office/drawing/2014/chart" uri="{C3380CC4-5D6E-409C-BE32-E72D297353CC}">
                <c16:uniqueId val="{00000003-264B-4987-B49B-0822BCA70F02}"/>
              </c:ext>
            </c:extLst>
          </c:dPt>
          <c:dPt>
            <c:idx val="4"/>
            <c:bubble3D val="0"/>
            <c:spPr>
              <a:solidFill>
                <a:schemeClr val="accent5"/>
              </a:solidFill>
              <a:ln>
                <a:noFill/>
              </a:ln>
              <a:effectLst/>
            </c:spPr>
            <c:extLst>
              <c:ext xmlns:c16="http://schemas.microsoft.com/office/drawing/2014/chart" uri="{C3380CC4-5D6E-409C-BE32-E72D297353CC}">
                <c16:uniqueId val="{00000004-264B-4987-B49B-0822BCA70F02}"/>
              </c:ext>
            </c:extLst>
          </c:dPt>
          <c:dPt>
            <c:idx val="5"/>
            <c:bubble3D val="0"/>
            <c:spPr>
              <a:solidFill>
                <a:schemeClr val="accent6"/>
              </a:solidFill>
              <a:ln>
                <a:noFill/>
              </a:ln>
              <a:effectLst/>
            </c:spPr>
            <c:extLst>
              <c:ext xmlns:c16="http://schemas.microsoft.com/office/drawing/2014/chart" uri="{C3380CC4-5D6E-409C-BE32-E72D297353CC}">
                <c16:uniqueId val="{00000005-264B-4987-B49B-0822BCA70F02}"/>
              </c:ext>
            </c:extLst>
          </c:dPt>
          <c:dLbls>
            <c:dLbl>
              <c:idx val="0"/>
              <c:layout>
                <c:manualLayout>
                  <c:x val="0.24524362177940218"/>
                  <c:y val="1.475683203957941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64B-4987-B49B-0822BCA70F02}"/>
                </c:ext>
              </c:extLst>
            </c:dLbl>
            <c:dLbl>
              <c:idx val="1"/>
              <c:layout>
                <c:manualLayout>
                  <c:x val="-0.23263123359580051"/>
                  <c:y val="-0.12720859810757507"/>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64B-4987-B49B-0822BCA70F02}"/>
                </c:ext>
              </c:extLst>
            </c:dLbl>
            <c:dLbl>
              <c:idx val="2"/>
              <c:layout>
                <c:manualLayout>
                  <c:x val="0.2018640350877193"/>
                  <c:y val="-5.0023285110620871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64B-4987-B49B-0822BCA70F02}"/>
                </c:ext>
              </c:extLst>
            </c:dLbl>
            <c:dLbl>
              <c:idx val="4"/>
              <c:layout>
                <c:manualLayout>
                  <c:x val="-0.14586829734393003"/>
                  <c:y val="1.360643766214208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64B-4987-B49B-0822BCA70F02}"/>
                </c:ext>
              </c:extLst>
            </c:dLbl>
            <c:dLbl>
              <c:idx val="5"/>
              <c:delete val="1"/>
              <c:extLst>
                <c:ext xmlns:c15="http://schemas.microsoft.com/office/drawing/2012/chart" uri="{CE6537A1-D6FC-4f65-9D91-7224C49458BB}"/>
                <c:ext xmlns:c16="http://schemas.microsoft.com/office/drawing/2014/chart" uri="{C3380CC4-5D6E-409C-BE32-E72D297353CC}">
                  <c16:uniqueId val="{00000005-264B-4987-B49B-0822BCA70F0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49" b="1" i="0" u="none" strike="noStrike" kern="1200" baseline="0">
                    <a:solidFill>
                      <a:schemeClr val="tx1">
                        <a:lumMod val="75000"/>
                        <a:lumOff val="25000"/>
                      </a:schemeClr>
                    </a:solidFill>
                    <a:latin typeface="+mn-lt"/>
                    <a:ea typeface="+mn-ea"/>
                    <a:cs typeface="+mn-cs"/>
                  </a:defRPr>
                </a:pPr>
                <a:endParaRPr lang="es-CO"/>
              </a:p>
            </c:txPr>
            <c:showLegendKey val="0"/>
            <c:showVal val="1"/>
            <c:showCatName val="1"/>
            <c:showSerName val="0"/>
            <c:showPercent val="0"/>
            <c:showBubbleSize val="0"/>
            <c:showLeaderLines val="1"/>
            <c:leaderLines>
              <c:spPr>
                <a:ln w="9515" cap="flat" cmpd="sng" algn="ctr">
                  <a:solidFill>
                    <a:schemeClr val="tx1">
                      <a:lumMod val="35000"/>
                      <a:lumOff val="65000"/>
                    </a:schemeClr>
                  </a:solidFill>
                  <a:prstDash val="solid"/>
                  <a:round/>
                </a:ln>
                <a:effectLst/>
              </c:spPr>
            </c:leaderLines>
            <c:extLst>
              <c:ext xmlns:c15="http://schemas.microsoft.com/office/drawing/2012/chart" uri="{CE6537A1-D6FC-4f65-9D91-7224C49458BB}"/>
            </c:extLst>
          </c:dLbls>
          <c:cat>
            <c:strRef>
              <c:f>(Hoja2!$B$5,Hoja2!$B$7,Hoja2!$B$12:$B$15)</c:f>
              <c:strCache>
                <c:ptCount val="6"/>
                <c:pt idx="0">
                  <c:v>IDEBOY - INSTITUTO DE FOMENTO Y DESARROLLO DE BOYACA</c:v>
                </c:pt>
                <c:pt idx="1">
                  <c:v>DEPARTAMENTO DE BOYACA</c:v>
                </c:pt>
                <c:pt idx="2">
                  <c:v>INSTITUTO DE TRANSITO DE BOYACA ITBOY</c:v>
                </c:pt>
                <c:pt idx="3">
                  <c:v>AGENCIA DE DESARROLLO RURAL - ADR</c:v>
                </c:pt>
                <c:pt idx="4">
                  <c:v>CONSORCIO VIAL SUGAMUXI 2015</c:v>
                </c:pt>
                <c:pt idx="5">
                  <c:v>CONSORCIO PAAT 2016</c:v>
                </c:pt>
              </c:strCache>
            </c:strRef>
          </c:cat>
          <c:val>
            <c:numRef>
              <c:f>(Hoja2!$C$5,Hoja2!$C$7,Hoja2!$C$12:$C$15)</c:f>
              <c:numCache>
                <c:formatCode>_(* #,##0.00_);_(* \(#,##0.00\);_(* "-"??_);_(@_)</c:formatCode>
                <c:ptCount val="6"/>
                <c:pt idx="0">
                  <c:v>21.078779000000001</c:v>
                </c:pt>
                <c:pt idx="1">
                  <c:v>1592.1631622300001</c:v>
                </c:pt>
                <c:pt idx="2">
                  <c:v>600.14845524999998</c:v>
                </c:pt>
                <c:pt idx="3">
                  <c:v>266.7065715</c:v>
                </c:pt>
                <c:pt idx="4">
                  <c:v>41.4024</c:v>
                </c:pt>
                <c:pt idx="5">
                  <c:v>12.886082</c:v>
                </c:pt>
              </c:numCache>
            </c:numRef>
          </c:val>
          <c:extLst>
            <c:ext xmlns:c16="http://schemas.microsoft.com/office/drawing/2014/chart" uri="{C3380CC4-5D6E-409C-BE32-E72D297353CC}">
              <c16:uniqueId val="{00000006-264B-4987-B49B-0822BCA70F02}"/>
            </c:ext>
          </c:extLst>
        </c:ser>
        <c:dLbls>
          <c:showLegendKey val="0"/>
          <c:showVal val="0"/>
          <c:showCatName val="0"/>
          <c:showSerName val="0"/>
          <c:showPercent val="0"/>
          <c:showBubbleSize val="0"/>
          <c:showLeaderLines val="1"/>
        </c:dLbls>
        <c:firstSliceAng val="0"/>
      </c:pieChart>
      <c:spPr>
        <a:noFill/>
        <a:ln w="25373">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9.1705599300087495E-2"/>
          <c:y val="0.13362872212426039"/>
          <c:w val="0.50445708102713938"/>
          <c:h val="0.79482848760976166"/>
        </c:manualLayout>
      </c:layout>
      <c:doughnutChart>
        <c:varyColors val="1"/>
        <c:ser>
          <c:idx val="1"/>
          <c:order val="0"/>
          <c:tx>
            <c:strRef>
              <c:f>Hoja1!$B$4</c:f>
              <c:strCache>
                <c:ptCount val="1"/>
              </c:strCache>
            </c:strRef>
          </c:tx>
          <c:dPt>
            <c:idx val="0"/>
            <c:bubble3D val="0"/>
            <c:spPr>
              <a:solidFill>
                <a:schemeClr val="accent2">
                  <a:shade val="58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134-4B2F-9B18-479D478922B9}"/>
              </c:ext>
            </c:extLst>
          </c:dPt>
          <c:dPt>
            <c:idx val="1"/>
            <c:bubble3D val="0"/>
            <c:spPr>
              <a:solidFill>
                <a:schemeClr val="accent2">
                  <a:shade val="86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134-4B2F-9B18-479D478922B9}"/>
              </c:ext>
            </c:extLst>
          </c:dPt>
          <c:dPt>
            <c:idx val="2"/>
            <c:bubble3D val="0"/>
            <c:spPr>
              <a:solidFill>
                <a:schemeClr val="accent2">
                  <a:tint val="86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134-4B2F-9B18-479D478922B9}"/>
              </c:ext>
            </c:extLst>
          </c:dPt>
          <c:dPt>
            <c:idx val="3"/>
            <c:bubble3D val="0"/>
            <c:spPr>
              <a:solidFill>
                <a:schemeClr val="accent2">
                  <a:tint val="58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134-4B2F-9B18-479D478922B9}"/>
              </c:ext>
            </c:extLst>
          </c:dPt>
          <c:dLbls>
            <c:dLbl>
              <c:idx val="0"/>
              <c:tx>
                <c:rich>
                  <a:bodyPr rot="0" spcFirstLastPara="1" vertOverflow="ellipsis" vert="horz" wrap="square" lIns="38100" tIns="19050" rIns="38100" bIns="19050" anchor="ctr" anchorCtr="1">
                    <a:noAutofit/>
                  </a:bodyPr>
                  <a:lstStyle/>
                  <a:p>
                    <a:pPr>
                      <a:defRPr sz="900" b="1" i="0" u="none" strike="noStrike" kern="1200" baseline="0">
                        <a:solidFill>
                          <a:schemeClr val="tx1"/>
                        </a:solidFill>
                        <a:effectLst>
                          <a:outerShdw blurRad="50800" dist="50800" dir="5400000" algn="ctr" rotWithShape="0">
                            <a:schemeClr val="bg1">
                              <a:alpha val="90000"/>
                            </a:schemeClr>
                          </a:outerShdw>
                        </a:effectLst>
                        <a:latin typeface="+mn-lt"/>
                        <a:ea typeface="+mn-ea"/>
                        <a:cs typeface="+mn-cs"/>
                      </a:defRPr>
                    </a:pPr>
                    <a:fld id="{29B0F09D-6FD4-4B55-9228-EA8ACE3BA5B9}" type="VALUE">
                      <a:rPr lang="en-US" smtClean="0">
                        <a:solidFill>
                          <a:schemeClr val="tx1"/>
                        </a:solidFill>
                        <a:effectLst>
                          <a:outerShdw blurRad="50800" dist="50800" dir="5400000" algn="ctr" rotWithShape="0">
                            <a:schemeClr val="bg1">
                              <a:alpha val="90000"/>
                            </a:schemeClr>
                          </a:outerShdw>
                        </a:effectLst>
                      </a:rPr>
                      <a:pPr>
                        <a:defRPr>
                          <a:solidFill>
                            <a:schemeClr val="tx1"/>
                          </a:solidFill>
                          <a:effectLst>
                            <a:outerShdw blurRad="50800" dist="50800" dir="5400000" algn="ctr" rotWithShape="0">
                              <a:schemeClr val="bg1">
                                <a:alpha val="90000"/>
                              </a:schemeClr>
                            </a:outerShdw>
                          </a:effectLst>
                        </a:defRPr>
                      </a:pPr>
                      <a:t>[VALOR]</a:t>
                    </a:fld>
                    <a:r>
                      <a:rPr lang="en-US" baseline="0" dirty="0">
                        <a:solidFill>
                          <a:schemeClr val="tx1"/>
                        </a:solidFill>
                        <a:effectLst>
                          <a:outerShdw blurRad="50800" dist="50800" dir="5400000" algn="ctr" rotWithShape="0">
                            <a:schemeClr val="bg1">
                              <a:alpha val="90000"/>
                            </a:schemeClr>
                          </a:outerShdw>
                        </a:effectLst>
                      </a:rPr>
                      <a:t> </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1"/>
                      </a:solidFill>
                      <a:effectLst>
                        <a:outerShdw blurRad="50800" dist="50800" dir="5400000" algn="ctr" rotWithShape="0">
                          <a:schemeClr val="bg1">
                            <a:alpha val="90000"/>
                          </a:schemeClr>
                        </a:outerShdw>
                      </a:effectLst>
                      <a:latin typeface="+mn-lt"/>
                      <a:ea typeface="+mn-ea"/>
                      <a:cs typeface="+mn-cs"/>
                    </a:defRPr>
                  </a:pPr>
                  <a:endParaRPr lang="es-CO"/>
                </a:p>
              </c:txPr>
              <c:showLegendKey val="0"/>
              <c:showVal val="1"/>
              <c:showCatName val="0"/>
              <c:showSerName val="0"/>
              <c:showPercent val="1"/>
              <c:showBubbleSize val="0"/>
              <c:extLst>
                <c:ext xmlns:c15="http://schemas.microsoft.com/office/drawing/2012/chart" uri="{CE6537A1-D6FC-4f65-9D91-7224C49458BB}">
                  <c15:layout>
                    <c:manualLayout>
                      <c:w val="0.1600133786638934"/>
                      <c:h val="8.833546486152119E-2"/>
                    </c:manualLayout>
                  </c15:layout>
                  <c15:dlblFieldTable/>
                  <c15:showDataLabelsRange val="0"/>
                </c:ext>
                <c:ext xmlns:c16="http://schemas.microsoft.com/office/drawing/2014/chart" uri="{C3380CC4-5D6E-409C-BE32-E72D297353CC}">
                  <c16:uniqueId val="{00000001-9134-4B2F-9B18-479D478922B9}"/>
                </c:ext>
              </c:extLst>
            </c:dLbl>
            <c:dLbl>
              <c:idx val="1"/>
              <c:tx>
                <c:rich>
                  <a:bodyPr/>
                  <a:lstStyle/>
                  <a:p>
                    <a:fld id="{C4EB42D8-B193-44A2-95FC-DED17E283988}" type="VALUE">
                      <a:rPr lang="en-US" smtClean="0"/>
                      <a:pPr/>
                      <a:t>[VALOR]</a:t>
                    </a:fld>
                    <a:r>
                      <a:rPr lang="en-US" baseline="0"/>
                      <a:t> </a:t>
                    </a:r>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134-4B2F-9B18-479D478922B9}"/>
                </c:ext>
              </c:extLst>
            </c:dLbl>
            <c:dLbl>
              <c:idx val="2"/>
              <c:tx>
                <c:rich>
                  <a:bodyPr/>
                  <a:lstStyle/>
                  <a:p>
                    <a:fld id="{2D8548A9-A610-4839-ADD4-297087755A59}" type="VALUE">
                      <a:rPr lang="en-US" smtClean="0"/>
                      <a:pPr/>
                      <a:t>[VALOR]</a:t>
                    </a:fld>
                    <a:r>
                      <a:rPr lang="en-US" baseline="0" dirty="0"/>
                      <a:t> </a:t>
                    </a:r>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134-4B2F-9B18-479D478922B9}"/>
                </c:ext>
              </c:extLst>
            </c:dLbl>
            <c:dLbl>
              <c:idx val="3"/>
              <c:tx>
                <c:rich>
                  <a:bodyPr/>
                  <a:lstStyle/>
                  <a:p>
                    <a:fld id="{D4745547-AD7A-4AA9-8C29-5610B99A4AA2}" type="VALUE">
                      <a:rPr lang="en-US" smtClean="0"/>
                      <a:pPr/>
                      <a:t>[VALOR]</a:t>
                    </a:fld>
                    <a:r>
                      <a:rPr lang="en-US" baseline="0"/>
                      <a:t> </a:t>
                    </a:r>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9134-4B2F-9B18-479D478922B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effectLst>
                      <a:outerShdw blurRad="50800" dist="50800" dir="5400000" algn="ctr" rotWithShape="0">
                        <a:schemeClr val="bg1">
                          <a:alpha val="90000"/>
                        </a:schemeClr>
                      </a:outerShdw>
                    </a:effectLst>
                    <a:latin typeface="+mn-lt"/>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Hoja1!$B$5:$B$8</c:f>
              <c:strCache>
                <c:ptCount val="4"/>
                <c:pt idx="0">
                  <c:v>CONTRATO 4411 DE 2024 OPERARIOS GR</c:v>
                </c:pt>
                <c:pt idx="1">
                  <c:v>CONVENIO 2703 DE 2024 - MANTENIMIENTO VIAL DPTO</c:v>
                </c:pt>
                <c:pt idx="2">
                  <c:v>CONTRATO 3348 DE 2022 - MANTENIMIENTO VIAL DPTO</c:v>
                </c:pt>
                <c:pt idx="3">
                  <c:v>CONVENIO 3762 DE 2024 - MANTENIMIENTO VIA SAMACA</c:v>
                </c:pt>
              </c:strCache>
            </c:strRef>
          </c:cat>
          <c:val>
            <c:numRef>
              <c:f>Hoja1!$C$5:$C$8</c:f>
              <c:numCache>
                <c:formatCode>_(* #,##0.00_);_(* \(#,##0.00\);_(* "-"??_);_(@_)</c:formatCode>
                <c:ptCount val="4"/>
                <c:pt idx="0">
                  <c:v>282.21017699999999</c:v>
                </c:pt>
                <c:pt idx="1">
                  <c:v>523.25730999999996</c:v>
                </c:pt>
                <c:pt idx="2">
                  <c:v>310.28928723000001</c:v>
                </c:pt>
                <c:pt idx="3">
                  <c:v>476.40638799999999</c:v>
                </c:pt>
              </c:numCache>
            </c:numRef>
          </c:val>
          <c:extLst>
            <c:ext xmlns:c16="http://schemas.microsoft.com/office/drawing/2014/chart" uri="{C3380CC4-5D6E-409C-BE32-E72D297353CC}">
              <c16:uniqueId val="{00000008-9134-4B2F-9B18-479D478922B9}"/>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manualLayout>
          <c:xMode val="edge"/>
          <c:yMode val="edge"/>
          <c:x val="0.64368600212235216"/>
          <c:y val="0.34244851621696709"/>
          <c:w val="0.33053639395889367"/>
          <c:h val="0.4218303021856780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4045-49E2-ADEF-6E24EF43C02C}"/>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4045-49E2-ADEF-6E24EF43C02C}"/>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4045-49E2-ADEF-6E24EF43C02C}"/>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4045-49E2-ADEF-6E24EF43C02C}"/>
              </c:ext>
            </c:extLst>
          </c:dPt>
          <c:dLbls>
            <c:dLbl>
              <c:idx val="0"/>
              <c:layout>
                <c:manualLayout>
                  <c:x val="-0.20719557884323647"/>
                  <c:y val="0.1095108916818914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45-49E2-ADEF-6E24EF43C02C}"/>
                </c:ext>
              </c:extLst>
            </c:dLbl>
            <c:dLbl>
              <c:idx val="1"/>
              <c:layout>
                <c:manualLayout>
                  <c:x val="3.4774120326059796E-2"/>
                  <c:y val="-0.2087463186386504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45-49E2-ADEF-6E24EF43C02C}"/>
                </c:ext>
              </c:extLst>
            </c:dLbl>
            <c:dLbl>
              <c:idx val="2"/>
              <c:layout>
                <c:manualLayout>
                  <c:x val="0.2079234033046648"/>
                  <c:y val="9.47113976889489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45-49E2-ADEF-6E24EF43C02C}"/>
                </c:ext>
              </c:extLst>
            </c:dLbl>
            <c:dLbl>
              <c:idx val="3"/>
              <c:layout>
                <c:manualLayout>
                  <c:x val="-0.16926355216392458"/>
                  <c:y val="2.1350127598037234E-2"/>
                </c:manualLayout>
              </c:layout>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CO"/>
                </a:p>
              </c:txPr>
              <c:showLegendKey val="0"/>
              <c:showVal val="1"/>
              <c:showCatName val="1"/>
              <c:showSerName val="0"/>
              <c:showPercent val="0"/>
              <c:showBubbleSize val="0"/>
              <c:extLst>
                <c:ext xmlns:c15="http://schemas.microsoft.com/office/drawing/2012/chart" uri="{CE6537A1-D6FC-4f65-9D91-7224C49458BB}">
                  <c15:layout>
                    <c:manualLayout>
                      <c:w val="0.22106341180654998"/>
                      <c:h val="0.17058096931250105"/>
                    </c:manualLayout>
                  </c15:layout>
                </c:ext>
                <c:ext xmlns:c16="http://schemas.microsoft.com/office/drawing/2014/chart" uri="{C3380CC4-5D6E-409C-BE32-E72D297353CC}">
                  <c16:uniqueId val="{00000007-4045-49E2-ADEF-6E24EF43C02C}"/>
                </c:ext>
              </c:extLst>
            </c:dLbl>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s-CO"/>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(Hoja3!$C$43,Hoja3!$C$45:$C$46,Hoja3!$C$48)</c:f>
              <c:strCache>
                <c:ptCount val="4"/>
                <c:pt idx="0">
                  <c:v>CONTRATO INTERADMINISTRATIVO No. 069 DE 2024 - DRMI</c:v>
                </c:pt>
                <c:pt idx="1">
                  <c:v>CONTRATO INTERADMINSITRATIVO 2803 DE 2021 - RESERVORIOS</c:v>
                </c:pt>
                <c:pt idx="2">
                  <c:v>CONVENIO INTERADMINSITRATIVO 3762 DE 2024 - MANTENIMIENTO VIA SAMACA</c:v>
                </c:pt>
                <c:pt idx="3">
                  <c:v>CONVENIO INTERADMINSITRATIVO 3762 DE 2024 - MANTENIMIENTO VIA SAMACA</c:v>
                </c:pt>
              </c:strCache>
            </c:strRef>
          </c:cat>
          <c:val>
            <c:numRef>
              <c:f>(Hoja3!$D$43,Hoja3!$D$45:$D$46,Hoja3!$D$48)</c:f>
              <c:numCache>
                <c:formatCode>_-* #,##0_-;\-* #,##0_-;_-* "-"??_-;_-@_-</c:formatCode>
                <c:ptCount val="4"/>
                <c:pt idx="0">
                  <c:v>984.07</c:v>
                </c:pt>
                <c:pt idx="1">
                  <c:v>749.99947132</c:v>
                </c:pt>
                <c:pt idx="2">
                  <c:v>812.44877816999997</c:v>
                </c:pt>
                <c:pt idx="3">
                  <c:v>111.615081</c:v>
                </c:pt>
              </c:numCache>
            </c:numRef>
          </c:val>
          <c:extLst>
            <c:ext xmlns:c16="http://schemas.microsoft.com/office/drawing/2014/chart" uri="{C3380CC4-5D6E-409C-BE32-E72D297353CC}">
              <c16:uniqueId val="{00000008-4045-49E2-ADEF-6E24EF43C02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100"/>
      </a:pPr>
      <a:endParaRPr lang="es-C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Hoja1!$D$38:$D$41</c:f>
              <c:strCache>
                <c:ptCount val="4"/>
                <c:pt idx="0">
                  <c:v>PRESUPUESTO INICIAL </c:v>
                </c:pt>
                <c:pt idx="1">
                  <c:v>ADICIONES</c:v>
                </c:pt>
                <c:pt idx="2">
                  <c:v>PRESUPUESTO DEFINITIVO</c:v>
                </c:pt>
                <c:pt idx="3">
                  <c:v>INGRESO EFECTIVO</c:v>
                </c:pt>
              </c:strCache>
            </c:strRef>
          </c:cat>
          <c:val>
            <c:numRef>
              <c:f>Hoja1!$E$38:$E$41</c:f>
              <c:numCache>
                <c:formatCode>_(* #,##0.00_);_(* \(#,##0.00\);_(* "-"??_);_(@_)</c:formatCode>
                <c:ptCount val="4"/>
                <c:pt idx="0">
                  <c:v>14060029000</c:v>
                </c:pt>
                <c:pt idx="1">
                  <c:v>3567744284.8400002</c:v>
                </c:pt>
                <c:pt idx="2">
                  <c:v>17627773284.84</c:v>
                </c:pt>
                <c:pt idx="3">
                  <c:v>10463599212.309999</c:v>
                </c:pt>
              </c:numCache>
            </c:numRef>
          </c:val>
          <c:extLst>
            <c:ext xmlns:c16="http://schemas.microsoft.com/office/drawing/2014/chart" uri="{C3380CC4-5D6E-409C-BE32-E72D297353CC}">
              <c16:uniqueId val="{00000000-175D-41EC-BC58-CD50B3ECA877}"/>
            </c:ext>
          </c:extLst>
        </c:ser>
        <c:dLbls>
          <c:showLegendKey val="0"/>
          <c:showVal val="0"/>
          <c:showCatName val="0"/>
          <c:showSerName val="0"/>
          <c:showPercent val="0"/>
          <c:showBubbleSize val="0"/>
        </c:dLbls>
        <c:gapWidth val="100"/>
        <c:overlap val="-24"/>
        <c:axId val="1955894911"/>
        <c:axId val="1955892511"/>
      </c:barChart>
      <c:catAx>
        <c:axId val="195589491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CO"/>
          </a:p>
        </c:txPr>
        <c:crossAx val="1955892511"/>
        <c:crosses val="autoZero"/>
        <c:auto val="1"/>
        <c:lblAlgn val="ctr"/>
        <c:lblOffset val="100"/>
        <c:noMultiLvlLbl val="0"/>
      </c:catAx>
      <c:valAx>
        <c:axId val="1955892511"/>
        <c:scaling>
          <c:orientation val="minMax"/>
        </c:scaling>
        <c:delete val="0"/>
        <c:axPos val="l"/>
        <c:majorGridlines>
          <c:spPr>
            <a:ln w="9525" cap="flat" cmpd="sng" algn="ctr">
              <a:solidFill>
                <a:schemeClr val="tx2">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CO"/>
          </a:p>
        </c:txPr>
        <c:crossAx val="1955894911"/>
        <c:crosses val="autoZero"/>
        <c:crossBetween val="between"/>
        <c:dispUnits>
          <c:builtInUnit val="millions"/>
          <c:dispUnitsLbl>
            <c:layout>
              <c:manualLayout>
                <c:xMode val="edge"/>
                <c:yMode val="edge"/>
                <c:x val="1.3460599236201083E-2"/>
                <c:y val="0.33870380007263723"/>
              </c:manualLayout>
            </c:layout>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s-CO"/>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Hoja1!$D$55:$D$61</c:f>
              <c:strCache>
                <c:ptCount val="7"/>
                <c:pt idx="0">
                  <c:v>PRESUPUESTO INICIAL </c:v>
                </c:pt>
                <c:pt idx="1">
                  <c:v>ADICIONES</c:v>
                </c:pt>
                <c:pt idx="2">
                  <c:v>PRESUPUESTO DEFINITIVO</c:v>
                </c:pt>
                <c:pt idx="3">
                  <c:v>DISPONIBILIDADES</c:v>
                </c:pt>
                <c:pt idx="4">
                  <c:v>REGISTROS PRESUPUESTALES</c:v>
                </c:pt>
                <c:pt idx="5">
                  <c:v>ORDENES DE PAGO</c:v>
                </c:pt>
                <c:pt idx="6">
                  <c:v>EGRESOS</c:v>
                </c:pt>
              </c:strCache>
            </c:strRef>
          </c:cat>
          <c:val>
            <c:numRef>
              <c:f>Hoja1!$E$55:$E$61</c:f>
              <c:numCache>
                <c:formatCode>_(* #,##0.00_);_(* \(#,##0.00\);_(* "-"??_);_(@_)</c:formatCode>
                <c:ptCount val="7"/>
                <c:pt idx="0">
                  <c:v>14060029000</c:v>
                </c:pt>
                <c:pt idx="1">
                  <c:v>3567744284.8400002</c:v>
                </c:pt>
                <c:pt idx="2">
                  <c:v>17627773284.84</c:v>
                </c:pt>
                <c:pt idx="3">
                  <c:v>10498961236.219999</c:v>
                </c:pt>
                <c:pt idx="4">
                  <c:v>10498961236.219999</c:v>
                </c:pt>
                <c:pt idx="5">
                  <c:v>8678197486.7199993</c:v>
                </c:pt>
                <c:pt idx="6">
                  <c:v>8622171770.6100006</c:v>
                </c:pt>
              </c:numCache>
            </c:numRef>
          </c:val>
          <c:extLst>
            <c:ext xmlns:c16="http://schemas.microsoft.com/office/drawing/2014/chart" uri="{C3380CC4-5D6E-409C-BE32-E72D297353CC}">
              <c16:uniqueId val="{00000000-8191-44BF-A89E-643E35A8804D}"/>
            </c:ext>
          </c:extLst>
        </c:ser>
        <c:dLbls>
          <c:showLegendKey val="0"/>
          <c:showVal val="0"/>
          <c:showCatName val="0"/>
          <c:showSerName val="0"/>
          <c:showPercent val="0"/>
          <c:showBubbleSize val="0"/>
        </c:dLbls>
        <c:gapWidth val="100"/>
        <c:overlap val="-24"/>
        <c:axId val="1955894911"/>
        <c:axId val="1955892511"/>
      </c:barChart>
      <c:catAx>
        <c:axId val="195589491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CO"/>
          </a:p>
        </c:txPr>
        <c:crossAx val="1955892511"/>
        <c:crosses val="autoZero"/>
        <c:auto val="1"/>
        <c:lblAlgn val="ctr"/>
        <c:lblOffset val="100"/>
        <c:noMultiLvlLbl val="0"/>
      </c:catAx>
      <c:valAx>
        <c:axId val="1955892511"/>
        <c:scaling>
          <c:orientation val="minMax"/>
        </c:scaling>
        <c:delete val="0"/>
        <c:axPos val="l"/>
        <c:majorGridlines>
          <c:spPr>
            <a:ln w="9525" cap="flat" cmpd="sng" algn="ctr">
              <a:solidFill>
                <a:schemeClr val="tx2">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CO"/>
          </a:p>
        </c:txPr>
        <c:crossAx val="1955894911"/>
        <c:crosses val="autoZero"/>
        <c:crossBetween val="between"/>
        <c:dispUnits>
          <c:builtInUnit val="millions"/>
          <c:dispUnitsLbl>
            <c:layout>
              <c:manualLayout>
                <c:xMode val="edge"/>
                <c:yMode val="edge"/>
                <c:x val="1.8443297665687093E-2"/>
                <c:y val="0.36344819414673024"/>
              </c:manualLayout>
            </c:layout>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s-CO"/>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11235067578644685"/>
          <c:y val="0.17229727762410829"/>
          <c:w val="0.83520105579507731"/>
          <c:h val="0.55408910439214398"/>
        </c:manualLayout>
      </c:layout>
      <c:barChart>
        <c:barDir val="col"/>
        <c:grouping val="clustered"/>
        <c:varyColors val="0"/>
        <c:ser>
          <c:idx val="0"/>
          <c:order val="0"/>
          <c:tx>
            <c:strRef>
              <c:f>Hoja1!$B$1</c:f>
              <c:strCache>
                <c:ptCount val="1"/>
                <c:pt idx="0">
                  <c:v>Contratos y convenios suscritos vigencia 2024</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dLbl>
              <c:idx val="3"/>
              <c:layout>
                <c:manualLayout>
                  <c:x val="1.0468943549230318E-3"/>
                  <c:y val="-2.311107875964478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EC-43EC-9B3B-5CF01DE255C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Hoja1!$A$2:$A$12</c:f>
              <c:strCache>
                <c:ptCount val="11"/>
                <c:pt idx="0">
                  <c:v>Contrato  069/2024 DRMI</c:v>
                </c:pt>
                <c:pt idx="1">
                  <c:v>Convenio 2703/2024 M.Red Vial</c:v>
                </c:pt>
                <c:pt idx="2">
                  <c:v>Convenio 3762/2024 P.Samacá</c:v>
                </c:pt>
                <c:pt idx="3">
                  <c:v>Convenio 4164/2024 Agroindustrial</c:v>
                </c:pt>
                <c:pt idx="4">
                  <c:v>Convenio 4411/2024   OP G.R</c:v>
                </c:pt>
                <c:pt idx="5">
                  <c:v>Contrato  3039/2024   M. G.R</c:v>
                </c:pt>
                <c:pt idx="6">
                  <c:v>Convenio 2831/2024 Infra. Gober</c:v>
                </c:pt>
                <c:pt idx="7">
                  <c:v>Contrato  958/2024     OP G.R</c:v>
                </c:pt>
                <c:pt idx="8">
                  <c:v>Convenio 0365/2024 M.Red Vial </c:v>
                </c:pt>
                <c:pt idx="9">
                  <c:v>Convenio  4773/2024 P.Jenesano</c:v>
                </c:pt>
                <c:pt idx="10">
                  <c:v>Convenio  0140/2024 ITBOY</c:v>
                </c:pt>
              </c:strCache>
            </c:strRef>
          </c:cat>
          <c:val>
            <c:numRef>
              <c:f>Hoja1!$B$2:$B$12</c:f>
              <c:numCache>
                <c:formatCode>"$"#,##0_);[Red]\("$"#,##0\)</c:formatCode>
                <c:ptCount val="11"/>
                <c:pt idx="0">
                  <c:v>1101174330</c:v>
                </c:pt>
                <c:pt idx="1">
                  <c:v>3049949000</c:v>
                </c:pt>
                <c:pt idx="2">
                  <c:v>1903935257</c:v>
                </c:pt>
                <c:pt idx="3" formatCode="&quot;$&quot;#,##0.00_);[Red]\(&quot;$&quot;#,##0.00\)">
                  <c:v>665472398.5</c:v>
                </c:pt>
                <c:pt idx="4" formatCode="&quot;$&quot;#,##0.00_);[Red]\(&quot;$&quot;#,##0.00\)">
                  <c:v>565170708</c:v>
                </c:pt>
                <c:pt idx="5" formatCode="&quot;$&quot;#,##0.00_);[Red]\(&quot;$&quot;#,##0.00\)">
                  <c:v>1000000000</c:v>
                </c:pt>
                <c:pt idx="6" formatCode="_(&quot;$&quot;* #,##0.00_);_(&quot;$&quot;* \(#,##0.00\);_(&quot;$&quot;* &quot;-&quot;??_);_(@_)">
                  <c:v>244917973</c:v>
                </c:pt>
                <c:pt idx="7" formatCode="&quot;$&quot;#,##0.00_);[Red]\(&quot;$&quot;#,##0.00\)">
                  <c:v>2014257616</c:v>
                </c:pt>
                <c:pt idx="8" formatCode="&quot;$&quot;#,##0.00_);[Red]\(&quot;$&quot;#,##0.00\)">
                  <c:v>3050000000</c:v>
                </c:pt>
                <c:pt idx="9" formatCode="&quot;$&quot;#,##0.00_);[Red]\(&quot;$&quot;#,##0.00\)">
                  <c:v>3206015759.4699998</c:v>
                </c:pt>
                <c:pt idx="10" formatCode="&quot;$&quot;#,##0.00_);[Red]\(&quot;$&quot;#,##0.00\)">
                  <c:v>671483655.25</c:v>
                </c:pt>
              </c:numCache>
            </c:numRef>
          </c:val>
          <c:extLst>
            <c:ext xmlns:c16="http://schemas.microsoft.com/office/drawing/2014/chart" uri="{C3380CC4-5D6E-409C-BE32-E72D297353CC}">
              <c16:uniqueId val="{00000000-3AED-4BFC-8DC5-E69A7D9A7320}"/>
            </c:ext>
          </c:extLst>
        </c:ser>
        <c:dLbls>
          <c:dLblPos val="outEnd"/>
          <c:showLegendKey val="0"/>
          <c:showVal val="1"/>
          <c:showCatName val="0"/>
          <c:showSerName val="0"/>
          <c:showPercent val="0"/>
          <c:showBubbleSize val="0"/>
        </c:dLbls>
        <c:gapWidth val="164"/>
        <c:overlap val="-22"/>
        <c:axId val="347568303"/>
        <c:axId val="347568783"/>
      </c:barChart>
      <c:catAx>
        <c:axId val="347568303"/>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347568783"/>
        <c:crosses val="autoZero"/>
        <c:auto val="1"/>
        <c:lblAlgn val="ctr"/>
        <c:lblOffset val="100"/>
        <c:noMultiLvlLbl val="0"/>
      </c:catAx>
      <c:valAx>
        <c:axId val="347568783"/>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347568303"/>
        <c:crosses val="autoZero"/>
        <c:crossBetween val="between"/>
      </c:valAx>
      <c:spPr>
        <a:noFill/>
        <a:ln>
          <a:noFill/>
        </a:ln>
        <a:effectLst/>
      </c:spPr>
    </c:plotArea>
    <c:legend>
      <c:legendPos val="b"/>
      <c:layout>
        <c:manualLayout>
          <c:xMode val="edge"/>
          <c:yMode val="edge"/>
          <c:x val="0.35626144628537565"/>
          <c:y val="0.86719464259717571"/>
          <c:w val="0.30316331466918744"/>
          <c:h val="4.729436599213859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Hoja1!$B$1</c:f>
              <c:strCache>
                <c:ptCount val="1"/>
                <c:pt idx="0">
                  <c:v>Contratos Vigencia 2024</c:v>
                </c:pt>
              </c:strCache>
            </c:strRef>
          </c:tx>
          <c:dPt>
            <c:idx val="0"/>
            <c:bubble3D val="0"/>
            <c:spPr>
              <a:gradFill rotWithShape="1">
                <a:gsLst>
                  <a:gs pos="0">
                    <a:schemeClr val="accent2">
                      <a:shade val="50000"/>
                      <a:satMod val="103000"/>
                      <a:lumMod val="102000"/>
                      <a:tint val="94000"/>
                    </a:schemeClr>
                  </a:gs>
                  <a:gs pos="50000">
                    <a:schemeClr val="accent2">
                      <a:shade val="50000"/>
                      <a:satMod val="110000"/>
                      <a:lumMod val="100000"/>
                      <a:shade val="100000"/>
                    </a:schemeClr>
                  </a:gs>
                  <a:gs pos="100000">
                    <a:schemeClr val="accent2">
                      <a:shade val="50000"/>
                      <a:lumMod val="99000"/>
                      <a:satMod val="120000"/>
                      <a:shade val="78000"/>
                    </a:schemeClr>
                  </a:gs>
                </a:gsLst>
                <a:lin ang="5400000" scaled="0"/>
              </a:gradFill>
              <a:ln>
                <a:noFill/>
              </a:ln>
              <a:effectLst/>
            </c:spPr>
            <c:extLst>
              <c:ext xmlns:c16="http://schemas.microsoft.com/office/drawing/2014/chart" uri="{C3380CC4-5D6E-409C-BE32-E72D297353CC}">
                <c16:uniqueId val="{00000001-AFD1-413F-8A1E-69B3DF7496A2}"/>
              </c:ext>
            </c:extLst>
          </c:dPt>
          <c:dPt>
            <c:idx val="1"/>
            <c:bubble3D val="0"/>
            <c:spPr>
              <a:gradFill rotWithShape="1">
                <a:gsLst>
                  <a:gs pos="0">
                    <a:schemeClr val="accent2">
                      <a:shade val="70000"/>
                      <a:satMod val="103000"/>
                      <a:lumMod val="102000"/>
                      <a:tint val="94000"/>
                    </a:schemeClr>
                  </a:gs>
                  <a:gs pos="50000">
                    <a:schemeClr val="accent2">
                      <a:shade val="70000"/>
                      <a:satMod val="110000"/>
                      <a:lumMod val="100000"/>
                      <a:shade val="100000"/>
                    </a:schemeClr>
                  </a:gs>
                  <a:gs pos="100000">
                    <a:schemeClr val="accent2">
                      <a:shade val="70000"/>
                      <a:lumMod val="99000"/>
                      <a:satMod val="120000"/>
                      <a:shade val="78000"/>
                    </a:schemeClr>
                  </a:gs>
                </a:gsLst>
                <a:lin ang="5400000" scaled="0"/>
              </a:gradFill>
              <a:ln>
                <a:noFill/>
              </a:ln>
              <a:effectLst/>
            </c:spPr>
            <c:extLst>
              <c:ext xmlns:c16="http://schemas.microsoft.com/office/drawing/2014/chart" uri="{C3380CC4-5D6E-409C-BE32-E72D297353CC}">
                <c16:uniqueId val="{00000003-AFD1-413F-8A1E-69B3DF7496A2}"/>
              </c:ext>
            </c:extLst>
          </c:dPt>
          <c:dPt>
            <c:idx val="2"/>
            <c:bubble3D val="0"/>
            <c:spPr>
              <a:gradFill rotWithShape="1">
                <a:gsLst>
                  <a:gs pos="0">
                    <a:schemeClr val="accent2">
                      <a:shade val="90000"/>
                      <a:satMod val="103000"/>
                      <a:lumMod val="102000"/>
                      <a:tint val="94000"/>
                    </a:schemeClr>
                  </a:gs>
                  <a:gs pos="50000">
                    <a:schemeClr val="accent2">
                      <a:shade val="90000"/>
                      <a:satMod val="110000"/>
                      <a:lumMod val="100000"/>
                      <a:shade val="100000"/>
                    </a:schemeClr>
                  </a:gs>
                  <a:gs pos="100000">
                    <a:schemeClr val="accent2">
                      <a:shade val="90000"/>
                      <a:lumMod val="99000"/>
                      <a:satMod val="120000"/>
                      <a:shade val="78000"/>
                    </a:schemeClr>
                  </a:gs>
                </a:gsLst>
                <a:lin ang="5400000" scaled="0"/>
              </a:gradFill>
              <a:ln>
                <a:noFill/>
              </a:ln>
              <a:effectLst/>
            </c:spPr>
            <c:extLst>
              <c:ext xmlns:c16="http://schemas.microsoft.com/office/drawing/2014/chart" uri="{C3380CC4-5D6E-409C-BE32-E72D297353CC}">
                <c16:uniqueId val="{00000005-AFD1-413F-8A1E-69B3DF7496A2}"/>
              </c:ext>
            </c:extLst>
          </c:dPt>
          <c:dPt>
            <c:idx val="3"/>
            <c:bubble3D val="0"/>
            <c:spPr>
              <a:gradFill rotWithShape="1">
                <a:gsLst>
                  <a:gs pos="0">
                    <a:schemeClr val="accent2">
                      <a:tint val="90000"/>
                      <a:satMod val="103000"/>
                      <a:lumMod val="102000"/>
                      <a:tint val="94000"/>
                    </a:schemeClr>
                  </a:gs>
                  <a:gs pos="50000">
                    <a:schemeClr val="accent2">
                      <a:tint val="90000"/>
                      <a:satMod val="110000"/>
                      <a:lumMod val="100000"/>
                      <a:shade val="100000"/>
                    </a:schemeClr>
                  </a:gs>
                  <a:gs pos="100000">
                    <a:schemeClr val="accent2">
                      <a:tint val="90000"/>
                      <a:lumMod val="99000"/>
                      <a:satMod val="120000"/>
                      <a:shade val="78000"/>
                    </a:schemeClr>
                  </a:gs>
                </a:gsLst>
                <a:lin ang="5400000" scaled="0"/>
              </a:gradFill>
              <a:ln>
                <a:noFill/>
              </a:ln>
              <a:effectLst/>
            </c:spPr>
            <c:extLst>
              <c:ext xmlns:c16="http://schemas.microsoft.com/office/drawing/2014/chart" uri="{C3380CC4-5D6E-409C-BE32-E72D297353CC}">
                <c16:uniqueId val="{00000007-AFD1-413F-8A1E-69B3DF7496A2}"/>
              </c:ext>
            </c:extLst>
          </c:dPt>
          <c:dPt>
            <c:idx val="4"/>
            <c:bubble3D val="0"/>
            <c:spPr>
              <a:gradFill rotWithShape="1">
                <a:gsLst>
                  <a:gs pos="0">
                    <a:schemeClr val="accent2">
                      <a:tint val="70000"/>
                      <a:satMod val="103000"/>
                      <a:lumMod val="102000"/>
                      <a:tint val="94000"/>
                    </a:schemeClr>
                  </a:gs>
                  <a:gs pos="50000">
                    <a:schemeClr val="accent2">
                      <a:tint val="70000"/>
                      <a:satMod val="110000"/>
                      <a:lumMod val="100000"/>
                      <a:shade val="100000"/>
                    </a:schemeClr>
                  </a:gs>
                  <a:gs pos="100000">
                    <a:schemeClr val="accent2">
                      <a:tint val="70000"/>
                      <a:lumMod val="99000"/>
                      <a:satMod val="120000"/>
                      <a:shade val="78000"/>
                    </a:schemeClr>
                  </a:gs>
                </a:gsLst>
                <a:lin ang="5400000" scaled="0"/>
              </a:gradFill>
              <a:ln>
                <a:noFill/>
              </a:ln>
              <a:effectLst/>
            </c:spPr>
            <c:extLst>
              <c:ext xmlns:c16="http://schemas.microsoft.com/office/drawing/2014/chart" uri="{C3380CC4-5D6E-409C-BE32-E72D297353CC}">
                <c16:uniqueId val="{00000009-AFD1-413F-8A1E-69B3DF7496A2}"/>
              </c:ext>
            </c:extLst>
          </c:dPt>
          <c:dPt>
            <c:idx val="5"/>
            <c:bubble3D val="0"/>
            <c:spPr>
              <a:gradFill rotWithShape="1">
                <a:gsLst>
                  <a:gs pos="0">
                    <a:schemeClr val="accent2">
                      <a:tint val="50000"/>
                      <a:satMod val="103000"/>
                      <a:lumMod val="102000"/>
                      <a:tint val="94000"/>
                    </a:schemeClr>
                  </a:gs>
                  <a:gs pos="50000">
                    <a:schemeClr val="accent2">
                      <a:tint val="50000"/>
                      <a:satMod val="110000"/>
                      <a:lumMod val="100000"/>
                      <a:shade val="100000"/>
                    </a:schemeClr>
                  </a:gs>
                  <a:gs pos="100000">
                    <a:schemeClr val="accent2">
                      <a:tint val="50000"/>
                      <a:lumMod val="99000"/>
                      <a:satMod val="120000"/>
                      <a:shade val="78000"/>
                    </a:schemeClr>
                  </a:gs>
                </a:gsLst>
                <a:lin ang="5400000" scaled="0"/>
              </a:gradFill>
              <a:ln>
                <a:noFill/>
              </a:ln>
              <a:effectLst/>
            </c:spPr>
            <c:extLst>
              <c:ext xmlns:c16="http://schemas.microsoft.com/office/drawing/2014/chart" uri="{C3380CC4-5D6E-409C-BE32-E72D297353CC}">
                <c16:uniqueId val="{0000000B-AFD1-413F-8A1E-69B3DF7496A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0141A"/>
                    </a:solidFill>
                    <a:latin typeface="+mn-lt"/>
                    <a:ea typeface="+mn-ea"/>
                    <a:cs typeface="+mn-cs"/>
                  </a:defRPr>
                </a:pPr>
                <a:endParaRPr lang="es-CO"/>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Hoja1!$A$2:$A$7</c:f>
              <c:strCache>
                <c:ptCount val="6"/>
                <c:pt idx="0">
                  <c:v>Contratos de Prestación de Servicios </c:v>
                </c:pt>
                <c:pt idx="1">
                  <c:v>Contratos de Suministro</c:v>
                </c:pt>
                <c:pt idx="2">
                  <c:v>Contratos de Compraventa</c:v>
                </c:pt>
                <c:pt idx="3">
                  <c:v>Contratos de Alquiler</c:v>
                </c:pt>
                <c:pt idx="4">
                  <c:v>Contratos de Obra</c:v>
                </c:pt>
                <c:pt idx="5">
                  <c:v>TOTAL CONTRATOS: 115</c:v>
                </c:pt>
              </c:strCache>
            </c:strRef>
          </c:cat>
          <c:val>
            <c:numRef>
              <c:f>Hoja1!$B$2:$B$7</c:f>
              <c:numCache>
                <c:formatCode>General</c:formatCode>
                <c:ptCount val="6"/>
                <c:pt idx="0">
                  <c:v>75</c:v>
                </c:pt>
                <c:pt idx="1">
                  <c:v>22</c:v>
                </c:pt>
                <c:pt idx="2">
                  <c:v>8</c:v>
                </c:pt>
                <c:pt idx="3">
                  <c:v>10</c:v>
                </c:pt>
                <c:pt idx="4">
                  <c:v>1</c:v>
                </c:pt>
              </c:numCache>
            </c:numRef>
          </c:val>
          <c:extLst>
            <c:ext xmlns:c16="http://schemas.microsoft.com/office/drawing/2014/chart" uri="{C3380CC4-5D6E-409C-BE32-E72D297353CC}">
              <c16:uniqueId val="{00000000-3BC1-47C2-AFE3-074DADD83CA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3006567125167446"/>
          <c:y val="9.6604806486444789E-2"/>
          <c:w val="0.53986882085797372"/>
          <c:h val="0.80679038702711048"/>
        </c:manualLayout>
      </c:layout>
      <c:pieChart>
        <c:varyColors val="1"/>
        <c:ser>
          <c:idx val="0"/>
          <c:order val="0"/>
          <c:tx>
            <c:strRef>
              <c:f>Hoja1!$B$1</c:f>
              <c:strCache>
                <c:ptCount val="1"/>
                <c:pt idx="0">
                  <c:v>Columna2</c:v>
                </c:pt>
              </c:strCache>
            </c:strRef>
          </c:tx>
          <c:dPt>
            <c:idx val="0"/>
            <c:bubble3D val="0"/>
            <c:spPr>
              <a:solidFill>
                <a:schemeClr val="accent2">
                  <a:shade val="7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106-4158-B51C-BA94AA6285A9}"/>
              </c:ext>
            </c:extLst>
          </c:dPt>
          <c:dPt>
            <c:idx val="1"/>
            <c:bubble3D val="0"/>
            <c:spPr>
              <a:solidFill>
                <a:schemeClr val="accent2">
                  <a:tint val="7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106-4158-B51C-BA94AA6285A9}"/>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s-CO"/>
                </a:p>
              </c:txPr>
              <c:dLblPos val="outEnd"/>
              <c:showLegendKey val="0"/>
              <c:showVal val="0"/>
              <c:showCatName val="1"/>
              <c:showSerName val="0"/>
              <c:showPercent val="1"/>
              <c:showBubbleSize val="0"/>
              <c:extLst>
                <c:ext xmlns:c16="http://schemas.microsoft.com/office/drawing/2014/chart" uri="{C3380CC4-5D6E-409C-BE32-E72D297353CC}">
                  <c16:uniqueId val="{00000001-E106-4158-B51C-BA94AA6285A9}"/>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tx1"/>
                      </a:solidFill>
                      <a:latin typeface="+mn-lt"/>
                      <a:ea typeface="+mn-ea"/>
                      <a:cs typeface="+mn-cs"/>
                    </a:defRPr>
                  </a:pPr>
                  <a:endParaRPr lang="es-CO"/>
                </a:p>
              </c:txPr>
              <c:dLblPos val="outEnd"/>
              <c:showLegendKey val="0"/>
              <c:showVal val="0"/>
              <c:showCatName val="1"/>
              <c:showSerName val="0"/>
              <c:showPercent val="1"/>
              <c:showBubbleSize val="0"/>
              <c:extLst>
                <c:ext xmlns:c16="http://schemas.microsoft.com/office/drawing/2014/chart" uri="{C3380CC4-5D6E-409C-BE32-E72D297353CC}">
                  <c16:uniqueId val="{00000003-E106-4158-B51C-BA94AA6285A9}"/>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Contratos liquidados</c:v>
                </c:pt>
                <c:pt idx="1">
                  <c:v>Contratos sin liquidar</c:v>
                </c:pt>
              </c:strCache>
            </c:strRef>
          </c:cat>
          <c:val>
            <c:numRef>
              <c:f>Hoja1!$B$2:$B$3</c:f>
              <c:numCache>
                <c:formatCode>General</c:formatCode>
                <c:ptCount val="2"/>
                <c:pt idx="0">
                  <c:v>100</c:v>
                </c:pt>
                <c:pt idx="1">
                  <c:v>15</c:v>
                </c:pt>
              </c:numCache>
            </c:numRef>
          </c:val>
          <c:extLst>
            <c:ext xmlns:c16="http://schemas.microsoft.com/office/drawing/2014/chart" uri="{C3380CC4-5D6E-409C-BE32-E72D297353CC}">
              <c16:uniqueId val="{00000004-E106-4158-B51C-BA94AA6285A9}"/>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s-ES" sz="1100" dirty="0"/>
              <a:t>CONTRATOS LABORALES A TÉRMINO FIJO TIERRASUA SAS</a:t>
            </a:r>
          </a:p>
        </c:rich>
      </c:tx>
      <c:layout>
        <c:manualLayout>
          <c:xMode val="edge"/>
          <c:yMode val="edge"/>
          <c:x val="0.1071053103191958"/>
          <c:y val="5.9650737884324539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CO"/>
        </a:p>
      </c:txPr>
    </c:title>
    <c:autoTitleDeleted val="0"/>
    <c:plotArea>
      <c:layout/>
      <c:pieChart>
        <c:varyColors val="1"/>
        <c:ser>
          <c:idx val="0"/>
          <c:order val="0"/>
          <c:tx>
            <c:strRef>
              <c:f>Hoja1!$B$1</c:f>
              <c:strCache>
                <c:ptCount val="1"/>
                <c:pt idx="0">
                  <c:v>CONTRATOS LABORALES A TÉRMINO FIJO TIERRASUA SAS</c:v>
                </c:pt>
              </c:strCache>
            </c:strRef>
          </c:tx>
          <c:dPt>
            <c:idx val="0"/>
            <c:bubble3D val="0"/>
            <c:spPr>
              <a:gradFill rotWithShape="1">
                <a:gsLst>
                  <a:gs pos="0">
                    <a:schemeClr val="accent2">
                      <a:shade val="76000"/>
                      <a:satMod val="103000"/>
                      <a:lumMod val="102000"/>
                      <a:tint val="94000"/>
                    </a:schemeClr>
                  </a:gs>
                  <a:gs pos="50000">
                    <a:schemeClr val="accent2">
                      <a:shade val="76000"/>
                      <a:satMod val="110000"/>
                      <a:lumMod val="100000"/>
                      <a:shade val="100000"/>
                    </a:schemeClr>
                  </a:gs>
                  <a:gs pos="100000">
                    <a:schemeClr val="accent2">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BE7-4D08-BD85-42B12F77D86F}"/>
              </c:ext>
            </c:extLst>
          </c:dPt>
          <c:dPt>
            <c:idx val="1"/>
            <c:bubble3D val="0"/>
            <c:spPr>
              <a:gradFill rotWithShape="1">
                <a:gsLst>
                  <a:gs pos="0">
                    <a:schemeClr val="accent2">
                      <a:tint val="77000"/>
                      <a:satMod val="103000"/>
                      <a:lumMod val="102000"/>
                      <a:tint val="94000"/>
                    </a:schemeClr>
                  </a:gs>
                  <a:gs pos="50000">
                    <a:schemeClr val="accent2">
                      <a:tint val="77000"/>
                      <a:satMod val="110000"/>
                      <a:lumMod val="100000"/>
                      <a:shade val="100000"/>
                    </a:schemeClr>
                  </a:gs>
                  <a:gs pos="100000">
                    <a:schemeClr val="accent2">
                      <a:tint val="77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A921-4590-8170-A2DC5FF973D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91919"/>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HASTA EL 08/09/24</c:v>
                </c:pt>
                <c:pt idx="1">
                  <c:v>DESDE EL 09/09/24</c:v>
                </c:pt>
              </c:strCache>
            </c:strRef>
          </c:cat>
          <c:val>
            <c:numRef>
              <c:f>Hoja1!$B$2:$B$3</c:f>
              <c:numCache>
                <c:formatCode>General</c:formatCode>
                <c:ptCount val="2"/>
                <c:pt idx="0">
                  <c:v>150</c:v>
                </c:pt>
                <c:pt idx="1">
                  <c:v>11</c:v>
                </c:pt>
              </c:numCache>
            </c:numRef>
          </c:val>
          <c:extLst>
            <c:ext xmlns:c16="http://schemas.microsoft.com/office/drawing/2014/chart" uri="{C3380CC4-5D6E-409C-BE32-E72D297353CC}">
              <c16:uniqueId val="{00000000-A921-4590-8170-A2DC5FF973D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s-ES" sz="1050" dirty="0"/>
              <a:t>CONTRATOS LABORALES A TÉRMINO FIJO GESTÓN DEL RIESGO</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CO"/>
        </a:p>
      </c:txPr>
    </c:title>
    <c:autoTitleDeleted val="0"/>
    <c:plotArea>
      <c:layout/>
      <c:pieChart>
        <c:varyColors val="1"/>
        <c:ser>
          <c:idx val="0"/>
          <c:order val="0"/>
          <c:tx>
            <c:strRef>
              <c:f>Hoja1!$B$1</c:f>
              <c:strCache>
                <c:ptCount val="1"/>
                <c:pt idx="0">
                  <c:v>CONTRATOS LABORALES A TÉRMINO FIJO GESTÓN DEL RIESGO</c:v>
                </c:pt>
              </c:strCache>
            </c:strRef>
          </c:tx>
          <c:dPt>
            <c:idx val="0"/>
            <c:bubble3D val="0"/>
            <c:spPr>
              <a:gradFill rotWithShape="1">
                <a:gsLst>
                  <a:gs pos="0">
                    <a:schemeClr val="accent2">
                      <a:shade val="76000"/>
                      <a:satMod val="103000"/>
                      <a:lumMod val="102000"/>
                      <a:tint val="94000"/>
                    </a:schemeClr>
                  </a:gs>
                  <a:gs pos="50000">
                    <a:schemeClr val="accent2">
                      <a:shade val="76000"/>
                      <a:satMod val="110000"/>
                      <a:lumMod val="100000"/>
                      <a:shade val="100000"/>
                    </a:schemeClr>
                  </a:gs>
                  <a:gs pos="100000">
                    <a:schemeClr val="accent2">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F410-4CA4-9204-7672CBF80EF2}"/>
              </c:ext>
            </c:extLst>
          </c:dPt>
          <c:dPt>
            <c:idx val="1"/>
            <c:bubble3D val="0"/>
            <c:spPr>
              <a:gradFill rotWithShape="1">
                <a:gsLst>
                  <a:gs pos="0">
                    <a:schemeClr val="accent2">
                      <a:tint val="77000"/>
                      <a:satMod val="103000"/>
                      <a:lumMod val="102000"/>
                      <a:tint val="94000"/>
                    </a:schemeClr>
                  </a:gs>
                  <a:gs pos="50000">
                    <a:schemeClr val="accent2">
                      <a:tint val="77000"/>
                      <a:satMod val="110000"/>
                      <a:lumMod val="100000"/>
                      <a:shade val="100000"/>
                    </a:schemeClr>
                  </a:gs>
                  <a:gs pos="100000">
                    <a:schemeClr val="accent2">
                      <a:tint val="77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F410-4CA4-9204-7672CBF80EF2}"/>
              </c:ext>
            </c:extLst>
          </c:dPt>
          <c:dLbls>
            <c:dLbl>
              <c:idx val="0"/>
              <c:tx>
                <c:rich>
                  <a:bodyPr/>
                  <a:lstStyle/>
                  <a:p>
                    <a:fld id="{5D48662E-C590-4B7D-871D-3E3AB6DE9DB7}" type="PERCENTAGE">
                      <a:rPr lang="en-US">
                        <a:solidFill>
                          <a:srgbClr val="191919"/>
                        </a:solidFill>
                      </a:rPr>
                      <a:pPr/>
                      <a:t>[PORCENTAJE]</a:t>
                    </a:fld>
                    <a:endParaRPr lang="es-CO"/>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410-4CA4-9204-7672CBF80EF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111111"/>
                    </a:solidFill>
                    <a:latin typeface="+mn-lt"/>
                    <a:ea typeface="+mn-ea"/>
                    <a:cs typeface="+mn-cs"/>
                  </a:defRPr>
                </a:pPr>
                <a:endParaRPr lang="es-CO"/>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HASTA EL 08/09/24</c:v>
                </c:pt>
                <c:pt idx="1">
                  <c:v>DESDE EL 09/09/2024</c:v>
                </c:pt>
              </c:strCache>
            </c:strRef>
          </c:cat>
          <c:val>
            <c:numRef>
              <c:f>Hoja1!$B$2:$B$3</c:f>
              <c:numCache>
                <c:formatCode>General</c:formatCode>
                <c:ptCount val="2"/>
                <c:pt idx="0">
                  <c:v>54</c:v>
                </c:pt>
                <c:pt idx="1">
                  <c:v>1</c:v>
                </c:pt>
              </c:numCache>
            </c:numRef>
          </c:val>
          <c:extLst>
            <c:ext xmlns:c16="http://schemas.microsoft.com/office/drawing/2014/chart" uri="{C3380CC4-5D6E-409C-BE32-E72D297353CC}">
              <c16:uniqueId val="{00000000-AF06-45A8-953A-5E085D64CEF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PORCENTAJE DE INTERVENCIÓN POR ADMINISTRACION  </a:t>
            </a:r>
          </a:p>
        </c:rich>
      </c:tx>
      <c:layout>
        <c:manualLayout>
          <c:xMode val="edge"/>
          <c:yMode val="edge"/>
          <c:x val="0.16858301049621854"/>
          <c:y val="5.682034310928526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CO"/>
        </a:p>
      </c:txPr>
    </c:title>
    <c:autoTitleDeleted val="0"/>
    <c:plotArea>
      <c:layout>
        <c:manualLayout>
          <c:layoutTarget val="inner"/>
          <c:xMode val="edge"/>
          <c:yMode val="edge"/>
          <c:x val="0.3625311634477682"/>
          <c:y val="0.27942520269189114"/>
          <c:w val="0.29066646740775021"/>
          <c:h val="0.4655427091088698"/>
        </c:manualLayout>
      </c:layout>
      <c:doughnutChart>
        <c:varyColors val="1"/>
        <c:ser>
          <c:idx val="0"/>
          <c:order val="0"/>
          <c:tx>
            <c:strRef>
              <c:f>Hoja1!$Q$33</c:f>
              <c:strCache>
                <c:ptCount val="1"/>
                <c:pt idx="0">
                  <c:v>% de intervención respecto al total</c:v>
                </c:pt>
              </c:strCache>
            </c:strRef>
          </c:tx>
          <c:dPt>
            <c:idx val="0"/>
            <c:bubble3D val="0"/>
            <c:spPr>
              <a:gradFill rotWithShape="1">
                <a:gsLst>
                  <a:gs pos="0">
                    <a:schemeClr val="accent2">
                      <a:shade val="76000"/>
                      <a:satMod val="103000"/>
                      <a:lumMod val="102000"/>
                      <a:tint val="94000"/>
                    </a:schemeClr>
                  </a:gs>
                  <a:gs pos="50000">
                    <a:schemeClr val="accent2">
                      <a:shade val="76000"/>
                      <a:satMod val="110000"/>
                      <a:lumMod val="100000"/>
                      <a:shade val="100000"/>
                    </a:schemeClr>
                  </a:gs>
                  <a:gs pos="100000">
                    <a:schemeClr val="accent2">
                      <a:shade val="76000"/>
                      <a:lumMod val="99000"/>
                      <a:satMod val="120000"/>
                      <a:shade val="78000"/>
                    </a:schemeClr>
                  </a:gs>
                </a:gsLst>
                <a:lin ang="54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A817-4123-8EB1-37EC5D692363}"/>
              </c:ext>
            </c:extLst>
          </c:dPt>
          <c:dPt>
            <c:idx val="1"/>
            <c:bubble3D val="0"/>
            <c:spPr>
              <a:gradFill rotWithShape="1">
                <a:gsLst>
                  <a:gs pos="0">
                    <a:schemeClr val="accent2">
                      <a:tint val="77000"/>
                      <a:satMod val="103000"/>
                      <a:lumMod val="102000"/>
                      <a:tint val="94000"/>
                    </a:schemeClr>
                  </a:gs>
                  <a:gs pos="50000">
                    <a:schemeClr val="accent2">
                      <a:tint val="77000"/>
                      <a:satMod val="110000"/>
                      <a:lumMod val="100000"/>
                      <a:shade val="100000"/>
                    </a:schemeClr>
                  </a:gs>
                  <a:gs pos="100000">
                    <a:schemeClr val="accent2">
                      <a:tint val="77000"/>
                      <a:lumMod val="99000"/>
                      <a:satMod val="120000"/>
                      <a:shade val="78000"/>
                    </a:schemeClr>
                  </a:gs>
                </a:gsLst>
                <a:lin ang="54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A817-4123-8EB1-37EC5D69236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endParaRPr lang="es-CO"/>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Hoja1!$O$34:$O$35</c:f>
              <c:strCache>
                <c:ptCount val="2"/>
                <c:pt idx="0">
                  <c:v>ASDETBOY SAS. 12 FEBRERO - 08 SEPTIEMBRE</c:v>
                </c:pt>
                <c:pt idx="1">
                  <c:v>TIERRASUA SAS. 09 SEPTIEMBRE - 22 DICIEMBRE</c:v>
                </c:pt>
              </c:strCache>
            </c:strRef>
          </c:cat>
          <c:val>
            <c:numRef>
              <c:f>Hoja1!$Q$34:$Q$35</c:f>
              <c:numCache>
                <c:formatCode>0%</c:formatCode>
                <c:ptCount val="2"/>
                <c:pt idx="0">
                  <c:v>0.47560087399854334</c:v>
                </c:pt>
                <c:pt idx="1">
                  <c:v>0.52439912600145666</c:v>
                </c:pt>
              </c:numCache>
            </c:numRef>
          </c:val>
          <c:extLst>
            <c:ext xmlns:c16="http://schemas.microsoft.com/office/drawing/2014/chart" uri="{C3380CC4-5D6E-409C-BE32-E72D297353CC}">
              <c16:uniqueId val="{00000004-A817-4123-8EB1-37EC5D692363}"/>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0.23666454504521584"/>
          <c:y val="0.12189565811363333"/>
          <c:w val="0.44378196507055157"/>
          <c:h val="0.63396937952927579"/>
        </c:manualLayout>
      </c:layout>
      <c:doughnutChart>
        <c:varyColors val="1"/>
        <c:ser>
          <c:idx val="0"/>
          <c:order val="0"/>
          <c:tx>
            <c:strRef>
              <c:f>Hoja1!$B$1</c:f>
              <c:strCache>
                <c:ptCount val="1"/>
                <c:pt idx="0">
                  <c:v>VALOR</c:v>
                </c:pt>
              </c:strCache>
            </c:strRef>
          </c:tx>
          <c:dPt>
            <c:idx val="0"/>
            <c:bubble3D val="0"/>
            <c:spPr>
              <a:gradFill rotWithShape="1">
                <a:gsLst>
                  <a:gs pos="0">
                    <a:schemeClr val="accent2">
                      <a:tint val="50000"/>
                      <a:satMod val="103000"/>
                      <a:lumMod val="102000"/>
                      <a:tint val="94000"/>
                    </a:schemeClr>
                  </a:gs>
                  <a:gs pos="50000">
                    <a:schemeClr val="accent2">
                      <a:tint val="50000"/>
                      <a:satMod val="110000"/>
                      <a:lumMod val="100000"/>
                      <a:shade val="100000"/>
                    </a:schemeClr>
                  </a:gs>
                  <a:gs pos="100000">
                    <a:schemeClr val="accent2">
                      <a:tint val="50000"/>
                      <a:lumMod val="99000"/>
                      <a:satMod val="120000"/>
                      <a:shade val="78000"/>
                    </a:schemeClr>
                  </a:gs>
                </a:gsLst>
                <a:lin ang="5400000" scaled="0"/>
              </a:gradFill>
              <a:ln>
                <a:noFill/>
              </a:ln>
              <a:effectLst/>
            </c:spPr>
            <c:extLst>
              <c:ext xmlns:c16="http://schemas.microsoft.com/office/drawing/2014/chart" uri="{C3380CC4-5D6E-409C-BE32-E72D297353CC}">
                <c16:uniqueId val="{00000001-3E9D-401E-87A9-D73D12D89040}"/>
              </c:ext>
            </c:extLst>
          </c:dPt>
          <c:dPt>
            <c:idx val="1"/>
            <c:bubble3D val="0"/>
            <c:spPr>
              <a:gradFill rotWithShape="1">
                <a:gsLst>
                  <a:gs pos="0">
                    <a:schemeClr val="accent2">
                      <a:tint val="70000"/>
                      <a:satMod val="103000"/>
                      <a:lumMod val="102000"/>
                      <a:tint val="94000"/>
                    </a:schemeClr>
                  </a:gs>
                  <a:gs pos="50000">
                    <a:schemeClr val="accent2">
                      <a:tint val="70000"/>
                      <a:satMod val="110000"/>
                      <a:lumMod val="100000"/>
                      <a:shade val="100000"/>
                    </a:schemeClr>
                  </a:gs>
                  <a:gs pos="100000">
                    <a:schemeClr val="accent2">
                      <a:tint val="70000"/>
                      <a:lumMod val="99000"/>
                      <a:satMod val="120000"/>
                      <a:shade val="78000"/>
                    </a:schemeClr>
                  </a:gs>
                </a:gsLst>
                <a:lin ang="5400000" scaled="0"/>
              </a:gradFill>
              <a:ln>
                <a:noFill/>
              </a:ln>
              <a:effectLst/>
            </c:spPr>
            <c:extLst>
              <c:ext xmlns:c16="http://schemas.microsoft.com/office/drawing/2014/chart" uri="{C3380CC4-5D6E-409C-BE32-E72D297353CC}">
                <c16:uniqueId val="{00000003-3E9D-401E-87A9-D73D12D89040}"/>
              </c:ext>
            </c:extLst>
          </c:dPt>
          <c:dPt>
            <c:idx val="2"/>
            <c:bubble3D val="0"/>
            <c:spPr>
              <a:gradFill rotWithShape="1">
                <a:gsLst>
                  <a:gs pos="0">
                    <a:schemeClr val="accent2">
                      <a:tint val="90000"/>
                      <a:satMod val="103000"/>
                      <a:lumMod val="102000"/>
                      <a:tint val="94000"/>
                    </a:schemeClr>
                  </a:gs>
                  <a:gs pos="50000">
                    <a:schemeClr val="accent2">
                      <a:tint val="90000"/>
                      <a:satMod val="110000"/>
                      <a:lumMod val="100000"/>
                      <a:shade val="100000"/>
                    </a:schemeClr>
                  </a:gs>
                  <a:gs pos="100000">
                    <a:schemeClr val="accent2">
                      <a:tint val="90000"/>
                      <a:lumMod val="99000"/>
                      <a:satMod val="120000"/>
                      <a:shade val="78000"/>
                    </a:schemeClr>
                  </a:gs>
                </a:gsLst>
                <a:lin ang="5400000" scaled="0"/>
              </a:gradFill>
              <a:ln>
                <a:noFill/>
              </a:ln>
              <a:effectLst/>
            </c:spPr>
            <c:extLst>
              <c:ext xmlns:c16="http://schemas.microsoft.com/office/drawing/2014/chart" uri="{C3380CC4-5D6E-409C-BE32-E72D297353CC}">
                <c16:uniqueId val="{00000005-3E9D-401E-87A9-D73D12D89040}"/>
              </c:ext>
            </c:extLst>
          </c:dPt>
          <c:dPt>
            <c:idx val="3"/>
            <c:bubble3D val="0"/>
            <c:spPr>
              <a:gradFill rotWithShape="1">
                <a:gsLst>
                  <a:gs pos="0">
                    <a:schemeClr val="accent2">
                      <a:shade val="90000"/>
                      <a:satMod val="103000"/>
                      <a:lumMod val="102000"/>
                      <a:tint val="94000"/>
                    </a:schemeClr>
                  </a:gs>
                  <a:gs pos="50000">
                    <a:schemeClr val="accent2">
                      <a:shade val="90000"/>
                      <a:satMod val="110000"/>
                      <a:lumMod val="100000"/>
                      <a:shade val="100000"/>
                    </a:schemeClr>
                  </a:gs>
                  <a:gs pos="100000">
                    <a:schemeClr val="accent2">
                      <a:shade val="90000"/>
                      <a:lumMod val="99000"/>
                      <a:satMod val="120000"/>
                      <a:shade val="78000"/>
                    </a:schemeClr>
                  </a:gs>
                </a:gsLst>
                <a:lin ang="5400000" scaled="0"/>
              </a:gradFill>
              <a:ln>
                <a:noFill/>
              </a:ln>
              <a:effectLst/>
            </c:spPr>
            <c:extLst>
              <c:ext xmlns:c16="http://schemas.microsoft.com/office/drawing/2014/chart" uri="{C3380CC4-5D6E-409C-BE32-E72D297353CC}">
                <c16:uniqueId val="{00000007-3E9D-401E-87A9-D73D12D89040}"/>
              </c:ext>
            </c:extLst>
          </c:dPt>
          <c:dPt>
            <c:idx val="4"/>
            <c:bubble3D val="0"/>
            <c:spPr>
              <a:gradFill rotWithShape="1">
                <a:gsLst>
                  <a:gs pos="0">
                    <a:schemeClr val="accent2">
                      <a:shade val="70000"/>
                      <a:satMod val="103000"/>
                      <a:lumMod val="102000"/>
                      <a:tint val="94000"/>
                    </a:schemeClr>
                  </a:gs>
                  <a:gs pos="50000">
                    <a:schemeClr val="accent2">
                      <a:shade val="70000"/>
                      <a:satMod val="110000"/>
                      <a:lumMod val="100000"/>
                      <a:shade val="100000"/>
                    </a:schemeClr>
                  </a:gs>
                  <a:gs pos="100000">
                    <a:schemeClr val="accent2">
                      <a:shade val="70000"/>
                      <a:lumMod val="99000"/>
                      <a:satMod val="120000"/>
                      <a:shade val="78000"/>
                    </a:schemeClr>
                  </a:gs>
                </a:gsLst>
                <a:lin ang="5400000" scaled="0"/>
              </a:gradFill>
              <a:ln>
                <a:noFill/>
              </a:ln>
              <a:effectLst/>
            </c:spPr>
            <c:extLst>
              <c:ext xmlns:c16="http://schemas.microsoft.com/office/drawing/2014/chart" uri="{C3380CC4-5D6E-409C-BE32-E72D297353CC}">
                <c16:uniqueId val="{00000009-3E9D-401E-87A9-D73D12D89040}"/>
              </c:ext>
            </c:extLst>
          </c:dPt>
          <c:dPt>
            <c:idx val="5"/>
            <c:bubble3D val="0"/>
            <c:spPr>
              <a:gradFill rotWithShape="1">
                <a:gsLst>
                  <a:gs pos="0">
                    <a:schemeClr val="accent2">
                      <a:shade val="50000"/>
                      <a:satMod val="103000"/>
                      <a:lumMod val="102000"/>
                      <a:tint val="94000"/>
                    </a:schemeClr>
                  </a:gs>
                  <a:gs pos="50000">
                    <a:schemeClr val="accent2">
                      <a:shade val="50000"/>
                      <a:satMod val="110000"/>
                      <a:lumMod val="100000"/>
                      <a:shade val="100000"/>
                    </a:schemeClr>
                  </a:gs>
                  <a:gs pos="100000">
                    <a:schemeClr val="accent2">
                      <a:shade val="50000"/>
                      <a:lumMod val="99000"/>
                      <a:satMod val="120000"/>
                      <a:shade val="78000"/>
                    </a:schemeClr>
                  </a:gs>
                </a:gsLst>
                <a:lin ang="5400000" scaled="0"/>
              </a:gradFill>
              <a:ln>
                <a:noFill/>
              </a:ln>
              <a:effectLst/>
            </c:spPr>
            <c:extLst>
              <c:ext xmlns:c16="http://schemas.microsoft.com/office/drawing/2014/chart" uri="{C3380CC4-5D6E-409C-BE32-E72D297353CC}">
                <c16:uniqueId val="{0000000B-3E9D-401E-87A9-D73D12D89040}"/>
              </c:ext>
            </c:extLst>
          </c:dPt>
          <c:dLbls>
            <c:dLbl>
              <c:idx val="0"/>
              <c:layout>
                <c:manualLayout>
                  <c:x val="5.3274357652776584E-2"/>
                  <c:y val="-8.603246514017663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E9D-401E-87A9-D73D12D89040}"/>
                </c:ext>
              </c:extLst>
            </c:dLbl>
            <c:dLbl>
              <c:idx val="1"/>
              <c:layout>
                <c:manualLayout>
                  <c:x val="6.2195598865896817E-2"/>
                  <c:y val="-4.329284737482270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E9D-401E-87A9-D73D12D89040}"/>
                </c:ext>
              </c:extLst>
            </c:dLbl>
            <c:dLbl>
              <c:idx val="2"/>
              <c:layout>
                <c:manualLayout>
                  <c:x val="8.2140918894867854E-2"/>
                  <c:y val="-3.1992262004341709E-3"/>
                </c:manualLayout>
              </c:layout>
              <c:tx>
                <c:rich>
                  <a:bodyPr/>
                  <a:lstStyle/>
                  <a:p>
                    <a:fld id="{6763A7E8-BC43-4897-AABE-4F67941B4AD5}" type="PERCENTAGE">
                      <a:rPr lang="en-US"/>
                      <a:pPr/>
                      <a:t>[PORCENTAJE]</a:t>
                    </a:fld>
                    <a:endParaRPr lang="es-CO"/>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E9D-401E-87A9-D73D12D89040}"/>
                </c:ext>
              </c:extLst>
            </c:dLbl>
            <c:dLbl>
              <c:idx val="3"/>
              <c:layout>
                <c:manualLayout>
                  <c:x val="0.10980554907097588"/>
                  <c:y val="1.512195499491866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E9D-401E-87A9-D73D12D89040}"/>
                </c:ext>
              </c:extLst>
            </c:dLbl>
            <c:dLbl>
              <c:idx val="4"/>
              <c:layout>
                <c:manualLayout>
                  <c:x val="-0.10135896837320853"/>
                  <c:y val="1.764228082740501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E9D-401E-87A9-D73D12D89040}"/>
                </c:ext>
              </c:extLst>
            </c:dLbl>
            <c:dLbl>
              <c:idx val="5"/>
              <c:layout>
                <c:manualLayout>
                  <c:x val="-7.813087145434823E-2"/>
                  <c:y val="-6.048781997967466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E9D-401E-87A9-D73D12D8904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CO"/>
              </a:p>
            </c:txPr>
            <c:showLegendKey val="0"/>
            <c:showVal val="0"/>
            <c:showCatName val="0"/>
            <c:showSerName val="0"/>
            <c:showPercent val="1"/>
            <c:showBubbleSize val="0"/>
            <c:showLeaderLines val="0"/>
            <c:extLst>
              <c:ext xmlns:c15="http://schemas.microsoft.com/office/drawing/2012/chart" uri="{CE6537A1-D6FC-4f65-9D91-7224C49458BB}"/>
            </c:extLst>
          </c:dLbls>
          <c:cat>
            <c:strRef>
              <c:f>Hoja1!$A$2:$A$7</c:f>
              <c:strCache>
                <c:ptCount val="6"/>
                <c:pt idx="0">
                  <c:v>COMBUSTIBLE</c:v>
                </c:pt>
                <c:pt idx="1">
                  <c:v>REPUESTOS</c:v>
                </c:pt>
                <c:pt idx="2">
                  <c:v>S. DE GPS</c:v>
                </c:pt>
                <c:pt idx="3">
                  <c:v>OPERARIOS GESTION</c:v>
                </c:pt>
                <c:pt idx="4">
                  <c:v>OPERARIOS TIERRASUA</c:v>
                </c:pt>
                <c:pt idx="5">
                  <c:v>ADMINISTATIVOS</c:v>
                </c:pt>
              </c:strCache>
            </c:strRef>
          </c:cat>
          <c:val>
            <c:numRef>
              <c:f>Hoja1!$B$2:$B$7</c:f>
              <c:numCache>
                <c:formatCode>0%</c:formatCode>
                <c:ptCount val="6"/>
                <c:pt idx="0">
                  <c:v>0.41039242942575949</c:v>
                </c:pt>
                <c:pt idx="1">
                  <c:v>0.55702176475052878</c:v>
                </c:pt>
                <c:pt idx="2">
                  <c:v>3.2585805823711754E-2</c:v>
                </c:pt>
                <c:pt idx="3">
                  <c:v>0.91364917803412726</c:v>
                </c:pt>
                <c:pt idx="4">
                  <c:v>1.3498683161966536</c:v>
                </c:pt>
                <c:pt idx="5">
                  <c:v>0.6636099355998899</c:v>
                </c:pt>
              </c:numCache>
            </c:numRef>
          </c:val>
          <c:extLst>
            <c:ext xmlns:c16="http://schemas.microsoft.com/office/drawing/2014/chart" uri="{C3380CC4-5D6E-409C-BE32-E72D297353CC}">
              <c16:uniqueId val="{0000000C-3E9D-401E-87A9-D73D12D89040}"/>
            </c:ext>
          </c:extLst>
        </c:ser>
        <c:dLbls>
          <c:showLegendKey val="0"/>
          <c:showVal val="0"/>
          <c:showCatName val="0"/>
          <c:showSerName val="0"/>
          <c:showPercent val="1"/>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cap="none" spc="0" baseline="0">
              <a:ln w="0"/>
              <a:solidFill>
                <a:schemeClr val="tx1"/>
              </a:solidFill>
              <a:effectLst>
                <a:outerShdw blurRad="38100" dist="19050" dir="2700000" algn="tl" rotWithShape="0">
                  <a:schemeClr val="dk1">
                    <a:alpha val="40000"/>
                  </a:schemeClr>
                </a:outerShdw>
              </a:effectLst>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s-CO"/>
              <a:t>GASTOS OPERATIVOS POR ADMINISTRACION</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CO"/>
        </a:p>
      </c:txPr>
    </c:title>
    <c:autoTitleDeleted val="0"/>
    <c:plotArea>
      <c:layout/>
      <c:barChart>
        <c:barDir val="col"/>
        <c:grouping val="clustered"/>
        <c:varyColors val="0"/>
        <c:ser>
          <c:idx val="0"/>
          <c:order val="0"/>
          <c:tx>
            <c:strRef>
              <c:f>Hoja1!$B$1</c:f>
              <c:strCache>
                <c:ptCount val="1"/>
                <c:pt idx="0">
                  <c:v>ASDETBOY</c:v>
                </c:pt>
              </c:strCache>
            </c:strRef>
          </c:tx>
          <c:spPr>
            <a:gradFill rotWithShape="1">
              <a:gsLst>
                <a:gs pos="0">
                  <a:schemeClr val="accent2">
                    <a:tint val="77000"/>
                    <a:satMod val="103000"/>
                    <a:lumMod val="102000"/>
                    <a:tint val="94000"/>
                  </a:schemeClr>
                </a:gs>
                <a:gs pos="50000">
                  <a:schemeClr val="accent2">
                    <a:tint val="77000"/>
                    <a:satMod val="110000"/>
                    <a:lumMod val="100000"/>
                    <a:shade val="100000"/>
                  </a:schemeClr>
                </a:gs>
                <a:gs pos="100000">
                  <a:schemeClr val="accent2">
                    <a:tint val="77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COMBUSTIBLE</c:v>
                </c:pt>
                <c:pt idx="1">
                  <c:v>REPUESTOS</c:v>
                </c:pt>
                <c:pt idx="2">
                  <c:v>S. DE GPS</c:v>
                </c:pt>
                <c:pt idx="3">
                  <c:v>OPERARIOS GESTION</c:v>
                </c:pt>
                <c:pt idx="4">
                  <c:v>OPERARIOS TIERRASUA</c:v>
                </c:pt>
                <c:pt idx="5">
                  <c:v>ADMINISTATIVOS</c:v>
                </c:pt>
              </c:strCache>
            </c:strRef>
          </c:cat>
          <c:val>
            <c:numRef>
              <c:f>Hoja1!$B$2:$B$7</c:f>
              <c:numCache>
                <c:formatCode>0%</c:formatCode>
                <c:ptCount val="6"/>
                <c:pt idx="0">
                  <c:v>0.75766638894112626</c:v>
                </c:pt>
                <c:pt idx="1">
                  <c:v>0.77465777465777463</c:v>
                </c:pt>
                <c:pt idx="2">
                  <c:v>0.2</c:v>
                </c:pt>
                <c:pt idx="3">
                  <c:v>0.66666666666666663</c:v>
                </c:pt>
                <c:pt idx="4">
                  <c:v>0.6666666668275999</c:v>
                </c:pt>
                <c:pt idx="5">
                  <c:v>0.66666666699402566</c:v>
                </c:pt>
              </c:numCache>
            </c:numRef>
          </c:val>
          <c:extLst>
            <c:ext xmlns:c16="http://schemas.microsoft.com/office/drawing/2014/chart" uri="{C3380CC4-5D6E-409C-BE32-E72D297353CC}">
              <c16:uniqueId val="{00000000-54EE-446A-83C0-B1F11016A942}"/>
            </c:ext>
          </c:extLst>
        </c:ser>
        <c:ser>
          <c:idx val="1"/>
          <c:order val="1"/>
          <c:tx>
            <c:strRef>
              <c:f>Hoja1!$C$1</c:f>
              <c:strCache>
                <c:ptCount val="1"/>
                <c:pt idx="0">
                  <c:v>TIERRASUA</c:v>
                </c:pt>
              </c:strCache>
            </c:strRef>
          </c:tx>
          <c:spPr>
            <a:gradFill rotWithShape="1">
              <a:gsLst>
                <a:gs pos="0">
                  <a:schemeClr val="accent2">
                    <a:shade val="76000"/>
                    <a:satMod val="103000"/>
                    <a:lumMod val="102000"/>
                    <a:tint val="94000"/>
                  </a:schemeClr>
                </a:gs>
                <a:gs pos="50000">
                  <a:schemeClr val="accent2">
                    <a:shade val="76000"/>
                    <a:satMod val="110000"/>
                    <a:lumMod val="100000"/>
                    <a:shade val="100000"/>
                  </a:schemeClr>
                </a:gs>
                <a:gs pos="100000">
                  <a:schemeClr val="accent2">
                    <a:shade val="76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a:outerShdw blurRad="50800" dist="50800" dir="5400000" algn="ctr" rotWithShape="0">
                  <a:schemeClr val="bg1"/>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Hoja1!$A$2:$A$7</c:f>
              <c:strCache>
                <c:ptCount val="6"/>
                <c:pt idx="0">
                  <c:v>COMBUSTIBLE</c:v>
                </c:pt>
                <c:pt idx="1">
                  <c:v>REPUESTOS</c:v>
                </c:pt>
                <c:pt idx="2">
                  <c:v>S. DE GPS</c:v>
                </c:pt>
                <c:pt idx="3">
                  <c:v>OPERARIOS GESTION</c:v>
                </c:pt>
                <c:pt idx="4">
                  <c:v>OPERARIOS TIERRASUA</c:v>
                </c:pt>
                <c:pt idx="5">
                  <c:v>ADMINISTATIVOS</c:v>
                </c:pt>
              </c:strCache>
            </c:strRef>
          </c:cat>
          <c:val>
            <c:numRef>
              <c:f>Hoja1!$C$2:$C$7</c:f>
              <c:numCache>
                <c:formatCode>0%</c:formatCode>
                <c:ptCount val="6"/>
                <c:pt idx="0">
                  <c:v>0.24233361105887369</c:v>
                </c:pt>
                <c:pt idx="1">
                  <c:v>0.22534222534222534</c:v>
                </c:pt>
                <c:pt idx="2">
                  <c:v>0.8</c:v>
                </c:pt>
                <c:pt idx="3">
                  <c:v>0.33333333333333331</c:v>
                </c:pt>
                <c:pt idx="4">
                  <c:v>0.33333333317240005</c:v>
                </c:pt>
                <c:pt idx="5">
                  <c:v>0.33333333300597429</c:v>
                </c:pt>
              </c:numCache>
            </c:numRef>
          </c:val>
          <c:extLst>
            <c:ext xmlns:c16="http://schemas.microsoft.com/office/drawing/2014/chart" uri="{C3380CC4-5D6E-409C-BE32-E72D297353CC}">
              <c16:uniqueId val="{00000001-54EE-446A-83C0-B1F11016A942}"/>
            </c:ext>
          </c:extLst>
        </c:ser>
        <c:dLbls>
          <c:showLegendKey val="0"/>
          <c:showVal val="0"/>
          <c:showCatName val="0"/>
          <c:showSerName val="0"/>
          <c:showPercent val="0"/>
          <c:showBubbleSize val="0"/>
        </c:dLbls>
        <c:gapWidth val="100"/>
        <c:overlap val="-24"/>
        <c:axId val="923434175"/>
        <c:axId val="923435615"/>
      </c:barChart>
      <c:catAx>
        <c:axId val="923434175"/>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923435615"/>
        <c:crosses val="autoZero"/>
        <c:auto val="1"/>
        <c:lblAlgn val="ctr"/>
        <c:lblOffset val="100"/>
        <c:noMultiLvlLbl val="0"/>
      </c:catAx>
      <c:valAx>
        <c:axId val="92343561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923434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effectLst>
                <a:outerShdw blurRad="50800" dist="50800" dir="5400000" algn="ctr" rotWithShape="0">
                  <a:schemeClr val="tx1"/>
                </a:outerShdw>
              </a:effectLst>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10.xml><?xml version="1.0" encoding="utf-8"?>
<cs:colorStyle xmlns:cs="http://schemas.microsoft.com/office/drawing/2012/chartStyle" xmlns:a="http://schemas.openxmlformats.org/drawingml/2006/main" meth="withinLinear" id="15">
  <a:schemeClr val="accent2"/>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5">
  <a:schemeClr val="accent2"/>
</cs:colorStyle>
</file>

<file path=ppt/charts/colors14.xml><?xml version="1.0" encoding="utf-8"?>
<cs:colorStyle xmlns:cs="http://schemas.microsoft.com/office/drawing/2012/chartStyle" xmlns:a="http://schemas.openxmlformats.org/drawingml/2006/main" meth="withinLinear" id="15">
  <a:schemeClr val="accent2"/>
</cs:colorStyle>
</file>

<file path=ppt/charts/colors15.xml><?xml version="1.0" encoding="utf-8"?>
<cs:colorStyle xmlns:cs="http://schemas.microsoft.com/office/drawing/2012/chartStyle" xmlns:a="http://schemas.openxmlformats.org/drawingml/2006/main" meth="withinLinear" id="15">
  <a:schemeClr val="accent2"/>
</cs:colorStyle>
</file>

<file path=ppt/charts/colors16.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Reversed" id="22">
  <a:schemeClr val="accent2"/>
</cs:colorStyle>
</file>

<file path=ppt/charts/colors9.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9.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5-03-04T16:49:34.142" idx="7">
    <p:pos x="2976" y="1428"/>
    <p:text>Evolucion financiera de Tierrasua de Diciembre del 2022 -2023-Agosto 2024 (Asdetboy) - Dic 2024 Tierrasua</p:text>
    <p:extLst>
      <p:ext uri="{C676402C-5697-4E1C-873F-D02D1690AC5C}">
        <p15:threadingInfo xmlns:p15="http://schemas.microsoft.com/office/powerpoint/2012/main" timeZoneBias="300"/>
      </p:ext>
    </p:extLst>
  </p:cm>
  <p:cm authorId="1" dt="2025-03-04T16:52:07.930" idx="8">
    <p:pos x="7680" y="0"/>
    <p:text>Activos (Lo que tiene la empresa)</p:text>
    <p:extLst>
      <p:ext uri="{C676402C-5697-4E1C-873F-D02D1690AC5C}">
        <p15:threadingInfo xmlns:p15="http://schemas.microsoft.com/office/powerpoint/2012/main" timeZoneBias="300"/>
      </p:ext>
    </p:extLst>
  </p:cm>
  <p:cm authorId="1" dt="2025-03-04T16:52:29.270" idx="9">
    <p:pos x="4765" y="1578"/>
    <p:text>Pasivos (Deuda de la empresa )</p:text>
    <p:extLst>
      <p:ext uri="{C676402C-5697-4E1C-873F-D02D1690AC5C}">
        <p15:threadingInfo xmlns:p15="http://schemas.microsoft.com/office/powerpoint/2012/main" timeZoneBias="300"/>
      </p:ext>
    </p:extLst>
  </p:cm>
  <p:cm authorId="1" dt="2025-03-04T16:53:02.845" idx="10">
    <p:pos x="6653" y="3120"/>
    <p:text>Patrimonio es la difrencia entre los Activos y los Pasivos</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5-03-04T11:34:08.225" idx="1">
    <p:pos x="1262" y="696"/>
    <p:text>Cuentas de Dificil Recaudo</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5-03-04T11:37:12.095" idx="2">
    <p:pos x="470" y="2982"/>
    <p:text>Cuentas que no se Alcanzaron a pagar a corte de 31 de Diciembre</p:text>
    <p:extLst>
      <p:ext uri="{C676402C-5697-4E1C-873F-D02D1690AC5C}">
        <p15:threadingInfo xmlns:p15="http://schemas.microsoft.com/office/powerpoint/2012/main" timeZoneBias="300"/>
      </p:ext>
    </p:extLst>
  </p:cm>
  <p:cm authorId="1" dt="2025-03-04T11:38:36.825" idx="4">
    <p:pos x="1664" y="2430"/>
    <p:text>R.P - Ordenes de Pago</p:text>
    <p:extLst>
      <p:ext uri="{C676402C-5697-4E1C-873F-D02D1690AC5C}">
        <p15:threadingInfo xmlns:p15="http://schemas.microsoft.com/office/powerpoint/2012/main" timeZoneBias="300"/>
      </p:ext>
    </p:extLst>
  </p:cm>
  <p:cm authorId="1" dt="2025-03-04T11:40:23.963" idx="5">
    <p:pos x="6052" y="3147"/>
    <p:text>Ordenes de Pago - Egresos</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5-03-04T12:31:50.927" idx="6">
    <p:pos x="6914" y="1618"/>
    <p:text>Cifra de esa Magnitud porque solo en Contrato de ORBEING son Aprx 800 Millones</p:text>
    <p:extLst>
      <p:ext uri="{C676402C-5697-4E1C-873F-D02D1690AC5C}">
        <p15:threadingInfo xmlns:p15="http://schemas.microsoft.com/office/powerpoint/2012/main" timeZoneBias="300"/>
      </p:ext>
    </p:extLst>
  </p:cm>
</p:cmLst>
</file>

<file path=ppt/drawings/drawing1.xml><?xml version="1.0" encoding="utf-8"?>
<c:userShapes xmlns:c="http://schemas.openxmlformats.org/drawingml/2006/chart">
  <cdr:relSizeAnchor xmlns:cdr="http://schemas.openxmlformats.org/drawingml/2006/chartDrawing">
    <cdr:from>
      <cdr:x>0.36307</cdr:x>
      <cdr:y>0.19173</cdr:y>
    </cdr:from>
    <cdr:to>
      <cdr:x>0.47277</cdr:x>
      <cdr:y>0.29288</cdr:y>
    </cdr:to>
    <cdr:sp macro="" textlink="">
      <cdr:nvSpPr>
        <cdr:cNvPr id="2" name="CuadroTexto 1">
          <a:extLst xmlns:a="http://schemas.openxmlformats.org/drawingml/2006/main">
            <a:ext uri="{FF2B5EF4-FFF2-40B4-BE49-F238E27FC236}">
              <a16:creationId xmlns:a16="http://schemas.microsoft.com/office/drawing/2014/main" id="{BA4ABA01-13B5-CAED-6237-9125CC2A02F1}"/>
            </a:ext>
          </a:extLst>
        </cdr:cNvPr>
        <cdr:cNvSpPr txBox="1"/>
      </cdr:nvSpPr>
      <cdr:spPr>
        <a:xfrm xmlns:a="http://schemas.openxmlformats.org/drawingml/2006/main">
          <a:off x="2222500" y="785360"/>
          <a:ext cx="671513" cy="4143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CO" sz="1400" kern="1200" dirty="0"/>
            <a:t>12</a:t>
          </a:r>
        </a:p>
      </cdr:txBody>
    </cdr:sp>
  </cdr:relSizeAnchor>
  <cdr:relSizeAnchor xmlns:cdr="http://schemas.openxmlformats.org/drawingml/2006/chartDrawing">
    <cdr:from>
      <cdr:x>0.53579</cdr:x>
      <cdr:y>0.60332</cdr:y>
    </cdr:from>
    <cdr:to>
      <cdr:x>0.63849</cdr:x>
      <cdr:y>0.70098</cdr:y>
    </cdr:to>
    <cdr:sp macro="" textlink="">
      <cdr:nvSpPr>
        <cdr:cNvPr id="3" name="CuadroTexto 2">
          <a:extLst xmlns:a="http://schemas.openxmlformats.org/drawingml/2006/main">
            <a:ext uri="{FF2B5EF4-FFF2-40B4-BE49-F238E27FC236}">
              <a16:creationId xmlns:a16="http://schemas.microsoft.com/office/drawing/2014/main" id="{FA1B0924-D752-11AC-E380-A0380494DC0C}"/>
            </a:ext>
          </a:extLst>
        </cdr:cNvPr>
        <cdr:cNvSpPr txBox="1"/>
      </cdr:nvSpPr>
      <cdr:spPr>
        <a:xfrm xmlns:a="http://schemas.openxmlformats.org/drawingml/2006/main">
          <a:off x="3279775" y="2471284"/>
          <a:ext cx="628650" cy="4000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O" sz="1500" kern="1200" dirty="0"/>
            <a:t>103</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409389-4D97-0C43-90F8-AC9A35CBC15B}" type="datetimeFigureOut">
              <a:rPr lang="es-CO" smtClean="0"/>
              <a:t>4/03/2025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8D7EE2-7C36-064E-A4AF-F4E14EF58D64}" type="slidenum">
              <a:rPr lang="es-CO" smtClean="0"/>
              <a:t>‹Nº›</a:t>
            </a:fld>
            <a:endParaRPr lang="es-CO"/>
          </a:p>
        </p:txBody>
      </p:sp>
    </p:spTree>
    <p:extLst>
      <p:ext uri="{BB962C8B-B14F-4D97-AF65-F5344CB8AC3E}">
        <p14:creationId xmlns:p14="http://schemas.microsoft.com/office/powerpoint/2010/main" val="676114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4E641-59CC-0BBF-8114-8E6F8321A57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2ACFF78-A931-0EFA-B0D3-3982E795F42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0A90721-CD08-BC60-3460-612C78341400}"/>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49D2E270-6D4A-9246-0EBD-7BBF812D9946}"/>
              </a:ext>
            </a:extLst>
          </p:cNvPr>
          <p:cNvSpPr>
            <a:spLocks noGrp="1"/>
          </p:cNvSpPr>
          <p:nvPr>
            <p:ph type="sldNum" sz="quarter" idx="5"/>
          </p:nvPr>
        </p:nvSpPr>
        <p:spPr/>
        <p:txBody>
          <a:bodyPr/>
          <a:lstStyle/>
          <a:p>
            <a:fld id="{398D7EE2-7C36-064E-A4AF-F4E14EF58D64}" type="slidenum">
              <a:rPr lang="es-CO" smtClean="0"/>
              <a:t>1</a:t>
            </a:fld>
            <a:endParaRPr lang="es-CO"/>
          </a:p>
        </p:txBody>
      </p:sp>
    </p:spTree>
    <p:extLst>
      <p:ext uri="{BB962C8B-B14F-4D97-AF65-F5344CB8AC3E}">
        <p14:creationId xmlns:p14="http://schemas.microsoft.com/office/powerpoint/2010/main" val="4140127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BB1A4-F727-1C26-3EEB-E9E33E64F37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FC9F0BD-543D-2A98-EF00-C9A3EDB4357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968D350-5E40-1E0A-CF7A-EAB9F9ECCC85}"/>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E8AB2078-86E9-FA5F-99C1-9779BD8EB175}"/>
              </a:ext>
            </a:extLst>
          </p:cNvPr>
          <p:cNvSpPr>
            <a:spLocks noGrp="1"/>
          </p:cNvSpPr>
          <p:nvPr>
            <p:ph type="sldNum" sz="quarter" idx="5"/>
          </p:nvPr>
        </p:nvSpPr>
        <p:spPr/>
        <p:txBody>
          <a:bodyPr/>
          <a:lstStyle/>
          <a:p>
            <a:fld id="{398D7EE2-7C36-064E-A4AF-F4E14EF58D64}" type="slidenum">
              <a:rPr lang="es-CO" smtClean="0"/>
              <a:t>14</a:t>
            </a:fld>
            <a:endParaRPr lang="es-CO"/>
          </a:p>
        </p:txBody>
      </p:sp>
    </p:spTree>
    <p:extLst>
      <p:ext uri="{BB962C8B-B14F-4D97-AF65-F5344CB8AC3E}">
        <p14:creationId xmlns:p14="http://schemas.microsoft.com/office/powerpoint/2010/main" val="3500295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4AC14-0FC0-2217-4C71-BD8B75AC063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FB2F01D-6C37-04D3-15BA-286687AC2C1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2005F4F-4395-2418-91FF-591BD04B4032}"/>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3765C2EA-17DA-9AC4-404D-63AB3F0753D3}"/>
              </a:ext>
            </a:extLst>
          </p:cNvPr>
          <p:cNvSpPr>
            <a:spLocks noGrp="1"/>
          </p:cNvSpPr>
          <p:nvPr>
            <p:ph type="sldNum" sz="quarter" idx="5"/>
          </p:nvPr>
        </p:nvSpPr>
        <p:spPr/>
        <p:txBody>
          <a:bodyPr/>
          <a:lstStyle/>
          <a:p>
            <a:fld id="{398D7EE2-7C36-064E-A4AF-F4E14EF58D64}" type="slidenum">
              <a:rPr lang="es-CO" smtClean="0"/>
              <a:t>15</a:t>
            </a:fld>
            <a:endParaRPr lang="es-CO"/>
          </a:p>
        </p:txBody>
      </p:sp>
    </p:spTree>
    <p:extLst>
      <p:ext uri="{BB962C8B-B14F-4D97-AF65-F5344CB8AC3E}">
        <p14:creationId xmlns:p14="http://schemas.microsoft.com/office/powerpoint/2010/main" val="1046517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A13D6-07EC-AF88-B655-A6D78808B3E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6137F3F-EC4C-6BF5-F2FF-A6BBBE8EDF3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1D0E805-E503-778F-EBA1-9742BC5ECCD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DE032F78-7BE8-64EC-283F-9248531A8E98}"/>
              </a:ext>
            </a:extLst>
          </p:cNvPr>
          <p:cNvSpPr>
            <a:spLocks noGrp="1"/>
          </p:cNvSpPr>
          <p:nvPr>
            <p:ph type="sldNum" sz="quarter" idx="5"/>
          </p:nvPr>
        </p:nvSpPr>
        <p:spPr/>
        <p:txBody>
          <a:bodyPr/>
          <a:lstStyle/>
          <a:p>
            <a:fld id="{398D7EE2-7C36-064E-A4AF-F4E14EF58D64}" type="slidenum">
              <a:rPr lang="es-CO" smtClean="0"/>
              <a:t>16</a:t>
            </a:fld>
            <a:endParaRPr lang="es-CO"/>
          </a:p>
        </p:txBody>
      </p:sp>
    </p:spTree>
    <p:extLst>
      <p:ext uri="{BB962C8B-B14F-4D97-AF65-F5344CB8AC3E}">
        <p14:creationId xmlns:p14="http://schemas.microsoft.com/office/powerpoint/2010/main" val="839526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48CB7-2ACF-FDD9-8D5B-753BE2AAF41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605A699-96D2-F404-DEE9-37FA456333D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BA2E7E6-FC51-B608-0EC8-00E4FEDA089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C937A215-42E8-18E5-C040-B4FDE120D0FD}"/>
              </a:ext>
            </a:extLst>
          </p:cNvPr>
          <p:cNvSpPr>
            <a:spLocks noGrp="1"/>
          </p:cNvSpPr>
          <p:nvPr>
            <p:ph type="sldNum" sz="quarter" idx="5"/>
          </p:nvPr>
        </p:nvSpPr>
        <p:spPr/>
        <p:txBody>
          <a:bodyPr/>
          <a:lstStyle/>
          <a:p>
            <a:fld id="{398D7EE2-7C36-064E-A4AF-F4E14EF58D64}" type="slidenum">
              <a:rPr lang="es-CO" smtClean="0"/>
              <a:t>17</a:t>
            </a:fld>
            <a:endParaRPr lang="es-CO"/>
          </a:p>
        </p:txBody>
      </p:sp>
    </p:spTree>
    <p:extLst>
      <p:ext uri="{BB962C8B-B14F-4D97-AF65-F5344CB8AC3E}">
        <p14:creationId xmlns:p14="http://schemas.microsoft.com/office/powerpoint/2010/main" val="3406368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5441A-89F6-9F74-D231-32BD64FE7BB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2A69F9E-4423-0EAE-5D90-58F0FD0A8CF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5482585-93CB-4F3C-03F7-1C2480A6494C}"/>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E1B2B1AE-1864-1E7A-4AED-09062EAA04BB}"/>
              </a:ext>
            </a:extLst>
          </p:cNvPr>
          <p:cNvSpPr>
            <a:spLocks noGrp="1"/>
          </p:cNvSpPr>
          <p:nvPr>
            <p:ph type="sldNum" sz="quarter" idx="5"/>
          </p:nvPr>
        </p:nvSpPr>
        <p:spPr/>
        <p:txBody>
          <a:bodyPr/>
          <a:lstStyle/>
          <a:p>
            <a:fld id="{398D7EE2-7C36-064E-A4AF-F4E14EF58D64}" type="slidenum">
              <a:rPr lang="es-CO" smtClean="0"/>
              <a:t>18</a:t>
            </a:fld>
            <a:endParaRPr lang="es-CO"/>
          </a:p>
        </p:txBody>
      </p:sp>
    </p:spTree>
    <p:extLst>
      <p:ext uri="{BB962C8B-B14F-4D97-AF65-F5344CB8AC3E}">
        <p14:creationId xmlns:p14="http://schemas.microsoft.com/office/powerpoint/2010/main" val="3840633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68FA4-3792-CC56-B31B-B3EEE3DD869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F3B7CF7-EC25-7F3F-CB7A-716C68F6130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53AF0AE-6C51-2C28-FF3B-54ED0ABD8933}"/>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FE24E8E5-AC7F-E2A1-4187-3FC59DF90DBC}"/>
              </a:ext>
            </a:extLst>
          </p:cNvPr>
          <p:cNvSpPr>
            <a:spLocks noGrp="1"/>
          </p:cNvSpPr>
          <p:nvPr>
            <p:ph type="sldNum" sz="quarter" idx="5"/>
          </p:nvPr>
        </p:nvSpPr>
        <p:spPr/>
        <p:txBody>
          <a:bodyPr/>
          <a:lstStyle/>
          <a:p>
            <a:fld id="{398D7EE2-7C36-064E-A4AF-F4E14EF58D64}" type="slidenum">
              <a:rPr lang="es-CO" smtClean="0"/>
              <a:t>19</a:t>
            </a:fld>
            <a:endParaRPr lang="es-CO"/>
          </a:p>
        </p:txBody>
      </p:sp>
    </p:spTree>
    <p:extLst>
      <p:ext uri="{BB962C8B-B14F-4D97-AF65-F5344CB8AC3E}">
        <p14:creationId xmlns:p14="http://schemas.microsoft.com/office/powerpoint/2010/main" val="3742110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71878-7095-FE47-0CBE-8C972935408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11CB4AE-F49B-3FB3-CCD0-F07151B2F5F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B74A676-0361-A225-7EC4-7473143C0316}"/>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5E52797C-544F-D41F-B1CE-2B7D551DE3ED}"/>
              </a:ext>
            </a:extLst>
          </p:cNvPr>
          <p:cNvSpPr>
            <a:spLocks noGrp="1"/>
          </p:cNvSpPr>
          <p:nvPr>
            <p:ph type="sldNum" sz="quarter" idx="5"/>
          </p:nvPr>
        </p:nvSpPr>
        <p:spPr/>
        <p:txBody>
          <a:bodyPr/>
          <a:lstStyle/>
          <a:p>
            <a:fld id="{398D7EE2-7C36-064E-A4AF-F4E14EF58D64}" type="slidenum">
              <a:rPr lang="es-CO" smtClean="0"/>
              <a:t>20</a:t>
            </a:fld>
            <a:endParaRPr lang="es-CO"/>
          </a:p>
        </p:txBody>
      </p:sp>
    </p:spTree>
    <p:extLst>
      <p:ext uri="{BB962C8B-B14F-4D97-AF65-F5344CB8AC3E}">
        <p14:creationId xmlns:p14="http://schemas.microsoft.com/office/powerpoint/2010/main" val="2844772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7B2E1-AAE4-6001-03E0-5EFFC22E61A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A91CEFA-AAA8-8DFC-49DC-ED1AD9D1849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8FAF3ED-DC10-6B3E-18A5-840F442CFF9A}"/>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6DBEAF5A-4ADD-FACC-1041-122E2BD5D67F}"/>
              </a:ext>
            </a:extLst>
          </p:cNvPr>
          <p:cNvSpPr>
            <a:spLocks noGrp="1"/>
          </p:cNvSpPr>
          <p:nvPr>
            <p:ph type="sldNum" sz="quarter" idx="5"/>
          </p:nvPr>
        </p:nvSpPr>
        <p:spPr/>
        <p:txBody>
          <a:bodyPr/>
          <a:lstStyle/>
          <a:p>
            <a:fld id="{398D7EE2-7C36-064E-A4AF-F4E14EF58D64}" type="slidenum">
              <a:rPr lang="es-CO" smtClean="0"/>
              <a:t>21</a:t>
            </a:fld>
            <a:endParaRPr lang="es-CO"/>
          </a:p>
        </p:txBody>
      </p:sp>
    </p:spTree>
    <p:extLst>
      <p:ext uri="{BB962C8B-B14F-4D97-AF65-F5344CB8AC3E}">
        <p14:creationId xmlns:p14="http://schemas.microsoft.com/office/powerpoint/2010/main" val="3864448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23105-94D9-2767-537A-FB0C036ABFC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DA497D-D794-9D2E-0D0A-F140FE01265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F8ECDDB-457A-10B8-4F16-B55A12688AFB}"/>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55EC785-5DBA-8C5D-2A6E-B77A548BABED}"/>
              </a:ext>
            </a:extLst>
          </p:cNvPr>
          <p:cNvSpPr>
            <a:spLocks noGrp="1"/>
          </p:cNvSpPr>
          <p:nvPr>
            <p:ph type="sldNum" sz="quarter" idx="5"/>
          </p:nvPr>
        </p:nvSpPr>
        <p:spPr/>
        <p:txBody>
          <a:bodyPr/>
          <a:lstStyle/>
          <a:p>
            <a:fld id="{398D7EE2-7C36-064E-A4AF-F4E14EF58D64}" type="slidenum">
              <a:rPr lang="es-CO" smtClean="0"/>
              <a:t>22</a:t>
            </a:fld>
            <a:endParaRPr lang="es-CO"/>
          </a:p>
        </p:txBody>
      </p:sp>
    </p:spTree>
    <p:extLst>
      <p:ext uri="{BB962C8B-B14F-4D97-AF65-F5344CB8AC3E}">
        <p14:creationId xmlns:p14="http://schemas.microsoft.com/office/powerpoint/2010/main" val="2527533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FD4C8-FB43-FCCB-460A-124C48DC4BC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CBEBD9C-8463-E1FE-53A9-C452DCE7BA5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43F749B-3429-0DB5-61CD-706D450168D8}"/>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C28C15E4-44EA-426F-66DB-CAED5C817233}"/>
              </a:ext>
            </a:extLst>
          </p:cNvPr>
          <p:cNvSpPr>
            <a:spLocks noGrp="1"/>
          </p:cNvSpPr>
          <p:nvPr>
            <p:ph type="sldNum" sz="quarter" idx="5"/>
          </p:nvPr>
        </p:nvSpPr>
        <p:spPr/>
        <p:txBody>
          <a:bodyPr/>
          <a:lstStyle/>
          <a:p>
            <a:fld id="{398D7EE2-7C36-064E-A4AF-F4E14EF58D64}" type="slidenum">
              <a:rPr lang="es-CO" smtClean="0"/>
              <a:t>23</a:t>
            </a:fld>
            <a:endParaRPr lang="es-CO"/>
          </a:p>
        </p:txBody>
      </p:sp>
    </p:spTree>
    <p:extLst>
      <p:ext uri="{BB962C8B-B14F-4D97-AF65-F5344CB8AC3E}">
        <p14:creationId xmlns:p14="http://schemas.microsoft.com/office/powerpoint/2010/main" val="509421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0a6af69903_2_9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0a6af69903_2_9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5889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20B81-323B-2BA3-8E1C-605526EE549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B258DC2-D65C-35F3-FEE2-4BC60084FDF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3DE5EC8-1D17-E4B1-D845-31EACD59DB6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D6967ACD-D6C6-FC3F-5505-D850FB210B18}"/>
              </a:ext>
            </a:extLst>
          </p:cNvPr>
          <p:cNvSpPr>
            <a:spLocks noGrp="1"/>
          </p:cNvSpPr>
          <p:nvPr>
            <p:ph type="sldNum" sz="quarter" idx="5"/>
          </p:nvPr>
        </p:nvSpPr>
        <p:spPr/>
        <p:txBody>
          <a:bodyPr/>
          <a:lstStyle/>
          <a:p>
            <a:fld id="{398D7EE2-7C36-064E-A4AF-F4E14EF58D64}" type="slidenum">
              <a:rPr lang="es-CO" smtClean="0"/>
              <a:t>24</a:t>
            </a:fld>
            <a:endParaRPr lang="es-CO"/>
          </a:p>
        </p:txBody>
      </p:sp>
    </p:spTree>
    <p:extLst>
      <p:ext uri="{BB962C8B-B14F-4D97-AF65-F5344CB8AC3E}">
        <p14:creationId xmlns:p14="http://schemas.microsoft.com/office/powerpoint/2010/main" val="3173124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66079-9C3C-583D-236B-9591E7D9040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40971D3-DE07-E9A9-980D-2B8634A86E8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7B2C11B-9DAD-A008-A4FB-352B4EEDB87F}"/>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2F1E9A34-A1C7-FB75-5429-EC6BD88EF773}"/>
              </a:ext>
            </a:extLst>
          </p:cNvPr>
          <p:cNvSpPr>
            <a:spLocks noGrp="1"/>
          </p:cNvSpPr>
          <p:nvPr>
            <p:ph type="sldNum" sz="quarter" idx="5"/>
          </p:nvPr>
        </p:nvSpPr>
        <p:spPr/>
        <p:txBody>
          <a:bodyPr/>
          <a:lstStyle/>
          <a:p>
            <a:fld id="{398D7EE2-7C36-064E-A4AF-F4E14EF58D64}" type="slidenum">
              <a:rPr lang="es-CO" smtClean="0"/>
              <a:t>25</a:t>
            </a:fld>
            <a:endParaRPr lang="es-CO"/>
          </a:p>
        </p:txBody>
      </p:sp>
    </p:spTree>
    <p:extLst>
      <p:ext uri="{BB962C8B-B14F-4D97-AF65-F5344CB8AC3E}">
        <p14:creationId xmlns:p14="http://schemas.microsoft.com/office/powerpoint/2010/main" val="1856542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A0BD3-1C91-1C83-5766-C9613F30102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640DA47-71A6-8888-BFAE-9236E80CBBA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87E7A5F-F394-A634-7F42-12382C06AF47}"/>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3B85B73A-4EDE-2F4E-68C2-E387E601FEE3}"/>
              </a:ext>
            </a:extLst>
          </p:cNvPr>
          <p:cNvSpPr>
            <a:spLocks noGrp="1"/>
          </p:cNvSpPr>
          <p:nvPr>
            <p:ph type="sldNum" sz="quarter" idx="5"/>
          </p:nvPr>
        </p:nvSpPr>
        <p:spPr/>
        <p:txBody>
          <a:bodyPr/>
          <a:lstStyle/>
          <a:p>
            <a:fld id="{398D7EE2-7C36-064E-A4AF-F4E14EF58D64}" type="slidenum">
              <a:rPr lang="es-CO" smtClean="0"/>
              <a:t>26</a:t>
            </a:fld>
            <a:endParaRPr lang="es-CO"/>
          </a:p>
        </p:txBody>
      </p:sp>
    </p:spTree>
    <p:extLst>
      <p:ext uri="{BB962C8B-B14F-4D97-AF65-F5344CB8AC3E}">
        <p14:creationId xmlns:p14="http://schemas.microsoft.com/office/powerpoint/2010/main" val="966565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41A91-B4D0-D9C6-2980-98CB319B1B6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DB26368-A3B5-C141-CC94-E11AAC221A1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4AC2E2A-8F62-B84A-5FBD-415608B871A5}"/>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D7F8C226-0712-5A41-9FB5-1C02C02CD133}"/>
              </a:ext>
            </a:extLst>
          </p:cNvPr>
          <p:cNvSpPr>
            <a:spLocks noGrp="1"/>
          </p:cNvSpPr>
          <p:nvPr>
            <p:ph type="sldNum" sz="quarter" idx="5"/>
          </p:nvPr>
        </p:nvSpPr>
        <p:spPr/>
        <p:txBody>
          <a:bodyPr/>
          <a:lstStyle/>
          <a:p>
            <a:fld id="{398D7EE2-7C36-064E-A4AF-F4E14EF58D64}" type="slidenum">
              <a:rPr lang="es-CO" smtClean="0"/>
              <a:t>27</a:t>
            </a:fld>
            <a:endParaRPr lang="es-CO"/>
          </a:p>
        </p:txBody>
      </p:sp>
    </p:spTree>
    <p:extLst>
      <p:ext uri="{BB962C8B-B14F-4D97-AF65-F5344CB8AC3E}">
        <p14:creationId xmlns:p14="http://schemas.microsoft.com/office/powerpoint/2010/main" val="287165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E9415-2EFD-6708-4039-C8D7145DA8A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804859C-CAD4-81D4-D2C0-8E7E9753D30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9F62130-FCF8-84AA-CEBE-9203D3C166A2}"/>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E0E1851A-58F0-0EF5-0A6F-AC0184F4A606}"/>
              </a:ext>
            </a:extLst>
          </p:cNvPr>
          <p:cNvSpPr>
            <a:spLocks noGrp="1"/>
          </p:cNvSpPr>
          <p:nvPr>
            <p:ph type="sldNum" sz="quarter" idx="5"/>
          </p:nvPr>
        </p:nvSpPr>
        <p:spPr/>
        <p:txBody>
          <a:bodyPr/>
          <a:lstStyle/>
          <a:p>
            <a:fld id="{398D7EE2-7C36-064E-A4AF-F4E14EF58D64}" type="slidenum">
              <a:rPr lang="es-CO" smtClean="0"/>
              <a:t>28</a:t>
            </a:fld>
            <a:endParaRPr lang="es-CO"/>
          </a:p>
        </p:txBody>
      </p:sp>
    </p:spTree>
    <p:extLst>
      <p:ext uri="{BB962C8B-B14F-4D97-AF65-F5344CB8AC3E}">
        <p14:creationId xmlns:p14="http://schemas.microsoft.com/office/powerpoint/2010/main" val="2409531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F515B-99D7-A86F-29B2-8B0148EFB15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9822A5D-1CEA-3438-FA6A-1B52C8F2BBD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19B52E-2291-965B-9DBC-0E80740AE97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237BE001-439C-6008-A90D-A875474FA80C}"/>
              </a:ext>
            </a:extLst>
          </p:cNvPr>
          <p:cNvSpPr>
            <a:spLocks noGrp="1"/>
          </p:cNvSpPr>
          <p:nvPr>
            <p:ph type="sldNum" sz="quarter" idx="5"/>
          </p:nvPr>
        </p:nvSpPr>
        <p:spPr/>
        <p:txBody>
          <a:bodyPr/>
          <a:lstStyle/>
          <a:p>
            <a:fld id="{398D7EE2-7C36-064E-A4AF-F4E14EF58D64}" type="slidenum">
              <a:rPr lang="es-CO" smtClean="0"/>
              <a:t>29</a:t>
            </a:fld>
            <a:endParaRPr lang="es-CO"/>
          </a:p>
        </p:txBody>
      </p:sp>
    </p:spTree>
    <p:extLst>
      <p:ext uri="{BB962C8B-B14F-4D97-AF65-F5344CB8AC3E}">
        <p14:creationId xmlns:p14="http://schemas.microsoft.com/office/powerpoint/2010/main" val="2544716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12163-58A4-BEBE-8341-B1D90592538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F515B0B-D249-FA4F-4FCD-860E2AECF2D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1EA6EF8-207F-E149-BDD9-4199166ED36D}"/>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6104AE86-4D0C-4CCE-0340-32645C574E31}"/>
              </a:ext>
            </a:extLst>
          </p:cNvPr>
          <p:cNvSpPr>
            <a:spLocks noGrp="1"/>
          </p:cNvSpPr>
          <p:nvPr>
            <p:ph type="sldNum" sz="quarter" idx="5"/>
          </p:nvPr>
        </p:nvSpPr>
        <p:spPr/>
        <p:txBody>
          <a:bodyPr/>
          <a:lstStyle/>
          <a:p>
            <a:fld id="{398D7EE2-7C36-064E-A4AF-F4E14EF58D64}" type="slidenum">
              <a:rPr lang="es-CO" smtClean="0"/>
              <a:t>30</a:t>
            </a:fld>
            <a:endParaRPr lang="es-CO"/>
          </a:p>
        </p:txBody>
      </p:sp>
    </p:spTree>
    <p:extLst>
      <p:ext uri="{BB962C8B-B14F-4D97-AF65-F5344CB8AC3E}">
        <p14:creationId xmlns:p14="http://schemas.microsoft.com/office/powerpoint/2010/main" val="1875671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1AC40-579E-758D-039E-FE461B5A62B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CCC7C5E-B14E-D5B4-9E4D-29E49DB9B9E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16FD557-6C9C-BBB1-2BCE-710B3779DBEA}"/>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3F753596-C584-13F0-9AC0-324B1509DC03}"/>
              </a:ext>
            </a:extLst>
          </p:cNvPr>
          <p:cNvSpPr>
            <a:spLocks noGrp="1"/>
          </p:cNvSpPr>
          <p:nvPr>
            <p:ph type="sldNum" sz="quarter" idx="5"/>
          </p:nvPr>
        </p:nvSpPr>
        <p:spPr/>
        <p:txBody>
          <a:bodyPr/>
          <a:lstStyle/>
          <a:p>
            <a:fld id="{398D7EE2-7C36-064E-A4AF-F4E14EF58D64}" type="slidenum">
              <a:rPr lang="es-CO" smtClean="0"/>
              <a:t>31</a:t>
            </a:fld>
            <a:endParaRPr lang="es-CO"/>
          </a:p>
        </p:txBody>
      </p:sp>
    </p:spTree>
    <p:extLst>
      <p:ext uri="{BB962C8B-B14F-4D97-AF65-F5344CB8AC3E}">
        <p14:creationId xmlns:p14="http://schemas.microsoft.com/office/powerpoint/2010/main" val="2224390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EF083-57C0-41E7-107B-B5DBD140C95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686F26F-33BA-CF1D-CC52-86E6A6E1E94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25C1AA9-67C7-D21A-81C6-E1A84625E380}"/>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3F0171AC-50D3-5CA9-A736-CFCCD670E71F}"/>
              </a:ext>
            </a:extLst>
          </p:cNvPr>
          <p:cNvSpPr>
            <a:spLocks noGrp="1"/>
          </p:cNvSpPr>
          <p:nvPr>
            <p:ph type="sldNum" sz="quarter" idx="5"/>
          </p:nvPr>
        </p:nvSpPr>
        <p:spPr/>
        <p:txBody>
          <a:bodyPr/>
          <a:lstStyle/>
          <a:p>
            <a:fld id="{398D7EE2-7C36-064E-A4AF-F4E14EF58D64}" type="slidenum">
              <a:rPr lang="es-CO" smtClean="0"/>
              <a:t>32</a:t>
            </a:fld>
            <a:endParaRPr lang="es-CO"/>
          </a:p>
        </p:txBody>
      </p:sp>
    </p:spTree>
    <p:extLst>
      <p:ext uri="{BB962C8B-B14F-4D97-AF65-F5344CB8AC3E}">
        <p14:creationId xmlns:p14="http://schemas.microsoft.com/office/powerpoint/2010/main" val="1923435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8432C-2341-8057-17C2-F82882A9EF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8BAC4EA-815A-4395-75D9-A7CBE506D13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452638-4A4D-E7E6-5EED-C0E957DE1A25}"/>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35621CD0-58C5-31B4-AE35-653AB05F6856}"/>
              </a:ext>
            </a:extLst>
          </p:cNvPr>
          <p:cNvSpPr>
            <a:spLocks noGrp="1"/>
          </p:cNvSpPr>
          <p:nvPr>
            <p:ph type="sldNum" sz="quarter" idx="5"/>
          </p:nvPr>
        </p:nvSpPr>
        <p:spPr/>
        <p:txBody>
          <a:bodyPr/>
          <a:lstStyle/>
          <a:p>
            <a:fld id="{398D7EE2-7C36-064E-A4AF-F4E14EF58D64}" type="slidenum">
              <a:rPr lang="es-CO" smtClean="0"/>
              <a:t>33</a:t>
            </a:fld>
            <a:endParaRPr lang="es-CO"/>
          </a:p>
        </p:txBody>
      </p:sp>
    </p:spTree>
    <p:extLst>
      <p:ext uri="{BB962C8B-B14F-4D97-AF65-F5344CB8AC3E}">
        <p14:creationId xmlns:p14="http://schemas.microsoft.com/office/powerpoint/2010/main" val="2853479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a:extLst>
            <a:ext uri="{FF2B5EF4-FFF2-40B4-BE49-F238E27FC236}">
              <a16:creationId xmlns:a16="http://schemas.microsoft.com/office/drawing/2014/main" id="{CDF91A84-AB16-8A4A-9F39-EBB119A9CEED}"/>
            </a:ext>
          </a:extLst>
        </p:cNvPr>
        <p:cNvGrpSpPr/>
        <p:nvPr/>
      </p:nvGrpSpPr>
      <p:grpSpPr>
        <a:xfrm>
          <a:off x="0" y="0"/>
          <a:ext cx="0" cy="0"/>
          <a:chOff x="0" y="0"/>
          <a:chExt cx="0" cy="0"/>
        </a:xfrm>
      </p:grpSpPr>
      <p:sp>
        <p:nvSpPr>
          <p:cNvPr id="1051" name="Google Shape;1051;g10a6af69903_2_9583:notes">
            <a:extLst>
              <a:ext uri="{FF2B5EF4-FFF2-40B4-BE49-F238E27FC236}">
                <a16:creationId xmlns:a16="http://schemas.microsoft.com/office/drawing/2014/main" id="{9CB0934B-D757-87E1-A580-12CE642F5E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0a6af69903_2_9583:notes">
            <a:extLst>
              <a:ext uri="{FF2B5EF4-FFF2-40B4-BE49-F238E27FC236}">
                <a16:creationId xmlns:a16="http://schemas.microsoft.com/office/drawing/2014/main" id="{03CAC7FC-83C4-5A44-E6DD-92CA4306C0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6863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6F642-1EAA-D158-19FA-EA32A0A307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6122808-0D1A-FFD7-1585-B24E3918DE2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5795237-263A-FABF-68C3-ABDE70FDBBB2}"/>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C6D7A762-992B-CDC1-F209-10EF85783A6A}"/>
              </a:ext>
            </a:extLst>
          </p:cNvPr>
          <p:cNvSpPr>
            <a:spLocks noGrp="1"/>
          </p:cNvSpPr>
          <p:nvPr>
            <p:ph type="sldNum" sz="quarter" idx="5"/>
          </p:nvPr>
        </p:nvSpPr>
        <p:spPr/>
        <p:txBody>
          <a:bodyPr/>
          <a:lstStyle/>
          <a:p>
            <a:fld id="{398D7EE2-7C36-064E-A4AF-F4E14EF58D64}" type="slidenum">
              <a:rPr lang="es-CO" smtClean="0"/>
              <a:t>34</a:t>
            </a:fld>
            <a:endParaRPr lang="es-CO"/>
          </a:p>
        </p:txBody>
      </p:sp>
    </p:spTree>
    <p:extLst>
      <p:ext uri="{BB962C8B-B14F-4D97-AF65-F5344CB8AC3E}">
        <p14:creationId xmlns:p14="http://schemas.microsoft.com/office/powerpoint/2010/main" val="124724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71DF8-553F-177A-E8A1-37F3A3118ED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070B28A-DCC5-55F9-7142-80FF3FFAF41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11CF257-A29E-863C-8B21-2A65D7781733}"/>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3AD0CC62-EF98-34E4-344B-FF0189BB2DA0}"/>
              </a:ext>
            </a:extLst>
          </p:cNvPr>
          <p:cNvSpPr>
            <a:spLocks noGrp="1"/>
          </p:cNvSpPr>
          <p:nvPr>
            <p:ph type="sldNum" sz="quarter" idx="5"/>
          </p:nvPr>
        </p:nvSpPr>
        <p:spPr/>
        <p:txBody>
          <a:bodyPr/>
          <a:lstStyle/>
          <a:p>
            <a:fld id="{398D7EE2-7C36-064E-A4AF-F4E14EF58D64}" type="slidenum">
              <a:rPr lang="es-CO" smtClean="0"/>
              <a:t>35</a:t>
            </a:fld>
            <a:endParaRPr lang="es-CO"/>
          </a:p>
        </p:txBody>
      </p:sp>
    </p:spTree>
    <p:extLst>
      <p:ext uri="{BB962C8B-B14F-4D97-AF65-F5344CB8AC3E}">
        <p14:creationId xmlns:p14="http://schemas.microsoft.com/office/powerpoint/2010/main" val="3229413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Google Shape;1051;g10a6af69903_2_9583:notes">
            <a:extLst>
              <a:ext uri="{FF2B5EF4-FFF2-40B4-BE49-F238E27FC236}">
                <a16:creationId xmlns:a16="http://schemas.microsoft.com/office/drawing/2014/main" id="{4566F9F4-1083-CE07-84A5-08A1E98C0727}"/>
              </a:ext>
            </a:extLst>
          </p:cNvPr>
          <p:cNvSpPr>
            <a:spLocks noGrp="1" noRot="1" noChangeAspect="1" noTextEdit="1"/>
          </p:cNvSpPr>
          <p:nvPr>
            <p:ph type="sldImg"/>
          </p:nvPr>
        </p:nvSpPr>
        <p:spPr>
          <a:xfrm>
            <a:off x="406400" y="696913"/>
            <a:ext cx="6197600" cy="3486150"/>
          </a:xfrm>
          <a:ln/>
        </p:spPr>
      </p:sp>
      <p:sp>
        <p:nvSpPr>
          <p:cNvPr id="10243" name="Google Shape;1052;g10a6af69903_2_9583:notes">
            <a:extLst>
              <a:ext uri="{FF2B5EF4-FFF2-40B4-BE49-F238E27FC236}">
                <a16:creationId xmlns:a16="http://schemas.microsoft.com/office/drawing/2014/main" id="{CF5352BD-D172-5932-BEB4-A60135ED4182}"/>
              </a:ext>
            </a:extLst>
          </p:cNvPr>
          <p:cNvSpPr txBox="1">
            <a:spLocks noGrp="1" noChangeArrowheads="1"/>
          </p:cNvSpPr>
          <p:nvPr>
            <p:ph type="body" sz="quarter"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93158" rIns="93158" bIns="93158" numCol="1">
            <a:prstTxWarp prst="textNoShape">
              <a:avLst/>
            </a:prstTxWarp>
          </a:bodyPr>
          <a:lstStyle/>
          <a:p>
            <a:pPr eaLnBrk="1" hangingPunct="1"/>
            <a:endParaRPr lang="es-CO" altLang="es-CO">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Google Shape;1051;g10a6af69903_2_9583:notes">
            <a:extLst>
              <a:ext uri="{FF2B5EF4-FFF2-40B4-BE49-F238E27FC236}">
                <a16:creationId xmlns:a16="http://schemas.microsoft.com/office/drawing/2014/main" id="{046425E5-C456-91CF-8440-54FEFDBB1540}"/>
              </a:ext>
            </a:extLst>
          </p:cNvPr>
          <p:cNvSpPr>
            <a:spLocks noGrp="1" noRot="1" noChangeAspect="1" noTextEdit="1"/>
          </p:cNvSpPr>
          <p:nvPr>
            <p:ph type="sldImg"/>
          </p:nvPr>
        </p:nvSpPr>
        <p:spPr>
          <a:xfrm>
            <a:off x="406400" y="696913"/>
            <a:ext cx="6197600" cy="3486150"/>
          </a:xfrm>
          <a:ln/>
        </p:spPr>
      </p:sp>
      <p:sp>
        <p:nvSpPr>
          <p:cNvPr id="12291" name="Google Shape;1052;g10a6af69903_2_9583:notes">
            <a:extLst>
              <a:ext uri="{FF2B5EF4-FFF2-40B4-BE49-F238E27FC236}">
                <a16:creationId xmlns:a16="http://schemas.microsoft.com/office/drawing/2014/main" id="{A5EF5F69-0A8B-8798-4800-AA5A00029800}"/>
              </a:ext>
            </a:extLst>
          </p:cNvPr>
          <p:cNvSpPr txBox="1">
            <a:spLocks noGrp="1" noChangeArrowheads="1"/>
          </p:cNvSpPr>
          <p:nvPr>
            <p:ph type="body" sz="quarter"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93158" rIns="93158" bIns="93158" numCol="1">
            <a:prstTxWarp prst="textNoShape">
              <a:avLst/>
            </a:prstTxWarp>
          </a:bodyPr>
          <a:lstStyle/>
          <a:p>
            <a:pPr eaLnBrk="1" hangingPunct="1"/>
            <a:endParaRPr lang="es-CO" altLang="es-CO">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Google Shape;1051;g10a6af69903_2_9583:notes">
            <a:extLst>
              <a:ext uri="{FF2B5EF4-FFF2-40B4-BE49-F238E27FC236}">
                <a16:creationId xmlns:a16="http://schemas.microsoft.com/office/drawing/2014/main" id="{1AC31DB1-8855-77A0-F0A0-AFB791DD2571}"/>
              </a:ext>
            </a:extLst>
          </p:cNvPr>
          <p:cNvSpPr>
            <a:spLocks noGrp="1" noRot="1" noChangeAspect="1" noTextEdit="1"/>
          </p:cNvSpPr>
          <p:nvPr>
            <p:ph type="sldImg"/>
          </p:nvPr>
        </p:nvSpPr>
        <p:spPr>
          <a:xfrm>
            <a:off x="406400" y="696913"/>
            <a:ext cx="6197600" cy="3486150"/>
          </a:xfrm>
          <a:ln/>
        </p:spPr>
      </p:sp>
      <p:sp>
        <p:nvSpPr>
          <p:cNvPr id="14339" name="Google Shape;1052;g10a6af69903_2_9583:notes">
            <a:extLst>
              <a:ext uri="{FF2B5EF4-FFF2-40B4-BE49-F238E27FC236}">
                <a16:creationId xmlns:a16="http://schemas.microsoft.com/office/drawing/2014/main" id="{78149F42-37F4-F0D5-6561-677D96E35A66}"/>
              </a:ext>
            </a:extLst>
          </p:cNvPr>
          <p:cNvSpPr txBox="1">
            <a:spLocks noGrp="1" noChangeArrowheads="1"/>
          </p:cNvSpPr>
          <p:nvPr>
            <p:ph type="body" sz="quarter" idx="1"/>
          </p:nvPr>
        </p:nvSpPr>
        <p:spPr bwMode="auto">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93158" rIns="93158" bIns="93158" numCol="1">
            <a:prstTxWarp prst="textNoShape">
              <a:avLst/>
            </a:prstTxWarp>
          </a:bodyPr>
          <a:lstStyle/>
          <a:p>
            <a:pPr eaLnBrk="1" hangingPunct="1"/>
            <a:endParaRPr lang="es-CO" altLang="es-CO">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98D7EE2-7C36-064E-A4AF-F4E14EF58D64}" type="slidenum">
              <a:rPr lang="es-CO" smtClean="0"/>
              <a:t>43</a:t>
            </a:fld>
            <a:endParaRPr lang="es-CO"/>
          </a:p>
        </p:txBody>
      </p:sp>
    </p:spTree>
    <p:extLst>
      <p:ext uri="{BB962C8B-B14F-4D97-AF65-F5344CB8AC3E}">
        <p14:creationId xmlns:p14="http://schemas.microsoft.com/office/powerpoint/2010/main" val="2200592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a:extLst>
            <a:ext uri="{FF2B5EF4-FFF2-40B4-BE49-F238E27FC236}">
              <a16:creationId xmlns:a16="http://schemas.microsoft.com/office/drawing/2014/main" id="{A29D7656-D4F0-D11A-22FF-E314F00B89DB}"/>
            </a:ext>
          </a:extLst>
        </p:cNvPr>
        <p:cNvGrpSpPr/>
        <p:nvPr/>
      </p:nvGrpSpPr>
      <p:grpSpPr>
        <a:xfrm>
          <a:off x="0" y="0"/>
          <a:ext cx="0" cy="0"/>
          <a:chOff x="0" y="0"/>
          <a:chExt cx="0" cy="0"/>
        </a:xfrm>
      </p:grpSpPr>
      <p:sp>
        <p:nvSpPr>
          <p:cNvPr id="1051" name="Google Shape;1051;g10a6af69903_2_9583:notes">
            <a:extLst>
              <a:ext uri="{FF2B5EF4-FFF2-40B4-BE49-F238E27FC236}">
                <a16:creationId xmlns:a16="http://schemas.microsoft.com/office/drawing/2014/main" id="{E6C698FF-23EA-E43F-9AA4-01072766F8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0a6af69903_2_9583:notes">
            <a:extLst>
              <a:ext uri="{FF2B5EF4-FFF2-40B4-BE49-F238E27FC236}">
                <a16:creationId xmlns:a16="http://schemas.microsoft.com/office/drawing/2014/main" id="{B6EFD662-68D6-2A08-EB08-7C59B092E9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0312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a:extLst>
            <a:ext uri="{FF2B5EF4-FFF2-40B4-BE49-F238E27FC236}">
              <a16:creationId xmlns:a16="http://schemas.microsoft.com/office/drawing/2014/main" id="{37362E31-3D36-5F19-BA92-BF0C17FE754E}"/>
            </a:ext>
          </a:extLst>
        </p:cNvPr>
        <p:cNvGrpSpPr/>
        <p:nvPr/>
      </p:nvGrpSpPr>
      <p:grpSpPr>
        <a:xfrm>
          <a:off x="0" y="0"/>
          <a:ext cx="0" cy="0"/>
          <a:chOff x="0" y="0"/>
          <a:chExt cx="0" cy="0"/>
        </a:xfrm>
      </p:grpSpPr>
      <p:sp>
        <p:nvSpPr>
          <p:cNvPr id="1051" name="Google Shape;1051;g10a6af69903_2_9583:notes">
            <a:extLst>
              <a:ext uri="{FF2B5EF4-FFF2-40B4-BE49-F238E27FC236}">
                <a16:creationId xmlns:a16="http://schemas.microsoft.com/office/drawing/2014/main" id="{4C57E1F1-097A-9E12-E026-C35EE5E784E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0a6af69903_2_9583:notes">
            <a:extLst>
              <a:ext uri="{FF2B5EF4-FFF2-40B4-BE49-F238E27FC236}">
                <a16:creationId xmlns:a16="http://schemas.microsoft.com/office/drawing/2014/main" id="{70B4D429-BED8-2E2C-4B03-07A1291B0E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70192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F3C31-FF01-F84E-A58B-DC6EC18440C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87B0D45-E6D4-8EA6-A154-4C9188BF0BF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CB28AB1-94BC-EDD1-8E06-52E3C9E404E5}"/>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3811DE8D-B89F-A37E-D3EF-DF0B008F22A4}"/>
              </a:ext>
            </a:extLst>
          </p:cNvPr>
          <p:cNvSpPr>
            <a:spLocks noGrp="1"/>
          </p:cNvSpPr>
          <p:nvPr>
            <p:ph type="sldNum" sz="quarter" idx="5"/>
          </p:nvPr>
        </p:nvSpPr>
        <p:spPr/>
        <p:txBody>
          <a:bodyPr/>
          <a:lstStyle/>
          <a:p>
            <a:fld id="{398D7EE2-7C36-064E-A4AF-F4E14EF58D64}" type="slidenum">
              <a:rPr lang="es-CO" smtClean="0"/>
              <a:t>10</a:t>
            </a:fld>
            <a:endParaRPr lang="es-CO"/>
          </a:p>
        </p:txBody>
      </p:sp>
    </p:spTree>
    <p:extLst>
      <p:ext uri="{BB962C8B-B14F-4D97-AF65-F5344CB8AC3E}">
        <p14:creationId xmlns:p14="http://schemas.microsoft.com/office/powerpoint/2010/main" val="547911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0a6af69903_2_9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0a6af69903_2_9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1361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0a6af69903_2_9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0a6af69903_2_9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1440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A7506-2AB1-20BC-7A6E-55F5387A562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D7E93F8-1857-6BEB-A9D7-D12BD92FFBA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E2B4652-0517-1F97-73A9-EE002B0C273C}"/>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0D02B269-FF49-9DDD-4E7C-D2D1792772C2}"/>
              </a:ext>
            </a:extLst>
          </p:cNvPr>
          <p:cNvSpPr>
            <a:spLocks noGrp="1"/>
          </p:cNvSpPr>
          <p:nvPr>
            <p:ph type="sldNum" sz="quarter" idx="5"/>
          </p:nvPr>
        </p:nvSpPr>
        <p:spPr/>
        <p:txBody>
          <a:bodyPr/>
          <a:lstStyle/>
          <a:p>
            <a:fld id="{398D7EE2-7C36-064E-A4AF-F4E14EF58D64}" type="slidenum">
              <a:rPr lang="es-CO" smtClean="0"/>
              <a:t>13</a:t>
            </a:fld>
            <a:endParaRPr lang="es-CO"/>
          </a:p>
        </p:txBody>
      </p:sp>
    </p:spTree>
    <p:extLst>
      <p:ext uri="{BB962C8B-B14F-4D97-AF65-F5344CB8AC3E}">
        <p14:creationId xmlns:p14="http://schemas.microsoft.com/office/powerpoint/2010/main" val="1180110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fld id="{7D40993C-F8C4-CF4F-9D3D-7D69F46CFD96}" type="datetimeFigureOut">
              <a:rPr lang="es-CO" smtClean="0"/>
              <a:t>4/03/2025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904289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D40993C-F8C4-CF4F-9D3D-7D69F46CFD96}" type="datetimeFigureOut">
              <a:rPr lang="es-CO" smtClean="0"/>
              <a:t>4/03/2025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135639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D40993C-F8C4-CF4F-9D3D-7D69F46CFD96}" type="datetimeFigureOut">
              <a:rPr lang="es-CO" smtClean="0"/>
              <a:t>4/03/2025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4220486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69362E5-D7AB-EBCC-E098-2F64BA95FB7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13318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452D924-371D-1B55-9B21-651ED4D871A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85287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452D924-371D-1B55-9B21-651ED4D871A1}"/>
              </a:ext>
            </a:extLst>
          </p:cNvPr>
          <p:cNvPicPr>
            <a:picLocks noChangeAspect="1"/>
          </p:cNvPicPr>
          <p:nvPr userDrawn="1"/>
        </p:nvPicPr>
        <p:blipFill>
          <a:blip r:embed="rId2"/>
          <a:stretch>
            <a:fillRect/>
          </a:stretch>
        </p:blipFill>
        <p:spPr>
          <a:xfrm flipH="1">
            <a:off x="0" y="0"/>
            <a:ext cx="12192000" cy="6858000"/>
          </a:xfrm>
          <a:prstGeom prst="rect">
            <a:avLst/>
          </a:prstGeom>
        </p:spPr>
      </p:pic>
    </p:spTree>
    <p:extLst>
      <p:ext uri="{BB962C8B-B14F-4D97-AF65-F5344CB8AC3E}">
        <p14:creationId xmlns:p14="http://schemas.microsoft.com/office/powerpoint/2010/main" val="2241562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7D40993C-F8C4-CF4F-9D3D-7D69F46CFD96}" type="datetimeFigureOut">
              <a:rPr lang="es-CO" smtClean="0"/>
              <a:t>4/03/2025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730596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7D40993C-F8C4-CF4F-9D3D-7D69F46CFD96}" type="datetimeFigureOut">
              <a:rPr lang="es-CO" smtClean="0"/>
              <a:t>4/03/2025</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3866088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7D40993C-F8C4-CF4F-9D3D-7D69F46CFD96}" type="datetimeFigureOut">
              <a:rPr lang="es-CO" smtClean="0"/>
              <a:t>4/03/2025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3090970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7D40993C-F8C4-CF4F-9D3D-7D69F46CFD96}" type="datetimeFigureOut">
              <a:rPr lang="es-CO" smtClean="0"/>
              <a:t>4/03/2025</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1797844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7D40993C-F8C4-CF4F-9D3D-7D69F46CFD96}" type="datetimeFigureOut">
              <a:rPr lang="es-CO" smtClean="0"/>
              <a:t>4/03/2025</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4240588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40993C-F8C4-CF4F-9D3D-7D69F46CFD96}" type="datetimeFigureOut">
              <a:rPr lang="es-CO" smtClean="0"/>
              <a:t>4/03/2025</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3468819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D40993C-F8C4-CF4F-9D3D-7D69F46CFD96}" type="datetimeFigureOut">
              <a:rPr lang="es-CO" smtClean="0"/>
              <a:t>4/03/2025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3252293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D40993C-F8C4-CF4F-9D3D-7D69F46CFD96}" type="datetimeFigureOut">
              <a:rPr lang="es-CO" smtClean="0"/>
              <a:t>4/03/2025</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829575FF-6245-9843-A9A9-948D731CE31C}" type="slidenum">
              <a:rPr lang="es-CO" smtClean="0"/>
              <a:t>‹Nº›</a:t>
            </a:fld>
            <a:endParaRPr lang="es-CO"/>
          </a:p>
        </p:txBody>
      </p:sp>
    </p:spTree>
    <p:extLst>
      <p:ext uri="{BB962C8B-B14F-4D97-AF65-F5344CB8AC3E}">
        <p14:creationId xmlns:p14="http://schemas.microsoft.com/office/powerpoint/2010/main" val="443001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40993C-F8C4-CF4F-9D3D-7D69F46CFD96}" type="datetimeFigureOut">
              <a:rPr lang="es-CO" smtClean="0"/>
              <a:t>4/03/2025</a:t>
            </a:fld>
            <a:endParaRPr lang="es-C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9575FF-6245-9843-A9A9-948D731CE31C}" type="slidenum">
              <a:rPr lang="es-CO" smtClean="0"/>
              <a:t>‹Nº›</a:t>
            </a:fld>
            <a:endParaRPr lang="es-CO"/>
          </a:p>
        </p:txBody>
      </p:sp>
    </p:spTree>
    <p:extLst>
      <p:ext uri="{BB962C8B-B14F-4D97-AF65-F5344CB8AC3E}">
        <p14:creationId xmlns:p14="http://schemas.microsoft.com/office/powerpoint/2010/main" val="121389797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7" r:id="rId13"/>
    <p:sldLayoutId id="214748366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6.png"/><Relationship Id="rId7"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2.jp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chart" Target="../charts/char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chart" Target="../charts/chart1.xml"/><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chart" Target="../charts/chart8.xml"/><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chart" Target="../charts/chart9.xml"/><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chart" Target="../charts/chart10.xml"/><Relationship Id="rId5" Type="http://schemas.openxmlformats.org/officeDocument/2006/relationships/image" Target="../media/image4.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omments" Target="../comments/comment1.xml"/><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chart" Target="../charts/chart11.xml"/><Relationship Id="rId5" Type="http://schemas.openxmlformats.org/officeDocument/2006/relationships/image" Target="../media/image25.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6.png"/><Relationship Id="rId7" Type="http://schemas.openxmlformats.org/officeDocument/2006/relationships/chart" Target="../charts/chart13.xml"/><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chart" Target="../charts/chart12.xml"/><Relationship Id="rId5" Type="http://schemas.openxmlformats.org/officeDocument/2006/relationships/image" Target="../media/image2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chart" Target="../charts/chart2.xml"/><Relationship Id="rId5" Type="http://schemas.openxmlformats.org/officeDocument/2006/relationships/image" Target="../media/image5.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chart" Target="../charts/chart14.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chart" Target="../charts/chart15.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chart" Target="../charts/chart16.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6.emf"/></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comments" Target="../comments/comment4.xml"/><Relationship Id="rId5" Type="http://schemas.openxmlformats.org/officeDocument/2006/relationships/image" Target="../media/image29.emf"/><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chart" Target="../charts/chart3.xml"/><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4.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chart" Target="../charts/chart5.xml"/><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2D93F-86CE-C905-3F07-8079BE0E24E3}"/>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1D0DBC20-0E49-5CE1-9351-05D111596F01}"/>
              </a:ext>
            </a:extLst>
          </p:cNvPr>
          <p:cNvSpPr txBox="1"/>
          <p:nvPr/>
        </p:nvSpPr>
        <p:spPr>
          <a:xfrm>
            <a:off x="542925" y="3199596"/>
            <a:ext cx="11106150" cy="1631216"/>
          </a:xfrm>
          <a:prstGeom prst="rect">
            <a:avLst/>
          </a:prstGeom>
          <a:noFill/>
        </p:spPr>
        <p:txBody>
          <a:bodyPr wrap="square">
            <a:spAutoFit/>
          </a:bodyPr>
          <a:lstStyle/>
          <a:p>
            <a:pPr algn="ctr"/>
            <a:r>
              <a:rPr lang="es-CO" sz="6000" b="1" dirty="0">
                <a:solidFill>
                  <a:schemeClr val="bg1"/>
                </a:solidFill>
                <a:latin typeface="+mj-lt"/>
                <a:cs typeface="Arial" panose="020B0604020202020204" pitchFamily="34" charset="0"/>
              </a:rPr>
              <a:t>INFORME DE GESTIÓN </a:t>
            </a:r>
          </a:p>
          <a:p>
            <a:pPr algn="ctr"/>
            <a:r>
              <a:rPr lang="es-CO" sz="4000" b="1" dirty="0">
                <a:solidFill>
                  <a:schemeClr val="bg1"/>
                </a:solidFill>
                <a:latin typeface="+mj-lt"/>
                <a:cs typeface="Arial" panose="020B0604020202020204" pitchFamily="34" charset="0"/>
              </a:rPr>
              <a:t>TIERRASUA S.A.S 2024</a:t>
            </a:r>
          </a:p>
        </p:txBody>
      </p:sp>
      <p:pic>
        <p:nvPicPr>
          <p:cNvPr id="8" name="Imagen 7">
            <a:extLst>
              <a:ext uri="{FF2B5EF4-FFF2-40B4-BE49-F238E27FC236}">
                <a16:creationId xmlns:a16="http://schemas.microsoft.com/office/drawing/2014/main" id="{81F7A0FA-2F89-3B7B-7FFA-C09AC5092292}"/>
              </a:ext>
            </a:extLst>
          </p:cNvPr>
          <p:cNvPicPr>
            <a:picLocks noChangeAspect="1"/>
          </p:cNvPicPr>
          <p:nvPr/>
        </p:nvPicPr>
        <p:blipFill>
          <a:blip r:embed="rId3"/>
          <a:srcRect r="55260"/>
          <a:stretch/>
        </p:blipFill>
        <p:spPr>
          <a:xfrm>
            <a:off x="2973489" y="1074475"/>
            <a:ext cx="2481162" cy="1045047"/>
          </a:xfrm>
          <a:prstGeom prst="rect">
            <a:avLst/>
          </a:prstGeom>
        </p:spPr>
      </p:pic>
      <p:pic>
        <p:nvPicPr>
          <p:cNvPr id="9" name="Imagen 8" descr="Logotipo&#10;&#10;Descripción generada automáticamente">
            <a:extLst>
              <a:ext uri="{FF2B5EF4-FFF2-40B4-BE49-F238E27FC236}">
                <a16:creationId xmlns:a16="http://schemas.microsoft.com/office/drawing/2014/main" id="{AFAB1A47-3BA2-4A27-3F6F-AC529D74CA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074599"/>
            <a:ext cx="1514474" cy="927090"/>
          </a:xfrm>
          <a:prstGeom prst="rect">
            <a:avLst/>
          </a:prstGeom>
        </p:spPr>
      </p:pic>
    </p:spTree>
    <p:extLst>
      <p:ext uri="{BB962C8B-B14F-4D97-AF65-F5344CB8AC3E}">
        <p14:creationId xmlns:p14="http://schemas.microsoft.com/office/powerpoint/2010/main" val="2990014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0A53A-3F2E-CD96-9F45-82C3E2CE03C2}"/>
            </a:ext>
          </a:extLst>
        </p:cNvPr>
        <p:cNvGrpSpPr/>
        <p:nvPr/>
      </p:nvGrpSpPr>
      <p:grpSpPr>
        <a:xfrm>
          <a:off x="0" y="0"/>
          <a:ext cx="0" cy="0"/>
          <a:chOff x="0" y="0"/>
          <a:chExt cx="0" cy="0"/>
        </a:xfrm>
      </p:grpSpPr>
      <p:sp>
        <p:nvSpPr>
          <p:cNvPr id="19" name="CuadroTexto 18">
            <a:extLst>
              <a:ext uri="{FF2B5EF4-FFF2-40B4-BE49-F238E27FC236}">
                <a16:creationId xmlns:a16="http://schemas.microsoft.com/office/drawing/2014/main" id="{25FC307B-AC51-2EB3-56AC-F61578DF38D5}"/>
              </a:ext>
            </a:extLst>
          </p:cNvPr>
          <p:cNvSpPr txBox="1"/>
          <p:nvPr/>
        </p:nvSpPr>
        <p:spPr>
          <a:xfrm>
            <a:off x="6603375" y="2828835"/>
            <a:ext cx="4936589" cy="1200329"/>
          </a:xfrm>
          <a:prstGeom prst="rect">
            <a:avLst/>
          </a:prstGeom>
          <a:solidFill>
            <a:schemeClr val="bg1">
              <a:lumMod val="95000"/>
            </a:schemeClr>
          </a:solidFill>
        </p:spPr>
        <p:txBody>
          <a:bodyPr wrap="square" rtlCol="0">
            <a:spAutoFit/>
          </a:bodyPr>
          <a:lstStyle/>
          <a:p>
            <a:pPr algn="ctr"/>
            <a:r>
              <a:rPr lang="es-CO" sz="2400" b="1" dirty="0">
                <a:latin typeface="+mj-lt"/>
                <a:cs typeface="Arial" panose="020B0604020202020204" pitchFamily="34" charset="0"/>
              </a:rPr>
              <a:t>INFORME DEFENSA JURÍDICA TIERRASUA S.A.S </a:t>
            </a:r>
          </a:p>
          <a:p>
            <a:pPr algn="ctr"/>
            <a:r>
              <a:rPr lang="es-CO" sz="2400" b="1" dirty="0">
                <a:latin typeface="+mj-lt"/>
                <a:cs typeface="Arial" panose="020B0604020202020204" pitchFamily="34" charset="0"/>
              </a:rPr>
              <a:t>VIGENCIA 2024</a:t>
            </a:r>
          </a:p>
        </p:txBody>
      </p:sp>
      <p:pic>
        <p:nvPicPr>
          <p:cNvPr id="29" name="Imagen 28">
            <a:extLst>
              <a:ext uri="{FF2B5EF4-FFF2-40B4-BE49-F238E27FC236}">
                <a16:creationId xmlns:a16="http://schemas.microsoft.com/office/drawing/2014/main" id="{29F4BEF7-6DF8-A150-D92E-48770BB36CCC}"/>
              </a:ext>
            </a:extLst>
          </p:cNvPr>
          <p:cNvPicPr>
            <a:picLocks noChangeAspect="1"/>
          </p:cNvPicPr>
          <p:nvPr/>
        </p:nvPicPr>
        <p:blipFill>
          <a:blip r:embed="rId3"/>
          <a:srcRect r="55260"/>
          <a:stretch/>
        </p:blipFill>
        <p:spPr>
          <a:xfrm>
            <a:off x="7210365" y="5851639"/>
            <a:ext cx="2481162" cy="1045047"/>
          </a:xfrm>
          <a:prstGeom prst="rect">
            <a:avLst/>
          </a:prstGeom>
        </p:spPr>
      </p:pic>
      <p:pic>
        <p:nvPicPr>
          <p:cNvPr id="30" name="Imagen 29" descr="Logotipo&#10;&#10;Descripción generada automáticamente">
            <a:extLst>
              <a:ext uri="{FF2B5EF4-FFF2-40B4-BE49-F238E27FC236}">
                <a16:creationId xmlns:a16="http://schemas.microsoft.com/office/drawing/2014/main" id="{5B1518BE-16EC-2F14-908D-6F6264919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536" y="5832754"/>
            <a:ext cx="1447800" cy="977182"/>
          </a:xfrm>
          <a:prstGeom prst="rect">
            <a:avLst/>
          </a:prstGeom>
        </p:spPr>
      </p:pic>
      <p:pic>
        <p:nvPicPr>
          <p:cNvPr id="4" name="Imagen 3">
            <a:extLst>
              <a:ext uri="{FF2B5EF4-FFF2-40B4-BE49-F238E27FC236}">
                <a16:creationId xmlns:a16="http://schemas.microsoft.com/office/drawing/2014/main" id="{BE0A922D-9843-56C3-5B18-B58638AE5D2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479" y1="33519" x2="44479" y2="33519"/>
                        <a14:foregroundMark x1="43385" y1="32407" x2="43385" y2="30741"/>
                        <a14:foregroundMark x1="41354" y1="40185" x2="41354" y2="40185"/>
                        <a14:foregroundMark x1="41354" y1="40463" x2="37031" y2="32963"/>
                        <a14:foregroundMark x1="39792" y1="40463" x2="39792" y2="40463"/>
                        <a14:foregroundMark x1="49740" y1="50926" x2="49740" y2="50926"/>
                        <a14:foregroundMark x1="49740" y1="42315" x2="48646" y2="60833"/>
                        <a14:foregroundMark x1="48021" y1="47870" x2="48021" y2="47870"/>
                        <a14:foregroundMark x1="64323" y1="66111" x2="64323" y2="66111"/>
                        <a14:foregroundMark x1="68021" y1="48148" x2="68021" y2="48148"/>
                        <a14:foregroundMark x1="57188" y1="70185" x2="57188" y2="70185"/>
                        <a14:foregroundMark x1="59948" y1="66389" x2="61823" y2="73241"/>
                        <a14:foregroundMark x1="61510" y1="61944" x2="61510" y2="61944"/>
                        <a14:foregroundMark x1="61510" y1="62222" x2="61510" y2="62222"/>
                        <a14:foregroundMark x1="74531" y1="79907" x2="74531" y2="79907"/>
                        <a14:foregroundMark x1="78594" y1="69352" x2="78594" y2="69352"/>
                        <a14:foregroundMark x1="86042" y1="48426" x2="86042" y2="48426"/>
                        <a14:foregroundMark x1="83542" y1="33241" x2="83542" y2="33241"/>
                        <a14:foregroundMark x1="66510" y1="18056" x2="66510" y2="18056"/>
                        <a14:foregroundMark x1="28646" y1="19722" x2="28646" y2="19722"/>
                        <a14:foregroundMark x1="21354" y1="29907" x2="21354" y2="29907"/>
                        <a14:foregroundMark x1="51302" y1="12037" x2="51302" y2="12037"/>
                        <a14:foregroundMark x1="28177" y1="48981" x2="28177" y2="48981"/>
                        <a14:foregroundMark x1="13281" y1="49259" x2="13281" y2="49259"/>
                        <a14:foregroundMark x1="20104" y1="74352" x2="20104" y2="74352"/>
                        <a14:foregroundMark x1="29115" y1="82593" x2="29115" y2="82593"/>
                        <a14:foregroundMark x1="38698" y1="69907" x2="38698" y2="69907"/>
                        <a14:foregroundMark x1="49583" y1="83148" x2="49583" y2="83148"/>
                        <a14:foregroundMark x1="48490" y1="82593" x2="48490" y2="82593"/>
                        <a14:foregroundMark x1="26927" y1="79630" x2="26927" y2="79630"/>
                        <a14:foregroundMark x1="27396" y1="80185" x2="27396" y2="80185"/>
                        <a14:foregroundMark x1="30469" y1="79074" x2="30469" y2="79074"/>
                        <a14:foregroundMark x1="11875" y1="58889" x2="12031" y2="60278"/>
                        <a14:foregroundMark x1="40365" y1="53241" x2="40365" y2="53241"/>
                        <a14:foregroundMark x1="59375" y1="44074" x2="59375" y2="44074"/>
                        <a14:foregroundMark x1="61615" y1="45370" x2="61615" y2="45370"/>
                      </a14:backgroundRemoval>
                    </a14:imgEffect>
                  </a14:imgLayer>
                </a14:imgProps>
              </a:ext>
            </a:extLst>
          </a:blip>
          <a:stretch>
            <a:fillRect/>
          </a:stretch>
        </p:blipFill>
        <p:spPr>
          <a:xfrm>
            <a:off x="362461" y="1610760"/>
            <a:ext cx="6464853" cy="3636480"/>
          </a:xfrm>
          <a:prstGeom prst="rect">
            <a:avLst/>
          </a:prstGeom>
        </p:spPr>
      </p:pic>
    </p:spTree>
    <p:extLst>
      <p:ext uri="{BB962C8B-B14F-4D97-AF65-F5344CB8AC3E}">
        <p14:creationId xmlns:p14="http://schemas.microsoft.com/office/powerpoint/2010/main" val="1406325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9" name="Imagen 8">
            <a:extLst>
              <a:ext uri="{FF2B5EF4-FFF2-40B4-BE49-F238E27FC236}">
                <a16:creationId xmlns:a16="http://schemas.microsoft.com/office/drawing/2014/main" id="{EC589996-A822-87E5-E096-D749A96A2EFD}"/>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10" name="CuadroTexto 9">
            <a:extLst>
              <a:ext uri="{FF2B5EF4-FFF2-40B4-BE49-F238E27FC236}">
                <a16:creationId xmlns:a16="http://schemas.microsoft.com/office/drawing/2014/main" id="{EB29A3FB-7A82-ADC7-039A-92F25836ED88}"/>
              </a:ext>
            </a:extLst>
          </p:cNvPr>
          <p:cNvSpPr txBox="1"/>
          <p:nvPr/>
        </p:nvSpPr>
        <p:spPr>
          <a:xfrm>
            <a:off x="1863719" y="970532"/>
            <a:ext cx="6739153" cy="707886"/>
          </a:xfrm>
          <a:prstGeom prst="rect">
            <a:avLst/>
          </a:prstGeom>
          <a:noFill/>
        </p:spPr>
        <p:txBody>
          <a:bodyPr wrap="none" rtlCol="0">
            <a:spAutoFit/>
          </a:bodyPr>
          <a:lstStyle/>
          <a:p>
            <a:r>
              <a:rPr lang="es-CO" sz="4000" b="1" dirty="0">
                <a:solidFill>
                  <a:schemeClr val="tx1">
                    <a:lumMod val="75000"/>
                    <a:lumOff val="25000"/>
                  </a:schemeClr>
                </a:solidFill>
                <a:latin typeface="+mj-lt"/>
                <a:cs typeface="Arial" panose="020B0604020202020204" pitchFamily="34" charset="0"/>
              </a:rPr>
              <a:t>DEMANDA ORDINARIA LABORAL</a:t>
            </a:r>
          </a:p>
        </p:txBody>
      </p:sp>
      <p:sp>
        <p:nvSpPr>
          <p:cNvPr id="11" name="CuadroTexto 10">
            <a:extLst>
              <a:ext uri="{FF2B5EF4-FFF2-40B4-BE49-F238E27FC236}">
                <a16:creationId xmlns:a16="http://schemas.microsoft.com/office/drawing/2014/main" id="{125B5331-38AA-52D8-76FB-31F809B0BC6C}"/>
              </a:ext>
            </a:extLst>
          </p:cNvPr>
          <p:cNvSpPr txBox="1"/>
          <p:nvPr/>
        </p:nvSpPr>
        <p:spPr>
          <a:xfrm>
            <a:off x="1059483" y="1845543"/>
            <a:ext cx="9719221" cy="4524315"/>
          </a:xfrm>
          <a:prstGeom prst="rect">
            <a:avLst/>
          </a:prstGeom>
          <a:noFill/>
        </p:spPr>
        <p:txBody>
          <a:bodyPr wrap="square" rtlCol="0">
            <a:spAutoFit/>
          </a:bodyPr>
          <a:lstStyle/>
          <a:p>
            <a:r>
              <a:rPr lang="es-CO" b="1" dirty="0">
                <a:latin typeface="+mj-lt"/>
                <a:cs typeface="Arial" panose="020B0604020202020204" pitchFamily="34" charset="0"/>
              </a:rPr>
              <a:t>DEMANDANTE:</a:t>
            </a:r>
            <a:r>
              <a:rPr lang="es-CO" dirty="0">
                <a:latin typeface="+mj-lt"/>
                <a:cs typeface="Arial" panose="020B0604020202020204" pitchFamily="34" charset="0"/>
              </a:rPr>
              <a:t> FERMIN LAVERDE</a:t>
            </a:r>
          </a:p>
          <a:p>
            <a:r>
              <a:rPr lang="es-CO" b="1" dirty="0">
                <a:latin typeface="+mj-lt"/>
                <a:cs typeface="Arial" panose="020B0604020202020204" pitchFamily="34" charset="0"/>
              </a:rPr>
              <a:t>DESPACHO: </a:t>
            </a:r>
            <a:r>
              <a:rPr lang="es-CO" dirty="0">
                <a:latin typeface="+mj-lt"/>
                <a:cs typeface="Arial" panose="020B0604020202020204" pitchFamily="34" charset="0"/>
              </a:rPr>
              <a:t>JUZGADO SEGUNDO LABORAL DEL CIRCUITO DE TUNJA</a:t>
            </a:r>
          </a:p>
          <a:p>
            <a:r>
              <a:rPr lang="es-CO" b="1" dirty="0">
                <a:latin typeface="+mj-lt"/>
                <a:cs typeface="Arial" panose="020B0604020202020204" pitchFamily="34" charset="0"/>
              </a:rPr>
              <a:t>RADICADO:</a:t>
            </a:r>
            <a:r>
              <a:rPr lang="es-CO" dirty="0">
                <a:latin typeface="+mj-lt"/>
                <a:cs typeface="Arial" panose="020B0604020202020204" pitchFamily="34" charset="0"/>
              </a:rPr>
              <a:t> 15001310500220220005900</a:t>
            </a:r>
          </a:p>
          <a:p>
            <a:r>
              <a:rPr lang="es-CO" b="1" dirty="0">
                <a:latin typeface="+mj-lt"/>
                <a:cs typeface="Arial" panose="020B0604020202020204" pitchFamily="34" charset="0"/>
              </a:rPr>
              <a:t>CUANTIA INICIAL (2022):</a:t>
            </a:r>
            <a:r>
              <a:rPr lang="es-CO" dirty="0">
                <a:latin typeface="+mj-lt"/>
                <a:cs typeface="Arial" panose="020B0604020202020204" pitchFamily="34" charset="0"/>
              </a:rPr>
              <a:t> $ 22.861.136,00</a:t>
            </a:r>
          </a:p>
          <a:p>
            <a:r>
              <a:rPr lang="es-CO" b="1" dirty="0">
                <a:latin typeface="+mj-lt"/>
                <a:cs typeface="Arial" panose="020B0604020202020204" pitchFamily="34" charset="0"/>
              </a:rPr>
              <a:t>FECHA RADICACIÓN DEMANDA:</a:t>
            </a:r>
            <a:r>
              <a:rPr lang="es-CO" dirty="0">
                <a:latin typeface="+mj-lt"/>
                <a:cs typeface="Arial" panose="020B0604020202020204" pitchFamily="34" charset="0"/>
              </a:rPr>
              <a:t> 24 DE FEBRERO DE 2022</a:t>
            </a:r>
          </a:p>
          <a:p>
            <a:r>
              <a:rPr lang="es-CO" b="1" dirty="0">
                <a:latin typeface="+mj-lt"/>
                <a:cs typeface="Arial" panose="020B0604020202020204" pitchFamily="34" charset="0"/>
              </a:rPr>
              <a:t>FECHA CONTESTACIÓN DEMANDA: </a:t>
            </a:r>
            <a:r>
              <a:rPr lang="es-CO" dirty="0">
                <a:latin typeface="+mj-lt"/>
                <a:cs typeface="Arial" panose="020B0604020202020204" pitchFamily="34" charset="0"/>
              </a:rPr>
              <a:t>08 DE NOVIEMBRE DE 2022</a:t>
            </a:r>
          </a:p>
          <a:p>
            <a:pPr algn="just"/>
            <a:r>
              <a:rPr lang="es-CO" b="1" dirty="0">
                <a:latin typeface="+mj-lt"/>
                <a:cs typeface="Arial" panose="020B0604020202020204" pitchFamily="34" charset="0"/>
              </a:rPr>
              <a:t>ESTADO PROCESAL: </a:t>
            </a:r>
            <a:r>
              <a:rPr lang="es-CO" dirty="0">
                <a:latin typeface="+mj-lt"/>
                <a:cs typeface="Arial" panose="020B0604020202020204" pitchFamily="34" charset="0"/>
              </a:rPr>
              <a:t>ETAPA PROBATORIA – AUDIENCIA DE PRUEBAS (8 DE MAYO DE 2025) </a:t>
            </a:r>
          </a:p>
          <a:p>
            <a:pPr algn="ctr"/>
            <a:endParaRPr lang="es-CO" b="1" dirty="0">
              <a:latin typeface="+mj-lt"/>
              <a:cs typeface="Arial" panose="020B0604020202020204" pitchFamily="34" charset="0"/>
            </a:endParaRPr>
          </a:p>
          <a:p>
            <a:pPr algn="ctr"/>
            <a:r>
              <a:rPr lang="es-CO" b="1" dirty="0">
                <a:latin typeface="+mj-lt"/>
                <a:cs typeface="Arial" panose="020B0604020202020204" pitchFamily="34" charset="0"/>
              </a:rPr>
              <a:t>PRETENSIONES</a:t>
            </a:r>
            <a:r>
              <a:rPr lang="es-CO" dirty="0">
                <a:latin typeface="+mj-lt"/>
                <a:cs typeface="Arial" panose="020B0604020202020204" pitchFamily="34" charset="0"/>
              </a:rPr>
              <a:t> </a:t>
            </a:r>
          </a:p>
          <a:p>
            <a:pPr algn="just"/>
            <a:endParaRPr lang="es-CO" dirty="0">
              <a:latin typeface="Arial" panose="020B0604020202020204" pitchFamily="34" charset="0"/>
              <a:cs typeface="Arial" panose="020B0604020202020204" pitchFamily="34" charset="0"/>
            </a:endParaRPr>
          </a:p>
          <a:p>
            <a:pPr algn="just"/>
            <a:endParaRPr lang="es-CO" dirty="0">
              <a:latin typeface="Arial" panose="020B0604020202020204" pitchFamily="34" charset="0"/>
              <a:cs typeface="Arial" panose="020B0604020202020204" pitchFamily="34" charset="0"/>
            </a:endParaRPr>
          </a:p>
          <a:p>
            <a:pPr algn="just"/>
            <a:endParaRPr lang="es-CO"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id="{45979100-AEF1-06C9-27ED-3CD035D3BD59}"/>
              </a:ext>
            </a:extLst>
          </p:cNvPr>
          <p:cNvPicPr>
            <a:picLocks noChangeAspect="1"/>
          </p:cNvPicPr>
          <p:nvPr/>
        </p:nvPicPr>
        <p:blipFill>
          <a:blip r:embed="rId4"/>
          <a:srcRect r="55260"/>
          <a:stretch/>
        </p:blipFill>
        <p:spPr>
          <a:xfrm>
            <a:off x="0" y="35357"/>
            <a:ext cx="2481162" cy="1045047"/>
          </a:xfrm>
          <a:prstGeom prst="rect">
            <a:avLst/>
          </a:prstGeom>
        </p:spPr>
      </p:pic>
      <p:pic>
        <p:nvPicPr>
          <p:cNvPr id="2" name="Imagen 1" descr="Logotipo&#10;&#10;Descripción generada automáticamente">
            <a:extLst>
              <a:ext uri="{FF2B5EF4-FFF2-40B4-BE49-F238E27FC236}">
                <a16:creationId xmlns:a16="http://schemas.microsoft.com/office/drawing/2014/main" id="{595B4D71-DD2E-F91A-4590-EFEF5EFE0CCD}"/>
              </a:ext>
            </a:extLst>
          </p:cNvPr>
          <p:cNvPicPr>
            <a:picLocks noChangeAspect="1"/>
          </p:cNvPicPr>
          <p:nvPr/>
        </p:nvPicPr>
        <p:blipFill>
          <a:blip r:embed="rId5"/>
          <a:stretch>
            <a:fillRect/>
          </a:stretch>
        </p:blipFill>
        <p:spPr>
          <a:xfrm>
            <a:off x="10370212" y="494"/>
            <a:ext cx="1821787" cy="1229706"/>
          </a:xfrm>
          <a:prstGeom prst="rect">
            <a:avLst/>
          </a:prstGeom>
        </p:spPr>
      </p:pic>
      <p:sp>
        <p:nvSpPr>
          <p:cNvPr id="3" name="CuadroTexto 2">
            <a:extLst>
              <a:ext uri="{FF2B5EF4-FFF2-40B4-BE49-F238E27FC236}">
                <a16:creationId xmlns:a16="http://schemas.microsoft.com/office/drawing/2014/main" id="{125B5331-38AA-52D8-76FB-31F809B0BC6C}"/>
              </a:ext>
            </a:extLst>
          </p:cNvPr>
          <p:cNvSpPr txBox="1"/>
          <p:nvPr/>
        </p:nvSpPr>
        <p:spPr>
          <a:xfrm>
            <a:off x="930895" y="4609081"/>
            <a:ext cx="9719221" cy="1754326"/>
          </a:xfrm>
          <a:prstGeom prst="rect">
            <a:avLst/>
          </a:prstGeom>
          <a:noFill/>
        </p:spPr>
        <p:txBody>
          <a:bodyPr wrap="square" rtlCol="0">
            <a:spAutoFit/>
          </a:bodyPr>
          <a:lstStyle/>
          <a:p>
            <a:pPr algn="just"/>
            <a:r>
              <a:rPr lang="es-CO" dirty="0">
                <a:latin typeface="+mj-lt"/>
                <a:cs typeface="Arial" panose="020B0604020202020204" pitchFamily="34" charset="0"/>
              </a:rPr>
              <a:t>1. Declarar que no existió solución de continuidad entre el contrato 027 de 2021 y 158 de diciembre 9 de 2021.</a:t>
            </a:r>
          </a:p>
          <a:p>
            <a:pPr algn="just"/>
            <a:r>
              <a:rPr lang="es-CO" dirty="0">
                <a:latin typeface="+mj-lt"/>
                <a:cs typeface="Arial" panose="020B0604020202020204" pitchFamily="34" charset="0"/>
              </a:rPr>
              <a:t>2.  Declarar que el demandante tiene derecho al incremento salarial igual a los operadores de maquinara. </a:t>
            </a:r>
          </a:p>
          <a:p>
            <a:pPr algn="just"/>
            <a:r>
              <a:rPr lang="es-CO" dirty="0">
                <a:latin typeface="+mj-lt"/>
                <a:cs typeface="Arial" panose="020B0604020202020204" pitchFamily="34" charset="0"/>
              </a:rPr>
              <a:t>3. Condenar a la Sociedad al pago de los salarios dejados de percibir entre el 10 de junio de 2021 al 9 de diciembre de 2021. </a:t>
            </a:r>
          </a:p>
        </p:txBody>
      </p:sp>
    </p:spTree>
    <p:extLst>
      <p:ext uri="{BB962C8B-B14F-4D97-AF65-F5344CB8AC3E}">
        <p14:creationId xmlns:p14="http://schemas.microsoft.com/office/powerpoint/2010/main" val="3468893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9" name="Imagen 8">
            <a:extLst>
              <a:ext uri="{FF2B5EF4-FFF2-40B4-BE49-F238E27FC236}">
                <a16:creationId xmlns:a16="http://schemas.microsoft.com/office/drawing/2014/main" id="{EC589996-A822-87E5-E096-D749A96A2EFD}"/>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10" name="CuadroTexto 9">
            <a:extLst>
              <a:ext uri="{FF2B5EF4-FFF2-40B4-BE49-F238E27FC236}">
                <a16:creationId xmlns:a16="http://schemas.microsoft.com/office/drawing/2014/main" id="{EB29A3FB-7A82-ADC7-039A-92F25836ED88}"/>
              </a:ext>
            </a:extLst>
          </p:cNvPr>
          <p:cNvSpPr txBox="1"/>
          <p:nvPr/>
        </p:nvSpPr>
        <p:spPr>
          <a:xfrm>
            <a:off x="3909841" y="1080404"/>
            <a:ext cx="4218526" cy="707886"/>
          </a:xfrm>
          <a:prstGeom prst="rect">
            <a:avLst/>
          </a:prstGeom>
          <a:noFill/>
        </p:spPr>
        <p:txBody>
          <a:bodyPr wrap="none" rtlCol="0">
            <a:spAutoFit/>
          </a:bodyPr>
          <a:lstStyle/>
          <a:p>
            <a:pPr algn="ctr"/>
            <a:r>
              <a:rPr lang="es-CO" sz="4000" b="1" dirty="0">
                <a:solidFill>
                  <a:schemeClr val="tx1">
                    <a:lumMod val="75000"/>
                    <a:lumOff val="25000"/>
                  </a:schemeClr>
                </a:solidFill>
                <a:latin typeface="+mj-lt"/>
                <a:cs typeface="Arial" panose="020B0604020202020204" pitchFamily="34" charset="0"/>
              </a:rPr>
              <a:t>ACCIÓN DE TUTELA </a:t>
            </a:r>
          </a:p>
        </p:txBody>
      </p:sp>
      <p:sp>
        <p:nvSpPr>
          <p:cNvPr id="11" name="CuadroTexto 10">
            <a:extLst>
              <a:ext uri="{FF2B5EF4-FFF2-40B4-BE49-F238E27FC236}">
                <a16:creationId xmlns:a16="http://schemas.microsoft.com/office/drawing/2014/main" id="{125B5331-38AA-52D8-76FB-31F809B0BC6C}"/>
              </a:ext>
            </a:extLst>
          </p:cNvPr>
          <p:cNvSpPr txBox="1"/>
          <p:nvPr/>
        </p:nvSpPr>
        <p:spPr>
          <a:xfrm>
            <a:off x="1240581" y="2310604"/>
            <a:ext cx="9719221" cy="1631216"/>
          </a:xfrm>
          <a:prstGeom prst="rect">
            <a:avLst/>
          </a:prstGeom>
          <a:noFill/>
        </p:spPr>
        <p:txBody>
          <a:bodyPr wrap="square" rtlCol="0">
            <a:spAutoFit/>
          </a:bodyPr>
          <a:lstStyle/>
          <a:p>
            <a:r>
              <a:rPr lang="es-CO" sz="2000" b="1" dirty="0">
                <a:latin typeface="+mj-lt"/>
                <a:cs typeface="Arial" panose="020B0604020202020204" pitchFamily="34" charset="0"/>
              </a:rPr>
              <a:t>ACCIONANTE:</a:t>
            </a:r>
            <a:r>
              <a:rPr lang="es-CO" sz="2000" dirty="0">
                <a:latin typeface="+mj-lt"/>
                <a:cs typeface="Arial" panose="020B0604020202020204" pitchFamily="34" charset="0"/>
              </a:rPr>
              <a:t> KAREN PAOLA FAJARDO RAMOS</a:t>
            </a:r>
          </a:p>
          <a:p>
            <a:r>
              <a:rPr lang="es-CO" sz="2000" b="1" dirty="0">
                <a:latin typeface="+mj-lt"/>
                <a:cs typeface="Arial" panose="020B0604020202020204" pitchFamily="34" charset="0"/>
              </a:rPr>
              <a:t>ACCIONADO: </a:t>
            </a:r>
            <a:r>
              <a:rPr lang="es-CO" sz="2000" dirty="0">
                <a:latin typeface="+mj-lt"/>
                <a:cs typeface="Arial" panose="020B0604020202020204" pitchFamily="34" charset="0"/>
              </a:rPr>
              <a:t>ASDETBOY S.A.S. </a:t>
            </a:r>
          </a:p>
          <a:p>
            <a:r>
              <a:rPr lang="es-CO" sz="2000" b="1" dirty="0">
                <a:latin typeface="+mj-lt"/>
                <a:cs typeface="Arial" panose="020B0604020202020204" pitchFamily="34" charset="0"/>
              </a:rPr>
              <a:t>RADICADO: </a:t>
            </a:r>
            <a:r>
              <a:rPr lang="es-CO" sz="2000" dirty="0">
                <a:latin typeface="+mj-lt"/>
                <a:cs typeface="Arial" panose="020B0604020202020204" pitchFamily="34" charset="0"/>
              </a:rPr>
              <a:t>150014088004-2024-00137-00 </a:t>
            </a:r>
          </a:p>
          <a:p>
            <a:r>
              <a:rPr lang="es-CO" sz="2000" b="1" dirty="0">
                <a:latin typeface="+mj-lt"/>
                <a:cs typeface="Arial" panose="020B0604020202020204" pitchFamily="34" charset="0"/>
              </a:rPr>
              <a:t>DESPACHO: </a:t>
            </a:r>
            <a:r>
              <a:rPr lang="es-CO" sz="2000" dirty="0">
                <a:latin typeface="+mj-lt"/>
                <a:cs typeface="Arial" panose="020B0604020202020204" pitchFamily="34" charset="0"/>
              </a:rPr>
              <a:t>JUZGADO CUARTO PENAL MUNICIPAL CON FUNCION DE GARANTIAS DE TUNJA</a:t>
            </a:r>
          </a:p>
          <a:p>
            <a:r>
              <a:rPr lang="es-CO" sz="2000" b="1" dirty="0">
                <a:latin typeface="+mj-lt"/>
                <a:cs typeface="Arial" panose="020B0604020202020204" pitchFamily="34" charset="0"/>
              </a:rPr>
              <a:t>FALLO: </a:t>
            </a:r>
            <a:r>
              <a:rPr lang="es-CO" sz="2000" dirty="0">
                <a:latin typeface="+mj-lt"/>
                <a:cs typeface="Arial" panose="020B0604020202020204" pitchFamily="34" charset="0"/>
              </a:rPr>
              <a:t>NEGO PRETENSIONES DE LA TUTELA POR IMPROCEDENCIA. </a:t>
            </a:r>
          </a:p>
        </p:txBody>
      </p:sp>
      <p:pic>
        <p:nvPicPr>
          <p:cNvPr id="14" name="Imagen 13">
            <a:extLst>
              <a:ext uri="{FF2B5EF4-FFF2-40B4-BE49-F238E27FC236}">
                <a16:creationId xmlns:a16="http://schemas.microsoft.com/office/drawing/2014/main" id="{45979100-AEF1-06C9-27ED-3CD035D3BD59}"/>
              </a:ext>
            </a:extLst>
          </p:cNvPr>
          <p:cNvPicPr>
            <a:picLocks noChangeAspect="1"/>
          </p:cNvPicPr>
          <p:nvPr/>
        </p:nvPicPr>
        <p:blipFill>
          <a:blip r:embed="rId4"/>
          <a:srcRect r="55260"/>
          <a:stretch/>
        </p:blipFill>
        <p:spPr>
          <a:xfrm>
            <a:off x="0" y="35357"/>
            <a:ext cx="2481162" cy="1045047"/>
          </a:xfrm>
          <a:prstGeom prst="rect">
            <a:avLst/>
          </a:prstGeom>
        </p:spPr>
      </p:pic>
      <p:pic>
        <p:nvPicPr>
          <p:cNvPr id="2" name="Imagen 1" descr="Logotipo&#10;&#10;Descripción generada automáticamente">
            <a:extLst>
              <a:ext uri="{FF2B5EF4-FFF2-40B4-BE49-F238E27FC236}">
                <a16:creationId xmlns:a16="http://schemas.microsoft.com/office/drawing/2014/main" id="{595B4D71-DD2E-F91A-4590-EFEF5EFE0CCD}"/>
              </a:ext>
            </a:extLst>
          </p:cNvPr>
          <p:cNvPicPr>
            <a:picLocks noChangeAspect="1"/>
          </p:cNvPicPr>
          <p:nvPr/>
        </p:nvPicPr>
        <p:blipFill>
          <a:blip r:embed="rId5"/>
          <a:stretch>
            <a:fillRect/>
          </a:stretch>
        </p:blipFill>
        <p:spPr>
          <a:xfrm>
            <a:off x="10370212" y="494"/>
            <a:ext cx="1821787" cy="1229706"/>
          </a:xfrm>
          <a:prstGeom prst="rect">
            <a:avLst/>
          </a:prstGeom>
        </p:spPr>
      </p:pic>
    </p:spTree>
    <p:extLst>
      <p:ext uri="{BB962C8B-B14F-4D97-AF65-F5344CB8AC3E}">
        <p14:creationId xmlns:p14="http://schemas.microsoft.com/office/powerpoint/2010/main" val="3753017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CF18A-6900-323A-95DC-4834666DFDB6}"/>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1F56373B-E9F6-F3EC-CAEF-05AAC63A41CC}"/>
              </a:ext>
            </a:extLst>
          </p:cNvPr>
          <p:cNvSpPr txBox="1"/>
          <p:nvPr/>
        </p:nvSpPr>
        <p:spPr>
          <a:xfrm>
            <a:off x="628650" y="3165788"/>
            <a:ext cx="10558462" cy="1015663"/>
          </a:xfrm>
          <a:prstGeom prst="rect">
            <a:avLst/>
          </a:prstGeom>
          <a:noFill/>
        </p:spPr>
        <p:txBody>
          <a:bodyPr wrap="square">
            <a:spAutoFit/>
          </a:bodyPr>
          <a:lstStyle/>
          <a:p>
            <a:pPr algn="ctr"/>
            <a:r>
              <a:rPr lang="es-CO" sz="6000" b="1" dirty="0">
                <a:solidFill>
                  <a:schemeClr val="bg1"/>
                </a:solidFill>
                <a:latin typeface="+mj-lt"/>
                <a:cs typeface="Arial" panose="020B0604020202020204" pitchFamily="34" charset="0"/>
              </a:rPr>
              <a:t>AREA TÉCNICA Y OPERATIVA</a:t>
            </a:r>
          </a:p>
        </p:txBody>
      </p:sp>
      <p:pic>
        <p:nvPicPr>
          <p:cNvPr id="8" name="Imagen 7">
            <a:extLst>
              <a:ext uri="{FF2B5EF4-FFF2-40B4-BE49-F238E27FC236}">
                <a16:creationId xmlns:a16="http://schemas.microsoft.com/office/drawing/2014/main" id="{531B11FB-BAB9-9776-93B8-BF1EB6C2FB97}"/>
              </a:ext>
            </a:extLst>
          </p:cNvPr>
          <p:cNvPicPr>
            <a:picLocks noChangeAspect="1"/>
          </p:cNvPicPr>
          <p:nvPr/>
        </p:nvPicPr>
        <p:blipFill>
          <a:blip r:embed="rId3"/>
          <a:srcRect r="55260"/>
          <a:stretch/>
        </p:blipFill>
        <p:spPr>
          <a:xfrm>
            <a:off x="3176689" y="84102"/>
            <a:ext cx="2481162" cy="1045047"/>
          </a:xfrm>
          <a:prstGeom prst="rect">
            <a:avLst/>
          </a:prstGeom>
        </p:spPr>
      </p:pic>
      <p:pic>
        <p:nvPicPr>
          <p:cNvPr id="9" name="Imagen 8" descr="Logotipo&#10;&#10;Descripción generada automáticamente">
            <a:extLst>
              <a:ext uri="{FF2B5EF4-FFF2-40B4-BE49-F238E27FC236}">
                <a16:creationId xmlns:a16="http://schemas.microsoft.com/office/drawing/2014/main" id="{4D763D50-7CBD-175F-B210-E9141B822D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4150" y="137774"/>
            <a:ext cx="1514474" cy="927090"/>
          </a:xfrm>
          <a:prstGeom prst="rect">
            <a:avLst/>
          </a:prstGeom>
        </p:spPr>
      </p:pic>
      <p:sp>
        <p:nvSpPr>
          <p:cNvPr id="2" name="CuadroTexto 1">
            <a:extLst>
              <a:ext uri="{FF2B5EF4-FFF2-40B4-BE49-F238E27FC236}">
                <a16:creationId xmlns:a16="http://schemas.microsoft.com/office/drawing/2014/main" id="{DAA4669D-66CD-9A61-3457-82CE883D8613}"/>
              </a:ext>
            </a:extLst>
          </p:cNvPr>
          <p:cNvSpPr txBox="1"/>
          <p:nvPr/>
        </p:nvSpPr>
        <p:spPr>
          <a:xfrm>
            <a:off x="628650" y="4664750"/>
            <a:ext cx="5105400" cy="1631216"/>
          </a:xfrm>
          <a:prstGeom prst="rect">
            <a:avLst/>
          </a:prstGeom>
          <a:noFill/>
        </p:spPr>
        <p:txBody>
          <a:bodyPr wrap="square" rtlCol="0">
            <a:spAutoFit/>
          </a:bodyPr>
          <a:lstStyle/>
          <a:p>
            <a:pPr marL="285750" indent="-285750">
              <a:buFont typeface="Arial" panose="020B0604020202020204" pitchFamily="34" charset="0"/>
              <a:buChar char="•"/>
            </a:pPr>
            <a:r>
              <a:rPr lang="es-CO" sz="2000" b="1" dirty="0">
                <a:solidFill>
                  <a:schemeClr val="bg1"/>
                </a:solidFill>
                <a:latin typeface="+mj-lt"/>
                <a:cs typeface="Arial" panose="020B0604020202020204" pitchFamily="34" charset="0"/>
              </a:rPr>
              <a:t>CONVENIOS Y CONTRATOS INTERADMINISTRATIVOS</a:t>
            </a:r>
          </a:p>
          <a:p>
            <a:pPr marL="285750" indent="-285750">
              <a:buFont typeface="Arial" panose="020B0604020202020204" pitchFamily="34" charset="0"/>
              <a:buChar char="•"/>
            </a:pPr>
            <a:r>
              <a:rPr lang="es-CO" sz="2000" b="1" dirty="0">
                <a:solidFill>
                  <a:schemeClr val="bg1"/>
                </a:solidFill>
                <a:latin typeface="+mj-lt"/>
                <a:cs typeface="Arial" panose="020B0604020202020204" pitchFamily="34" charset="0"/>
              </a:rPr>
              <a:t>INTERVENCIONES </a:t>
            </a:r>
          </a:p>
          <a:p>
            <a:pPr marL="285750" indent="-285750">
              <a:buFont typeface="Arial" panose="020B0604020202020204" pitchFamily="34" charset="0"/>
              <a:buChar char="•"/>
            </a:pPr>
            <a:r>
              <a:rPr lang="es-CO" sz="2000" b="1" dirty="0">
                <a:solidFill>
                  <a:schemeClr val="bg1"/>
                </a:solidFill>
                <a:latin typeface="+mj-lt"/>
                <a:cs typeface="Arial" panose="020B0604020202020204" pitchFamily="34" charset="0"/>
              </a:rPr>
              <a:t>COSTOS DE OPERATIVIDAD </a:t>
            </a:r>
          </a:p>
          <a:p>
            <a:pPr marL="285750" indent="-285750">
              <a:buFont typeface="Arial" panose="020B0604020202020204" pitchFamily="34" charset="0"/>
              <a:buChar char="•"/>
            </a:pPr>
            <a:r>
              <a:rPr lang="es-CO" sz="2000" b="1" dirty="0">
                <a:solidFill>
                  <a:schemeClr val="bg1"/>
                </a:solidFill>
                <a:latin typeface="+mj-lt"/>
                <a:cs typeface="Arial" panose="020B0604020202020204" pitchFamily="34" charset="0"/>
              </a:rPr>
              <a:t>MAQUINARIA </a:t>
            </a:r>
          </a:p>
        </p:txBody>
      </p:sp>
    </p:spTree>
    <p:extLst>
      <p:ext uri="{BB962C8B-B14F-4D97-AF65-F5344CB8AC3E}">
        <p14:creationId xmlns:p14="http://schemas.microsoft.com/office/powerpoint/2010/main" val="4188637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51805-A1D5-455F-9451-C5BDD50300F7}"/>
            </a:ext>
          </a:extLst>
        </p:cNvPr>
        <p:cNvGrpSpPr/>
        <p:nvPr/>
      </p:nvGrpSpPr>
      <p:grpSpPr>
        <a:xfrm>
          <a:off x="0" y="0"/>
          <a:ext cx="0" cy="0"/>
          <a:chOff x="0" y="0"/>
          <a:chExt cx="0" cy="0"/>
        </a:xfrm>
      </p:grpSpPr>
      <p:sp>
        <p:nvSpPr>
          <p:cNvPr id="19" name="CuadroTexto 18">
            <a:extLst>
              <a:ext uri="{FF2B5EF4-FFF2-40B4-BE49-F238E27FC236}">
                <a16:creationId xmlns:a16="http://schemas.microsoft.com/office/drawing/2014/main" id="{69374056-3ADE-B751-C6E6-2544D68F83A8}"/>
              </a:ext>
            </a:extLst>
          </p:cNvPr>
          <p:cNvSpPr txBox="1"/>
          <p:nvPr/>
        </p:nvSpPr>
        <p:spPr>
          <a:xfrm>
            <a:off x="6574192" y="3013501"/>
            <a:ext cx="4936589" cy="830997"/>
          </a:xfrm>
          <a:prstGeom prst="rect">
            <a:avLst/>
          </a:prstGeom>
          <a:solidFill>
            <a:schemeClr val="bg1">
              <a:lumMod val="95000"/>
            </a:schemeClr>
          </a:solidFill>
        </p:spPr>
        <p:txBody>
          <a:bodyPr wrap="square" rtlCol="0">
            <a:spAutoFit/>
          </a:bodyPr>
          <a:lstStyle/>
          <a:p>
            <a:pPr algn="ctr"/>
            <a:r>
              <a:rPr lang="es-ES" sz="2400" b="1" dirty="0">
                <a:solidFill>
                  <a:schemeClr val="tx1">
                    <a:lumMod val="75000"/>
                    <a:lumOff val="25000"/>
                  </a:schemeClr>
                </a:solidFill>
                <a:latin typeface="Century Gothic" panose="020B0502020202020204" pitchFamily="34" charset="0"/>
                <a:cs typeface="Arial" panose="020B0604020202020204" pitchFamily="34" charset="0"/>
              </a:rPr>
              <a:t>CONVENIOS Y CONTRATOS INTERADMINISTRATIVOS 2024</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pic>
        <p:nvPicPr>
          <p:cNvPr id="29" name="Imagen 28">
            <a:extLst>
              <a:ext uri="{FF2B5EF4-FFF2-40B4-BE49-F238E27FC236}">
                <a16:creationId xmlns:a16="http://schemas.microsoft.com/office/drawing/2014/main" id="{9C1DB775-9B37-4491-482C-09520552C735}"/>
              </a:ext>
            </a:extLst>
          </p:cNvPr>
          <p:cNvPicPr>
            <a:picLocks noChangeAspect="1"/>
          </p:cNvPicPr>
          <p:nvPr/>
        </p:nvPicPr>
        <p:blipFill>
          <a:blip r:embed="rId3"/>
          <a:srcRect r="55260"/>
          <a:stretch/>
        </p:blipFill>
        <p:spPr>
          <a:xfrm>
            <a:off x="7210365" y="5851639"/>
            <a:ext cx="2481162" cy="1045047"/>
          </a:xfrm>
          <a:prstGeom prst="rect">
            <a:avLst/>
          </a:prstGeom>
        </p:spPr>
      </p:pic>
      <p:pic>
        <p:nvPicPr>
          <p:cNvPr id="30" name="Imagen 29" descr="Logotipo&#10;&#10;Descripción generada automáticamente">
            <a:extLst>
              <a:ext uri="{FF2B5EF4-FFF2-40B4-BE49-F238E27FC236}">
                <a16:creationId xmlns:a16="http://schemas.microsoft.com/office/drawing/2014/main" id="{9452A0F0-9A13-427F-BF0A-486CC62AB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536" y="5832754"/>
            <a:ext cx="1447800" cy="977182"/>
          </a:xfrm>
          <a:prstGeom prst="rect">
            <a:avLst/>
          </a:prstGeom>
        </p:spPr>
      </p:pic>
      <p:pic>
        <p:nvPicPr>
          <p:cNvPr id="2" name="Imagen 1">
            <a:extLst>
              <a:ext uri="{FF2B5EF4-FFF2-40B4-BE49-F238E27FC236}">
                <a16:creationId xmlns:a16="http://schemas.microsoft.com/office/drawing/2014/main" id="{F237C129-F751-D6D3-9CAE-789075B74BD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479" y1="33519" x2="44479" y2="33519"/>
                        <a14:foregroundMark x1="43385" y1="32407" x2="43385" y2="30741"/>
                        <a14:foregroundMark x1="41354" y1="40185" x2="41354" y2="40185"/>
                        <a14:foregroundMark x1="41354" y1="40463" x2="37031" y2="32963"/>
                        <a14:foregroundMark x1="39792" y1="40463" x2="39792" y2="40463"/>
                        <a14:foregroundMark x1="49740" y1="50926" x2="49740" y2="50926"/>
                        <a14:foregroundMark x1="49740" y1="42315" x2="48646" y2="60833"/>
                        <a14:foregroundMark x1="48021" y1="47870" x2="48021" y2="47870"/>
                        <a14:foregroundMark x1="64323" y1="66111" x2="64323" y2="66111"/>
                        <a14:foregroundMark x1="68021" y1="48148" x2="68021" y2="48148"/>
                        <a14:foregroundMark x1="57188" y1="70185" x2="57188" y2="70185"/>
                        <a14:foregroundMark x1="59948" y1="66389" x2="61823" y2="73241"/>
                        <a14:foregroundMark x1="61510" y1="61944" x2="61510" y2="61944"/>
                        <a14:foregroundMark x1="61510" y1="62222" x2="61510" y2="62222"/>
                        <a14:foregroundMark x1="74531" y1="79907" x2="74531" y2="79907"/>
                        <a14:foregroundMark x1="78594" y1="69352" x2="78594" y2="69352"/>
                        <a14:foregroundMark x1="86042" y1="48426" x2="86042" y2="48426"/>
                        <a14:foregroundMark x1="83542" y1="33241" x2="83542" y2="33241"/>
                        <a14:foregroundMark x1="66510" y1="18056" x2="66510" y2="18056"/>
                        <a14:foregroundMark x1="28646" y1="19722" x2="28646" y2="19722"/>
                        <a14:foregroundMark x1="21354" y1="29907" x2="21354" y2="29907"/>
                        <a14:foregroundMark x1="51302" y1="12037" x2="51302" y2="12037"/>
                        <a14:foregroundMark x1="28177" y1="48981" x2="28177" y2="48981"/>
                        <a14:foregroundMark x1="13281" y1="49259" x2="13281" y2="49259"/>
                        <a14:foregroundMark x1="20104" y1="74352" x2="20104" y2="74352"/>
                        <a14:foregroundMark x1="29115" y1="82593" x2="29115" y2="82593"/>
                        <a14:foregroundMark x1="38698" y1="69907" x2="38698" y2="69907"/>
                        <a14:foregroundMark x1="49583" y1="83148" x2="49583" y2="83148"/>
                        <a14:foregroundMark x1="48490" y1="82593" x2="48490" y2="82593"/>
                        <a14:foregroundMark x1="26927" y1="79630" x2="26927" y2="79630"/>
                        <a14:foregroundMark x1="27396" y1="80185" x2="27396" y2="80185"/>
                        <a14:foregroundMark x1="30469" y1="79074" x2="30469" y2="79074"/>
                        <a14:foregroundMark x1="11875" y1="58889" x2="12031" y2="60278"/>
                        <a14:foregroundMark x1="40365" y1="53241" x2="40365" y2="53241"/>
                        <a14:foregroundMark x1="59375" y1="44074" x2="59375" y2="44074"/>
                        <a14:foregroundMark x1="61615" y1="45370" x2="61615" y2="45370"/>
                      </a14:backgroundRemoval>
                    </a14:imgEffect>
                  </a14:imgLayer>
                </a14:imgProps>
              </a:ext>
            </a:extLst>
          </a:blip>
          <a:stretch>
            <a:fillRect/>
          </a:stretch>
        </p:blipFill>
        <p:spPr>
          <a:xfrm>
            <a:off x="518103" y="1731992"/>
            <a:ext cx="6464853" cy="3636480"/>
          </a:xfrm>
          <a:prstGeom prst="rect">
            <a:avLst/>
          </a:prstGeom>
        </p:spPr>
      </p:pic>
    </p:spTree>
    <p:extLst>
      <p:ext uri="{BB962C8B-B14F-4D97-AF65-F5344CB8AC3E}">
        <p14:creationId xmlns:p14="http://schemas.microsoft.com/office/powerpoint/2010/main" val="410568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48B57-7853-16D2-2425-54CA89B090A6}"/>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E1F41F6E-5CC3-F408-70C5-F9914712B062}"/>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2A1B8AC8-5952-E36D-6D0F-BE45CD96E027}"/>
              </a:ext>
            </a:extLst>
          </p:cNvPr>
          <p:cNvSpPr txBox="1"/>
          <p:nvPr/>
        </p:nvSpPr>
        <p:spPr>
          <a:xfrm>
            <a:off x="1695991" y="338935"/>
            <a:ext cx="8193718" cy="830997"/>
          </a:xfrm>
          <a:prstGeom prst="rect">
            <a:avLst/>
          </a:prstGeom>
          <a:noFill/>
        </p:spPr>
        <p:txBody>
          <a:bodyPr wrap="none" rtlCol="0">
            <a:spAutoFit/>
          </a:bodyPr>
          <a:lstStyle/>
          <a:p>
            <a:r>
              <a:rPr lang="es-ES" sz="2400" b="1" dirty="0">
                <a:solidFill>
                  <a:schemeClr val="tx1">
                    <a:lumMod val="75000"/>
                    <a:lumOff val="25000"/>
                  </a:schemeClr>
                </a:solidFill>
                <a:latin typeface="Century Gothic" panose="020B0502020202020204" pitchFamily="34" charset="0"/>
                <a:cs typeface="Arial" panose="020B0604020202020204" pitchFamily="34" charset="0"/>
              </a:rPr>
              <a:t>CONVENIO INTERADMINISTRATIVO No 0365 DEL 2024</a:t>
            </a:r>
          </a:p>
          <a:p>
            <a:pPr algn="ctr"/>
            <a:r>
              <a:rPr lang="es-ES" sz="2400" b="1" dirty="0">
                <a:solidFill>
                  <a:schemeClr val="tx1">
                    <a:lumMod val="75000"/>
                    <a:lumOff val="25000"/>
                  </a:schemeClr>
                </a:solidFill>
                <a:latin typeface="Century Gothic" panose="020B0502020202020204" pitchFamily="34" charset="0"/>
                <a:cs typeface="Arial" panose="020B0604020202020204" pitchFamily="34" charset="0"/>
              </a:rPr>
              <a:t>(MAQUINARIA AMARILLA)</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5BD9692A-D4EE-B797-388E-DE119F466BE2}"/>
              </a:ext>
            </a:extLst>
          </p:cNvPr>
          <p:cNvSpPr/>
          <p:nvPr/>
        </p:nvSpPr>
        <p:spPr>
          <a:xfrm>
            <a:off x="961733" y="1369764"/>
            <a:ext cx="10268533" cy="1332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b="1" dirty="0">
                <a:solidFill>
                  <a:schemeClr val="tx1"/>
                </a:solidFill>
                <a:latin typeface="Century Gothic" panose="020B0502020202020204" pitchFamily="34" charset="0"/>
                <a:cs typeface="Arial" panose="020B0604020202020204" pitchFamily="34" charset="0"/>
              </a:rPr>
              <a:t>OBJETO</a:t>
            </a:r>
            <a:r>
              <a:rPr lang="es-CO" dirty="0">
                <a:solidFill>
                  <a:schemeClr val="tx1"/>
                </a:solidFill>
                <a:latin typeface="Century Gothic" panose="020B0502020202020204" pitchFamily="34" charset="0"/>
                <a:cs typeface="Arial" panose="020B0604020202020204" pitchFamily="34" charset="0"/>
              </a:rPr>
              <a:t>: </a:t>
            </a:r>
            <a:r>
              <a:rPr lang="es-ES" dirty="0">
                <a:solidFill>
                  <a:schemeClr val="tx1"/>
                </a:solidFill>
                <a:latin typeface="Century Gothic" panose="020B0502020202020204" pitchFamily="34" charset="0"/>
                <a:cs typeface="Arial" panose="020B0604020202020204" pitchFamily="34" charset="0"/>
              </a:rPr>
              <a:t>Aunar esfuerzos entre el departamento de Boyacá y la alianza societaria y de desarrollo empresarial de Boyacá para el fortalecimiento en la atención de la red vial secundaria y terciaria por medio del mantenimiento periódico y rutinario de la infraestructura vial año 2024 en el departamento de Boyacá.</a:t>
            </a:r>
          </a:p>
          <a:p>
            <a:pPr algn="just"/>
            <a:endParaRPr lang="es-ES" sz="1600" dirty="0">
              <a:solidFill>
                <a:schemeClr val="tx1"/>
              </a:solidFill>
              <a:latin typeface="Century Gothic" panose="020B0502020202020204" pitchFamily="34" charset="0"/>
            </a:endParaRPr>
          </a:p>
        </p:txBody>
      </p:sp>
      <p:graphicFrame>
        <p:nvGraphicFramePr>
          <p:cNvPr id="13" name="Tabla 12">
            <a:extLst>
              <a:ext uri="{FF2B5EF4-FFF2-40B4-BE49-F238E27FC236}">
                <a16:creationId xmlns:a16="http://schemas.microsoft.com/office/drawing/2014/main" id="{1961E457-FF4F-5182-C3DF-78E524D0FA44}"/>
              </a:ext>
            </a:extLst>
          </p:cNvPr>
          <p:cNvGraphicFramePr>
            <a:graphicFrameLocks noGrp="1"/>
          </p:cNvGraphicFramePr>
          <p:nvPr>
            <p:extLst>
              <p:ext uri="{D42A27DB-BD31-4B8C-83A1-F6EECF244321}">
                <p14:modId xmlns:p14="http://schemas.microsoft.com/office/powerpoint/2010/main" val="1563570891"/>
              </p:ext>
            </p:extLst>
          </p:nvPr>
        </p:nvGraphicFramePr>
        <p:xfrm>
          <a:off x="1037520" y="2851129"/>
          <a:ext cx="6006758" cy="1849552"/>
        </p:xfrm>
        <a:graphic>
          <a:graphicData uri="http://schemas.openxmlformats.org/drawingml/2006/table">
            <a:tbl>
              <a:tblPr firstRow="1" bandRow="1">
                <a:tableStyleId>{3B4B98B0-60AC-42C2-AFA5-B58CD77FA1E5}</a:tableStyleId>
              </a:tblPr>
              <a:tblGrid>
                <a:gridCol w="2122289">
                  <a:extLst>
                    <a:ext uri="{9D8B030D-6E8A-4147-A177-3AD203B41FA5}">
                      <a16:colId xmlns:a16="http://schemas.microsoft.com/office/drawing/2014/main" val="3386221600"/>
                    </a:ext>
                  </a:extLst>
                </a:gridCol>
                <a:gridCol w="3884469">
                  <a:extLst>
                    <a:ext uri="{9D8B030D-6E8A-4147-A177-3AD203B41FA5}">
                      <a16:colId xmlns:a16="http://schemas.microsoft.com/office/drawing/2014/main" val="3023588219"/>
                    </a:ext>
                  </a:extLst>
                </a:gridCol>
              </a:tblGrid>
              <a:tr h="423683">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$3.050.000.000.00</a:t>
                      </a:r>
                    </a:p>
                  </a:txBody>
                  <a:tcPr anchor="ctr"/>
                </a:tc>
                <a:extLst>
                  <a:ext uri="{0D108BD9-81ED-4DB2-BD59-A6C34878D82A}">
                    <a16:rowId xmlns:a16="http://schemas.microsoft.com/office/drawing/2014/main" val="3799243388"/>
                  </a:ext>
                </a:extLst>
              </a:tr>
              <a:tr h="557655">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14 de Febrero de 2024</a:t>
                      </a:r>
                    </a:p>
                  </a:txBody>
                  <a:tcPr anchor="ctr"/>
                </a:tc>
                <a:extLst>
                  <a:ext uri="{0D108BD9-81ED-4DB2-BD59-A6C34878D82A}">
                    <a16:rowId xmlns:a16="http://schemas.microsoft.com/office/drawing/2014/main" val="4084991408"/>
                  </a:ext>
                </a:extLst>
              </a:tr>
              <a:tr h="327587">
                <a:tc>
                  <a:txBody>
                    <a:bodyPr/>
                    <a:lstStyle/>
                    <a:p>
                      <a:r>
                        <a:rPr lang="es-CO" sz="1400" b="1" dirty="0">
                          <a:latin typeface="Century Gothic" panose="020B0502020202020204" pitchFamily="34" charset="0"/>
                        </a:rPr>
                        <a:t>Fecha de terminación </a:t>
                      </a:r>
                    </a:p>
                  </a:txBody>
                  <a:tcPr anchor="ctr"/>
                </a:tc>
                <a:tc>
                  <a:txBody>
                    <a:bodyPr/>
                    <a:lstStyle/>
                    <a:p>
                      <a:r>
                        <a:rPr lang="es-CO" sz="1400" dirty="0">
                          <a:latin typeface="Century Gothic" panose="020B0502020202020204" pitchFamily="34" charset="0"/>
                        </a:rPr>
                        <a:t>13 de Julio de 2024</a:t>
                      </a:r>
                    </a:p>
                  </a:txBody>
                  <a:tcPr anchor="ctr"/>
                </a:tc>
                <a:extLst>
                  <a:ext uri="{0D108BD9-81ED-4DB2-BD59-A6C34878D82A}">
                    <a16:rowId xmlns:a16="http://schemas.microsoft.com/office/drawing/2014/main" val="2460182974"/>
                  </a:ext>
                </a:extLst>
              </a:tr>
              <a:tr h="540627">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Terminado y Liquidado </a:t>
                      </a:r>
                    </a:p>
                  </a:txBody>
                  <a:tcPr anchor="ctr"/>
                </a:tc>
                <a:extLst>
                  <a:ext uri="{0D108BD9-81ED-4DB2-BD59-A6C34878D82A}">
                    <a16:rowId xmlns:a16="http://schemas.microsoft.com/office/drawing/2014/main" val="4105986489"/>
                  </a:ext>
                </a:extLst>
              </a:tr>
            </a:tbl>
          </a:graphicData>
        </a:graphic>
      </p:graphicFrame>
      <p:sp>
        <p:nvSpPr>
          <p:cNvPr id="3" name="CuadroTexto 2">
            <a:extLst>
              <a:ext uri="{FF2B5EF4-FFF2-40B4-BE49-F238E27FC236}">
                <a16:creationId xmlns:a16="http://schemas.microsoft.com/office/drawing/2014/main" id="{EDC04106-0CA3-A913-5696-FE30F80487F2}"/>
              </a:ext>
            </a:extLst>
          </p:cNvPr>
          <p:cNvSpPr txBox="1"/>
          <p:nvPr/>
        </p:nvSpPr>
        <p:spPr>
          <a:xfrm>
            <a:off x="3891522" y="5040676"/>
            <a:ext cx="5349118" cy="738664"/>
          </a:xfrm>
          <a:prstGeom prst="rect">
            <a:avLst/>
          </a:prstGeom>
          <a:solidFill>
            <a:schemeClr val="bg1">
              <a:lumMod val="95000"/>
            </a:schemeClr>
          </a:solidFill>
        </p:spPr>
        <p:txBody>
          <a:bodyPr wrap="square" rtlCol="0">
            <a:spAutoFit/>
          </a:bodyPr>
          <a:lstStyle/>
          <a:p>
            <a:r>
              <a:rPr lang="es-CO" sz="1400" b="1" dirty="0">
                <a:latin typeface="Century Gothic" panose="020B0502020202020204" pitchFamily="34" charset="0"/>
              </a:rPr>
              <a:t>ESTADO DE EJECUCUION Y BALALNCE FINANCIERO</a:t>
            </a:r>
          </a:p>
          <a:p>
            <a:pPr marL="285750" indent="-285750">
              <a:buFont typeface="Arial" panose="020B0604020202020204" pitchFamily="34" charset="0"/>
              <a:buChar char="•"/>
            </a:pPr>
            <a:r>
              <a:rPr lang="es-CO" sz="1400" b="1" dirty="0">
                <a:latin typeface="Century Gothic" panose="020B0502020202020204" pitchFamily="34" charset="0"/>
              </a:rPr>
              <a:t>Tiempo transcurrido: 100%</a:t>
            </a:r>
          </a:p>
          <a:p>
            <a:pPr marL="285750" indent="-285750">
              <a:buFont typeface="Arial" panose="020B0604020202020204" pitchFamily="34" charset="0"/>
              <a:buChar char="•"/>
            </a:pPr>
            <a:r>
              <a:rPr lang="es-CO" sz="1400" b="1" dirty="0">
                <a:latin typeface="Century Gothic" panose="020B0502020202020204" pitchFamily="34" charset="0"/>
              </a:rPr>
              <a:t>Ejecución presupuestal; 100%</a:t>
            </a:r>
          </a:p>
        </p:txBody>
      </p:sp>
      <p:pic>
        <p:nvPicPr>
          <p:cNvPr id="12" name="Imagen 11">
            <a:extLst>
              <a:ext uri="{FF2B5EF4-FFF2-40B4-BE49-F238E27FC236}">
                <a16:creationId xmlns:a16="http://schemas.microsoft.com/office/drawing/2014/main" id="{365F4831-E0F6-78ED-7E1D-6F0F8A80F6FD}"/>
              </a:ext>
            </a:extLst>
          </p:cNvPr>
          <p:cNvPicPr>
            <a:picLocks noChangeAspect="1"/>
          </p:cNvPicPr>
          <p:nvPr/>
        </p:nvPicPr>
        <p:blipFill>
          <a:blip r:embed="rId4"/>
          <a:srcRect r="55260"/>
          <a:stretch/>
        </p:blipFill>
        <p:spPr>
          <a:xfrm>
            <a:off x="2800318" y="5901436"/>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DD2E84DE-E79C-1E98-4158-CF675996F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6272" y="5832629"/>
            <a:ext cx="1447800" cy="977182"/>
          </a:xfrm>
          <a:prstGeom prst="rect">
            <a:avLst/>
          </a:prstGeom>
        </p:spPr>
      </p:pic>
      <p:graphicFrame>
        <p:nvGraphicFramePr>
          <p:cNvPr id="2" name="Tabla 1">
            <a:extLst>
              <a:ext uri="{FF2B5EF4-FFF2-40B4-BE49-F238E27FC236}">
                <a16:creationId xmlns:a16="http://schemas.microsoft.com/office/drawing/2014/main" id="{EDD31F26-8BD0-447D-A358-71DA27A03F72}"/>
              </a:ext>
            </a:extLst>
          </p:cNvPr>
          <p:cNvGraphicFramePr>
            <a:graphicFrameLocks noGrp="1"/>
          </p:cNvGraphicFramePr>
          <p:nvPr>
            <p:extLst>
              <p:ext uri="{D42A27DB-BD31-4B8C-83A1-F6EECF244321}">
                <p14:modId xmlns:p14="http://schemas.microsoft.com/office/powerpoint/2010/main" val="96957481"/>
              </p:ext>
            </p:extLst>
          </p:nvPr>
        </p:nvGraphicFramePr>
        <p:xfrm>
          <a:off x="8081798" y="2784418"/>
          <a:ext cx="2804474" cy="1849549"/>
        </p:xfrm>
        <a:graphic>
          <a:graphicData uri="http://schemas.openxmlformats.org/drawingml/2006/table">
            <a:tbl>
              <a:tblPr firstRow="1" firstCol="1" bandRow="1">
                <a:tableStyleId>{21E4AEA4-8DFA-4A89-87EB-49C32662AFE0}</a:tableStyleId>
              </a:tblPr>
              <a:tblGrid>
                <a:gridCol w="1124047">
                  <a:extLst>
                    <a:ext uri="{9D8B030D-6E8A-4147-A177-3AD203B41FA5}">
                      <a16:colId xmlns:a16="http://schemas.microsoft.com/office/drawing/2014/main" val="3697311619"/>
                    </a:ext>
                  </a:extLst>
                </a:gridCol>
                <a:gridCol w="1680427">
                  <a:extLst>
                    <a:ext uri="{9D8B030D-6E8A-4147-A177-3AD203B41FA5}">
                      <a16:colId xmlns:a16="http://schemas.microsoft.com/office/drawing/2014/main" val="2551482771"/>
                    </a:ext>
                  </a:extLst>
                </a:gridCol>
              </a:tblGrid>
              <a:tr h="741354">
                <a:tc>
                  <a:txBody>
                    <a:bodyPr/>
                    <a:lstStyle/>
                    <a:p>
                      <a:pPr algn="ctr">
                        <a:lnSpc>
                          <a:spcPct val="107000"/>
                        </a:lnSpc>
                        <a:spcAft>
                          <a:spcPts val="0"/>
                        </a:spcAft>
                      </a:pPr>
                      <a:r>
                        <a:rPr lang="es-CO" sz="1200" dirty="0">
                          <a:effectLst/>
                        </a:rPr>
                        <a:t>GIRO</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200" dirty="0">
                          <a:effectLst/>
                        </a:rPr>
                        <a:t>VALOR RECIBIDO</a:t>
                      </a:r>
                      <a:endParaRPr lang="es-CO" sz="1200" dirty="0">
                        <a:effectLst/>
                        <a:latin typeface="+mn-lt"/>
                        <a:ea typeface="Bitstream Vera Sans"/>
                        <a:cs typeface="Times New Roman" panose="02020603050405020304" pitchFamily="18" charset="0"/>
                      </a:endParaRPr>
                    </a:p>
                  </a:txBody>
                  <a:tcPr marL="44450" marR="44450" marT="0" marB="0" anchor="ctr"/>
                </a:tc>
                <a:extLst>
                  <a:ext uri="{0D108BD9-81ED-4DB2-BD59-A6C34878D82A}">
                    <a16:rowId xmlns:a16="http://schemas.microsoft.com/office/drawing/2014/main" val="572163709"/>
                  </a:ext>
                </a:extLst>
              </a:tr>
              <a:tr h="221639">
                <a:tc>
                  <a:txBody>
                    <a:bodyPr/>
                    <a:lstStyle/>
                    <a:p>
                      <a:pPr algn="ctr">
                        <a:lnSpc>
                          <a:spcPct val="107000"/>
                        </a:lnSpc>
                        <a:spcAft>
                          <a:spcPts val="0"/>
                        </a:spcAft>
                      </a:pPr>
                      <a:r>
                        <a:rPr lang="es-CO" sz="1200">
                          <a:effectLst/>
                        </a:rPr>
                        <a:t>ANTICIPO</a:t>
                      </a:r>
                      <a:endParaRPr lang="es-CO" sz="120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_tradnl" sz="1200" dirty="0">
                          <a:effectLst/>
                        </a:rPr>
                        <a:t>$   1,000,000,000.00</a:t>
                      </a:r>
                      <a:endParaRPr lang="es-CO" sz="1200" dirty="0">
                        <a:effectLst/>
                        <a:latin typeface="+mn-lt"/>
                        <a:ea typeface="Bitstream Vera Sans"/>
                        <a:cs typeface="Times New Roman" panose="02020603050405020304" pitchFamily="18" charset="0"/>
                      </a:endParaRPr>
                    </a:p>
                  </a:txBody>
                  <a:tcPr marL="44450" marR="44450" marT="0" marB="0" anchor="b"/>
                </a:tc>
                <a:extLst>
                  <a:ext uri="{0D108BD9-81ED-4DB2-BD59-A6C34878D82A}">
                    <a16:rowId xmlns:a16="http://schemas.microsoft.com/office/drawing/2014/main" val="4253640696"/>
                  </a:ext>
                </a:extLst>
              </a:tr>
              <a:tr h="221639">
                <a:tc>
                  <a:txBody>
                    <a:bodyPr/>
                    <a:lstStyle/>
                    <a:p>
                      <a:pPr algn="ctr">
                        <a:lnSpc>
                          <a:spcPct val="107000"/>
                        </a:lnSpc>
                        <a:spcAft>
                          <a:spcPts val="0"/>
                        </a:spcAft>
                      </a:pPr>
                      <a:r>
                        <a:rPr lang="es-CO" sz="1200">
                          <a:effectLst/>
                        </a:rPr>
                        <a:t>ACTA 01</a:t>
                      </a:r>
                      <a:endParaRPr lang="es-CO" sz="120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_tradnl" sz="1200" dirty="0">
                          <a:effectLst/>
                        </a:rPr>
                        <a:t>$      621,542,705.00</a:t>
                      </a:r>
                      <a:endParaRPr lang="es-CO" sz="1200" dirty="0">
                        <a:effectLst/>
                        <a:latin typeface="+mn-lt"/>
                        <a:ea typeface="Bitstream Vera Sans"/>
                        <a:cs typeface="Times New Roman" panose="02020603050405020304" pitchFamily="18" charset="0"/>
                      </a:endParaRPr>
                    </a:p>
                  </a:txBody>
                  <a:tcPr marL="44450" marR="44450" marT="0" marB="0" anchor="b"/>
                </a:tc>
                <a:extLst>
                  <a:ext uri="{0D108BD9-81ED-4DB2-BD59-A6C34878D82A}">
                    <a16:rowId xmlns:a16="http://schemas.microsoft.com/office/drawing/2014/main" val="2417547688"/>
                  </a:ext>
                </a:extLst>
              </a:tr>
              <a:tr h="221639">
                <a:tc>
                  <a:txBody>
                    <a:bodyPr/>
                    <a:lstStyle/>
                    <a:p>
                      <a:pPr algn="ctr">
                        <a:lnSpc>
                          <a:spcPct val="107000"/>
                        </a:lnSpc>
                        <a:spcAft>
                          <a:spcPts val="0"/>
                        </a:spcAft>
                      </a:pPr>
                      <a:r>
                        <a:rPr lang="es-CO" sz="1200">
                          <a:effectLst/>
                        </a:rPr>
                        <a:t>ACTA 02</a:t>
                      </a:r>
                      <a:endParaRPr lang="es-CO" sz="120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_tradnl" sz="1200" dirty="0">
                          <a:effectLst/>
                        </a:rPr>
                        <a:t>$      378,457,095.00</a:t>
                      </a:r>
                      <a:endParaRPr lang="es-CO" sz="1200" dirty="0">
                        <a:effectLst/>
                        <a:latin typeface="+mn-lt"/>
                        <a:ea typeface="Bitstream Vera Sans"/>
                        <a:cs typeface="Times New Roman" panose="02020603050405020304" pitchFamily="18" charset="0"/>
                      </a:endParaRPr>
                    </a:p>
                  </a:txBody>
                  <a:tcPr marL="44450" marR="44450" marT="0" marB="0" anchor="b"/>
                </a:tc>
                <a:extLst>
                  <a:ext uri="{0D108BD9-81ED-4DB2-BD59-A6C34878D82A}">
                    <a16:rowId xmlns:a16="http://schemas.microsoft.com/office/drawing/2014/main" val="2572431779"/>
                  </a:ext>
                </a:extLst>
              </a:tr>
              <a:tr h="221639">
                <a:tc>
                  <a:txBody>
                    <a:bodyPr/>
                    <a:lstStyle/>
                    <a:p>
                      <a:pPr algn="ctr">
                        <a:lnSpc>
                          <a:spcPct val="107000"/>
                        </a:lnSpc>
                        <a:spcAft>
                          <a:spcPts val="0"/>
                        </a:spcAft>
                      </a:pPr>
                      <a:r>
                        <a:rPr lang="es-CO" sz="1200">
                          <a:effectLst/>
                        </a:rPr>
                        <a:t>ACTA 03</a:t>
                      </a:r>
                      <a:endParaRPr lang="es-CO" sz="120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_tradnl" sz="1200">
                          <a:effectLst/>
                        </a:rPr>
                        <a:t>$      695,000,200.00</a:t>
                      </a:r>
                      <a:endParaRPr lang="es-CO" sz="1200">
                        <a:effectLst/>
                        <a:latin typeface="+mn-lt"/>
                        <a:ea typeface="Bitstream Vera Sans"/>
                        <a:cs typeface="Times New Roman" panose="02020603050405020304" pitchFamily="18" charset="0"/>
                      </a:endParaRPr>
                    </a:p>
                  </a:txBody>
                  <a:tcPr marL="44450" marR="44450" marT="0" marB="0" anchor="b"/>
                </a:tc>
                <a:extLst>
                  <a:ext uri="{0D108BD9-81ED-4DB2-BD59-A6C34878D82A}">
                    <a16:rowId xmlns:a16="http://schemas.microsoft.com/office/drawing/2014/main" val="2972433660"/>
                  </a:ext>
                </a:extLst>
              </a:tr>
              <a:tr h="221639">
                <a:tc>
                  <a:txBody>
                    <a:bodyPr/>
                    <a:lstStyle/>
                    <a:p>
                      <a:pPr algn="ctr">
                        <a:lnSpc>
                          <a:spcPct val="107000"/>
                        </a:lnSpc>
                        <a:spcAft>
                          <a:spcPts val="0"/>
                        </a:spcAft>
                      </a:pPr>
                      <a:r>
                        <a:rPr lang="es-CO" sz="1200">
                          <a:effectLst/>
                        </a:rPr>
                        <a:t>ACTA FINAL</a:t>
                      </a:r>
                      <a:endParaRPr lang="es-CO" sz="120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200" dirty="0">
                          <a:effectLst/>
                        </a:rPr>
                        <a:t> </a:t>
                      </a:r>
                      <a:r>
                        <a:rPr lang="es-ES_tradnl" sz="1200" dirty="0">
                          <a:effectLst/>
                        </a:rPr>
                        <a:t>$      305,000,000.00</a:t>
                      </a:r>
                      <a:endParaRPr lang="es-CO" sz="1200" dirty="0">
                        <a:effectLst/>
                        <a:latin typeface="+mn-lt"/>
                        <a:ea typeface="Bitstream Vera Sans"/>
                        <a:cs typeface="Times New Roman" panose="02020603050405020304" pitchFamily="18" charset="0"/>
                      </a:endParaRPr>
                    </a:p>
                  </a:txBody>
                  <a:tcPr marL="44450" marR="44450" marT="0" marB="0" anchor="b"/>
                </a:tc>
                <a:extLst>
                  <a:ext uri="{0D108BD9-81ED-4DB2-BD59-A6C34878D82A}">
                    <a16:rowId xmlns:a16="http://schemas.microsoft.com/office/drawing/2014/main" val="56686431"/>
                  </a:ext>
                </a:extLst>
              </a:tr>
            </a:tbl>
          </a:graphicData>
        </a:graphic>
      </p:graphicFrame>
    </p:spTree>
    <p:extLst>
      <p:ext uri="{BB962C8B-B14F-4D97-AF65-F5344CB8AC3E}">
        <p14:creationId xmlns:p14="http://schemas.microsoft.com/office/powerpoint/2010/main" val="3036404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58B20-ED3A-A9FB-F6F7-14F06B0820CB}"/>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85AF677D-1ED6-C855-6832-C8D07828224E}"/>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8AACF40C-C26C-62E2-FA52-367799D25ADE}"/>
              </a:ext>
            </a:extLst>
          </p:cNvPr>
          <p:cNvSpPr txBox="1"/>
          <p:nvPr/>
        </p:nvSpPr>
        <p:spPr>
          <a:xfrm>
            <a:off x="2039633" y="338935"/>
            <a:ext cx="8112734" cy="830997"/>
          </a:xfrm>
          <a:prstGeom prst="rect">
            <a:avLst/>
          </a:prstGeom>
          <a:noFill/>
        </p:spPr>
        <p:txBody>
          <a:bodyPr wrap="none" rtlCol="0">
            <a:spAutoFit/>
          </a:bodyPr>
          <a:lstStyle/>
          <a:p>
            <a:pPr algn="ctr"/>
            <a:r>
              <a:rPr lang="es-ES" sz="2400" b="1" dirty="0">
                <a:solidFill>
                  <a:schemeClr val="tx1">
                    <a:lumMod val="75000"/>
                    <a:lumOff val="25000"/>
                  </a:schemeClr>
                </a:solidFill>
                <a:latin typeface="Century Gothic" panose="020B0502020202020204" pitchFamily="34" charset="0"/>
                <a:cs typeface="Arial" panose="020B0604020202020204" pitchFamily="34" charset="0"/>
              </a:rPr>
              <a:t>CONVENIO INTERADMINISTRATIVO No 2703 del 2024 </a:t>
            </a:r>
          </a:p>
          <a:p>
            <a:pPr algn="ctr"/>
            <a:r>
              <a:rPr lang="es-ES" sz="2400" b="1" dirty="0">
                <a:solidFill>
                  <a:schemeClr val="tx1">
                    <a:lumMod val="75000"/>
                    <a:lumOff val="25000"/>
                  </a:schemeClr>
                </a:solidFill>
                <a:latin typeface="Century Gothic" panose="020B0502020202020204" pitchFamily="34" charset="0"/>
                <a:cs typeface="Arial" panose="020B0604020202020204" pitchFamily="34" charset="0"/>
              </a:rPr>
              <a:t>(MAQUINARIA AMARILLA)</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E6264243-EA94-D462-1798-43B9F3977B48}"/>
              </a:ext>
            </a:extLst>
          </p:cNvPr>
          <p:cNvSpPr/>
          <p:nvPr/>
        </p:nvSpPr>
        <p:spPr>
          <a:xfrm>
            <a:off x="1037520" y="1329054"/>
            <a:ext cx="10268533" cy="1332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b="1" dirty="0">
                <a:solidFill>
                  <a:schemeClr val="tx1"/>
                </a:solidFill>
                <a:latin typeface="Century Gothic" panose="020B0502020202020204" pitchFamily="34" charset="0"/>
                <a:cs typeface="Arial" panose="020B0604020202020204" pitchFamily="34" charset="0"/>
              </a:rPr>
              <a:t>OBJETO</a:t>
            </a:r>
            <a:r>
              <a:rPr lang="es-CO" dirty="0">
                <a:solidFill>
                  <a:schemeClr val="tx1"/>
                </a:solidFill>
                <a:latin typeface="Century Gothic" panose="020B0502020202020204" pitchFamily="34" charset="0"/>
                <a:cs typeface="Arial" panose="020B0604020202020204" pitchFamily="34" charset="0"/>
              </a:rPr>
              <a:t>: : </a:t>
            </a:r>
            <a:r>
              <a:rPr lang="es-ES" dirty="0">
                <a:solidFill>
                  <a:schemeClr val="tx1"/>
                </a:solidFill>
                <a:latin typeface="Century Gothic" panose="020B0502020202020204" pitchFamily="34" charset="0"/>
                <a:cs typeface="Arial" panose="020B0604020202020204" pitchFamily="34" charset="0"/>
              </a:rPr>
              <a:t>Aunar esfuerzos entre el departamento de Boyacá y la alianza societaria y de desarrollo empresarial de Boyacá para el fortalecimiento en la red vial secundaria y terciaria por medio del mantenimiento periódico y rutinario de la infraestructura vial año 2024, en el departamento de Boyacá.</a:t>
            </a:r>
          </a:p>
          <a:p>
            <a:pPr algn="just"/>
            <a:endParaRPr lang="es-ES" sz="1600" dirty="0">
              <a:solidFill>
                <a:schemeClr val="tx1"/>
              </a:solidFill>
              <a:latin typeface="Century Gothic" panose="020B0502020202020204" pitchFamily="34" charset="0"/>
            </a:endParaRPr>
          </a:p>
        </p:txBody>
      </p:sp>
      <p:graphicFrame>
        <p:nvGraphicFramePr>
          <p:cNvPr id="13" name="Tabla 12">
            <a:extLst>
              <a:ext uri="{FF2B5EF4-FFF2-40B4-BE49-F238E27FC236}">
                <a16:creationId xmlns:a16="http://schemas.microsoft.com/office/drawing/2014/main" id="{C64610CE-CDA5-F139-EAD9-FBEDFE14496E}"/>
              </a:ext>
            </a:extLst>
          </p:cNvPr>
          <p:cNvGraphicFramePr>
            <a:graphicFrameLocks noGrp="1"/>
          </p:cNvGraphicFramePr>
          <p:nvPr>
            <p:extLst>
              <p:ext uri="{D42A27DB-BD31-4B8C-83A1-F6EECF244321}">
                <p14:modId xmlns:p14="http://schemas.microsoft.com/office/powerpoint/2010/main" val="1315442979"/>
              </p:ext>
            </p:extLst>
          </p:nvPr>
        </p:nvGraphicFramePr>
        <p:xfrm>
          <a:off x="1037520" y="2820866"/>
          <a:ext cx="6006758" cy="1849552"/>
        </p:xfrm>
        <a:graphic>
          <a:graphicData uri="http://schemas.openxmlformats.org/drawingml/2006/table">
            <a:tbl>
              <a:tblPr firstRow="1" bandRow="1">
                <a:tableStyleId>{3B4B98B0-60AC-42C2-AFA5-B58CD77FA1E5}</a:tableStyleId>
              </a:tblPr>
              <a:tblGrid>
                <a:gridCol w="2122289">
                  <a:extLst>
                    <a:ext uri="{9D8B030D-6E8A-4147-A177-3AD203B41FA5}">
                      <a16:colId xmlns:a16="http://schemas.microsoft.com/office/drawing/2014/main" val="3386221600"/>
                    </a:ext>
                  </a:extLst>
                </a:gridCol>
                <a:gridCol w="3884469">
                  <a:extLst>
                    <a:ext uri="{9D8B030D-6E8A-4147-A177-3AD203B41FA5}">
                      <a16:colId xmlns:a16="http://schemas.microsoft.com/office/drawing/2014/main" val="3023588219"/>
                    </a:ext>
                  </a:extLst>
                </a:gridCol>
              </a:tblGrid>
              <a:tr h="423683">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$3.049.966.000.00</a:t>
                      </a:r>
                    </a:p>
                  </a:txBody>
                  <a:tcPr anchor="ctr"/>
                </a:tc>
                <a:extLst>
                  <a:ext uri="{0D108BD9-81ED-4DB2-BD59-A6C34878D82A}">
                    <a16:rowId xmlns:a16="http://schemas.microsoft.com/office/drawing/2014/main" val="3799243388"/>
                  </a:ext>
                </a:extLst>
              </a:tr>
              <a:tr h="557655">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15 de Agosto de 2024</a:t>
                      </a:r>
                    </a:p>
                  </a:txBody>
                  <a:tcPr anchor="ctr"/>
                </a:tc>
                <a:extLst>
                  <a:ext uri="{0D108BD9-81ED-4DB2-BD59-A6C34878D82A}">
                    <a16:rowId xmlns:a16="http://schemas.microsoft.com/office/drawing/2014/main" val="4084991408"/>
                  </a:ext>
                </a:extLst>
              </a:tr>
              <a:tr h="327587">
                <a:tc>
                  <a:txBody>
                    <a:bodyPr/>
                    <a:lstStyle/>
                    <a:p>
                      <a:r>
                        <a:rPr lang="es-CO" sz="1400" b="1" dirty="0">
                          <a:latin typeface="Century Gothic" panose="020B0502020202020204" pitchFamily="34" charset="0"/>
                        </a:rPr>
                        <a:t>Fecha de terminación </a:t>
                      </a:r>
                    </a:p>
                  </a:txBody>
                  <a:tcPr anchor="ctr"/>
                </a:tc>
                <a:tc>
                  <a:txBody>
                    <a:bodyPr/>
                    <a:lstStyle/>
                    <a:p>
                      <a:r>
                        <a:rPr lang="es-CO" sz="1400" dirty="0">
                          <a:latin typeface="Century Gothic" panose="020B0502020202020204" pitchFamily="34" charset="0"/>
                        </a:rPr>
                        <a:t>31 de Diciembre de 2024</a:t>
                      </a:r>
                    </a:p>
                  </a:txBody>
                  <a:tcPr anchor="ctr"/>
                </a:tc>
                <a:extLst>
                  <a:ext uri="{0D108BD9-81ED-4DB2-BD59-A6C34878D82A}">
                    <a16:rowId xmlns:a16="http://schemas.microsoft.com/office/drawing/2014/main" val="2460182974"/>
                  </a:ext>
                </a:extLst>
              </a:tr>
              <a:tr h="540627">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Terminado y Liquidado </a:t>
                      </a:r>
                    </a:p>
                  </a:txBody>
                  <a:tcPr anchor="ctr"/>
                </a:tc>
                <a:extLst>
                  <a:ext uri="{0D108BD9-81ED-4DB2-BD59-A6C34878D82A}">
                    <a16:rowId xmlns:a16="http://schemas.microsoft.com/office/drawing/2014/main" val="4105986489"/>
                  </a:ext>
                </a:extLst>
              </a:tr>
            </a:tbl>
          </a:graphicData>
        </a:graphic>
      </p:graphicFrame>
      <p:sp>
        <p:nvSpPr>
          <p:cNvPr id="3" name="CuadroTexto 2">
            <a:extLst>
              <a:ext uri="{FF2B5EF4-FFF2-40B4-BE49-F238E27FC236}">
                <a16:creationId xmlns:a16="http://schemas.microsoft.com/office/drawing/2014/main" id="{25C40B75-32BE-E68D-BE16-B2FC25C1E336}"/>
              </a:ext>
            </a:extLst>
          </p:cNvPr>
          <p:cNvSpPr txBox="1"/>
          <p:nvPr/>
        </p:nvSpPr>
        <p:spPr>
          <a:xfrm>
            <a:off x="3891522" y="4897323"/>
            <a:ext cx="5349118" cy="738664"/>
          </a:xfrm>
          <a:prstGeom prst="rect">
            <a:avLst/>
          </a:prstGeom>
          <a:solidFill>
            <a:schemeClr val="bg1">
              <a:lumMod val="95000"/>
            </a:schemeClr>
          </a:solidFill>
        </p:spPr>
        <p:txBody>
          <a:bodyPr wrap="square" rtlCol="0">
            <a:spAutoFit/>
          </a:bodyPr>
          <a:lstStyle/>
          <a:p>
            <a:r>
              <a:rPr lang="es-CO" sz="1400" b="1" dirty="0">
                <a:latin typeface="Century Gothic" panose="020B0502020202020204" pitchFamily="34" charset="0"/>
              </a:rPr>
              <a:t>ESTADO DE EJECUCUION Y BALALNCE FINANCIERO</a:t>
            </a:r>
          </a:p>
          <a:p>
            <a:pPr marL="285750" indent="-285750">
              <a:buFont typeface="Arial" panose="020B0604020202020204" pitchFamily="34" charset="0"/>
              <a:buChar char="•"/>
            </a:pPr>
            <a:r>
              <a:rPr lang="es-CO" sz="1400" b="1" dirty="0">
                <a:latin typeface="Century Gothic" panose="020B0502020202020204" pitchFamily="34" charset="0"/>
              </a:rPr>
              <a:t>Tiempo transcurrido: 100%</a:t>
            </a:r>
          </a:p>
          <a:p>
            <a:pPr marL="285750" indent="-285750">
              <a:buFont typeface="Arial" panose="020B0604020202020204" pitchFamily="34" charset="0"/>
              <a:buChar char="•"/>
            </a:pPr>
            <a:r>
              <a:rPr lang="es-CO" sz="1400" b="1" dirty="0">
                <a:latin typeface="Century Gothic" panose="020B0502020202020204" pitchFamily="34" charset="0"/>
              </a:rPr>
              <a:t>Ejecución presupuestal; 100%</a:t>
            </a:r>
          </a:p>
        </p:txBody>
      </p:sp>
      <p:pic>
        <p:nvPicPr>
          <p:cNvPr id="12" name="Imagen 11">
            <a:extLst>
              <a:ext uri="{FF2B5EF4-FFF2-40B4-BE49-F238E27FC236}">
                <a16:creationId xmlns:a16="http://schemas.microsoft.com/office/drawing/2014/main" id="{46FF97A2-EC5E-C70E-8977-A1E54C47A8CB}"/>
              </a:ext>
            </a:extLst>
          </p:cNvPr>
          <p:cNvPicPr>
            <a:picLocks noChangeAspect="1"/>
          </p:cNvPicPr>
          <p:nvPr/>
        </p:nvPicPr>
        <p:blipFill>
          <a:blip r:embed="rId4"/>
          <a:srcRect r="55260"/>
          <a:stretch/>
        </p:blipFill>
        <p:spPr>
          <a:xfrm>
            <a:off x="2800318" y="582896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6CA95DD3-D342-ED02-9522-F7ED059B73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4278" y="5862892"/>
            <a:ext cx="1447800" cy="977182"/>
          </a:xfrm>
          <a:prstGeom prst="rect">
            <a:avLst/>
          </a:prstGeom>
        </p:spPr>
      </p:pic>
      <p:graphicFrame>
        <p:nvGraphicFramePr>
          <p:cNvPr id="2" name="Tabla 1">
            <a:extLst>
              <a:ext uri="{FF2B5EF4-FFF2-40B4-BE49-F238E27FC236}">
                <a16:creationId xmlns:a16="http://schemas.microsoft.com/office/drawing/2014/main" id="{6F1B0F4A-8560-B6A0-9308-2B1D4D9A4348}"/>
              </a:ext>
            </a:extLst>
          </p:cNvPr>
          <p:cNvGraphicFramePr>
            <a:graphicFrameLocks noGrp="1"/>
          </p:cNvGraphicFramePr>
          <p:nvPr>
            <p:extLst>
              <p:ext uri="{D42A27DB-BD31-4B8C-83A1-F6EECF244321}">
                <p14:modId xmlns:p14="http://schemas.microsoft.com/office/powerpoint/2010/main" val="976608014"/>
              </p:ext>
            </p:extLst>
          </p:nvPr>
        </p:nvGraphicFramePr>
        <p:xfrm>
          <a:off x="7630160" y="2775198"/>
          <a:ext cx="3524320" cy="1849550"/>
        </p:xfrm>
        <a:graphic>
          <a:graphicData uri="http://schemas.openxmlformats.org/drawingml/2006/table">
            <a:tbl>
              <a:tblPr firstRow="1" firstCol="1" bandRow="1">
                <a:tableStyleId>{0E3FDE45-AF77-4B5C-9715-49D594BDF05E}</a:tableStyleId>
              </a:tblPr>
              <a:tblGrid>
                <a:gridCol w="1710001">
                  <a:extLst>
                    <a:ext uri="{9D8B030D-6E8A-4147-A177-3AD203B41FA5}">
                      <a16:colId xmlns:a16="http://schemas.microsoft.com/office/drawing/2014/main" val="3697311619"/>
                    </a:ext>
                  </a:extLst>
                </a:gridCol>
                <a:gridCol w="1814319">
                  <a:extLst>
                    <a:ext uri="{9D8B030D-6E8A-4147-A177-3AD203B41FA5}">
                      <a16:colId xmlns:a16="http://schemas.microsoft.com/office/drawing/2014/main" val="2551482771"/>
                    </a:ext>
                  </a:extLst>
                </a:gridCol>
              </a:tblGrid>
              <a:tr h="369910">
                <a:tc>
                  <a:txBody>
                    <a:bodyPr/>
                    <a:lstStyle/>
                    <a:p>
                      <a:pPr algn="ctr">
                        <a:lnSpc>
                          <a:spcPct val="107000"/>
                        </a:lnSpc>
                        <a:spcAft>
                          <a:spcPts val="0"/>
                        </a:spcAft>
                      </a:pPr>
                      <a:r>
                        <a:rPr lang="es-CO" sz="1200" dirty="0">
                          <a:effectLst/>
                        </a:rPr>
                        <a:t>Aporte Contratante </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_tradnl" sz="1200" dirty="0">
                          <a:effectLst/>
                        </a:rPr>
                        <a:t>$   1,999.966.000.00</a:t>
                      </a:r>
                      <a:endParaRPr lang="es-CO" sz="1200" dirty="0">
                        <a:effectLst/>
                        <a:latin typeface="+mn-lt"/>
                        <a:ea typeface="Bitstream Vera Sans"/>
                        <a:cs typeface="Times New Roman" panose="02020603050405020304" pitchFamily="18" charset="0"/>
                      </a:endParaRPr>
                    </a:p>
                  </a:txBody>
                  <a:tcPr marL="44450" marR="44450" marT="0" marB="0" anchor="ctr"/>
                </a:tc>
                <a:extLst>
                  <a:ext uri="{0D108BD9-81ED-4DB2-BD59-A6C34878D82A}">
                    <a16:rowId xmlns:a16="http://schemas.microsoft.com/office/drawing/2014/main" val="4253640696"/>
                  </a:ext>
                </a:extLst>
              </a:tr>
              <a:tr h="369910">
                <a:tc>
                  <a:txBody>
                    <a:bodyPr/>
                    <a:lstStyle/>
                    <a:p>
                      <a:pPr algn="ctr">
                        <a:lnSpc>
                          <a:spcPct val="107000"/>
                        </a:lnSpc>
                        <a:spcAft>
                          <a:spcPts val="0"/>
                        </a:spcAft>
                      </a:pPr>
                      <a:r>
                        <a:rPr lang="es-CO" sz="1200" dirty="0">
                          <a:effectLst/>
                        </a:rPr>
                        <a:t>Valor Adicional </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_tradnl" sz="1200" dirty="0">
                          <a:effectLst/>
                        </a:rPr>
                        <a:t>$      999.983.000.00</a:t>
                      </a:r>
                      <a:endParaRPr lang="es-CO" sz="1200" dirty="0">
                        <a:effectLst/>
                        <a:latin typeface="+mn-lt"/>
                        <a:ea typeface="Bitstream Vera Sans"/>
                        <a:cs typeface="Times New Roman" panose="02020603050405020304" pitchFamily="18" charset="0"/>
                      </a:endParaRPr>
                    </a:p>
                  </a:txBody>
                  <a:tcPr marL="44450" marR="44450" marT="0" marB="0" anchor="ctr"/>
                </a:tc>
                <a:extLst>
                  <a:ext uri="{0D108BD9-81ED-4DB2-BD59-A6C34878D82A}">
                    <a16:rowId xmlns:a16="http://schemas.microsoft.com/office/drawing/2014/main" val="2417547688"/>
                  </a:ext>
                </a:extLst>
              </a:tr>
              <a:tr h="369910">
                <a:tc>
                  <a:txBody>
                    <a:bodyPr/>
                    <a:lstStyle/>
                    <a:p>
                      <a:pPr algn="ctr">
                        <a:lnSpc>
                          <a:spcPct val="107000"/>
                        </a:lnSpc>
                        <a:spcAft>
                          <a:spcPts val="0"/>
                        </a:spcAft>
                      </a:pPr>
                      <a:r>
                        <a:rPr lang="es-CO" sz="1200" dirty="0">
                          <a:effectLst/>
                        </a:rPr>
                        <a:t>Aporte ASDETBOY S.A.S</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_tradnl" sz="1200" dirty="0">
                          <a:effectLst/>
                        </a:rPr>
                        <a:t>$      50.000.000.00</a:t>
                      </a:r>
                      <a:endParaRPr lang="es-CO" sz="1200" dirty="0">
                        <a:effectLst/>
                        <a:latin typeface="+mn-lt"/>
                        <a:ea typeface="Bitstream Vera Sans"/>
                        <a:cs typeface="Times New Roman" panose="02020603050405020304" pitchFamily="18" charset="0"/>
                      </a:endParaRPr>
                    </a:p>
                  </a:txBody>
                  <a:tcPr marL="44450" marR="44450" marT="0" marB="0" anchor="ctr"/>
                </a:tc>
                <a:extLst>
                  <a:ext uri="{0D108BD9-81ED-4DB2-BD59-A6C34878D82A}">
                    <a16:rowId xmlns:a16="http://schemas.microsoft.com/office/drawing/2014/main" val="2572431779"/>
                  </a:ext>
                </a:extLst>
              </a:tr>
              <a:tr h="369910">
                <a:tc>
                  <a:txBody>
                    <a:bodyPr/>
                    <a:lstStyle/>
                    <a:p>
                      <a:pPr algn="ctr">
                        <a:lnSpc>
                          <a:spcPct val="107000"/>
                        </a:lnSpc>
                        <a:spcAft>
                          <a:spcPts val="0"/>
                        </a:spcAft>
                      </a:pPr>
                      <a:r>
                        <a:rPr lang="es-CO" sz="1200" dirty="0">
                          <a:effectLst/>
                        </a:rPr>
                        <a:t>Valor Total </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S_tradnl" sz="1200" dirty="0">
                          <a:effectLst/>
                        </a:rPr>
                        <a:t>$      3.049.949.000.00</a:t>
                      </a:r>
                      <a:endParaRPr lang="es-CO" sz="1200" dirty="0">
                        <a:effectLst/>
                        <a:latin typeface="+mn-lt"/>
                        <a:ea typeface="Bitstream Vera Sans"/>
                        <a:cs typeface="Times New Roman" panose="02020603050405020304" pitchFamily="18" charset="0"/>
                      </a:endParaRPr>
                    </a:p>
                  </a:txBody>
                  <a:tcPr marL="44450" marR="44450" marT="0" marB="0" anchor="ctr"/>
                </a:tc>
                <a:extLst>
                  <a:ext uri="{0D108BD9-81ED-4DB2-BD59-A6C34878D82A}">
                    <a16:rowId xmlns:a16="http://schemas.microsoft.com/office/drawing/2014/main" val="2972433660"/>
                  </a:ext>
                </a:extLst>
              </a:tr>
              <a:tr h="369910">
                <a:tc>
                  <a:txBody>
                    <a:bodyPr/>
                    <a:lstStyle/>
                    <a:p>
                      <a:pPr algn="ctr">
                        <a:lnSpc>
                          <a:spcPct val="107000"/>
                        </a:lnSpc>
                        <a:spcAft>
                          <a:spcPts val="0"/>
                        </a:spcAft>
                      </a:pPr>
                      <a:r>
                        <a:rPr lang="es-CO" sz="1200" dirty="0">
                          <a:effectLst/>
                        </a:rPr>
                        <a:t>Valor Anticipo </a:t>
                      </a:r>
                      <a:endParaRPr lang="es-CO" sz="1200" dirty="0">
                        <a:effectLst/>
                        <a:latin typeface="+mn-lt"/>
                        <a:ea typeface="Bitstream Vera Sans"/>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200" dirty="0">
                          <a:effectLst/>
                        </a:rPr>
                        <a:t> </a:t>
                      </a:r>
                      <a:r>
                        <a:rPr lang="es-ES_tradnl" sz="1200" dirty="0">
                          <a:effectLst/>
                        </a:rPr>
                        <a:t>$      999.983.000.00</a:t>
                      </a:r>
                      <a:endParaRPr lang="es-CO" sz="1200" dirty="0">
                        <a:effectLst/>
                        <a:latin typeface="+mn-lt"/>
                        <a:ea typeface="Bitstream Vera Sans"/>
                        <a:cs typeface="Times New Roman" panose="02020603050405020304" pitchFamily="18" charset="0"/>
                      </a:endParaRPr>
                    </a:p>
                  </a:txBody>
                  <a:tcPr marL="44450" marR="44450" marT="0" marB="0" anchor="ctr"/>
                </a:tc>
                <a:extLst>
                  <a:ext uri="{0D108BD9-81ED-4DB2-BD59-A6C34878D82A}">
                    <a16:rowId xmlns:a16="http://schemas.microsoft.com/office/drawing/2014/main" val="56686431"/>
                  </a:ext>
                </a:extLst>
              </a:tr>
            </a:tbl>
          </a:graphicData>
        </a:graphic>
      </p:graphicFrame>
    </p:spTree>
    <p:extLst>
      <p:ext uri="{BB962C8B-B14F-4D97-AF65-F5344CB8AC3E}">
        <p14:creationId xmlns:p14="http://schemas.microsoft.com/office/powerpoint/2010/main" val="174669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2401D-347F-28D4-43FE-7F0E8D75FE78}"/>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898A7108-5878-6341-E69A-907E7E52218D}"/>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B99256BE-7B02-1858-469A-2B516D57A3EF}"/>
              </a:ext>
            </a:extLst>
          </p:cNvPr>
          <p:cNvSpPr txBox="1"/>
          <p:nvPr/>
        </p:nvSpPr>
        <p:spPr>
          <a:xfrm>
            <a:off x="1827470" y="338935"/>
            <a:ext cx="7839005" cy="769441"/>
          </a:xfrm>
          <a:prstGeom prst="rect">
            <a:avLst/>
          </a:prstGeom>
          <a:noFill/>
        </p:spPr>
        <p:txBody>
          <a:bodyPr wrap="none" rtlCol="0">
            <a:spAutoFit/>
          </a:bodyPr>
          <a:lstStyle/>
          <a:p>
            <a:pPr algn="ctr"/>
            <a:r>
              <a:rPr lang="es-ES" sz="2400" b="1" dirty="0">
                <a:solidFill>
                  <a:schemeClr val="tx1">
                    <a:lumMod val="75000"/>
                    <a:lumOff val="25000"/>
                  </a:schemeClr>
                </a:solidFill>
                <a:latin typeface="Century Gothic" panose="020B0502020202020204" pitchFamily="34" charset="0"/>
                <a:cs typeface="Arial" panose="020B0604020202020204" pitchFamily="34" charset="0"/>
              </a:rPr>
              <a:t>CONTRATO INTERADMINISTRATIVO No 3039 del 2024</a:t>
            </a:r>
          </a:p>
          <a:p>
            <a:pPr algn="ctr"/>
            <a:r>
              <a:rPr lang="es-ES" sz="2000" b="1" dirty="0">
                <a:solidFill>
                  <a:schemeClr val="tx1">
                    <a:lumMod val="75000"/>
                    <a:lumOff val="25000"/>
                  </a:schemeClr>
                </a:solidFill>
                <a:latin typeface="Century Gothic" panose="020B0502020202020204" pitchFamily="34" charset="0"/>
                <a:cs typeface="Arial" panose="020B0604020202020204" pitchFamily="34" charset="0"/>
              </a:rPr>
              <a:t>(MAQUINARIA GESTIÓN DEL RIESGO)</a:t>
            </a:r>
            <a:endParaRPr lang="es-CO" sz="20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F79CC894-5223-33DB-9280-2F89D2876A33}"/>
              </a:ext>
            </a:extLst>
          </p:cNvPr>
          <p:cNvSpPr/>
          <p:nvPr/>
        </p:nvSpPr>
        <p:spPr>
          <a:xfrm>
            <a:off x="961733" y="1169932"/>
            <a:ext cx="10616041" cy="10255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dirty="0">
                <a:solidFill>
                  <a:schemeClr val="tx1"/>
                </a:solidFill>
                <a:latin typeface="Century Gothic" panose="020B0502020202020204" pitchFamily="34" charset="0"/>
                <a:cs typeface="Arial" panose="020B0604020202020204" pitchFamily="34" charset="0"/>
              </a:rPr>
              <a:t>OBJETO: Prestación de servicios para apoyar la atención de emergencias producto de la temporada de lluvias que afecta parte del territorio del departamento, conforme al decreto de calamidad pública 602 del 04 de julio de 2024 del departamento de Boyacá</a:t>
            </a:r>
            <a:endParaRPr lang="es-ES" dirty="0">
              <a:solidFill>
                <a:schemeClr val="tx1"/>
              </a:solidFill>
              <a:latin typeface="Century Gothic" panose="020B0502020202020204" pitchFamily="34" charset="0"/>
            </a:endParaRPr>
          </a:p>
        </p:txBody>
      </p:sp>
      <p:graphicFrame>
        <p:nvGraphicFramePr>
          <p:cNvPr id="13" name="Tabla 12">
            <a:extLst>
              <a:ext uri="{FF2B5EF4-FFF2-40B4-BE49-F238E27FC236}">
                <a16:creationId xmlns:a16="http://schemas.microsoft.com/office/drawing/2014/main" id="{9E5AAD51-8D0B-E02F-D3CE-C953110EFEAD}"/>
              </a:ext>
            </a:extLst>
          </p:cNvPr>
          <p:cNvGraphicFramePr>
            <a:graphicFrameLocks noGrp="1"/>
          </p:cNvGraphicFramePr>
          <p:nvPr>
            <p:extLst>
              <p:ext uri="{D42A27DB-BD31-4B8C-83A1-F6EECF244321}">
                <p14:modId xmlns:p14="http://schemas.microsoft.com/office/powerpoint/2010/main" val="3166344112"/>
              </p:ext>
            </p:extLst>
          </p:nvPr>
        </p:nvGraphicFramePr>
        <p:xfrm>
          <a:off x="961732" y="2381454"/>
          <a:ext cx="3508667" cy="3056307"/>
        </p:xfrm>
        <a:graphic>
          <a:graphicData uri="http://schemas.openxmlformats.org/drawingml/2006/table">
            <a:tbl>
              <a:tblPr firstRow="1" bandRow="1">
                <a:tableStyleId>{3B4B98B0-60AC-42C2-AFA5-B58CD77FA1E5}</a:tableStyleId>
              </a:tblPr>
              <a:tblGrid>
                <a:gridCol w="1239671">
                  <a:extLst>
                    <a:ext uri="{9D8B030D-6E8A-4147-A177-3AD203B41FA5}">
                      <a16:colId xmlns:a16="http://schemas.microsoft.com/office/drawing/2014/main" val="3386221600"/>
                    </a:ext>
                  </a:extLst>
                </a:gridCol>
                <a:gridCol w="2268996">
                  <a:extLst>
                    <a:ext uri="{9D8B030D-6E8A-4147-A177-3AD203B41FA5}">
                      <a16:colId xmlns:a16="http://schemas.microsoft.com/office/drawing/2014/main" val="3023588219"/>
                    </a:ext>
                  </a:extLst>
                </a:gridCol>
              </a:tblGrid>
              <a:tr h="501938">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$1.000.000.000.00</a:t>
                      </a:r>
                    </a:p>
                  </a:txBody>
                  <a:tcPr anchor="ctr"/>
                </a:tc>
                <a:extLst>
                  <a:ext uri="{0D108BD9-81ED-4DB2-BD59-A6C34878D82A}">
                    <a16:rowId xmlns:a16="http://schemas.microsoft.com/office/drawing/2014/main" val="3799243388"/>
                  </a:ext>
                </a:extLst>
              </a:tr>
              <a:tr h="793563">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17 de Septiembre de 2024</a:t>
                      </a:r>
                    </a:p>
                  </a:txBody>
                  <a:tcPr anchor="ctr"/>
                </a:tc>
                <a:extLst>
                  <a:ext uri="{0D108BD9-81ED-4DB2-BD59-A6C34878D82A}">
                    <a16:rowId xmlns:a16="http://schemas.microsoft.com/office/drawing/2014/main" val="4084991408"/>
                  </a:ext>
                </a:extLst>
              </a:tr>
              <a:tr h="1120324">
                <a:tc>
                  <a:txBody>
                    <a:bodyPr/>
                    <a:lstStyle/>
                    <a:p>
                      <a:r>
                        <a:rPr lang="es-CO" sz="1400" b="1" dirty="0">
                          <a:latin typeface="Century Gothic" panose="020B0502020202020204" pitchFamily="34" charset="0"/>
                        </a:rPr>
                        <a:t>Fecha de terminación </a:t>
                      </a:r>
                    </a:p>
                  </a:txBody>
                  <a:tcPr anchor="ctr"/>
                </a:tc>
                <a:tc>
                  <a:txBody>
                    <a:bodyPr/>
                    <a:lstStyle/>
                    <a:p>
                      <a:r>
                        <a:rPr lang="es-CO" sz="1400" dirty="0">
                          <a:latin typeface="Century Gothic" panose="020B0502020202020204" pitchFamily="34" charset="0"/>
                        </a:rPr>
                        <a:t>31 de Diciembre de 2024</a:t>
                      </a:r>
                    </a:p>
                  </a:txBody>
                  <a:tcPr anchor="ctr"/>
                </a:tc>
                <a:extLst>
                  <a:ext uri="{0D108BD9-81ED-4DB2-BD59-A6C34878D82A}">
                    <a16:rowId xmlns:a16="http://schemas.microsoft.com/office/drawing/2014/main" val="2460182974"/>
                  </a:ext>
                </a:extLst>
              </a:tr>
              <a:tr h="640482">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Terminado </a:t>
                      </a:r>
                    </a:p>
                  </a:txBody>
                  <a:tcPr anchor="ctr"/>
                </a:tc>
                <a:extLst>
                  <a:ext uri="{0D108BD9-81ED-4DB2-BD59-A6C34878D82A}">
                    <a16:rowId xmlns:a16="http://schemas.microsoft.com/office/drawing/2014/main" val="4105986489"/>
                  </a:ext>
                </a:extLst>
              </a:tr>
            </a:tbl>
          </a:graphicData>
        </a:graphic>
      </p:graphicFrame>
      <p:sp>
        <p:nvSpPr>
          <p:cNvPr id="3" name="CuadroTexto 2">
            <a:extLst>
              <a:ext uri="{FF2B5EF4-FFF2-40B4-BE49-F238E27FC236}">
                <a16:creationId xmlns:a16="http://schemas.microsoft.com/office/drawing/2014/main" id="{CE7BD43B-A0E5-B4EE-BDA0-3C2EED108EA1}"/>
              </a:ext>
            </a:extLst>
          </p:cNvPr>
          <p:cNvSpPr txBox="1"/>
          <p:nvPr/>
        </p:nvSpPr>
        <p:spPr>
          <a:xfrm>
            <a:off x="4851813" y="2353747"/>
            <a:ext cx="6870017" cy="954107"/>
          </a:xfrm>
          <a:prstGeom prst="rect">
            <a:avLst/>
          </a:prstGeom>
          <a:solidFill>
            <a:schemeClr val="bg1">
              <a:lumMod val="95000"/>
            </a:schemeClr>
          </a:solidFill>
        </p:spPr>
        <p:txBody>
          <a:bodyPr wrap="square" rtlCol="0">
            <a:spAutoFit/>
          </a:bodyPr>
          <a:lstStyle/>
          <a:p>
            <a:pPr algn="ctr"/>
            <a:r>
              <a:rPr lang="es-CO" sz="1400" b="1" dirty="0">
                <a:latin typeface="Century Gothic" panose="020B0502020202020204" pitchFamily="34" charset="0"/>
              </a:rPr>
              <a:t>ESTADO DE EJECUCUION Y BALALNCE FINANCIERO</a:t>
            </a:r>
          </a:p>
          <a:p>
            <a:r>
              <a:rPr lang="es-CO" sz="1400" dirty="0">
                <a:effectLst/>
                <a:latin typeface="Century Gothic" panose="020B0502020202020204" pitchFamily="34" charset="0"/>
                <a:ea typeface="Calibri" panose="020F0502020204030204" pitchFamily="34" charset="0"/>
                <a:cs typeface="Arial" panose="020B0604020202020204" pitchFamily="34" charset="0"/>
              </a:rPr>
              <a:t>Se recibió un anticipo el cual fue ejecutado parcialmente ($492.548.000,00) y reintegrado el saldo sin ejecutar al departamento de la siguiente manera: </a:t>
            </a:r>
          </a:p>
          <a:p>
            <a:endParaRPr lang="es-CO" sz="1400" b="1" dirty="0">
              <a:latin typeface="Century Gothic" panose="020B0502020202020204" pitchFamily="34" charset="0"/>
            </a:endParaRPr>
          </a:p>
        </p:txBody>
      </p:sp>
      <p:pic>
        <p:nvPicPr>
          <p:cNvPr id="12" name="Imagen 11">
            <a:extLst>
              <a:ext uri="{FF2B5EF4-FFF2-40B4-BE49-F238E27FC236}">
                <a16:creationId xmlns:a16="http://schemas.microsoft.com/office/drawing/2014/main" id="{F1AB2354-EBCB-4EC1-143A-87F75EC3C7DC}"/>
              </a:ext>
            </a:extLst>
          </p:cNvPr>
          <p:cNvPicPr>
            <a:picLocks noChangeAspect="1"/>
          </p:cNvPicPr>
          <p:nvPr/>
        </p:nvPicPr>
        <p:blipFill>
          <a:blip r:embed="rId4"/>
          <a:srcRect r="55260"/>
          <a:stretch/>
        </p:blipFill>
        <p:spPr>
          <a:xfrm>
            <a:off x="3311688" y="5795027"/>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1D52FDFA-F567-694D-7018-B970C85CDD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6287" y="5828959"/>
            <a:ext cx="1447800" cy="977182"/>
          </a:xfrm>
          <a:prstGeom prst="rect">
            <a:avLst/>
          </a:prstGeom>
        </p:spPr>
      </p:pic>
      <p:pic>
        <p:nvPicPr>
          <p:cNvPr id="4" name="Image 26">
            <a:extLst>
              <a:ext uri="{FF2B5EF4-FFF2-40B4-BE49-F238E27FC236}">
                <a16:creationId xmlns:a16="http://schemas.microsoft.com/office/drawing/2014/main" id="{7C8F33F5-09D3-CB22-6A7B-A91E1A92D469}"/>
              </a:ext>
            </a:extLst>
          </p:cNvPr>
          <p:cNvPicPr>
            <a:picLocks/>
          </p:cNvPicPr>
          <p:nvPr/>
        </p:nvPicPr>
        <p:blipFill>
          <a:blip r:embed="rId6" cstate="print"/>
          <a:stretch>
            <a:fillRect/>
          </a:stretch>
        </p:blipFill>
        <p:spPr>
          <a:xfrm>
            <a:off x="4851813" y="3360575"/>
            <a:ext cx="6725961" cy="1247413"/>
          </a:xfrm>
          <a:prstGeom prst="rect">
            <a:avLst/>
          </a:prstGeom>
        </p:spPr>
      </p:pic>
      <p:sp>
        <p:nvSpPr>
          <p:cNvPr id="5" name="CuadroTexto 4">
            <a:extLst>
              <a:ext uri="{FF2B5EF4-FFF2-40B4-BE49-F238E27FC236}">
                <a16:creationId xmlns:a16="http://schemas.microsoft.com/office/drawing/2014/main" id="{36782CAB-CB18-43DC-698F-E6056D93D018}"/>
              </a:ext>
            </a:extLst>
          </p:cNvPr>
          <p:cNvSpPr txBox="1"/>
          <p:nvPr/>
        </p:nvSpPr>
        <p:spPr>
          <a:xfrm>
            <a:off x="1239602" y="5582957"/>
            <a:ext cx="9712796" cy="553998"/>
          </a:xfrm>
          <a:prstGeom prst="rect">
            <a:avLst/>
          </a:prstGeom>
          <a:noFill/>
        </p:spPr>
        <p:txBody>
          <a:bodyPr wrap="square" rtlCol="0">
            <a:spAutoFit/>
          </a:bodyPr>
          <a:lstStyle/>
          <a:p>
            <a:pPr algn="just"/>
            <a:r>
              <a:rPr lang="es-CO" sz="1200" i="1" dirty="0">
                <a:effectLst/>
                <a:latin typeface="Arial" panose="020B0604020202020204" pitchFamily="34" charset="0"/>
                <a:ea typeface="Calibri" panose="020F0502020204030204" pitchFamily="34" charset="0"/>
                <a:cs typeface="Arial" panose="020B0604020202020204" pitchFamily="34" charset="0"/>
              </a:rPr>
              <a:t>Actualmente TIERRASUA S.A.S. se encuentra en proceso de espera de cargue del documento de liquidación en la plataforma del SECOP II.</a:t>
            </a:r>
            <a:endParaRPr lang="es-ES" sz="1200" i="1" dirty="0">
              <a:effectLst/>
              <a:latin typeface="Arial" panose="020B0604020202020204" pitchFamily="34" charset="0"/>
              <a:ea typeface="Calibri" panose="020F0502020204030204" pitchFamily="34" charset="0"/>
              <a:cs typeface="Arial" panose="020B0604020202020204" pitchFamily="34" charset="0"/>
            </a:endParaRPr>
          </a:p>
          <a:p>
            <a:endParaRPr lang="es-ES" dirty="0"/>
          </a:p>
        </p:txBody>
      </p:sp>
      <p:sp>
        <p:nvSpPr>
          <p:cNvPr id="2" name="CuadroTexto 1">
            <a:extLst>
              <a:ext uri="{FF2B5EF4-FFF2-40B4-BE49-F238E27FC236}">
                <a16:creationId xmlns:a16="http://schemas.microsoft.com/office/drawing/2014/main" id="{826D80B6-6C85-8F5C-8ECA-FFAC9904A154}"/>
              </a:ext>
            </a:extLst>
          </p:cNvPr>
          <p:cNvSpPr txBox="1"/>
          <p:nvPr/>
        </p:nvSpPr>
        <p:spPr>
          <a:xfrm>
            <a:off x="4851812" y="4728189"/>
            <a:ext cx="6725961" cy="738664"/>
          </a:xfrm>
          <a:prstGeom prst="rect">
            <a:avLst/>
          </a:prstGeom>
          <a:noFill/>
        </p:spPr>
        <p:txBody>
          <a:bodyPr wrap="square" rtlCol="0">
            <a:spAutoFit/>
          </a:bodyPr>
          <a:lstStyle/>
          <a:p>
            <a:pPr marL="285750" indent="-285750">
              <a:buFont typeface="Arial" panose="020B0604020202020204" pitchFamily="34" charset="0"/>
              <a:buChar char="•"/>
            </a:pPr>
            <a:r>
              <a:rPr lang="es-CO" sz="1400" dirty="0">
                <a:latin typeface="Century Gothic" panose="020B0502020202020204" pitchFamily="34" charset="0"/>
              </a:rPr>
              <a:t>Se proyecta un valor de descuentos por concepto de Impuestos de aprox.  </a:t>
            </a:r>
            <a:r>
              <a:rPr lang="es-CO" sz="1400" b="1" dirty="0">
                <a:latin typeface="Century Gothic" panose="020B0502020202020204" pitchFamily="34" charset="0"/>
              </a:rPr>
              <a:t>$32.521.428.57</a:t>
            </a:r>
            <a:r>
              <a:rPr lang="es-CO" sz="1400" dirty="0">
                <a:latin typeface="Century Gothic" panose="020B0502020202020204" pitchFamily="34" charset="0"/>
              </a:rPr>
              <a:t>, sin embargo aún no se ha  requerido el pago por parte de la supervisión.</a:t>
            </a:r>
          </a:p>
        </p:txBody>
      </p:sp>
    </p:spTree>
    <p:extLst>
      <p:ext uri="{BB962C8B-B14F-4D97-AF65-F5344CB8AC3E}">
        <p14:creationId xmlns:p14="http://schemas.microsoft.com/office/powerpoint/2010/main" val="405582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50F5D-A893-DBBF-C148-A056E2F300DD}"/>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E33E6BC0-28A8-4C5D-0B80-2EE715AA18B6}"/>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331F7A46-88AD-1811-A14D-AFD2031F8120}"/>
              </a:ext>
            </a:extLst>
          </p:cNvPr>
          <p:cNvSpPr txBox="1"/>
          <p:nvPr/>
        </p:nvSpPr>
        <p:spPr>
          <a:xfrm>
            <a:off x="2053513" y="479732"/>
            <a:ext cx="8084969" cy="738664"/>
          </a:xfrm>
          <a:prstGeom prst="rect">
            <a:avLst/>
          </a:prstGeom>
          <a:noFill/>
        </p:spPr>
        <p:txBody>
          <a:bodyPr wrap="none" rtlCol="0">
            <a:spAutoFit/>
          </a:bodyPr>
          <a:lstStyle/>
          <a:p>
            <a:pPr algn="ctr"/>
            <a:r>
              <a:rPr lang="es-ES" sz="2400" b="1" dirty="0">
                <a:solidFill>
                  <a:schemeClr val="tx1">
                    <a:lumMod val="75000"/>
                    <a:lumOff val="25000"/>
                  </a:schemeClr>
                </a:solidFill>
                <a:latin typeface="Century Gothic" panose="020B0502020202020204" pitchFamily="34" charset="0"/>
                <a:cs typeface="Arial" panose="020B0604020202020204" pitchFamily="34" charset="0"/>
              </a:rPr>
              <a:t>CONTRATO INTERADMINISTRATIVO No 4411 del 2024</a:t>
            </a:r>
          </a:p>
          <a:p>
            <a:pPr algn="ctr"/>
            <a:r>
              <a:rPr lang="es-ES" b="1" dirty="0">
                <a:solidFill>
                  <a:schemeClr val="tx1">
                    <a:lumMod val="75000"/>
                    <a:lumOff val="25000"/>
                  </a:schemeClr>
                </a:solidFill>
                <a:latin typeface="Century Gothic" panose="020B0502020202020204" pitchFamily="34" charset="0"/>
                <a:cs typeface="Arial" panose="020B0604020202020204" pitchFamily="34" charset="0"/>
              </a:rPr>
              <a:t>(OPERARIOS GESTIÓN DEL RIESGO) </a:t>
            </a:r>
            <a:endParaRPr lang="es-CO"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6519E708-8FD2-9A34-6C49-92014102A5C5}"/>
              </a:ext>
            </a:extLst>
          </p:cNvPr>
          <p:cNvSpPr/>
          <p:nvPr/>
        </p:nvSpPr>
        <p:spPr>
          <a:xfrm>
            <a:off x="971908" y="1388216"/>
            <a:ext cx="10268533" cy="10255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b="1" dirty="0">
                <a:solidFill>
                  <a:schemeClr val="tx1"/>
                </a:solidFill>
                <a:latin typeface="Century Gothic" panose="020B0502020202020204" pitchFamily="34" charset="0"/>
                <a:ea typeface="Calibri" panose="020F0502020204030204" pitchFamily="34" charset="0"/>
                <a:cs typeface="Arial" panose="020B0604020202020204" pitchFamily="34" charset="0"/>
              </a:rPr>
              <a:t>OBJETO: </a:t>
            </a:r>
            <a:r>
              <a:rPr lang="es-ES" dirty="0">
                <a:solidFill>
                  <a:schemeClr val="tx1"/>
                </a:solidFill>
                <a:latin typeface="Century Gothic" panose="020B0502020202020204" pitchFamily="34" charset="0"/>
                <a:ea typeface="Calibri" panose="020F0502020204030204" pitchFamily="34" charset="0"/>
                <a:cs typeface="Arial" panose="020B0604020202020204" pitchFamily="34" charset="0"/>
              </a:rPr>
              <a:t>Prestación</a:t>
            </a:r>
            <a:r>
              <a:rPr lang="es-ES" dirty="0">
                <a:solidFill>
                  <a:schemeClr val="tx1"/>
                </a:solidFill>
                <a:effectLst/>
                <a:latin typeface="Century Gothic" panose="020B0502020202020204" pitchFamily="34" charset="0"/>
                <a:ea typeface="Calibri" panose="020F0502020204030204" pitchFamily="34" charset="0"/>
                <a:cs typeface="Arial" panose="020B0604020202020204" pitchFamily="34" charset="0"/>
              </a:rPr>
              <a:t> de servicios para garantizar la operación de la maquinaria pesada y vehículos livianos de la unidad de gestión de riesgo.</a:t>
            </a:r>
          </a:p>
        </p:txBody>
      </p:sp>
      <p:graphicFrame>
        <p:nvGraphicFramePr>
          <p:cNvPr id="13" name="Tabla 12">
            <a:extLst>
              <a:ext uri="{FF2B5EF4-FFF2-40B4-BE49-F238E27FC236}">
                <a16:creationId xmlns:a16="http://schemas.microsoft.com/office/drawing/2014/main" id="{8E5C3BB9-0415-8044-4332-EF828AE1CEB5}"/>
              </a:ext>
            </a:extLst>
          </p:cNvPr>
          <p:cNvGraphicFramePr>
            <a:graphicFrameLocks noGrp="1"/>
          </p:cNvGraphicFramePr>
          <p:nvPr>
            <p:extLst>
              <p:ext uri="{D42A27DB-BD31-4B8C-83A1-F6EECF244321}">
                <p14:modId xmlns:p14="http://schemas.microsoft.com/office/powerpoint/2010/main" val="3174427991"/>
              </p:ext>
            </p:extLst>
          </p:nvPr>
        </p:nvGraphicFramePr>
        <p:xfrm>
          <a:off x="971908" y="2832477"/>
          <a:ext cx="3915068" cy="2602954"/>
        </p:xfrm>
        <a:graphic>
          <a:graphicData uri="http://schemas.openxmlformats.org/drawingml/2006/table">
            <a:tbl>
              <a:tblPr firstRow="1" bandRow="1">
                <a:tableStyleId>{3B4B98B0-60AC-42C2-AFA5-B58CD77FA1E5}</a:tableStyleId>
              </a:tblPr>
              <a:tblGrid>
                <a:gridCol w="1383259">
                  <a:extLst>
                    <a:ext uri="{9D8B030D-6E8A-4147-A177-3AD203B41FA5}">
                      <a16:colId xmlns:a16="http://schemas.microsoft.com/office/drawing/2014/main" val="3386221600"/>
                    </a:ext>
                  </a:extLst>
                </a:gridCol>
                <a:gridCol w="2531809">
                  <a:extLst>
                    <a:ext uri="{9D8B030D-6E8A-4147-A177-3AD203B41FA5}">
                      <a16:colId xmlns:a16="http://schemas.microsoft.com/office/drawing/2014/main" val="3023588219"/>
                    </a:ext>
                  </a:extLst>
                </a:gridCol>
              </a:tblGrid>
              <a:tr h="427484">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$565.170.708.00</a:t>
                      </a:r>
                    </a:p>
                  </a:txBody>
                  <a:tcPr anchor="ctr"/>
                </a:tc>
                <a:extLst>
                  <a:ext uri="{0D108BD9-81ED-4DB2-BD59-A6C34878D82A}">
                    <a16:rowId xmlns:a16="http://schemas.microsoft.com/office/drawing/2014/main" val="3799243388"/>
                  </a:ext>
                </a:extLst>
              </a:tr>
              <a:tr h="675851">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15 de Noviembre de 2024</a:t>
                      </a:r>
                    </a:p>
                  </a:txBody>
                  <a:tcPr anchor="ctr"/>
                </a:tc>
                <a:extLst>
                  <a:ext uri="{0D108BD9-81ED-4DB2-BD59-A6C34878D82A}">
                    <a16:rowId xmlns:a16="http://schemas.microsoft.com/office/drawing/2014/main" val="4084991408"/>
                  </a:ext>
                </a:extLst>
              </a:tr>
              <a:tr h="954142">
                <a:tc>
                  <a:txBody>
                    <a:bodyPr/>
                    <a:lstStyle/>
                    <a:p>
                      <a:r>
                        <a:rPr lang="es-CO" sz="1400" b="1" dirty="0">
                          <a:latin typeface="Century Gothic" panose="020B0502020202020204" pitchFamily="34" charset="0"/>
                        </a:rPr>
                        <a:t>Fecha de terminación </a:t>
                      </a:r>
                    </a:p>
                  </a:txBody>
                  <a:tcPr anchor="ctr"/>
                </a:tc>
                <a:tc>
                  <a:txBody>
                    <a:bodyPr/>
                    <a:lstStyle/>
                    <a:p>
                      <a:r>
                        <a:rPr lang="es-CO" sz="1400" dirty="0">
                          <a:latin typeface="Century Gothic" panose="020B0502020202020204" pitchFamily="34" charset="0"/>
                        </a:rPr>
                        <a:t>31 de Diciembre de 2024</a:t>
                      </a:r>
                    </a:p>
                  </a:txBody>
                  <a:tcPr anchor="ctr"/>
                </a:tc>
                <a:extLst>
                  <a:ext uri="{0D108BD9-81ED-4DB2-BD59-A6C34878D82A}">
                    <a16:rowId xmlns:a16="http://schemas.microsoft.com/office/drawing/2014/main" val="2460182974"/>
                  </a:ext>
                </a:extLst>
              </a:tr>
              <a:tr h="545477">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Terminado y Liquidado</a:t>
                      </a:r>
                    </a:p>
                  </a:txBody>
                  <a:tcPr anchor="ctr"/>
                </a:tc>
                <a:extLst>
                  <a:ext uri="{0D108BD9-81ED-4DB2-BD59-A6C34878D82A}">
                    <a16:rowId xmlns:a16="http://schemas.microsoft.com/office/drawing/2014/main" val="4105986489"/>
                  </a:ext>
                </a:extLst>
              </a:tr>
            </a:tbl>
          </a:graphicData>
        </a:graphic>
      </p:graphicFrame>
      <p:sp>
        <p:nvSpPr>
          <p:cNvPr id="3" name="CuadroTexto 2">
            <a:extLst>
              <a:ext uri="{FF2B5EF4-FFF2-40B4-BE49-F238E27FC236}">
                <a16:creationId xmlns:a16="http://schemas.microsoft.com/office/drawing/2014/main" id="{1D8A2951-3072-3474-C940-86835E254072}"/>
              </a:ext>
            </a:extLst>
          </p:cNvPr>
          <p:cNvSpPr txBox="1"/>
          <p:nvPr/>
        </p:nvSpPr>
        <p:spPr>
          <a:xfrm>
            <a:off x="6095998" y="3098264"/>
            <a:ext cx="4653013" cy="523220"/>
          </a:xfrm>
          <a:prstGeom prst="rect">
            <a:avLst/>
          </a:prstGeom>
          <a:solidFill>
            <a:schemeClr val="bg1">
              <a:lumMod val="95000"/>
            </a:schemeClr>
          </a:solidFill>
        </p:spPr>
        <p:txBody>
          <a:bodyPr wrap="square" rtlCol="0">
            <a:spAutoFit/>
          </a:bodyPr>
          <a:lstStyle/>
          <a:p>
            <a:r>
              <a:rPr lang="es-CO" sz="1400" b="1" dirty="0">
                <a:latin typeface="Century Gothic" panose="020B0502020202020204" pitchFamily="34" charset="0"/>
              </a:rPr>
              <a:t>ESTADO DE EJECUCUION Y BALALNCE FINANCIERO</a:t>
            </a:r>
          </a:p>
          <a:p>
            <a:endParaRPr lang="es-CO" sz="1400" dirty="0">
              <a:latin typeface="Century Gothic" panose="020B0502020202020204" pitchFamily="34" charset="0"/>
            </a:endParaRPr>
          </a:p>
        </p:txBody>
      </p:sp>
      <p:pic>
        <p:nvPicPr>
          <p:cNvPr id="12" name="Imagen 11">
            <a:extLst>
              <a:ext uri="{FF2B5EF4-FFF2-40B4-BE49-F238E27FC236}">
                <a16:creationId xmlns:a16="http://schemas.microsoft.com/office/drawing/2014/main" id="{23A4B8D1-9D1A-3AE1-09B1-663E1D95DF3E}"/>
              </a:ext>
            </a:extLst>
          </p:cNvPr>
          <p:cNvPicPr>
            <a:picLocks noChangeAspect="1"/>
          </p:cNvPicPr>
          <p:nvPr/>
        </p:nvPicPr>
        <p:blipFill>
          <a:blip r:embed="rId4"/>
          <a:srcRect r="55260"/>
          <a:stretch/>
        </p:blipFill>
        <p:spPr>
          <a:xfrm>
            <a:off x="3614837" y="588303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4004D031-6C55-FAD3-5AC6-96CF65841F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2362" y="5917082"/>
            <a:ext cx="1447800" cy="977182"/>
          </a:xfrm>
          <a:prstGeom prst="rect">
            <a:avLst/>
          </a:prstGeom>
        </p:spPr>
      </p:pic>
      <p:pic>
        <p:nvPicPr>
          <p:cNvPr id="2" name="Imagen 1">
            <a:extLst>
              <a:ext uri="{FF2B5EF4-FFF2-40B4-BE49-F238E27FC236}">
                <a16:creationId xmlns:a16="http://schemas.microsoft.com/office/drawing/2014/main" id="{2FB59CF8-0B7D-961A-AA61-E785045AC4DF}"/>
              </a:ext>
            </a:extLst>
          </p:cNvPr>
          <p:cNvPicPr>
            <a:picLocks noChangeAspect="1"/>
          </p:cNvPicPr>
          <p:nvPr/>
        </p:nvPicPr>
        <p:blipFill>
          <a:blip r:embed="rId6"/>
          <a:stretch>
            <a:fillRect/>
          </a:stretch>
        </p:blipFill>
        <p:spPr>
          <a:xfrm>
            <a:off x="5139947" y="3759736"/>
            <a:ext cx="6788906" cy="1533994"/>
          </a:xfrm>
          <a:prstGeom prst="rect">
            <a:avLst/>
          </a:prstGeom>
        </p:spPr>
      </p:pic>
    </p:spTree>
    <p:extLst>
      <p:ext uri="{BB962C8B-B14F-4D97-AF65-F5344CB8AC3E}">
        <p14:creationId xmlns:p14="http://schemas.microsoft.com/office/powerpoint/2010/main" val="1301819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FD889-C07B-092C-6327-1E044D570591}"/>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B27C8D13-FB2D-9945-0C27-F3C19632E942}"/>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AB88E330-F4B4-B5C5-CEDD-66E1AF81D062}"/>
              </a:ext>
            </a:extLst>
          </p:cNvPr>
          <p:cNvSpPr txBox="1"/>
          <p:nvPr/>
        </p:nvSpPr>
        <p:spPr>
          <a:xfrm>
            <a:off x="2395273" y="343881"/>
            <a:ext cx="8100359" cy="461665"/>
          </a:xfrm>
          <a:prstGeom prst="rect">
            <a:avLst/>
          </a:prstGeom>
          <a:noFill/>
        </p:spPr>
        <p:txBody>
          <a:bodyPr wrap="none" rtlCol="0">
            <a:spAutoFit/>
          </a:bodyPr>
          <a:lstStyle/>
          <a:p>
            <a:r>
              <a:rPr lang="es-CO" sz="2400" b="1" dirty="0">
                <a:solidFill>
                  <a:schemeClr val="tx1">
                    <a:lumMod val="75000"/>
                    <a:lumOff val="25000"/>
                  </a:schemeClr>
                </a:solidFill>
                <a:latin typeface="Century Gothic" panose="020B0502020202020204" pitchFamily="34" charset="0"/>
                <a:cs typeface="Arial" panose="020B0604020202020204" pitchFamily="34" charset="0"/>
              </a:rPr>
              <a:t>CONTRATO INTERADMINISTRATIVO No. 874 del 2023 </a:t>
            </a:r>
          </a:p>
        </p:txBody>
      </p:sp>
      <p:sp>
        <p:nvSpPr>
          <p:cNvPr id="10" name="Rectángulo 9">
            <a:extLst>
              <a:ext uri="{FF2B5EF4-FFF2-40B4-BE49-F238E27FC236}">
                <a16:creationId xmlns:a16="http://schemas.microsoft.com/office/drawing/2014/main" id="{A3741BC9-F766-C36C-3788-3F591B8E19EC}"/>
              </a:ext>
            </a:extLst>
          </p:cNvPr>
          <p:cNvSpPr/>
          <p:nvPr/>
        </p:nvSpPr>
        <p:spPr>
          <a:xfrm>
            <a:off x="961733" y="839720"/>
            <a:ext cx="10268533" cy="8362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b="1" dirty="0">
                <a:solidFill>
                  <a:schemeClr val="tx1"/>
                </a:solidFill>
                <a:latin typeface="Century Gothic" panose="020B0502020202020204" pitchFamily="34" charset="0"/>
                <a:cs typeface="Arial" panose="020B0604020202020204" pitchFamily="34" charset="0"/>
              </a:rPr>
              <a:t>OBJETO: </a:t>
            </a:r>
            <a:r>
              <a:rPr lang="es-MX"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Prestar servicios de administración y alquiler de maquinaria que permita la prestación del servicio público en los distritos de adecuación de tierras de propiedad de la Agencia de Desarrollo Rural (</a:t>
            </a:r>
            <a:r>
              <a:rPr lang="es-MX" b="1"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A.D.R</a:t>
            </a:r>
            <a:r>
              <a:rPr lang="es-MX"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a:t>
            </a:r>
            <a:endParaRPr lang="es-MX" b="1" dirty="0">
              <a:solidFill>
                <a:schemeClr val="tx1"/>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5AEF990B-8C95-A0D9-398B-9E332E8AAD48}"/>
              </a:ext>
            </a:extLst>
          </p:cNvPr>
          <p:cNvGraphicFramePr>
            <a:graphicFrameLocks noGrp="1"/>
          </p:cNvGraphicFramePr>
          <p:nvPr>
            <p:extLst>
              <p:ext uri="{D42A27DB-BD31-4B8C-83A1-F6EECF244321}">
                <p14:modId xmlns:p14="http://schemas.microsoft.com/office/powerpoint/2010/main" val="2381810751"/>
              </p:ext>
            </p:extLst>
          </p:nvPr>
        </p:nvGraphicFramePr>
        <p:xfrm>
          <a:off x="1266532" y="1828986"/>
          <a:ext cx="4707547" cy="2743199"/>
        </p:xfrm>
        <a:graphic>
          <a:graphicData uri="http://schemas.openxmlformats.org/drawingml/2006/table">
            <a:tbl>
              <a:tblPr firstRow="1" bandRow="1">
                <a:tableStyleId>{3B4B98B0-60AC-42C2-AFA5-B58CD77FA1E5}</a:tableStyleId>
              </a:tblPr>
              <a:tblGrid>
                <a:gridCol w="1663256">
                  <a:extLst>
                    <a:ext uri="{9D8B030D-6E8A-4147-A177-3AD203B41FA5}">
                      <a16:colId xmlns:a16="http://schemas.microsoft.com/office/drawing/2014/main" val="3386221600"/>
                    </a:ext>
                  </a:extLst>
                </a:gridCol>
                <a:gridCol w="3044291">
                  <a:extLst>
                    <a:ext uri="{9D8B030D-6E8A-4147-A177-3AD203B41FA5}">
                      <a16:colId xmlns:a16="http://schemas.microsoft.com/office/drawing/2014/main" val="3023588219"/>
                    </a:ext>
                  </a:extLst>
                </a:gridCol>
              </a:tblGrid>
              <a:tr h="450517">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$2.000.000.000.00</a:t>
                      </a:r>
                    </a:p>
                  </a:txBody>
                  <a:tcPr anchor="ctr"/>
                </a:tc>
                <a:extLst>
                  <a:ext uri="{0D108BD9-81ED-4DB2-BD59-A6C34878D82A}">
                    <a16:rowId xmlns:a16="http://schemas.microsoft.com/office/drawing/2014/main" val="3799243388"/>
                  </a:ext>
                </a:extLst>
              </a:tr>
              <a:tr h="712265">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29 de Junio de 2023</a:t>
                      </a:r>
                    </a:p>
                  </a:txBody>
                  <a:tcPr anchor="ctr"/>
                </a:tc>
                <a:extLst>
                  <a:ext uri="{0D108BD9-81ED-4DB2-BD59-A6C34878D82A}">
                    <a16:rowId xmlns:a16="http://schemas.microsoft.com/office/drawing/2014/main" val="4084991408"/>
                  </a:ext>
                </a:extLst>
              </a:tr>
              <a:tr h="1005550">
                <a:tc>
                  <a:txBody>
                    <a:bodyPr/>
                    <a:lstStyle/>
                    <a:p>
                      <a:r>
                        <a:rPr lang="es-CO" sz="1400" b="1" dirty="0">
                          <a:latin typeface="Century Gothic" panose="020B0502020202020204" pitchFamily="34" charset="0"/>
                        </a:rPr>
                        <a:t>Fecha de terminación </a:t>
                      </a:r>
                    </a:p>
                  </a:txBody>
                  <a:tcPr anchor="ctr"/>
                </a:tc>
                <a:tc>
                  <a:txBody>
                    <a:bodyPr/>
                    <a:lstStyle/>
                    <a:p>
                      <a:r>
                        <a:rPr lang="es-CO" sz="1400" dirty="0">
                          <a:latin typeface="Century Gothic" panose="020B0502020202020204" pitchFamily="34" charset="0"/>
                        </a:rPr>
                        <a:t>31 de marzo de 2024</a:t>
                      </a:r>
                    </a:p>
                  </a:txBody>
                  <a:tcPr anchor="ctr"/>
                </a:tc>
                <a:extLst>
                  <a:ext uri="{0D108BD9-81ED-4DB2-BD59-A6C34878D82A}">
                    <a16:rowId xmlns:a16="http://schemas.microsoft.com/office/drawing/2014/main" val="2460182974"/>
                  </a:ext>
                </a:extLst>
              </a:tr>
              <a:tr h="574867">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liquidación </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694B7D17-A476-4069-3E07-E969E41322B0}"/>
              </a:ext>
            </a:extLst>
          </p:cNvPr>
          <p:cNvPicPr>
            <a:picLocks noChangeAspect="1"/>
          </p:cNvPicPr>
          <p:nvPr/>
        </p:nvPicPr>
        <p:blipFill>
          <a:blip r:embed="rId4"/>
          <a:srcRect r="55260"/>
          <a:stretch/>
        </p:blipFill>
        <p:spPr>
          <a:xfrm>
            <a:off x="3492917" y="589272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3FDBB103-D7E2-22A9-CE50-1C36EAA1F4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0983" y="5824372"/>
            <a:ext cx="1447800" cy="977182"/>
          </a:xfrm>
          <a:prstGeom prst="rect">
            <a:avLst/>
          </a:prstGeom>
        </p:spPr>
      </p:pic>
      <p:graphicFrame>
        <p:nvGraphicFramePr>
          <p:cNvPr id="7" name="Tabla 6">
            <a:extLst>
              <a:ext uri="{FF2B5EF4-FFF2-40B4-BE49-F238E27FC236}">
                <a16:creationId xmlns:a16="http://schemas.microsoft.com/office/drawing/2014/main" id="{96C6A9F8-81AF-E5B6-B3A2-91B261AE29A8}"/>
              </a:ext>
            </a:extLst>
          </p:cNvPr>
          <p:cNvGraphicFramePr>
            <a:graphicFrameLocks noGrp="1"/>
          </p:cNvGraphicFramePr>
          <p:nvPr>
            <p:extLst>
              <p:ext uri="{D42A27DB-BD31-4B8C-83A1-F6EECF244321}">
                <p14:modId xmlns:p14="http://schemas.microsoft.com/office/powerpoint/2010/main" val="4164843998"/>
              </p:ext>
            </p:extLst>
          </p:nvPr>
        </p:nvGraphicFramePr>
        <p:xfrm>
          <a:off x="6763245" y="1812495"/>
          <a:ext cx="3671076" cy="2743200"/>
        </p:xfrm>
        <a:graphic>
          <a:graphicData uri="http://schemas.openxmlformats.org/drawingml/2006/table">
            <a:tbl>
              <a:tblPr firstRow="1" bandRow="1">
                <a:tableStyleId>{0E3FDE45-AF77-4B5C-9715-49D594BDF05E}</a:tableStyleId>
              </a:tblPr>
              <a:tblGrid>
                <a:gridCol w="1835538">
                  <a:extLst>
                    <a:ext uri="{9D8B030D-6E8A-4147-A177-3AD203B41FA5}">
                      <a16:colId xmlns:a16="http://schemas.microsoft.com/office/drawing/2014/main" val="1309804575"/>
                    </a:ext>
                  </a:extLst>
                </a:gridCol>
                <a:gridCol w="1835538">
                  <a:extLst>
                    <a:ext uri="{9D8B030D-6E8A-4147-A177-3AD203B41FA5}">
                      <a16:colId xmlns:a16="http://schemas.microsoft.com/office/drawing/2014/main" val="2453841416"/>
                    </a:ext>
                  </a:extLst>
                </a:gridCol>
              </a:tblGrid>
              <a:tr h="267993">
                <a:tc>
                  <a:txBody>
                    <a:bodyPr/>
                    <a:lstStyle/>
                    <a:p>
                      <a:pPr algn="ctr"/>
                      <a:r>
                        <a:rPr lang="es-CO" sz="1400" dirty="0"/>
                        <a:t>GIRO</a:t>
                      </a:r>
                    </a:p>
                  </a:txBody>
                  <a:tcPr anchor="ctr"/>
                </a:tc>
                <a:tc>
                  <a:txBody>
                    <a:bodyPr/>
                    <a:lstStyle/>
                    <a:p>
                      <a:pPr algn="ctr"/>
                      <a:r>
                        <a:rPr lang="es-CO" sz="1400" dirty="0"/>
                        <a:t>VALOR RECIBIDO </a:t>
                      </a:r>
                    </a:p>
                  </a:txBody>
                  <a:tcPr anchor="ctr"/>
                </a:tc>
                <a:extLst>
                  <a:ext uri="{0D108BD9-81ED-4DB2-BD59-A6C34878D82A}">
                    <a16:rowId xmlns:a16="http://schemas.microsoft.com/office/drawing/2014/main" val="4168013603"/>
                  </a:ext>
                </a:extLst>
              </a:tr>
              <a:tr h="267993">
                <a:tc>
                  <a:txBody>
                    <a:bodyPr/>
                    <a:lstStyle/>
                    <a:p>
                      <a:pPr algn="ctr"/>
                      <a:r>
                        <a:rPr lang="es-CO" sz="1400" dirty="0"/>
                        <a:t>ACTA 01</a:t>
                      </a:r>
                    </a:p>
                  </a:txBody>
                  <a:tcPr anchor="ctr"/>
                </a:tc>
                <a:tc>
                  <a:txBody>
                    <a:bodyPr/>
                    <a:lstStyle/>
                    <a:p>
                      <a:pPr algn="r"/>
                      <a:r>
                        <a:rPr lang="es-CO" sz="1400" dirty="0"/>
                        <a:t>$532.663.470.00</a:t>
                      </a:r>
                    </a:p>
                  </a:txBody>
                  <a:tcPr/>
                </a:tc>
                <a:extLst>
                  <a:ext uri="{0D108BD9-81ED-4DB2-BD59-A6C34878D82A}">
                    <a16:rowId xmlns:a16="http://schemas.microsoft.com/office/drawing/2014/main" val="3336217693"/>
                  </a:ext>
                </a:extLst>
              </a:tr>
              <a:tr h="267993">
                <a:tc>
                  <a:txBody>
                    <a:bodyPr/>
                    <a:lstStyle/>
                    <a:p>
                      <a:pPr algn="ctr"/>
                      <a:r>
                        <a:rPr lang="es-CO" sz="1400" dirty="0"/>
                        <a:t>ACTA 02 </a:t>
                      </a:r>
                    </a:p>
                  </a:txBody>
                  <a:tcPr anchor="ctr"/>
                </a:tc>
                <a:tc>
                  <a:txBody>
                    <a:bodyPr/>
                    <a:lstStyle/>
                    <a:p>
                      <a:pPr algn="r"/>
                      <a:r>
                        <a:rPr lang="es-CO" sz="1400" dirty="0"/>
                        <a:t>$454.460.085.00</a:t>
                      </a:r>
                    </a:p>
                  </a:txBody>
                  <a:tcPr/>
                </a:tc>
                <a:extLst>
                  <a:ext uri="{0D108BD9-81ED-4DB2-BD59-A6C34878D82A}">
                    <a16:rowId xmlns:a16="http://schemas.microsoft.com/office/drawing/2014/main" val="105379113"/>
                  </a:ext>
                </a:extLst>
              </a:tr>
              <a:tr h="267993">
                <a:tc>
                  <a:txBody>
                    <a:bodyPr/>
                    <a:lstStyle/>
                    <a:p>
                      <a:pPr algn="ctr"/>
                      <a:r>
                        <a:rPr lang="es-CO" sz="1400" dirty="0"/>
                        <a:t>ACTA 03</a:t>
                      </a:r>
                    </a:p>
                  </a:txBody>
                  <a:tcPr anchor="ctr"/>
                </a:tc>
                <a:tc>
                  <a:txBody>
                    <a:bodyPr/>
                    <a:lstStyle/>
                    <a:p>
                      <a:pPr algn="r"/>
                      <a:r>
                        <a:rPr lang="es-CO" sz="1400" dirty="0"/>
                        <a:t>$123.565.374.33</a:t>
                      </a:r>
                    </a:p>
                  </a:txBody>
                  <a:tcPr/>
                </a:tc>
                <a:extLst>
                  <a:ext uri="{0D108BD9-81ED-4DB2-BD59-A6C34878D82A}">
                    <a16:rowId xmlns:a16="http://schemas.microsoft.com/office/drawing/2014/main" val="2590862873"/>
                  </a:ext>
                </a:extLst>
              </a:tr>
              <a:tr h="267993">
                <a:tc>
                  <a:txBody>
                    <a:bodyPr/>
                    <a:lstStyle/>
                    <a:p>
                      <a:pPr algn="ctr"/>
                      <a:r>
                        <a:rPr lang="es-CO" sz="1400" dirty="0"/>
                        <a:t>ACTA 04</a:t>
                      </a:r>
                    </a:p>
                  </a:txBody>
                  <a:tcPr anchor="ctr"/>
                </a:tc>
                <a:tc>
                  <a:txBody>
                    <a:bodyPr/>
                    <a:lstStyle/>
                    <a:p>
                      <a:pPr algn="r"/>
                      <a:r>
                        <a:rPr lang="es-CO" sz="1400" dirty="0"/>
                        <a:t>$64.277.581.00</a:t>
                      </a:r>
                    </a:p>
                  </a:txBody>
                  <a:tcPr/>
                </a:tc>
                <a:extLst>
                  <a:ext uri="{0D108BD9-81ED-4DB2-BD59-A6C34878D82A}">
                    <a16:rowId xmlns:a16="http://schemas.microsoft.com/office/drawing/2014/main" val="3960711883"/>
                  </a:ext>
                </a:extLst>
              </a:tr>
              <a:tr h="267993">
                <a:tc>
                  <a:txBody>
                    <a:bodyPr/>
                    <a:lstStyle/>
                    <a:p>
                      <a:pPr algn="ctr"/>
                      <a:r>
                        <a:rPr lang="es-CO" sz="1400" dirty="0"/>
                        <a:t>ACTA 05</a:t>
                      </a:r>
                    </a:p>
                  </a:txBody>
                  <a:tcPr anchor="ctr"/>
                </a:tc>
                <a:tc>
                  <a:txBody>
                    <a:bodyPr/>
                    <a:lstStyle/>
                    <a:p>
                      <a:pPr algn="r"/>
                      <a:r>
                        <a:rPr lang="es-CO" sz="1400" dirty="0"/>
                        <a:t>$54.110.255.53</a:t>
                      </a:r>
                    </a:p>
                  </a:txBody>
                  <a:tcPr/>
                </a:tc>
                <a:extLst>
                  <a:ext uri="{0D108BD9-81ED-4DB2-BD59-A6C34878D82A}">
                    <a16:rowId xmlns:a16="http://schemas.microsoft.com/office/drawing/2014/main" val="3260283844"/>
                  </a:ext>
                </a:extLst>
              </a:tr>
              <a:tr h="267993">
                <a:tc>
                  <a:txBody>
                    <a:bodyPr/>
                    <a:lstStyle/>
                    <a:p>
                      <a:pPr algn="ctr"/>
                      <a:r>
                        <a:rPr lang="es-CO" sz="1400" dirty="0"/>
                        <a:t>ACTA 06</a:t>
                      </a:r>
                    </a:p>
                  </a:txBody>
                  <a:tcPr anchor="ctr"/>
                </a:tc>
                <a:tc>
                  <a:txBody>
                    <a:bodyPr/>
                    <a:lstStyle/>
                    <a:p>
                      <a:pPr algn="r"/>
                      <a:r>
                        <a:rPr lang="es-CO" sz="1400" dirty="0"/>
                        <a:t>$167.152.50</a:t>
                      </a:r>
                    </a:p>
                  </a:txBody>
                  <a:tcPr/>
                </a:tc>
                <a:extLst>
                  <a:ext uri="{0D108BD9-81ED-4DB2-BD59-A6C34878D82A}">
                    <a16:rowId xmlns:a16="http://schemas.microsoft.com/office/drawing/2014/main" val="281757928"/>
                  </a:ext>
                </a:extLst>
              </a:tr>
              <a:tr h="267993">
                <a:tc>
                  <a:txBody>
                    <a:bodyPr/>
                    <a:lstStyle/>
                    <a:p>
                      <a:pPr algn="ctr"/>
                      <a:r>
                        <a:rPr lang="es-CO" sz="1400" dirty="0"/>
                        <a:t>ACTA 07</a:t>
                      </a:r>
                    </a:p>
                  </a:txBody>
                  <a:tcPr anchor="ctr"/>
                </a:tc>
                <a:tc>
                  <a:txBody>
                    <a:bodyPr/>
                    <a:lstStyle/>
                    <a:p>
                      <a:pPr algn="r"/>
                      <a:r>
                        <a:rPr lang="es-CO" sz="1400" dirty="0"/>
                        <a:t>$10.888.029.12</a:t>
                      </a:r>
                    </a:p>
                  </a:txBody>
                  <a:tcPr/>
                </a:tc>
                <a:extLst>
                  <a:ext uri="{0D108BD9-81ED-4DB2-BD59-A6C34878D82A}">
                    <a16:rowId xmlns:a16="http://schemas.microsoft.com/office/drawing/2014/main" val="1335570039"/>
                  </a:ext>
                </a:extLst>
              </a:tr>
              <a:tr h="267993">
                <a:tc>
                  <a:txBody>
                    <a:bodyPr/>
                    <a:lstStyle/>
                    <a:p>
                      <a:pPr algn="ctr"/>
                      <a:r>
                        <a:rPr lang="es-CO" sz="1400" dirty="0"/>
                        <a:t>ACTA 08</a:t>
                      </a:r>
                    </a:p>
                  </a:txBody>
                  <a:tcPr anchor="ctr"/>
                </a:tc>
                <a:tc>
                  <a:txBody>
                    <a:bodyPr/>
                    <a:lstStyle/>
                    <a:p>
                      <a:pPr algn="r"/>
                      <a:r>
                        <a:rPr lang="es-CO" sz="1400" dirty="0"/>
                        <a:t>$413.357.666.08</a:t>
                      </a:r>
                    </a:p>
                  </a:txBody>
                  <a:tcPr/>
                </a:tc>
                <a:extLst>
                  <a:ext uri="{0D108BD9-81ED-4DB2-BD59-A6C34878D82A}">
                    <a16:rowId xmlns:a16="http://schemas.microsoft.com/office/drawing/2014/main" val="2611440067"/>
                  </a:ext>
                </a:extLst>
              </a:tr>
            </a:tbl>
          </a:graphicData>
        </a:graphic>
      </p:graphicFrame>
      <p:sp>
        <p:nvSpPr>
          <p:cNvPr id="11" name="CuadroTexto 10">
            <a:extLst>
              <a:ext uri="{FF2B5EF4-FFF2-40B4-BE49-F238E27FC236}">
                <a16:creationId xmlns:a16="http://schemas.microsoft.com/office/drawing/2014/main" id="{22D74C2F-AC88-86DE-20BC-919886AEC321}"/>
              </a:ext>
            </a:extLst>
          </p:cNvPr>
          <p:cNvSpPr txBox="1"/>
          <p:nvPr/>
        </p:nvSpPr>
        <p:spPr>
          <a:xfrm>
            <a:off x="1481625" y="4624043"/>
            <a:ext cx="9228747" cy="1384995"/>
          </a:xfrm>
          <a:prstGeom prst="rect">
            <a:avLst/>
          </a:prstGeom>
          <a:noFill/>
        </p:spPr>
        <p:txBody>
          <a:bodyPr wrap="square">
            <a:spAutoFit/>
          </a:bodyPr>
          <a:lstStyle/>
          <a:p>
            <a:pPr algn="just"/>
            <a:r>
              <a:rPr lang="es-ES" sz="1200" dirty="0">
                <a:latin typeface="Arial" panose="020B0604020202020204" pitchFamily="34" charset="0"/>
                <a:cs typeface="Arial" panose="020B0604020202020204" pitchFamily="34" charset="0"/>
              </a:rPr>
              <a:t>Para el proceso de liquidación, hacen parte los siguientes conceptos: </a:t>
            </a:r>
          </a:p>
          <a:p>
            <a:pPr marL="171450" indent="-171450" algn="just">
              <a:buFont typeface="Arial" panose="020B0604020202020204" pitchFamily="34" charset="0"/>
              <a:buChar char="•"/>
            </a:pPr>
            <a:r>
              <a:rPr lang="es-ES" sz="1200" i="1" dirty="0">
                <a:latin typeface="Arial" panose="020B0604020202020204" pitchFamily="34" charset="0"/>
                <a:cs typeface="Arial" panose="020B0604020202020204" pitchFamily="34" charset="0"/>
              </a:rPr>
              <a:t>Liquidación </a:t>
            </a:r>
            <a:r>
              <a:rPr lang="es-ES" sz="1200" b="1" i="1" dirty="0">
                <a:latin typeface="Arial" panose="020B0604020202020204" pitchFamily="34" charset="0"/>
                <a:cs typeface="Arial" panose="020B0604020202020204" pitchFamily="34" charset="0"/>
              </a:rPr>
              <a:t>$270.456.571.50, </a:t>
            </a:r>
            <a:r>
              <a:rPr lang="es-ES" sz="1200" i="1" dirty="0">
                <a:latin typeface="Arial" panose="020B0604020202020204" pitchFamily="34" charset="0"/>
                <a:cs typeface="Arial" panose="020B0604020202020204" pitchFamily="34" charset="0"/>
              </a:rPr>
              <a:t>este valor se encuentra sujeto a aprobación.</a:t>
            </a:r>
          </a:p>
          <a:p>
            <a:pPr marL="171450" indent="-171450" algn="just">
              <a:buFont typeface="Arial" panose="020B0604020202020204" pitchFamily="34" charset="0"/>
              <a:buChar char="•"/>
            </a:pPr>
            <a:r>
              <a:rPr lang="es-ES" sz="1200" i="1" dirty="0">
                <a:latin typeface="Arial" panose="020B0604020202020204" pitchFamily="34" charset="0"/>
                <a:cs typeface="Arial" panose="020B0604020202020204" pitchFamily="34" charset="0"/>
              </a:rPr>
              <a:t>Mantenimiento Excavadora Komatsu, de la cual se encuentra pendiente la aprobación del informe y el pago correspondiente al proveedor CONTROLES 	INDUSTRIALES E.U.. </a:t>
            </a:r>
          </a:p>
          <a:p>
            <a:pPr marL="171450" indent="-171450" algn="just">
              <a:buFont typeface="Arial" panose="020B0604020202020204" pitchFamily="34" charset="0"/>
              <a:buChar char="•"/>
            </a:pPr>
            <a:r>
              <a:rPr lang="es-ES" sz="1200" i="1" dirty="0">
                <a:latin typeface="Arial" panose="020B0604020202020204" pitchFamily="34" charset="0"/>
                <a:cs typeface="Arial" panose="020B0604020202020204" pitchFamily="34" charset="0"/>
              </a:rPr>
              <a:t>Traslados maquinaria distrito de Alto Chicamocha y Firavitoba.</a:t>
            </a:r>
          </a:p>
          <a:p>
            <a:pPr marL="171450" indent="-171450" algn="just">
              <a:buFont typeface="Arial" panose="020B0604020202020204" pitchFamily="34" charset="0"/>
              <a:buChar char="•"/>
            </a:pPr>
            <a:r>
              <a:rPr lang="es-ES" sz="1200" i="1" dirty="0">
                <a:latin typeface="Arial" panose="020B0604020202020204" pitchFamily="34" charset="0"/>
                <a:cs typeface="Arial" panose="020B0604020202020204" pitchFamily="34" charset="0"/>
              </a:rPr>
              <a:t>Combustible estación Galvis y </a:t>
            </a:r>
            <a:r>
              <a:rPr lang="es-ES" sz="1200" i="1" dirty="0" err="1">
                <a:latin typeface="Arial" panose="020B0604020202020204" pitchFamily="34" charset="0"/>
                <a:cs typeface="Arial" panose="020B0604020202020204" pitchFamily="34" charset="0"/>
              </a:rPr>
              <a:t>Jaimes</a:t>
            </a:r>
            <a:r>
              <a:rPr lang="es-ES" sz="1200" i="1" dirty="0">
                <a:latin typeface="Arial" panose="020B0604020202020204" pitchFamily="34" charset="0"/>
                <a:cs typeface="Arial" panose="020B0604020202020204" pitchFamily="34" charset="0"/>
              </a:rPr>
              <a:t> distrito de Lebrija Santander, del cual se encuentra pendiente la devolución anticipo debido a que no fue ejecutado.</a:t>
            </a:r>
            <a:endParaRPr lang="es-CO" sz="1200" dirty="0"/>
          </a:p>
        </p:txBody>
      </p:sp>
    </p:spTree>
    <p:extLst>
      <p:ext uri="{BB962C8B-B14F-4D97-AF65-F5344CB8AC3E}">
        <p14:creationId xmlns:p14="http://schemas.microsoft.com/office/powerpoint/2010/main" val="2050026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67CE7256-77B8-F28E-CB74-057AF0EDD508}"/>
              </a:ext>
            </a:extLst>
          </p:cNvPr>
          <p:cNvSpPr txBox="1"/>
          <p:nvPr/>
        </p:nvSpPr>
        <p:spPr>
          <a:xfrm>
            <a:off x="3083668" y="3061308"/>
            <a:ext cx="6024663" cy="1754326"/>
          </a:xfrm>
          <a:prstGeom prst="rect">
            <a:avLst/>
          </a:prstGeom>
          <a:noFill/>
        </p:spPr>
        <p:txBody>
          <a:bodyPr wrap="none" rtlCol="0">
            <a:spAutoFit/>
          </a:bodyPr>
          <a:lstStyle/>
          <a:p>
            <a:pPr algn="ctr"/>
            <a:r>
              <a:rPr lang="es-CO" sz="5400" b="1" dirty="0">
                <a:solidFill>
                  <a:schemeClr val="bg1"/>
                </a:solidFill>
                <a:latin typeface="+mj-lt"/>
                <a:cs typeface="Arial" panose="020B0604020202020204" pitchFamily="34" charset="0"/>
              </a:rPr>
              <a:t>ÁREA JURÍDICA </a:t>
            </a:r>
          </a:p>
          <a:p>
            <a:pPr algn="ctr"/>
            <a:r>
              <a:rPr lang="es-CO" sz="5400" b="1" dirty="0">
                <a:solidFill>
                  <a:schemeClr val="bg1"/>
                </a:solidFill>
                <a:latin typeface="+mj-lt"/>
                <a:cs typeface="Arial" panose="020B0604020202020204" pitchFamily="34" charset="0"/>
              </a:rPr>
              <a:t>Y DE CONTRATACIÓN </a:t>
            </a:r>
          </a:p>
        </p:txBody>
      </p:sp>
      <p:pic>
        <p:nvPicPr>
          <p:cNvPr id="3" name="Imagen 2">
            <a:extLst>
              <a:ext uri="{FF2B5EF4-FFF2-40B4-BE49-F238E27FC236}">
                <a16:creationId xmlns:a16="http://schemas.microsoft.com/office/drawing/2014/main" id="{3347F6F3-721B-7280-B4BF-61B632DDFFFC}"/>
              </a:ext>
            </a:extLst>
          </p:cNvPr>
          <p:cNvPicPr>
            <a:picLocks noChangeAspect="1"/>
          </p:cNvPicPr>
          <p:nvPr/>
        </p:nvPicPr>
        <p:blipFill>
          <a:blip r:embed="rId2"/>
          <a:srcRect r="50704"/>
          <a:stretch/>
        </p:blipFill>
        <p:spPr>
          <a:xfrm>
            <a:off x="1009303" y="194791"/>
            <a:ext cx="3568895" cy="1364290"/>
          </a:xfrm>
          <a:prstGeom prst="rect">
            <a:avLst/>
          </a:prstGeom>
        </p:spPr>
      </p:pic>
      <p:pic>
        <p:nvPicPr>
          <p:cNvPr id="5" name="Imagen 4" descr="Logotipo&#10;&#10;Descripción generada automáticamente">
            <a:extLst>
              <a:ext uri="{FF2B5EF4-FFF2-40B4-BE49-F238E27FC236}">
                <a16:creationId xmlns:a16="http://schemas.microsoft.com/office/drawing/2014/main" id="{DB71E371-F8C3-55F2-1551-26C7A0C5C9B4}"/>
              </a:ext>
            </a:extLst>
          </p:cNvPr>
          <p:cNvPicPr>
            <a:picLocks noChangeAspect="1"/>
          </p:cNvPicPr>
          <p:nvPr/>
        </p:nvPicPr>
        <p:blipFill>
          <a:blip r:embed="rId3"/>
          <a:stretch>
            <a:fillRect/>
          </a:stretch>
        </p:blipFill>
        <p:spPr>
          <a:xfrm>
            <a:off x="4710758" y="82835"/>
            <a:ext cx="2021172" cy="1364291"/>
          </a:xfrm>
          <a:prstGeom prst="rect">
            <a:avLst/>
          </a:prstGeom>
        </p:spPr>
      </p:pic>
      <p:sp>
        <p:nvSpPr>
          <p:cNvPr id="7" name="CuadroTexto 6">
            <a:extLst>
              <a:ext uri="{FF2B5EF4-FFF2-40B4-BE49-F238E27FC236}">
                <a16:creationId xmlns:a16="http://schemas.microsoft.com/office/drawing/2014/main" id="{1230568B-C817-E841-BEC6-EE857E2F9CA2}"/>
              </a:ext>
            </a:extLst>
          </p:cNvPr>
          <p:cNvSpPr txBox="1"/>
          <p:nvPr/>
        </p:nvSpPr>
        <p:spPr>
          <a:xfrm>
            <a:off x="651753" y="5233481"/>
            <a:ext cx="5038928" cy="646331"/>
          </a:xfrm>
          <a:prstGeom prst="rect">
            <a:avLst/>
          </a:prstGeom>
          <a:noFill/>
        </p:spPr>
        <p:txBody>
          <a:bodyPr wrap="square" rtlCol="0">
            <a:spAutoFit/>
          </a:bodyPr>
          <a:lstStyle/>
          <a:p>
            <a:pPr marL="285750" indent="-285750">
              <a:buFont typeface="Arial" panose="020B0604020202020204" pitchFamily="34" charset="0"/>
              <a:buChar char="•"/>
            </a:pPr>
            <a:r>
              <a:rPr lang="es-CO" dirty="0">
                <a:solidFill>
                  <a:schemeClr val="bg1"/>
                </a:solidFill>
              </a:rPr>
              <a:t>CONTRATOS CELEBRADOS VIGENCIA 2024</a:t>
            </a:r>
          </a:p>
          <a:p>
            <a:pPr marL="285750" indent="-285750">
              <a:buFont typeface="Arial" panose="020B0604020202020204" pitchFamily="34" charset="0"/>
              <a:buChar char="•"/>
            </a:pPr>
            <a:r>
              <a:rPr lang="es-CO" dirty="0">
                <a:solidFill>
                  <a:schemeClr val="bg1"/>
                </a:solidFill>
              </a:rPr>
              <a:t>ESTADO DEFENSA JURÍDICA VIGENCIA 2024</a:t>
            </a:r>
          </a:p>
        </p:txBody>
      </p:sp>
    </p:spTree>
    <p:extLst>
      <p:ext uri="{BB962C8B-B14F-4D97-AF65-F5344CB8AC3E}">
        <p14:creationId xmlns:p14="http://schemas.microsoft.com/office/powerpoint/2010/main" val="3153340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F5AE4-AA1F-8C3A-5E72-5A9E87100FCA}"/>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BFAFB8DE-787C-C1BA-4343-D4D225A91D6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EFEB0FD4-27A9-D3C0-3A31-9F0F5A885D47}"/>
              </a:ext>
            </a:extLst>
          </p:cNvPr>
          <p:cNvSpPr txBox="1"/>
          <p:nvPr/>
        </p:nvSpPr>
        <p:spPr>
          <a:xfrm>
            <a:off x="2002538" y="394776"/>
            <a:ext cx="8186921" cy="769441"/>
          </a:xfrm>
          <a:prstGeom prst="rect">
            <a:avLst/>
          </a:prstGeom>
          <a:noFill/>
        </p:spPr>
        <p:txBody>
          <a:bodyPr wrap="none" rtlCol="0">
            <a:spAutoFit/>
          </a:bodyPr>
          <a:lstStyle/>
          <a:p>
            <a:pPr algn="ctr"/>
            <a:r>
              <a:rPr lang="es-CO" sz="2400" b="1" dirty="0">
                <a:solidFill>
                  <a:schemeClr val="tx1">
                    <a:lumMod val="75000"/>
                    <a:lumOff val="25000"/>
                  </a:schemeClr>
                </a:solidFill>
                <a:latin typeface="Century Gothic" panose="020B0502020202020204" pitchFamily="34" charset="0"/>
                <a:cs typeface="Arial" panose="020B0604020202020204" pitchFamily="34" charset="0"/>
              </a:rPr>
              <a:t>CONTRATO INTERADMINISTRATIVO No. 2831 del 2024</a:t>
            </a:r>
          </a:p>
          <a:p>
            <a:pPr algn="ctr"/>
            <a:r>
              <a:rPr lang="es-CO" sz="2000" b="1" dirty="0">
                <a:solidFill>
                  <a:schemeClr val="tx1">
                    <a:lumMod val="75000"/>
                    <a:lumOff val="25000"/>
                  </a:schemeClr>
                </a:solidFill>
                <a:latin typeface="Century Gothic" panose="020B0502020202020204" pitchFamily="34" charset="0"/>
                <a:cs typeface="Arial" panose="020B0604020202020204" pitchFamily="34" charset="0"/>
              </a:rPr>
              <a:t>(INFRAESTRUCTURA GOBERNACIÓN)</a:t>
            </a:r>
          </a:p>
        </p:txBody>
      </p:sp>
      <p:sp>
        <p:nvSpPr>
          <p:cNvPr id="10" name="Rectángulo 9">
            <a:extLst>
              <a:ext uri="{FF2B5EF4-FFF2-40B4-BE49-F238E27FC236}">
                <a16:creationId xmlns:a16="http://schemas.microsoft.com/office/drawing/2014/main" id="{EB72E9F2-11E1-BCEB-4113-E4D568A2864F}"/>
              </a:ext>
            </a:extLst>
          </p:cNvPr>
          <p:cNvSpPr/>
          <p:nvPr/>
        </p:nvSpPr>
        <p:spPr>
          <a:xfrm>
            <a:off x="961731" y="1382131"/>
            <a:ext cx="10268533" cy="10138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600" b="1" dirty="0">
                <a:solidFill>
                  <a:schemeClr val="tx1"/>
                </a:solidFill>
                <a:latin typeface="Century Gothic" panose="020B0502020202020204" pitchFamily="34" charset="0"/>
                <a:cs typeface="Arial" panose="020B0604020202020204" pitchFamily="34" charset="0"/>
              </a:rPr>
              <a:t>OBJETO</a:t>
            </a:r>
            <a:r>
              <a:rPr lang="es-MX" sz="1600" dirty="0">
                <a:solidFill>
                  <a:schemeClr val="tx1"/>
                </a:solidFill>
                <a:latin typeface="Century Gothic" panose="020B0502020202020204" pitchFamily="34" charset="0"/>
                <a:cs typeface="Arial" panose="020B0604020202020204" pitchFamily="34" charset="0"/>
              </a:rPr>
              <a:t>: </a:t>
            </a:r>
            <a:r>
              <a:rPr lang="es-CO" sz="1600"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I</a:t>
            </a:r>
            <a:r>
              <a:rPr lang="es-CO" sz="16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nterventoría técnica, administrativa, financiera, jurídica, contable y ambiental al contrato  al contrato de obra </a:t>
            </a:r>
            <a:r>
              <a:rPr lang="es-CO" sz="1600" i="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“Mantenimiento preventivo y correctivo de los bienes inmuebles de la gobernación de Boyacá.</a:t>
            </a:r>
            <a:br>
              <a:rPr lang="es-CO" sz="1800" i="1" dirty="0">
                <a:effectLst/>
                <a:latin typeface="Calibri" panose="020F0502020204030204" pitchFamily="34" charset="0"/>
                <a:ea typeface="Calibri" panose="020F0502020204030204" pitchFamily="34" charset="0"/>
                <a:cs typeface="Times New Roman" panose="02020603050405020304" pitchFamily="18" charset="0"/>
              </a:rPr>
            </a:br>
            <a:endParaRPr lang="es-MX" b="1" dirty="0">
              <a:solidFill>
                <a:schemeClr val="tx1"/>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38F6B25C-77D8-E7B0-80B5-2609F9B66309}"/>
              </a:ext>
            </a:extLst>
          </p:cNvPr>
          <p:cNvGraphicFramePr>
            <a:graphicFrameLocks noGrp="1"/>
          </p:cNvGraphicFramePr>
          <p:nvPr>
            <p:extLst>
              <p:ext uri="{D42A27DB-BD31-4B8C-83A1-F6EECF244321}">
                <p14:modId xmlns:p14="http://schemas.microsoft.com/office/powerpoint/2010/main" val="1536305347"/>
              </p:ext>
            </p:extLst>
          </p:nvPr>
        </p:nvGraphicFramePr>
        <p:xfrm>
          <a:off x="1175835" y="2521428"/>
          <a:ext cx="3882344" cy="3040456"/>
        </p:xfrm>
        <a:graphic>
          <a:graphicData uri="http://schemas.openxmlformats.org/drawingml/2006/table">
            <a:tbl>
              <a:tblPr firstRow="1" bandRow="1">
                <a:tableStyleId>{3B4B98B0-60AC-42C2-AFA5-B58CD77FA1E5}</a:tableStyleId>
              </a:tblPr>
              <a:tblGrid>
                <a:gridCol w="1371698">
                  <a:extLst>
                    <a:ext uri="{9D8B030D-6E8A-4147-A177-3AD203B41FA5}">
                      <a16:colId xmlns:a16="http://schemas.microsoft.com/office/drawing/2014/main" val="3386221600"/>
                    </a:ext>
                  </a:extLst>
                </a:gridCol>
                <a:gridCol w="2510646">
                  <a:extLst>
                    <a:ext uri="{9D8B030D-6E8A-4147-A177-3AD203B41FA5}">
                      <a16:colId xmlns:a16="http://schemas.microsoft.com/office/drawing/2014/main" val="3023588219"/>
                    </a:ext>
                  </a:extLst>
                </a:gridCol>
              </a:tblGrid>
              <a:tr h="499336">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$244.917.973.00</a:t>
                      </a:r>
                    </a:p>
                  </a:txBody>
                  <a:tcPr anchor="ctr"/>
                </a:tc>
                <a:extLst>
                  <a:ext uri="{0D108BD9-81ED-4DB2-BD59-A6C34878D82A}">
                    <a16:rowId xmlns:a16="http://schemas.microsoft.com/office/drawing/2014/main" val="3799243388"/>
                  </a:ext>
                </a:extLst>
              </a:tr>
              <a:tr h="789447">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22 de Agosto de 2024</a:t>
                      </a:r>
                    </a:p>
                  </a:txBody>
                  <a:tcPr anchor="ctr"/>
                </a:tc>
                <a:extLst>
                  <a:ext uri="{0D108BD9-81ED-4DB2-BD59-A6C34878D82A}">
                    <a16:rowId xmlns:a16="http://schemas.microsoft.com/office/drawing/2014/main" val="4084991408"/>
                  </a:ext>
                </a:extLst>
              </a:tr>
              <a:tr h="1114513">
                <a:tc>
                  <a:txBody>
                    <a:bodyPr/>
                    <a:lstStyle/>
                    <a:p>
                      <a:r>
                        <a:rPr lang="es-CO" sz="1400" b="1" dirty="0">
                          <a:latin typeface="Century Gothic" panose="020B0502020202020204" pitchFamily="34" charset="0"/>
                        </a:rPr>
                        <a:t>Fecha de terminación </a:t>
                      </a:r>
                    </a:p>
                  </a:txBody>
                  <a:tcPr anchor="ctr"/>
                </a:tc>
                <a:tc>
                  <a:txBody>
                    <a:bodyPr/>
                    <a:lstStyle/>
                    <a:p>
                      <a:r>
                        <a:rPr lang="es-CO" sz="1400" dirty="0">
                          <a:latin typeface="Century Gothic" panose="020B0502020202020204" pitchFamily="34" charset="0"/>
                        </a:rPr>
                        <a:t>12 de Marzo de 2025</a:t>
                      </a:r>
                    </a:p>
                  </a:txBody>
                  <a:tcPr anchor="ctr"/>
                </a:tc>
                <a:extLst>
                  <a:ext uri="{0D108BD9-81ED-4DB2-BD59-A6C34878D82A}">
                    <a16:rowId xmlns:a16="http://schemas.microsoft.com/office/drawing/2014/main" val="2460182974"/>
                  </a:ext>
                </a:extLst>
              </a:tr>
              <a:tr h="637160">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 </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2DA6A098-F29F-2AFE-DCEC-83A74563BBBE}"/>
              </a:ext>
            </a:extLst>
          </p:cNvPr>
          <p:cNvPicPr>
            <a:picLocks noChangeAspect="1"/>
          </p:cNvPicPr>
          <p:nvPr/>
        </p:nvPicPr>
        <p:blipFill>
          <a:blip r:embed="rId4"/>
          <a:srcRect r="55260"/>
          <a:stretch/>
        </p:blipFill>
        <p:spPr>
          <a:xfrm>
            <a:off x="3448891" y="5856327"/>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2BF86EBE-C0FE-C744-D6A9-3C2D40AD6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3240" y="5856327"/>
            <a:ext cx="1447800" cy="977182"/>
          </a:xfrm>
          <a:prstGeom prst="rect">
            <a:avLst/>
          </a:prstGeom>
        </p:spPr>
      </p:pic>
      <p:grpSp>
        <p:nvGrpSpPr>
          <p:cNvPr id="15" name="Grupo 14">
            <a:extLst>
              <a:ext uri="{FF2B5EF4-FFF2-40B4-BE49-F238E27FC236}">
                <a16:creationId xmlns:a16="http://schemas.microsoft.com/office/drawing/2014/main" id="{3CFBBAED-B40C-AC9E-69B0-6496434CE345}"/>
              </a:ext>
            </a:extLst>
          </p:cNvPr>
          <p:cNvGrpSpPr/>
          <p:nvPr/>
        </p:nvGrpSpPr>
        <p:grpSpPr>
          <a:xfrm>
            <a:off x="5434489" y="2447376"/>
            <a:ext cx="6381201" cy="3195246"/>
            <a:chOff x="5457825" y="2233671"/>
            <a:chExt cx="6381201" cy="3195246"/>
          </a:xfrm>
        </p:grpSpPr>
        <p:sp>
          <p:nvSpPr>
            <p:cNvPr id="2" name="CuadroTexto 1">
              <a:extLst>
                <a:ext uri="{FF2B5EF4-FFF2-40B4-BE49-F238E27FC236}">
                  <a16:creationId xmlns:a16="http://schemas.microsoft.com/office/drawing/2014/main" id="{D75F7E13-3F97-3A0E-EE6D-D899FEC0D94F}"/>
                </a:ext>
              </a:extLst>
            </p:cNvPr>
            <p:cNvSpPr txBox="1"/>
            <p:nvPr/>
          </p:nvSpPr>
          <p:spPr>
            <a:xfrm>
              <a:off x="5457825" y="2233671"/>
              <a:ext cx="6094095" cy="1656864"/>
            </a:xfrm>
            <a:prstGeom prst="rect">
              <a:avLst/>
            </a:prstGeom>
            <a:solidFill>
              <a:schemeClr val="bg1">
                <a:lumMod val="95000"/>
              </a:schemeClr>
            </a:solidFill>
          </p:spPr>
          <p:txBody>
            <a:bodyPr wrap="square" rtlCol="0">
              <a:spAutoFit/>
            </a:bodyPr>
            <a:lstStyle/>
            <a:p>
              <a:pPr marL="342900" lvl="0" indent="-342900" algn="just">
                <a:spcBef>
                  <a:spcPts val="225"/>
                </a:spcBef>
                <a:buFont typeface="Symbol" panose="05050102010706020507" pitchFamily="18" charset="2"/>
                <a:buChar char=""/>
                <a:tabLst>
                  <a:tab pos="622300" algn="l"/>
                </a:tabLst>
              </a:pPr>
              <a:r>
                <a:rPr lang="es-CO" sz="1800" b="1" dirty="0">
                  <a:effectLst/>
                  <a:latin typeface="+mj-lt"/>
                  <a:ea typeface="Calibri" panose="020F0502020204030204" pitchFamily="34" charset="0"/>
                </a:rPr>
                <a:t>Estado de ejecución del contrato:</a:t>
              </a:r>
            </a:p>
            <a:p>
              <a:pPr lvl="0" algn="just">
                <a:spcBef>
                  <a:spcPts val="225"/>
                </a:spcBef>
                <a:tabLst>
                  <a:tab pos="622300" algn="l"/>
                </a:tabLst>
              </a:pPr>
              <a:r>
                <a:rPr lang="es-CO" sz="1500" dirty="0">
                  <a:effectLst/>
                  <a:latin typeface="+mj-lt"/>
                  <a:ea typeface="Calibri" panose="020F0502020204030204" pitchFamily="34" charset="0"/>
                </a:rPr>
                <a:t>A corte del 31 de diciembre de 2024, se ha ejecutado un </a:t>
              </a:r>
              <a:r>
                <a:rPr lang="es-CO" sz="1500" b="1" dirty="0">
                  <a:effectLst/>
                  <a:latin typeface="+mj-lt"/>
                  <a:ea typeface="Calibri" panose="020F0502020204030204" pitchFamily="34" charset="0"/>
                </a:rPr>
                <a:t>38,97% </a:t>
              </a:r>
              <a:r>
                <a:rPr lang="es-CO" sz="1500" dirty="0">
                  <a:effectLst/>
                  <a:latin typeface="+mj-lt"/>
                  <a:ea typeface="Calibri" panose="020F0502020204030204" pitchFamily="34" charset="0"/>
                </a:rPr>
                <a:t>del valor total del contrato. Durante este período, se ha realizado un seguimiento riguroso a los diferentes frentes de obra, garantizando el cumplimiento de las actividades establecidas en el objeto contractual.</a:t>
              </a:r>
            </a:p>
            <a:p>
              <a:endParaRPr lang="es-CO" dirty="0"/>
            </a:p>
          </p:txBody>
        </p:sp>
        <p:pic>
          <p:nvPicPr>
            <p:cNvPr id="5" name="Imagen 4">
              <a:extLst>
                <a:ext uri="{FF2B5EF4-FFF2-40B4-BE49-F238E27FC236}">
                  <a16:creationId xmlns:a16="http://schemas.microsoft.com/office/drawing/2014/main" id="{2B60EDB9-74F0-FB63-70D5-95DF7DD8BFDC}"/>
                </a:ext>
              </a:extLst>
            </p:cNvPr>
            <p:cNvPicPr>
              <a:picLocks noChangeAspect="1"/>
            </p:cNvPicPr>
            <p:nvPr/>
          </p:nvPicPr>
          <p:blipFill>
            <a:blip r:embed="rId6"/>
            <a:srcRect l="33757"/>
            <a:stretch/>
          </p:blipFill>
          <p:spPr>
            <a:xfrm>
              <a:off x="5502252" y="3762031"/>
              <a:ext cx="1849536" cy="1273197"/>
            </a:xfrm>
            <a:prstGeom prst="rect">
              <a:avLst/>
            </a:prstGeom>
            <a:ln>
              <a:noFill/>
            </a:ln>
            <a:effectLst>
              <a:outerShdw blurRad="292100" dist="139700" dir="2700000" algn="tl" rotWithShape="0">
                <a:srgbClr val="333333">
                  <a:alpha val="65000"/>
                </a:srgbClr>
              </a:outerShdw>
            </a:effectLst>
          </p:spPr>
        </p:pic>
        <p:sp>
          <p:nvSpPr>
            <p:cNvPr id="7" name="CuadroTexto 6">
              <a:extLst>
                <a:ext uri="{FF2B5EF4-FFF2-40B4-BE49-F238E27FC236}">
                  <a16:creationId xmlns:a16="http://schemas.microsoft.com/office/drawing/2014/main" id="{D4F69A65-1E8D-9C74-4441-E098496BB7E4}"/>
                </a:ext>
              </a:extLst>
            </p:cNvPr>
            <p:cNvSpPr txBox="1"/>
            <p:nvPr/>
          </p:nvSpPr>
          <p:spPr>
            <a:xfrm>
              <a:off x="5502252" y="5147709"/>
              <a:ext cx="1680988" cy="276999"/>
            </a:xfrm>
            <a:prstGeom prst="rect">
              <a:avLst/>
            </a:prstGeom>
            <a:noFill/>
          </p:spPr>
          <p:txBody>
            <a:bodyPr wrap="square" rtlCol="0">
              <a:spAutoFit/>
            </a:bodyPr>
            <a:lstStyle/>
            <a:p>
              <a:pPr algn="ctr"/>
              <a:r>
                <a:rPr lang="es-CO" sz="1200" b="1" dirty="0">
                  <a:latin typeface="Century Gothic" panose="020B0502020202020204" pitchFamily="34" charset="0"/>
                </a:rPr>
                <a:t>CASA DEL MENOR </a:t>
              </a:r>
            </a:p>
          </p:txBody>
        </p:sp>
        <p:pic>
          <p:nvPicPr>
            <p:cNvPr id="11" name="Imagen 10">
              <a:extLst>
                <a:ext uri="{FF2B5EF4-FFF2-40B4-BE49-F238E27FC236}">
                  <a16:creationId xmlns:a16="http://schemas.microsoft.com/office/drawing/2014/main" id="{39735171-AE7E-8B54-2DFA-0AC8CF52963A}"/>
                </a:ext>
              </a:extLst>
            </p:cNvPr>
            <p:cNvPicPr>
              <a:picLocks noChangeAspect="1"/>
            </p:cNvPicPr>
            <p:nvPr/>
          </p:nvPicPr>
          <p:blipFill>
            <a:blip r:embed="rId7"/>
            <a:stretch>
              <a:fillRect/>
            </a:stretch>
          </p:blipFill>
          <p:spPr>
            <a:xfrm>
              <a:off x="9887992" y="3776109"/>
              <a:ext cx="1680989" cy="1259119"/>
            </a:xfrm>
            <a:prstGeom prst="rect">
              <a:avLst/>
            </a:prstGeom>
            <a:ln>
              <a:noFill/>
            </a:ln>
            <a:effectLst>
              <a:outerShdw blurRad="292100" dist="139700" dir="2700000" algn="tl" rotWithShape="0">
                <a:srgbClr val="333333">
                  <a:alpha val="65000"/>
                </a:srgbClr>
              </a:outerShdw>
            </a:effectLst>
          </p:spPr>
        </p:pic>
        <p:sp>
          <p:nvSpPr>
            <p:cNvPr id="21" name="CuadroTexto 20">
              <a:extLst>
                <a:ext uri="{FF2B5EF4-FFF2-40B4-BE49-F238E27FC236}">
                  <a16:creationId xmlns:a16="http://schemas.microsoft.com/office/drawing/2014/main" id="{1FB1D01A-E5EC-41B2-AD56-DF92216B173E}"/>
                </a:ext>
              </a:extLst>
            </p:cNvPr>
            <p:cNvSpPr txBox="1"/>
            <p:nvPr/>
          </p:nvSpPr>
          <p:spPr>
            <a:xfrm>
              <a:off x="9830348" y="5151918"/>
              <a:ext cx="2008678" cy="276999"/>
            </a:xfrm>
            <a:prstGeom prst="rect">
              <a:avLst/>
            </a:prstGeom>
            <a:noFill/>
          </p:spPr>
          <p:txBody>
            <a:bodyPr wrap="square" rtlCol="0">
              <a:spAutoFit/>
            </a:bodyPr>
            <a:lstStyle/>
            <a:p>
              <a:r>
                <a:rPr lang="es-CO" sz="1200" b="1" dirty="0">
                  <a:latin typeface="Century Gothic" panose="020B0502020202020204" pitchFamily="34" charset="0"/>
                </a:rPr>
                <a:t>SECRETARIA DE SALUD </a:t>
              </a:r>
            </a:p>
          </p:txBody>
        </p:sp>
        <p:pic>
          <p:nvPicPr>
            <p:cNvPr id="4" name="Imagen 3">
              <a:extLst>
                <a:ext uri="{FF2B5EF4-FFF2-40B4-BE49-F238E27FC236}">
                  <a16:creationId xmlns:a16="http://schemas.microsoft.com/office/drawing/2014/main" id="{17A49302-28E6-797D-1287-40E9DC5A51E6}"/>
                </a:ext>
              </a:extLst>
            </p:cNvPr>
            <p:cNvPicPr>
              <a:picLocks noChangeAspect="1"/>
            </p:cNvPicPr>
            <p:nvPr/>
          </p:nvPicPr>
          <p:blipFill>
            <a:blip r:embed="rId8"/>
            <a:srcRect r="28698"/>
            <a:stretch/>
          </p:blipFill>
          <p:spPr>
            <a:xfrm>
              <a:off x="7795861" y="3790443"/>
              <a:ext cx="1603945" cy="1273197"/>
            </a:xfrm>
            <a:prstGeom prst="rect">
              <a:avLst/>
            </a:prstGeom>
            <a:ln>
              <a:noFill/>
            </a:ln>
            <a:effectLst>
              <a:outerShdw blurRad="292100" dist="139700" dir="2700000" algn="tl" rotWithShape="0">
                <a:srgbClr val="333333">
                  <a:alpha val="65000"/>
                </a:srgbClr>
              </a:outerShdw>
            </a:effectLst>
          </p:spPr>
        </p:pic>
        <p:sp>
          <p:nvSpPr>
            <p:cNvPr id="8" name="CuadroTexto 7">
              <a:extLst>
                <a:ext uri="{FF2B5EF4-FFF2-40B4-BE49-F238E27FC236}">
                  <a16:creationId xmlns:a16="http://schemas.microsoft.com/office/drawing/2014/main" id="{2799D888-3BC9-1036-7E85-40A3621C83C3}"/>
                </a:ext>
              </a:extLst>
            </p:cNvPr>
            <p:cNvSpPr txBox="1"/>
            <p:nvPr/>
          </p:nvSpPr>
          <p:spPr>
            <a:xfrm>
              <a:off x="7751959" y="5147709"/>
              <a:ext cx="2008678" cy="276999"/>
            </a:xfrm>
            <a:prstGeom prst="rect">
              <a:avLst/>
            </a:prstGeom>
            <a:noFill/>
          </p:spPr>
          <p:txBody>
            <a:bodyPr wrap="square" rtlCol="0">
              <a:spAutoFit/>
            </a:bodyPr>
            <a:lstStyle/>
            <a:p>
              <a:pPr algn="ctr"/>
              <a:r>
                <a:rPr lang="es-CO" sz="1200" b="1" dirty="0">
                  <a:latin typeface="Century Gothic" panose="020B0502020202020204" pitchFamily="34" charset="0"/>
                </a:rPr>
                <a:t>GREEN HILLS </a:t>
              </a:r>
            </a:p>
          </p:txBody>
        </p:sp>
      </p:grpSp>
    </p:spTree>
    <p:extLst>
      <p:ext uri="{BB962C8B-B14F-4D97-AF65-F5344CB8AC3E}">
        <p14:creationId xmlns:p14="http://schemas.microsoft.com/office/powerpoint/2010/main" val="4039617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B6DB3-C970-0880-51C4-070C91FC6CB2}"/>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05E08AB8-A9C3-8B80-1CAD-14C612FE39DA}"/>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93D8EABC-F561-9FDD-52E4-4A731782D017}"/>
              </a:ext>
            </a:extLst>
          </p:cNvPr>
          <p:cNvSpPr txBox="1"/>
          <p:nvPr/>
        </p:nvSpPr>
        <p:spPr>
          <a:xfrm>
            <a:off x="2010551" y="237164"/>
            <a:ext cx="8255850" cy="769441"/>
          </a:xfrm>
          <a:prstGeom prst="rect">
            <a:avLst/>
          </a:prstGeom>
          <a:noFill/>
        </p:spPr>
        <p:txBody>
          <a:bodyPr wrap="none" rtlCol="0">
            <a:spAutoFit/>
          </a:bodyPr>
          <a:lstStyle/>
          <a:p>
            <a:pPr algn="ctr"/>
            <a:r>
              <a:rPr lang="es-CO" sz="2400" b="1" dirty="0">
                <a:solidFill>
                  <a:schemeClr val="tx1">
                    <a:lumMod val="75000"/>
                    <a:lumOff val="25000"/>
                  </a:schemeClr>
                </a:solidFill>
                <a:latin typeface="Arial" panose="020B0604020202020204" pitchFamily="34" charset="0"/>
                <a:cs typeface="Arial" panose="020B0604020202020204" pitchFamily="34" charset="0"/>
              </a:rPr>
              <a:t>CONTRATO INTERADMINISTRATIVO No. 3762 DE 2024 </a:t>
            </a:r>
          </a:p>
          <a:p>
            <a:pPr algn="ctr"/>
            <a:r>
              <a:rPr lang="es-CO" sz="2000" b="1" dirty="0">
                <a:solidFill>
                  <a:schemeClr val="tx1">
                    <a:lumMod val="75000"/>
                    <a:lumOff val="25000"/>
                  </a:schemeClr>
                </a:solidFill>
                <a:latin typeface="Arial" panose="020B0604020202020204" pitchFamily="34" charset="0"/>
                <a:cs typeface="Arial" panose="020B0604020202020204" pitchFamily="34" charset="0"/>
              </a:rPr>
              <a:t>(PARCHEO SAMACÁ)</a:t>
            </a:r>
            <a:endParaRPr lang="es-CO" sz="20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9D01CAD2-3204-AF06-C67D-CE2D70964688}"/>
              </a:ext>
            </a:extLst>
          </p:cNvPr>
          <p:cNvSpPr/>
          <p:nvPr/>
        </p:nvSpPr>
        <p:spPr>
          <a:xfrm>
            <a:off x="562683" y="1032613"/>
            <a:ext cx="10883558" cy="8609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600" b="1" dirty="0">
                <a:solidFill>
                  <a:schemeClr val="tx1"/>
                </a:solidFill>
                <a:latin typeface="Century Gothic" panose="020B0502020202020204" pitchFamily="34" charset="0"/>
                <a:cs typeface="Arial" panose="020B0604020202020204" pitchFamily="34" charset="0"/>
              </a:rPr>
              <a:t>OBJETO</a:t>
            </a:r>
            <a:r>
              <a:rPr lang="es-MX" sz="1600" dirty="0">
                <a:solidFill>
                  <a:schemeClr val="tx1"/>
                </a:solidFill>
                <a:latin typeface="Century Gothic" panose="020B0502020202020204" pitchFamily="34" charset="0"/>
                <a:cs typeface="Arial" panose="020B0604020202020204" pitchFamily="34" charset="0"/>
              </a:rPr>
              <a:t>: </a:t>
            </a:r>
            <a:r>
              <a:rPr lang="es-ES" sz="1600" kern="1200" dirty="0">
                <a:solidFill>
                  <a:srgbClr val="000000"/>
                </a:solidFill>
                <a:effectLst/>
                <a:latin typeface="Century Gothic" panose="020B0502020202020204" pitchFamily="34" charset="0"/>
                <a:ea typeface="Bitstream Vera Sans"/>
                <a:cs typeface="Times New Roman" panose="02020603050405020304" pitchFamily="18" charset="0"/>
              </a:rPr>
              <a:t>Aunar esfuerzos entre el departamento de Boyacá y la alianza societaria y de  desarrollo empresarial de Boyacá para el mantenimiento de la vía código 55BY04 Puente de Boyacá – Samacá – </a:t>
            </a:r>
            <a:r>
              <a:rPr lang="es-ES" sz="1600" dirty="0">
                <a:solidFill>
                  <a:srgbClr val="000000"/>
                </a:solidFill>
                <a:latin typeface="Century Gothic" panose="020B0502020202020204" pitchFamily="34" charset="0"/>
                <a:ea typeface="Bitstream Vera Sans"/>
                <a:cs typeface="Times New Roman" panose="02020603050405020304" pitchFamily="18" charset="0"/>
              </a:rPr>
              <a:t>E</a:t>
            </a:r>
            <a:r>
              <a:rPr lang="es-ES" sz="1600" kern="1200" dirty="0">
                <a:solidFill>
                  <a:srgbClr val="000000"/>
                </a:solidFill>
                <a:effectLst/>
                <a:latin typeface="Century Gothic" panose="020B0502020202020204" pitchFamily="34" charset="0"/>
                <a:ea typeface="Bitstream Vera Sans"/>
                <a:cs typeface="Times New Roman" panose="02020603050405020304" pitchFamily="18" charset="0"/>
              </a:rPr>
              <a:t>l Infierno (cruce ruta 60), en el departamento de Boyacá</a:t>
            </a:r>
            <a:r>
              <a:rPr lang="es-CO" sz="1600" i="1"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br>
              <a:rPr lang="es-CO" sz="1800" i="1" dirty="0">
                <a:effectLst/>
                <a:latin typeface="Calibri" panose="020F0502020204030204" pitchFamily="34" charset="0"/>
                <a:ea typeface="Calibri" panose="020F0502020204030204" pitchFamily="34" charset="0"/>
                <a:cs typeface="Times New Roman" panose="02020603050405020304" pitchFamily="18" charset="0"/>
              </a:rPr>
            </a:br>
            <a:endParaRPr lang="es-MX" b="1" dirty="0">
              <a:solidFill>
                <a:schemeClr val="tx1"/>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BBD08760-F862-1BBD-C6F7-E23626975F86}"/>
              </a:ext>
            </a:extLst>
          </p:cNvPr>
          <p:cNvGraphicFramePr>
            <a:graphicFrameLocks noGrp="1"/>
          </p:cNvGraphicFramePr>
          <p:nvPr>
            <p:extLst>
              <p:ext uri="{D42A27DB-BD31-4B8C-83A1-F6EECF244321}">
                <p14:modId xmlns:p14="http://schemas.microsoft.com/office/powerpoint/2010/main" val="2234445821"/>
              </p:ext>
            </p:extLst>
          </p:nvPr>
        </p:nvGraphicFramePr>
        <p:xfrm>
          <a:off x="562682" y="1969818"/>
          <a:ext cx="4554769" cy="3065801"/>
        </p:xfrm>
        <a:graphic>
          <a:graphicData uri="http://schemas.openxmlformats.org/drawingml/2006/table">
            <a:tbl>
              <a:tblPr firstRow="1" bandRow="1">
                <a:tableStyleId>{3B4B98B0-60AC-42C2-AFA5-B58CD77FA1E5}</a:tableStyleId>
              </a:tblPr>
              <a:tblGrid>
                <a:gridCol w="1976833">
                  <a:extLst>
                    <a:ext uri="{9D8B030D-6E8A-4147-A177-3AD203B41FA5}">
                      <a16:colId xmlns:a16="http://schemas.microsoft.com/office/drawing/2014/main" val="3386221600"/>
                    </a:ext>
                  </a:extLst>
                </a:gridCol>
                <a:gridCol w="2577936">
                  <a:extLst>
                    <a:ext uri="{9D8B030D-6E8A-4147-A177-3AD203B41FA5}">
                      <a16:colId xmlns:a16="http://schemas.microsoft.com/office/drawing/2014/main" val="3023588219"/>
                    </a:ext>
                  </a:extLst>
                </a:gridCol>
              </a:tblGrid>
              <a:tr h="475119">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$1.903.935.257.00</a:t>
                      </a:r>
                    </a:p>
                  </a:txBody>
                  <a:tcPr anchor="ctr"/>
                </a:tc>
                <a:extLst>
                  <a:ext uri="{0D108BD9-81ED-4DB2-BD59-A6C34878D82A}">
                    <a16:rowId xmlns:a16="http://schemas.microsoft.com/office/drawing/2014/main" val="3799243388"/>
                  </a:ext>
                </a:extLst>
              </a:tr>
              <a:tr h="595042">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07 de Noviembre de 2024</a:t>
                      </a:r>
                    </a:p>
                  </a:txBody>
                  <a:tcPr anchor="ctr"/>
                </a:tc>
                <a:extLst>
                  <a:ext uri="{0D108BD9-81ED-4DB2-BD59-A6C34878D82A}">
                    <a16:rowId xmlns:a16="http://schemas.microsoft.com/office/drawing/2014/main" val="4084991408"/>
                  </a:ext>
                </a:extLst>
              </a:tr>
              <a:tr h="590818">
                <a:tc>
                  <a:txBody>
                    <a:bodyPr/>
                    <a:lstStyle/>
                    <a:p>
                      <a:r>
                        <a:rPr lang="es-CO" sz="1400" b="1" dirty="0">
                          <a:latin typeface="Century Gothic" panose="020B0502020202020204" pitchFamily="34" charset="0"/>
                        </a:rPr>
                        <a:t>Fecha de terminación </a:t>
                      </a:r>
                    </a:p>
                  </a:txBody>
                  <a:tcPr anchor="ctr"/>
                </a:tc>
                <a:tc>
                  <a:txBody>
                    <a:bodyPr/>
                    <a:lstStyle/>
                    <a:p>
                      <a:r>
                        <a:rPr lang="es-CO" sz="1400" dirty="0">
                          <a:latin typeface="Century Gothic" panose="020B0502020202020204" pitchFamily="34" charset="0"/>
                        </a:rPr>
                        <a:t>31 de Diciembre de 2024</a:t>
                      </a:r>
                    </a:p>
                  </a:txBody>
                  <a:tcPr anchor="ctr"/>
                </a:tc>
                <a:extLst>
                  <a:ext uri="{0D108BD9-81ED-4DB2-BD59-A6C34878D82A}">
                    <a16:rowId xmlns:a16="http://schemas.microsoft.com/office/drawing/2014/main" val="2460182974"/>
                  </a:ext>
                </a:extLst>
              </a:tr>
              <a:tr h="798562">
                <a:tc>
                  <a:txBody>
                    <a:bodyPr/>
                    <a:lstStyle/>
                    <a:p>
                      <a:r>
                        <a:rPr lang="es-CO" sz="1400" b="1" dirty="0">
                          <a:latin typeface="Century Gothic" panose="020B0502020202020204" pitchFamily="34" charset="0"/>
                        </a:rPr>
                        <a:t>Fecha de terminación real </a:t>
                      </a:r>
                    </a:p>
                  </a:txBody>
                  <a:tcPr anchor="ctr"/>
                </a:tc>
                <a:tc>
                  <a:txBody>
                    <a:bodyPr/>
                    <a:lstStyle/>
                    <a:p>
                      <a:r>
                        <a:rPr lang="es-CO" sz="1400" dirty="0">
                          <a:latin typeface="Century Gothic" panose="020B0502020202020204" pitchFamily="34" charset="0"/>
                        </a:rPr>
                        <a:t>23 de Abril de 2025</a:t>
                      </a:r>
                    </a:p>
                  </a:txBody>
                  <a:tcPr anchor="ctr"/>
                </a:tc>
                <a:extLst>
                  <a:ext uri="{0D108BD9-81ED-4DB2-BD59-A6C34878D82A}">
                    <a16:rowId xmlns:a16="http://schemas.microsoft.com/office/drawing/2014/main" val="1912331086"/>
                  </a:ext>
                </a:extLst>
              </a:tr>
              <a:tr h="606260">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 </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DB3D31B9-B002-D07D-841E-61736E5A9A86}"/>
              </a:ext>
            </a:extLst>
          </p:cNvPr>
          <p:cNvPicPr>
            <a:picLocks noChangeAspect="1"/>
          </p:cNvPicPr>
          <p:nvPr/>
        </p:nvPicPr>
        <p:blipFill>
          <a:blip r:embed="rId4"/>
          <a:srcRect r="55260"/>
          <a:stretch/>
        </p:blipFill>
        <p:spPr>
          <a:xfrm>
            <a:off x="3448891" y="5856327"/>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8438F6C2-3550-E4B0-1E67-66DC73FF9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3831" y="5898223"/>
            <a:ext cx="1447800" cy="977182"/>
          </a:xfrm>
          <a:prstGeom prst="rect">
            <a:avLst/>
          </a:prstGeom>
        </p:spPr>
      </p:pic>
      <p:grpSp>
        <p:nvGrpSpPr>
          <p:cNvPr id="25" name="Grupo 24">
            <a:extLst>
              <a:ext uri="{FF2B5EF4-FFF2-40B4-BE49-F238E27FC236}">
                <a16:creationId xmlns:a16="http://schemas.microsoft.com/office/drawing/2014/main" id="{96B3BD07-C6AC-923C-9163-C5C53097A287}"/>
              </a:ext>
            </a:extLst>
          </p:cNvPr>
          <p:cNvGrpSpPr/>
          <p:nvPr/>
        </p:nvGrpSpPr>
        <p:grpSpPr>
          <a:xfrm>
            <a:off x="-64880" y="5053024"/>
            <a:ext cx="6086475" cy="965613"/>
            <a:chOff x="5430710" y="1860793"/>
            <a:chExt cx="6086475" cy="965613"/>
          </a:xfrm>
        </p:grpSpPr>
        <p:sp>
          <p:nvSpPr>
            <p:cNvPr id="2" name="CuadroTexto 1">
              <a:extLst>
                <a:ext uri="{FF2B5EF4-FFF2-40B4-BE49-F238E27FC236}">
                  <a16:creationId xmlns:a16="http://schemas.microsoft.com/office/drawing/2014/main" id="{8DCACD62-C7B2-A5C5-5DBD-9C6F1C21D6BC}"/>
                </a:ext>
              </a:extLst>
            </p:cNvPr>
            <p:cNvSpPr txBox="1"/>
            <p:nvPr/>
          </p:nvSpPr>
          <p:spPr>
            <a:xfrm>
              <a:off x="5430710" y="1860793"/>
              <a:ext cx="6086475" cy="641201"/>
            </a:xfrm>
            <a:prstGeom prst="rect">
              <a:avLst/>
            </a:prstGeom>
            <a:noFill/>
            <a:ln>
              <a:noFill/>
            </a:ln>
          </p:spPr>
          <p:txBody>
            <a:bodyPr wrap="square" rtlCol="0">
              <a:spAutoFit/>
            </a:bodyPr>
            <a:lstStyle/>
            <a:p>
              <a:pPr lvl="0" algn="ctr">
                <a:spcBef>
                  <a:spcPts val="225"/>
                </a:spcBef>
                <a:tabLst>
                  <a:tab pos="622300" algn="l"/>
                </a:tabLst>
              </a:pPr>
              <a:r>
                <a:rPr lang="es-CO" sz="1600" b="1" dirty="0">
                  <a:effectLst/>
                  <a:latin typeface="Times New Roman" panose="02020603050405020304" pitchFamily="18" charset="0"/>
                  <a:ea typeface="Calibri" panose="020F0502020204030204" pitchFamily="34" charset="0"/>
                </a:rPr>
                <a:t>Estado de ejecución del contrato </a:t>
              </a:r>
              <a:endParaRPr lang="es-CO" sz="1600" dirty="0">
                <a:effectLst/>
                <a:latin typeface="Calibri" panose="020F0502020204030204" pitchFamily="34" charset="0"/>
                <a:ea typeface="Calibri" panose="020F0502020204030204" pitchFamily="34" charset="0"/>
              </a:endParaRPr>
            </a:p>
            <a:p>
              <a:pPr marL="457200" indent="-228600" algn="ctr">
                <a:spcBef>
                  <a:spcPts val="225"/>
                </a:spcBef>
                <a:tabLst>
                  <a:tab pos="622300" algn="l"/>
                </a:tabLst>
              </a:pPr>
              <a:endParaRPr lang="es-CO" dirty="0"/>
            </a:p>
          </p:txBody>
        </p:sp>
        <p:pic>
          <p:nvPicPr>
            <p:cNvPr id="4" name="Imagen 3">
              <a:extLst>
                <a:ext uri="{FF2B5EF4-FFF2-40B4-BE49-F238E27FC236}">
                  <a16:creationId xmlns:a16="http://schemas.microsoft.com/office/drawing/2014/main" id="{122448D8-60B3-EFFE-A596-C1444B82FF59}"/>
                </a:ext>
              </a:extLst>
            </p:cNvPr>
            <p:cNvPicPr>
              <a:picLocks noChangeAspect="1"/>
            </p:cNvPicPr>
            <p:nvPr/>
          </p:nvPicPr>
          <p:blipFill>
            <a:blip r:embed="rId6"/>
            <a:stretch>
              <a:fillRect/>
            </a:stretch>
          </p:blipFill>
          <p:spPr>
            <a:xfrm>
              <a:off x="5975273" y="2163812"/>
              <a:ext cx="4685230" cy="662594"/>
            </a:xfrm>
            <a:prstGeom prst="rect">
              <a:avLst/>
            </a:prstGeom>
          </p:spPr>
        </p:pic>
      </p:grpSp>
      <p:sp>
        <p:nvSpPr>
          <p:cNvPr id="8" name="CuadroTexto 7">
            <a:extLst>
              <a:ext uri="{FF2B5EF4-FFF2-40B4-BE49-F238E27FC236}">
                <a16:creationId xmlns:a16="http://schemas.microsoft.com/office/drawing/2014/main" id="{486ADECE-0FF8-089B-9B80-4C4C872C6CAC}"/>
              </a:ext>
            </a:extLst>
          </p:cNvPr>
          <p:cNvSpPr txBox="1"/>
          <p:nvPr/>
        </p:nvSpPr>
        <p:spPr>
          <a:xfrm>
            <a:off x="6450076" y="1849681"/>
            <a:ext cx="3844794" cy="369332"/>
          </a:xfrm>
          <a:prstGeom prst="rect">
            <a:avLst/>
          </a:prstGeom>
          <a:noFill/>
        </p:spPr>
        <p:txBody>
          <a:bodyPr wrap="square" rtlCol="0">
            <a:spAutoFit/>
          </a:bodyPr>
          <a:lstStyle/>
          <a:p>
            <a:pPr algn="ctr"/>
            <a:r>
              <a:rPr lang="es-CO" b="1" dirty="0"/>
              <a:t>ACTIVIDADES </a:t>
            </a:r>
          </a:p>
        </p:txBody>
      </p:sp>
      <p:pic>
        <p:nvPicPr>
          <p:cNvPr id="15" name="Imagen 14">
            <a:extLst>
              <a:ext uri="{FF2B5EF4-FFF2-40B4-BE49-F238E27FC236}">
                <a16:creationId xmlns:a16="http://schemas.microsoft.com/office/drawing/2014/main" id="{79568B73-2ADA-464E-1A19-50BDD54C091F}"/>
              </a:ext>
            </a:extLst>
          </p:cNvPr>
          <p:cNvPicPr>
            <a:picLocks noChangeAspect="1"/>
          </p:cNvPicPr>
          <p:nvPr/>
        </p:nvPicPr>
        <p:blipFill>
          <a:blip r:embed="rId7"/>
          <a:stretch>
            <a:fillRect/>
          </a:stretch>
        </p:blipFill>
        <p:spPr>
          <a:xfrm>
            <a:off x="5937527" y="2342055"/>
            <a:ext cx="1479471" cy="14465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Imagen 16">
            <a:extLst>
              <a:ext uri="{FF2B5EF4-FFF2-40B4-BE49-F238E27FC236}">
                <a16:creationId xmlns:a16="http://schemas.microsoft.com/office/drawing/2014/main" id="{E22D0AFA-60A2-E2B1-6B6F-DFCF62154787}"/>
              </a:ext>
            </a:extLst>
          </p:cNvPr>
          <p:cNvPicPr>
            <a:picLocks noChangeAspect="1"/>
          </p:cNvPicPr>
          <p:nvPr/>
        </p:nvPicPr>
        <p:blipFill>
          <a:blip r:embed="rId8"/>
          <a:srcRect r="12537"/>
          <a:stretch/>
        </p:blipFill>
        <p:spPr>
          <a:xfrm>
            <a:off x="7683542" y="2342055"/>
            <a:ext cx="1648717" cy="1417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Imagen 22">
            <a:extLst>
              <a:ext uri="{FF2B5EF4-FFF2-40B4-BE49-F238E27FC236}">
                <a16:creationId xmlns:a16="http://schemas.microsoft.com/office/drawing/2014/main" id="{49D01A27-3CB1-64F5-A081-0B21CC793C61}"/>
              </a:ext>
            </a:extLst>
          </p:cNvPr>
          <p:cNvPicPr>
            <a:picLocks noChangeAspect="1"/>
          </p:cNvPicPr>
          <p:nvPr/>
        </p:nvPicPr>
        <p:blipFill>
          <a:blip r:embed="rId9"/>
          <a:srcRect r="14718"/>
          <a:stretch/>
        </p:blipFill>
        <p:spPr>
          <a:xfrm>
            <a:off x="9841693" y="2328779"/>
            <a:ext cx="1479471" cy="14531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Imagen 23">
            <a:extLst>
              <a:ext uri="{FF2B5EF4-FFF2-40B4-BE49-F238E27FC236}">
                <a16:creationId xmlns:a16="http://schemas.microsoft.com/office/drawing/2014/main" id="{7CD04E81-D2EB-471E-17FE-8DDE30B40FDF}"/>
              </a:ext>
            </a:extLst>
          </p:cNvPr>
          <p:cNvPicPr>
            <a:picLocks noChangeAspect="1"/>
          </p:cNvPicPr>
          <p:nvPr/>
        </p:nvPicPr>
        <p:blipFill>
          <a:blip r:embed="rId10"/>
          <a:stretch>
            <a:fillRect/>
          </a:stretch>
        </p:blipFill>
        <p:spPr>
          <a:xfrm>
            <a:off x="5933087" y="4288756"/>
            <a:ext cx="1455665" cy="13706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Imagen 25">
            <a:extLst>
              <a:ext uri="{FF2B5EF4-FFF2-40B4-BE49-F238E27FC236}">
                <a16:creationId xmlns:a16="http://schemas.microsoft.com/office/drawing/2014/main" id="{C31B38C4-25CB-B266-B899-D5D42A6FE060}"/>
              </a:ext>
            </a:extLst>
          </p:cNvPr>
          <p:cNvPicPr>
            <a:picLocks noChangeAspect="1"/>
          </p:cNvPicPr>
          <p:nvPr/>
        </p:nvPicPr>
        <p:blipFill>
          <a:blip r:embed="rId11"/>
          <a:stretch>
            <a:fillRect/>
          </a:stretch>
        </p:blipFill>
        <p:spPr>
          <a:xfrm>
            <a:off x="7760913" y="4276786"/>
            <a:ext cx="1571346" cy="14174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Imagen 26">
            <a:extLst>
              <a:ext uri="{FF2B5EF4-FFF2-40B4-BE49-F238E27FC236}">
                <a16:creationId xmlns:a16="http://schemas.microsoft.com/office/drawing/2014/main" id="{FD7F9456-2F02-8A48-3A47-B79E5AE50898}"/>
              </a:ext>
            </a:extLst>
          </p:cNvPr>
          <p:cNvPicPr>
            <a:picLocks noChangeAspect="1"/>
          </p:cNvPicPr>
          <p:nvPr/>
        </p:nvPicPr>
        <p:blipFill>
          <a:blip r:embed="rId12"/>
          <a:stretch>
            <a:fillRect/>
          </a:stretch>
        </p:blipFill>
        <p:spPr>
          <a:xfrm>
            <a:off x="9841693" y="4283673"/>
            <a:ext cx="1403667" cy="14036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 name="CuadroTexto 27">
            <a:extLst>
              <a:ext uri="{FF2B5EF4-FFF2-40B4-BE49-F238E27FC236}">
                <a16:creationId xmlns:a16="http://schemas.microsoft.com/office/drawing/2014/main" id="{0359FE46-2064-169E-AC07-CC52D19E8391}"/>
              </a:ext>
            </a:extLst>
          </p:cNvPr>
          <p:cNvSpPr txBox="1"/>
          <p:nvPr/>
        </p:nvSpPr>
        <p:spPr>
          <a:xfrm>
            <a:off x="5721837" y="3806982"/>
            <a:ext cx="1850296" cy="276999"/>
          </a:xfrm>
          <a:prstGeom prst="rect">
            <a:avLst/>
          </a:prstGeom>
          <a:noFill/>
        </p:spPr>
        <p:txBody>
          <a:bodyPr wrap="square">
            <a:spAutoFit/>
          </a:bodyPr>
          <a:lstStyle/>
          <a:p>
            <a:pPr algn="ctr"/>
            <a:r>
              <a:rPr lang="es-CO" sz="1200" b="1" dirty="0"/>
              <a:t>EXCAVACION MECANICA</a:t>
            </a:r>
          </a:p>
        </p:txBody>
      </p:sp>
      <p:sp>
        <p:nvSpPr>
          <p:cNvPr id="29" name="CuadroTexto 28">
            <a:extLst>
              <a:ext uri="{FF2B5EF4-FFF2-40B4-BE49-F238E27FC236}">
                <a16:creationId xmlns:a16="http://schemas.microsoft.com/office/drawing/2014/main" id="{30B33039-5DA2-ABD4-6593-B28203317482}"/>
              </a:ext>
            </a:extLst>
          </p:cNvPr>
          <p:cNvSpPr txBox="1"/>
          <p:nvPr/>
        </p:nvSpPr>
        <p:spPr>
          <a:xfrm>
            <a:off x="7601575" y="3808998"/>
            <a:ext cx="1730684" cy="276999"/>
          </a:xfrm>
          <a:prstGeom prst="rect">
            <a:avLst/>
          </a:prstGeom>
          <a:noFill/>
        </p:spPr>
        <p:txBody>
          <a:bodyPr wrap="square">
            <a:spAutoFit/>
          </a:bodyPr>
          <a:lstStyle/>
          <a:p>
            <a:pPr algn="ctr"/>
            <a:r>
              <a:rPr lang="es-CO" sz="1200" b="1" dirty="0"/>
              <a:t>EXTENDIDA DE BASE</a:t>
            </a:r>
          </a:p>
        </p:txBody>
      </p:sp>
      <p:sp>
        <p:nvSpPr>
          <p:cNvPr id="30" name="CuadroTexto 29">
            <a:extLst>
              <a:ext uri="{FF2B5EF4-FFF2-40B4-BE49-F238E27FC236}">
                <a16:creationId xmlns:a16="http://schemas.microsoft.com/office/drawing/2014/main" id="{AD8F684F-1E78-9F3B-2A1B-D3FDB1C2BC1A}"/>
              </a:ext>
            </a:extLst>
          </p:cNvPr>
          <p:cNvSpPr txBox="1"/>
          <p:nvPr/>
        </p:nvSpPr>
        <p:spPr>
          <a:xfrm>
            <a:off x="9640810" y="3808255"/>
            <a:ext cx="1805431" cy="276999"/>
          </a:xfrm>
          <a:prstGeom prst="rect">
            <a:avLst/>
          </a:prstGeom>
          <a:noFill/>
        </p:spPr>
        <p:txBody>
          <a:bodyPr wrap="square">
            <a:spAutoFit/>
          </a:bodyPr>
          <a:lstStyle/>
          <a:p>
            <a:r>
              <a:rPr lang="es-CO" sz="1200" b="1" dirty="0"/>
              <a:t>COMPACTACION DE BASE</a:t>
            </a:r>
          </a:p>
        </p:txBody>
      </p:sp>
      <p:sp>
        <p:nvSpPr>
          <p:cNvPr id="31" name="CuadroTexto 30">
            <a:extLst>
              <a:ext uri="{FF2B5EF4-FFF2-40B4-BE49-F238E27FC236}">
                <a16:creationId xmlns:a16="http://schemas.microsoft.com/office/drawing/2014/main" id="{C12FC3A6-EE1A-2906-6C7D-D01B17131D30}"/>
              </a:ext>
            </a:extLst>
          </p:cNvPr>
          <p:cNvSpPr txBox="1"/>
          <p:nvPr/>
        </p:nvSpPr>
        <p:spPr>
          <a:xfrm>
            <a:off x="5337818" y="5649861"/>
            <a:ext cx="2511028" cy="276999"/>
          </a:xfrm>
          <a:prstGeom prst="rect">
            <a:avLst/>
          </a:prstGeom>
          <a:noFill/>
        </p:spPr>
        <p:txBody>
          <a:bodyPr wrap="square">
            <a:spAutoFit/>
          </a:bodyPr>
          <a:lstStyle/>
          <a:p>
            <a:pPr algn="ctr"/>
            <a:r>
              <a:rPr lang="es-CO" sz="1200" b="1" dirty="0"/>
              <a:t>IMPRIMACION</a:t>
            </a:r>
          </a:p>
        </p:txBody>
      </p:sp>
      <p:sp>
        <p:nvSpPr>
          <p:cNvPr id="32" name="CuadroTexto 31">
            <a:extLst>
              <a:ext uri="{FF2B5EF4-FFF2-40B4-BE49-F238E27FC236}">
                <a16:creationId xmlns:a16="http://schemas.microsoft.com/office/drawing/2014/main" id="{6CEC166F-AC56-1B8B-3EF6-394609F042B1}"/>
              </a:ext>
            </a:extLst>
          </p:cNvPr>
          <p:cNvSpPr txBox="1"/>
          <p:nvPr/>
        </p:nvSpPr>
        <p:spPr>
          <a:xfrm>
            <a:off x="7282252" y="5694225"/>
            <a:ext cx="2481162" cy="276999"/>
          </a:xfrm>
          <a:prstGeom prst="rect">
            <a:avLst/>
          </a:prstGeom>
          <a:noFill/>
        </p:spPr>
        <p:txBody>
          <a:bodyPr wrap="square">
            <a:spAutoFit/>
          </a:bodyPr>
          <a:lstStyle/>
          <a:p>
            <a:pPr algn="ctr"/>
            <a:r>
              <a:rPr lang="es-CO" sz="1200" b="1" dirty="0"/>
              <a:t>EXTENDIDA DE MDC-19</a:t>
            </a:r>
          </a:p>
        </p:txBody>
      </p:sp>
      <p:sp>
        <p:nvSpPr>
          <p:cNvPr id="33" name="CuadroTexto 32">
            <a:extLst>
              <a:ext uri="{FF2B5EF4-FFF2-40B4-BE49-F238E27FC236}">
                <a16:creationId xmlns:a16="http://schemas.microsoft.com/office/drawing/2014/main" id="{973C1E80-5E2E-DB11-123F-F0A50D91485A}"/>
              </a:ext>
            </a:extLst>
          </p:cNvPr>
          <p:cNvSpPr txBox="1"/>
          <p:nvPr/>
        </p:nvSpPr>
        <p:spPr>
          <a:xfrm>
            <a:off x="9793280" y="5669408"/>
            <a:ext cx="1447800" cy="461665"/>
          </a:xfrm>
          <a:prstGeom prst="rect">
            <a:avLst/>
          </a:prstGeom>
          <a:noFill/>
        </p:spPr>
        <p:txBody>
          <a:bodyPr wrap="square">
            <a:spAutoFit/>
          </a:bodyPr>
          <a:lstStyle/>
          <a:p>
            <a:pPr algn="ctr"/>
            <a:r>
              <a:rPr lang="es-CO" sz="1200" b="1" dirty="0"/>
              <a:t>COMPACTACION DE MDC-19</a:t>
            </a:r>
          </a:p>
        </p:txBody>
      </p:sp>
    </p:spTree>
    <p:extLst>
      <p:ext uri="{BB962C8B-B14F-4D97-AF65-F5344CB8AC3E}">
        <p14:creationId xmlns:p14="http://schemas.microsoft.com/office/powerpoint/2010/main" val="32210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A0EF5-F930-911F-216B-4E33310A63C4}"/>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90D466E4-C027-9291-2DB2-9616D124200E}"/>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046C0A8C-6399-FAC1-B07A-4F3EB5CE55EC}"/>
              </a:ext>
            </a:extLst>
          </p:cNvPr>
          <p:cNvSpPr txBox="1"/>
          <p:nvPr/>
        </p:nvSpPr>
        <p:spPr>
          <a:xfrm>
            <a:off x="1820050" y="244932"/>
            <a:ext cx="9633022" cy="1200329"/>
          </a:xfrm>
          <a:prstGeom prst="rect">
            <a:avLst/>
          </a:prstGeom>
          <a:noFill/>
        </p:spPr>
        <p:txBody>
          <a:bodyPr wrap="none" rtlCol="0">
            <a:spAutoFit/>
          </a:bodyPr>
          <a:lstStyle/>
          <a:p>
            <a:pPr algn="ctr"/>
            <a:r>
              <a:rPr lang="es-CO" sz="2400" b="1" dirty="0">
                <a:solidFill>
                  <a:schemeClr val="tx1">
                    <a:lumMod val="75000"/>
                    <a:lumOff val="25000"/>
                  </a:schemeClr>
                </a:solidFill>
                <a:latin typeface="Century Gothic" panose="020B0502020202020204" pitchFamily="34" charset="0"/>
                <a:cs typeface="Arial" panose="020B0604020202020204" pitchFamily="34" charset="0"/>
              </a:rPr>
              <a:t>CONTRATO DE OBRA No. IVPO 001 de 2024 adscrito a Convenio </a:t>
            </a:r>
          </a:p>
          <a:p>
            <a:pPr algn="ctr"/>
            <a:r>
              <a:rPr lang="es-CO" sz="2400" b="1" dirty="0">
                <a:solidFill>
                  <a:schemeClr val="tx1">
                    <a:lumMod val="75000"/>
                    <a:lumOff val="25000"/>
                  </a:schemeClr>
                </a:solidFill>
                <a:latin typeface="Century Gothic" panose="020B0502020202020204" pitchFamily="34" charset="0"/>
                <a:cs typeface="Arial" panose="020B0604020202020204" pitchFamily="34" charset="0"/>
              </a:rPr>
              <a:t>No. 3762 DE 2024 - ORBEING</a:t>
            </a:r>
          </a:p>
          <a:p>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2376F144-2907-3E00-1DB5-CB44B04CF7D2}"/>
              </a:ext>
            </a:extLst>
          </p:cNvPr>
          <p:cNvSpPr/>
          <p:nvPr/>
        </p:nvSpPr>
        <p:spPr>
          <a:xfrm>
            <a:off x="755033" y="1202319"/>
            <a:ext cx="10935939" cy="1085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600" b="1" dirty="0">
                <a:solidFill>
                  <a:schemeClr val="tx1"/>
                </a:solidFill>
                <a:latin typeface="Century Gothic" panose="020B0502020202020204" pitchFamily="34" charset="0"/>
                <a:cs typeface="Arial" panose="020B0604020202020204" pitchFamily="34" charset="0"/>
              </a:rPr>
              <a:t>OBJETO</a:t>
            </a:r>
            <a:r>
              <a:rPr lang="es-MX" sz="1600" dirty="0">
                <a:solidFill>
                  <a:schemeClr val="tx1"/>
                </a:solidFill>
                <a:latin typeface="Century Gothic" panose="020B0502020202020204" pitchFamily="34" charset="0"/>
                <a:cs typeface="Arial" panose="020B0604020202020204" pitchFamily="34" charset="0"/>
              </a:rPr>
              <a:t>: </a:t>
            </a:r>
            <a:r>
              <a:rPr lang="es-ES" dirty="0">
                <a:solidFill>
                  <a:schemeClr val="tx1"/>
                </a:solidFill>
                <a:effectLst/>
                <a:latin typeface="Century Gothic" panose="020B0502020202020204" pitchFamily="34" charset="0"/>
                <a:ea typeface="Times New Roman" panose="02020603050405020304" pitchFamily="18" charset="0"/>
              </a:rPr>
              <a:t>Suministro e instalación de materiales para la ejecución del convenio interadministrativo no. 3762 de 2024 suscrito entre el departamento de Boyacá y la Alianza </a:t>
            </a:r>
            <a:r>
              <a:rPr lang="es-ES" dirty="0">
                <a:solidFill>
                  <a:schemeClr val="tx1"/>
                </a:solidFill>
                <a:latin typeface="Century Gothic" panose="020B0502020202020204" pitchFamily="34" charset="0"/>
                <a:ea typeface="Times New Roman" panose="02020603050405020304" pitchFamily="18" charset="0"/>
              </a:rPr>
              <a:t>S</a:t>
            </a:r>
            <a:r>
              <a:rPr lang="es-ES" dirty="0">
                <a:solidFill>
                  <a:schemeClr val="tx1"/>
                </a:solidFill>
                <a:effectLst/>
                <a:latin typeface="Century Gothic" panose="020B0502020202020204" pitchFamily="34" charset="0"/>
                <a:ea typeface="Times New Roman" panose="02020603050405020304" pitchFamily="18" charset="0"/>
              </a:rPr>
              <a:t>ocietaria y de Desarrollo </a:t>
            </a:r>
            <a:r>
              <a:rPr lang="es-ES" dirty="0">
                <a:solidFill>
                  <a:schemeClr val="tx1"/>
                </a:solidFill>
                <a:latin typeface="Century Gothic" panose="020B0502020202020204" pitchFamily="34" charset="0"/>
                <a:ea typeface="Times New Roman" panose="02020603050405020304" pitchFamily="18" charset="0"/>
              </a:rPr>
              <a:t>E</a:t>
            </a:r>
            <a:r>
              <a:rPr lang="es-ES" dirty="0">
                <a:solidFill>
                  <a:schemeClr val="tx1"/>
                </a:solidFill>
                <a:effectLst/>
                <a:latin typeface="Century Gothic" panose="020B0502020202020204" pitchFamily="34" charset="0"/>
                <a:ea typeface="Times New Roman" panose="02020603050405020304" pitchFamily="18" charset="0"/>
              </a:rPr>
              <a:t>mpresarial de Boyacá </a:t>
            </a:r>
            <a:r>
              <a:rPr lang="es-ES" dirty="0">
                <a:solidFill>
                  <a:schemeClr val="tx1"/>
                </a:solidFill>
                <a:latin typeface="Century Gothic" panose="020B0502020202020204" pitchFamily="34" charset="0"/>
                <a:ea typeface="Times New Roman" panose="02020603050405020304" pitchFamily="18" charset="0"/>
              </a:rPr>
              <a:t>ASDETBOY S</a:t>
            </a:r>
            <a:r>
              <a:rPr lang="es-ES" dirty="0">
                <a:solidFill>
                  <a:schemeClr val="tx1"/>
                </a:solidFill>
                <a:effectLst/>
                <a:latin typeface="Century Gothic" panose="020B0502020202020204" pitchFamily="34" charset="0"/>
                <a:ea typeface="Times New Roman" panose="02020603050405020304" pitchFamily="18" charset="0"/>
              </a:rPr>
              <a:t>.A.S.</a:t>
            </a:r>
            <a:br>
              <a:rPr lang="es-CO" sz="1800" i="1" dirty="0">
                <a:effectLst/>
                <a:latin typeface="Calibri" panose="020F0502020204030204" pitchFamily="34" charset="0"/>
                <a:ea typeface="Calibri" panose="020F0502020204030204" pitchFamily="34" charset="0"/>
                <a:cs typeface="Times New Roman" panose="02020603050405020304" pitchFamily="18" charset="0"/>
              </a:rPr>
            </a:br>
            <a:endParaRPr lang="es-MX" b="1" dirty="0">
              <a:solidFill>
                <a:schemeClr val="tx1"/>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0CC0C806-1C9C-41C1-F373-0424808E8B12}"/>
              </a:ext>
            </a:extLst>
          </p:cNvPr>
          <p:cNvGraphicFramePr>
            <a:graphicFrameLocks noGrp="1"/>
          </p:cNvGraphicFramePr>
          <p:nvPr>
            <p:extLst>
              <p:ext uri="{D42A27DB-BD31-4B8C-83A1-F6EECF244321}">
                <p14:modId xmlns:p14="http://schemas.microsoft.com/office/powerpoint/2010/main" val="2281601200"/>
              </p:ext>
            </p:extLst>
          </p:nvPr>
        </p:nvGraphicFramePr>
        <p:xfrm>
          <a:off x="738928" y="2374134"/>
          <a:ext cx="5484075" cy="3506219"/>
        </p:xfrm>
        <a:graphic>
          <a:graphicData uri="http://schemas.openxmlformats.org/drawingml/2006/table">
            <a:tbl>
              <a:tblPr firstRow="1" bandRow="1">
                <a:tableStyleId>{3B4B98B0-60AC-42C2-AFA5-B58CD77FA1E5}</a:tableStyleId>
              </a:tblPr>
              <a:tblGrid>
                <a:gridCol w="2380165">
                  <a:extLst>
                    <a:ext uri="{9D8B030D-6E8A-4147-A177-3AD203B41FA5}">
                      <a16:colId xmlns:a16="http://schemas.microsoft.com/office/drawing/2014/main" val="3386221600"/>
                    </a:ext>
                  </a:extLst>
                </a:gridCol>
                <a:gridCol w="3103910">
                  <a:extLst>
                    <a:ext uri="{9D8B030D-6E8A-4147-A177-3AD203B41FA5}">
                      <a16:colId xmlns:a16="http://schemas.microsoft.com/office/drawing/2014/main" val="3023588219"/>
                    </a:ext>
                  </a:extLst>
                </a:gridCol>
              </a:tblGrid>
              <a:tr h="396396">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$1.580.528.003.00</a:t>
                      </a:r>
                    </a:p>
                  </a:txBody>
                  <a:tcPr anchor="ctr"/>
                </a:tc>
                <a:extLst>
                  <a:ext uri="{0D108BD9-81ED-4DB2-BD59-A6C34878D82A}">
                    <a16:rowId xmlns:a16="http://schemas.microsoft.com/office/drawing/2014/main" val="3799243388"/>
                  </a:ext>
                </a:extLst>
              </a:tr>
              <a:tr h="484724">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26 de Noviembre de 2024</a:t>
                      </a:r>
                    </a:p>
                  </a:txBody>
                  <a:tcPr anchor="ctr"/>
                </a:tc>
                <a:extLst>
                  <a:ext uri="{0D108BD9-81ED-4DB2-BD59-A6C34878D82A}">
                    <a16:rowId xmlns:a16="http://schemas.microsoft.com/office/drawing/2014/main" val="4084991408"/>
                  </a:ext>
                </a:extLst>
              </a:tr>
              <a:tr h="481283">
                <a:tc>
                  <a:txBody>
                    <a:bodyPr/>
                    <a:lstStyle/>
                    <a:p>
                      <a:r>
                        <a:rPr lang="es-CO" sz="1400" b="1" dirty="0">
                          <a:latin typeface="Century Gothic" panose="020B0502020202020204" pitchFamily="34" charset="0"/>
                        </a:rPr>
                        <a:t>Fecha de terminación </a:t>
                      </a:r>
                    </a:p>
                  </a:txBody>
                  <a:tcPr anchor="ctr"/>
                </a:tc>
                <a:tc>
                  <a:txBody>
                    <a:bodyPr/>
                    <a:lstStyle/>
                    <a:p>
                      <a:r>
                        <a:rPr lang="es-CO" sz="1400" dirty="0">
                          <a:latin typeface="Century Gothic" panose="020B0502020202020204" pitchFamily="34" charset="0"/>
                        </a:rPr>
                        <a:t>31 de Diciembre de 2024</a:t>
                      </a:r>
                    </a:p>
                  </a:txBody>
                  <a:tcPr anchor="ctr"/>
                </a:tc>
                <a:extLst>
                  <a:ext uri="{0D108BD9-81ED-4DB2-BD59-A6C34878D82A}">
                    <a16:rowId xmlns:a16="http://schemas.microsoft.com/office/drawing/2014/main" val="2460182974"/>
                  </a:ext>
                </a:extLst>
              </a:tr>
              <a:tr h="494134">
                <a:tc>
                  <a:txBody>
                    <a:bodyPr/>
                    <a:lstStyle/>
                    <a:p>
                      <a:r>
                        <a:rPr lang="es-CO" sz="1400" b="1" dirty="0">
                          <a:latin typeface="Century Gothic" panose="020B0502020202020204" pitchFamily="34" charset="0"/>
                        </a:rPr>
                        <a:t>Acta de suspensión N° 1</a:t>
                      </a:r>
                    </a:p>
                  </a:txBody>
                  <a:tcPr anchor="ctr"/>
                </a:tc>
                <a:tc>
                  <a:txBody>
                    <a:bodyPr/>
                    <a:lstStyle/>
                    <a:p>
                      <a:r>
                        <a:rPr lang="es-CO" sz="1400" dirty="0">
                          <a:latin typeface="Century Gothic" panose="020B0502020202020204" pitchFamily="34" charset="0"/>
                        </a:rPr>
                        <a:t>26 de Diciembre de 2024</a:t>
                      </a:r>
                    </a:p>
                    <a:p>
                      <a:endParaRPr lang="es-CO" sz="1400" dirty="0">
                        <a:latin typeface="Century Gothic" panose="020B0502020202020204" pitchFamily="34" charset="0"/>
                      </a:endParaRPr>
                    </a:p>
                  </a:txBody>
                  <a:tcPr anchor="ctr"/>
                </a:tc>
                <a:extLst>
                  <a:ext uri="{0D108BD9-81ED-4DB2-BD59-A6C34878D82A}">
                    <a16:rowId xmlns:a16="http://schemas.microsoft.com/office/drawing/2014/main" val="1579395466"/>
                  </a:ext>
                </a:extLst>
              </a:tr>
              <a:tr h="481283">
                <a:tc>
                  <a:txBody>
                    <a:bodyPr/>
                    <a:lstStyle/>
                    <a:p>
                      <a:r>
                        <a:rPr lang="es-CO" sz="1400" b="1" dirty="0">
                          <a:latin typeface="Century Gothic" panose="020B0502020202020204" pitchFamily="34" charset="0"/>
                        </a:rPr>
                        <a:t>Acta de Reiniciación N°1 </a:t>
                      </a:r>
                    </a:p>
                  </a:txBody>
                  <a:tcPr anchor="ctr"/>
                </a:tc>
                <a:tc>
                  <a:txBody>
                    <a:bodyPr/>
                    <a:lstStyle/>
                    <a:p>
                      <a:r>
                        <a:rPr lang="es-CO" sz="1400" dirty="0">
                          <a:latin typeface="Century Gothic" panose="020B0502020202020204" pitchFamily="34" charset="0"/>
                        </a:rPr>
                        <a:t>13 de Enero de 2025</a:t>
                      </a:r>
                    </a:p>
                  </a:txBody>
                  <a:tcPr anchor="ctr"/>
                </a:tc>
                <a:extLst>
                  <a:ext uri="{0D108BD9-81ED-4DB2-BD59-A6C34878D82A}">
                    <a16:rowId xmlns:a16="http://schemas.microsoft.com/office/drawing/2014/main" val="1511556647"/>
                  </a:ext>
                </a:extLst>
              </a:tr>
              <a:tr h="650512">
                <a:tc>
                  <a:txBody>
                    <a:bodyPr/>
                    <a:lstStyle/>
                    <a:p>
                      <a:r>
                        <a:rPr lang="es-CO" sz="1400" b="1" dirty="0">
                          <a:latin typeface="Century Gothic" panose="020B0502020202020204" pitchFamily="34" charset="0"/>
                        </a:rPr>
                        <a:t>Fecha de terminación real </a:t>
                      </a:r>
                    </a:p>
                  </a:txBody>
                  <a:tcPr anchor="ctr"/>
                </a:tc>
                <a:tc>
                  <a:txBody>
                    <a:bodyPr/>
                    <a:lstStyle/>
                    <a:p>
                      <a:r>
                        <a:rPr lang="es-CO" sz="1400" dirty="0">
                          <a:latin typeface="Century Gothic" panose="020B0502020202020204" pitchFamily="34" charset="0"/>
                        </a:rPr>
                        <a:t>23 de Abril de 2025</a:t>
                      </a:r>
                    </a:p>
                  </a:txBody>
                  <a:tcPr anchor="ctr"/>
                </a:tc>
                <a:extLst>
                  <a:ext uri="{0D108BD9-81ED-4DB2-BD59-A6C34878D82A}">
                    <a16:rowId xmlns:a16="http://schemas.microsoft.com/office/drawing/2014/main" val="1912331086"/>
                  </a:ext>
                </a:extLst>
              </a:tr>
              <a:tr h="493861">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 </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F1D0E53F-1C5D-411F-37B1-EC1AE001E491}"/>
              </a:ext>
            </a:extLst>
          </p:cNvPr>
          <p:cNvPicPr>
            <a:picLocks noChangeAspect="1"/>
          </p:cNvPicPr>
          <p:nvPr/>
        </p:nvPicPr>
        <p:blipFill>
          <a:blip r:embed="rId4"/>
          <a:srcRect r="55260"/>
          <a:stretch/>
        </p:blipFill>
        <p:spPr>
          <a:xfrm>
            <a:off x="3448891" y="5856327"/>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21D61805-78D2-EDD4-DA12-0CB98B6C6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3831" y="5898223"/>
            <a:ext cx="1447800" cy="977182"/>
          </a:xfrm>
          <a:prstGeom prst="rect">
            <a:avLst/>
          </a:prstGeom>
        </p:spPr>
      </p:pic>
      <p:sp>
        <p:nvSpPr>
          <p:cNvPr id="2" name="CuadroTexto 1">
            <a:extLst>
              <a:ext uri="{FF2B5EF4-FFF2-40B4-BE49-F238E27FC236}">
                <a16:creationId xmlns:a16="http://schemas.microsoft.com/office/drawing/2014/main" id="{6FD67499-AA57-4E41-C053-0A1B45C7EDC5}"/>
              </a:ext>
            </a:extLst>
          </p:cNvPr>
          <p:cNvSpPr txBox="1"/>
          <p:nvPr/>
        </p:nvSpPr>
        <p:spPr>
          <a:xfrm>
            <a:off x="6028642" y="3338843"/>
            <a:ext cx="6086475" cy="671979"/>
          </a:xfrm>
          <a:prstGeom prst="rect">
            <a:avLst/>
          </a:prstGeom>
          <a:noFill/>
          <a:ln>
            <a:noFill/>
          </a:ln>
        </p:spPr>
        <p:txBody>
          <a:bodyPr wrap="square" rtlCol="0">
            <a:spAutoFit/>
          </a:bodyPr>
          <a:lstStyle/>
          <a:p>
            <a:pPr lvl="0" algn="ctr">
              <a:spcBef>
                <a:spcPts val="225"/>
              </a:spcBef>
              <a:tabLst>
                <a:tab pos="622300" algn="l"/>
              </a:tabLst>
            </a:pPr>
            <a:r>
              <a:rPr lang="es-CO" sz="1800" b="1" dirty="0">
                <a:effectLst/>
                <a:latin typeface="Century Gothic" panose="020B0502020202020204" pitchFamily="34" charset="0"/>
                <a:ea typeface="Calibri" panose="020F0502020204030204" pitchFamily="34" charset="0"/>
              </a:rPr>
              <a:t>Estado de ejecución del contrato </a:t>
            </a:r>
            <a:endParaRPr lang="es-CO" sz="1800" dirty="0">
              <a:effectLst/>
              <a:latin typeface="Century Gothic" panose="020B0502020202020204" pitchFamily="34" charset="0"/>
              <a:ea typeface="Calibri" panose="020F0502020204030204" pitchFamily="34" charset="0"/>
            </a:endParaRPr>
          </a:p>
          <a:p>
            <a:pPr marL="457200" indent="-228600" algn="ctr">
              <a:spcBef>
                <a:spcPts val="225"/>
              </a:spcBef>
              <a:tabLst>
                <a:tab pos="622300" algn="l"/>
              </a:tabLst>
            </a:pPr>
            <a:endParaRPr lang="es-CO" dirty="0"/>
          </a:p>
        </p:txBody>
      </p:sp>
      <p:graphicFrame>
        <p:nvGraphicFramePr>
          <p:cNvPr id="7" name="Tabla 6">
            <a:extLst>
              <a:ext uri="{FF2B5EF4-FFF2-40B4-BE49-F238E27FC236}">
                <a16:creationId xmlns:a16="http://schemas.microsoft.com/office/drawing/2014/main" id="{125AD04E-941A-23A3-DF02-384B34C0D86F}"/>
              </a:ext>
            </a:extLst>
          </p:cNvPr>
          <p:cNvGraphicFramePr>
            <a:graphicFrameLocks noGrp="1"/>
          </p:cNvGraphicFramePr>
          <p:nvPr>
            <p:extLst>
              <p:ext uri="{D42A27DB-BD31-4B8C-83A1-F6EECF244321}">
                <p14:modId xmlns:p14="http://schemas.microsoft.com/office/powerpoint/2010/main" val="3902862717"/>
              </p:ext>
            </p:extLst>
          </p:nvPr>
        </p:nvGraphicFramePr>
        <p:xfrm>
          <a:off x="6468894" y="3728284"/>
          <a:ext cx="5205973" cy="911479"/>
        </p:xfrm>
        <a:graphic>
          <a:graphicData uri="http://schemas.openxmlformats.org/drawingml/2006/table">
            <a:tbl>
              <a:tblPr/>
              <a:tblGrid>
                <a:gridCol w="2796749">
                  <a:extLst>
                    <a:ext uri="{9D8B030D-6E8A-4147-A177-3AD203B41FA5}">
                      <a16:colId xmlns:a16="http://schemas.microsoft.com/office/drawing/2014/main" val="3555521737"/>
                    </a:ext>
                  </a:extLst>
                </a:gridCol>
                <a:gridCol w="1812656">
                  <a:extLst>
                    <a:ext uri="{9D8B030D-6E8A-4147-A177-3AD203B41FA5}">
                      <a16:colId xmlns:a16="http://schemas.microsoft.com/office/drawing/2014/main" val="1890463883"/>
                    </a:ext>
                  </a:extLst>
                </a:gridCol>
                <a:gridCol w="596568">
                  <a:extLst>
                    <a:ext uri="{9D8B030D-6E8A-4147-A177-3AD203B41FA5}">
                      <a16:colId xmlns:a16="http://schemas.microsoft.com/office/drawing/2014/main" val="795740684"/>
                    </a:ext>
                  </a:extLst>
                </a:gridCol>
              </a:tblGrid>
              <a:tr h="0">
                <a:tc>
                  <a:txBody>
                    <a:bodyPr/>
                    <a:lstStyle/>
                    <a:p>
                      <a:pPr algn="ctr" fontAlgn="b">
                        <a:lnSpc>
                          <a:spcPct val="107000"/>
                        </a:lnSpc>
                      </a:pPr>
                      <a:r>
                        <a:rPr lang="es-CO" sz="1200" b="1" kern="12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ESTADO  </a:t>
                      </a:r>
                      <a:endParaRPr lang="es-CO" sz="1200" dirty="0">
                        <a:solidFill>
                          <a:schemeClr val="tx1"/>
                        </a:solidFill>
                        <a:effectLst/>
                        <a:latin typeface="Century Gothic" panose="020B0502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lnSpc>
                          <a:spcPct val="107000"/>
                        </a:lnSpc>
                      </a:pPr>
                      <a:r>
                        <a:rPr lang="es-CO" sz="1200" b="1" kern="12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VALOR </a:t>
                      </a:r>
                      <a:endParaRPr lang="es-CO" sz="1200" dirty="0">
                        <a:solidFill>
                          <a:schemeClr val="tx1"/>
                        </a:solidFill>
                        <a:effectLst/>
                        <a:latin typeface="Century Gothic" panose="020B0502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lnSpc>
                          <a:spcPct val="107000"/>
                        </a:lnSpc>
                      </a:pPr>
                      <a:r>
                        <a:rPr lang="es-CO" sz="1200" b="1" kern="120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a:t>
                      </a:r>
                      <a:endParaRPr lang="es-CO" sz="1200">
                        <a:solidFill>
                          <a:schemeClr val="tx1"/>
                        </a:solidFill>
                        <a:effectLst/>
                        <a:latin typeface="Century Gothic" panose="020B0502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26960348"/>
                  </a:ext>
                </a:extLst>
              </a:tr>
              <a:tr h="109555">
                <a:tc>
                  <a:txBody>
                    <a:bodyPr/>
                    <a:lstStyle/>
                    <a:p>
                      <a:pPr algn="ctr" fontAlgn="b">
                        <a:lnSpc>
                          <a:spcPct val="107000"/>
                        </a:lnSpc>
                      </a:pPr>
                      <a:r>
                        <a:rPr lang="es-ES" sz="1200" kern="12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EJECUTADO AL 26 DE DICIEMBRE DE 2025</a:t>
                      </a:r>
                      <a:endParaRPr lang="es-CO" sz="1200" dirty="0">
                        <a:solidFill>
                          <a:schemeClr val="tx1"/>
                        </a:solidFill>
                        <a:effectLst/>
                        <a:latin typeface="Century Gothic" panose="020B0502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pPr>
                      <a:r>
                        <a:rPr lang="es-CO" sz="1200" kern="12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345.348.505,50 </a:t>
                      </a:r>
                      <a:endParaRPr lang="es-CO" sz="1200" dirty="0">
                        <a:solidFill>
                          <a:schemeClr val="tx1"/>
                        </a:solidFill>
                        <a:effectLst/>
                        <a:latin typeface="Century Gothic" panose="020B0502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pPr>
                      <a:r>
                        <a:rPr lang="es-CO" sz="1200" kern="12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22%</a:t>
                      </a:r>
                      <a:endParaRPr lang="es-CO" sz="1200" dirty="0">
                        <a:solidFill>
                          <a:schemeClr val="tx1"/>
                        </a:solidFill>
                        <a:effectLst/>
                        <a:latin typeface="Century Gothic" panose="020B0502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6883130"/>
                  </a:ext>
                </a:extLst>
              </a:tr>
              <a:tr h="233903">
                <a:tc>
                  <a:txBody>
                    <a:bodyPr/>
                    <a:lstStyle/>
                    <a:p>
                      <a:pPr algn="ctr" fontAlgn="b">
                        <a:lnSpc>
                          <a:spcPct val="107000"/>
                        </a:lnSpc>
                      </a:pPr>
                      <a:r>
                        <a:rPr lang="es-ES" sz="1200" kern="12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POR EJECUTAR AL 14 DE FEBRERO DE 2025</a:t>
                      </a:r>
                      <a:endParaRPr lang="es-CO" sz="1200" dirty="0">
                        <a:solidFill>
                          <a:schemeClr val="tx1"/>
                        </a:solidFill>
                        <a:effectLst/>
                        <a:latin typeface="Century Gothic" panose="020B0502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pPr>
                      <a:r>
                        <a:rPr lang="es-CO" sz="1200" kern="12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1.234.909.497,50</a:t>
                      </a:r>
                    </a:p>
                    <a:p>
                      <a:pPr algn="ctr" fontAlgn="b">
                        <a:lnSpc>
                          <a:spcPct val="107000"/>
                        </a:lnSpc>
                      </a:pPr>
                      <a:r>
                        <a:rPr lang="es-CO" sz="1200" kern="12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  </a:t>
                      </a:r>
                      <a:endParaRPr lang="es-CO" sz="1200" dirty="0">
                        <a:solidFill>
                          <a:schemeClr val="tx1"/>
                        </a:solidFill>
                        <a:effectLst/>
                        <a:latin typeface="Century Gothic" panose="020B0502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pPr>
                      <a:r>
                        <a:rPr lang="es-CO" sz="1200" kern="1200"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rPr>
                        <a:t>78%</a:t>
                      </a:r>
                      <a:endParaRPr lang="es-CO" sz="1200" dirty="0">
                        <a:solidFill>
                          <a:schemeClr val="tx1"/>
                        </a:solidFill>
                        <a:effectLst/>
                        <a:latin typeface="Century Gothic" panose="020B0502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23174"/>
                  </a:ext>
                </a:extLst>
              </a:tr>
            </a:tbl>
          </a:graphicData>
        </a:graphic>
      </p:graphicFrame>
    </p:spTree>
    <p:extLst>
      <p:ext uri="{BB962C8B-B14F-4D97-AF65-F5344CB8AC3E}">
        <p14:creationId xmlns:p14="http://schemas.microsoft.com/office/powerpoint/2010/main" val="2419377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5F9AC-039F-2FC2-0B95-345F27B75B69}"/>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01934E1F-0468-F0C3-7D89-913E58E1BCF0}"/>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B6A3D129-878C-1782-280E-A3BED918D928}"/>
              </a:ext>
            </a:extLst>
          </p:cNvPr>
          <p:cNvSpPr txBox="1"/>
          <p:nvPr/>
        </p:nvSpPr>
        <p:spPr>
          <a:xfrm>
            <a:off x="2066112" y="331082"/>
            <a:ext cx="7850226" cy="769441"/>
          </a:xfrm>
          <a:prstGeom prst="rect">
            <a:avLst/>
          </a:prstGeom>
          <a:noFill/>
        </p:spPr>
        <p:txBody>
          <a:bodyPr wrap="none" rtlCol="0">
            <a:spAutoFit/>
          </a:bodyPr>
          <a:lstStyle/>
          <a:p>
            <a:pPr algn="ctr"/>
            <a:r>
              <a:rPr lang="es-ES" sz="2400" b="1" dirty="0">
                <a:solidFill>
                  <a:schemeClr val="tx1">
                    <a:lumMod val="75000"/>
                    <a:lumOff val="25000"/>
                  </a:schemeClr>
                </a:solidFill>
                <a:latin typeface="Century Gothic" panose="020B0502020202020204" pitchFamily="34" charset="0"/>
                <a:cs typeface="Arial" panose="020B0604020202020204" pitchFamily="34" charset="0"/>
              </a:rPr>
              <a:t>CONVENIO INTERADMINISTRATIVO No. 4773 DE 2024</a:t>
            </a:r>
          </a:p>
          <a:p>
            <a:pPr algn="ctr"/>
            <a:r>
              <a:rPr lang="es-ES" sz="2000" b="1" dirty="0">
                <a:solidFill>
                  <a:schemeClr val="tx1">
                    <a:lumMod val="75000"/>
                    <a:lumOff val="25000"/>
                  </a:schemeClr>
                </a:solidFill>
                <a:latin typeface="Century Gothic" panose="020B0502020202020204" pitchFamily="34" charset="0"/>
                <a:cs typeface="Arial" panose="020B0604020202020204" pitchFamily="34" charset="0"/>
              </a:rPr>
              <a:t>(PARCHEO JENESANO) </a:t>
            </a:r>
            <a:endParaRPr lang="es-CO" sz="20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CF3774F2-E645-6A31-2FAD-1D54F4DE2EF9}"/>
              </a:ext>
            </a:extLst>
          </p:cNvPr>
          <p:cNvSpPr/>
          <p:nvPr/>
        </p:nvSpPr>
        <p:spPr>
          <a:xfrm>
            <a:off x="961733" y="1261589"/>
            <a:ext cx="10268533" cy="1332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latin typeface="Century Gothic" panose="020B0502020202020204" pitchFamily="34" charset="0"/>
              </a:rPr>
              <a:t>OBJETO</a:t>
            </a:r>
            <a:r>
              <a:rPr lang="es-ES" sz="1600" dirty="0">
                <a:solidFill>
                  <a:schemeClr val="tx1"/>
                </a:solidFill>
                <a:latin typeface="Century Gothic" panose="020B0502020202020204" pitchFamily="34" charset="0"/>
              </a:rPr>
              <a:t>: Aunar esfuerzos entre el departamento de Boyacá y Tierrasua S.A.S para la ejecución del mantenimiento del corredor vial con código 60BY a sector Villa de Leyva – el muelle y el corredor con código 62BY01 denominado El Muelle – Santa Sofia – Moniquirá, en el departamento de Boyacá y mantenimiento de la vía código 55GY03 cruce ruta 55 (tierra negra) - Jenesano, en el departamento de Boyacá. </a:t>
            </a:r>
          </a:p>
        </p:txBody>
      </p:sp>
      <p:graphicFrame>
        <p:nvGraphicFramePr>
          <p:cNvPr id="13" name="Tabla 12">
            <a:extLst>
              <a:ext uri="{FF2B5EF4-FFF2-40B4-BE49-F238E27FC236}">
                <a16:creationId xmlns:a16="http://schemas.microsoft.com/office/drawing/2014/main" id="{802E2900-F5BE-D7A6-21DA-0BFEF062D2C5}"/>
              </a:ext>
            </a:extLst>
          </p:cNvPr>
          <p:cNvGraphicFramePr>
            <a:graphicFrameLocks noGrp="1"/>
          </p:cNvGraphicFramePr>
          <p:nvPr>
            <p:extLst>
              <p:ext uri="{D42A27DB-BD31-4B8C-83A1-F6EECF244321}">
                <p14:modId xmlns:p14="http://schemas.microsoft.com/office/powerpoint/2010/main" val="1360997993"/>
              </p:ext>
            </p:extLst>
          </p:nvPr>
        </p:nvGraphicFramePr>
        <p:xfrm>
          <a:off x="1197407" y="2800108"/>
          <a:ext cx="4256336" cy="2664466"/>
        </p:xfrm>
        <a:graphic>
          <a:graphicData uri="http://schemas.openxmlformats.org/drawingml/2006/table">
            <a:tbl>
              <a:tblPr firstRow="1" bandRow="1">
                <a:tableStyleId>{3B4B98B0-60AC-42C2-AFA5-B58CD77FA1E5}</a:tableStyleId>
              </a:tblPr>
              <a:tblGrid>
                <a:gridCol w="1631518">
                  <a:extLst>
                    <a:ext uri="{9D8B030D-6E8A-4147-A177-3AD203B41FA5}">
                      <a16:colId xmlns:a16="http://schemas.microsoft.com/office/drawing/2014/main" val="3386221600"/>
                    </a:ext>
                  </a:extLst>
                </a:gridCol>
                <a:gridCol w="2624818">
                  <a:extLst>
                    <a:ext uri="{9D8B030D-6E8A-4147-A177-3AD203B41FA5}">
                      <a16:colId xmlns:a16="http://schemas.microsoft.com/office/drawing/2014/main" val="3023588219"/>
                    </a:ext>
                  </a:extLst>
                </a:gridCol>
              </a:tblGrid>
              <a:tr h="637140">
                <a:tc>
                  <a:txBody>
                    <a:bodyPr/>
                    <a:lstStyle/>
                    <a:p>
                      <a:r>
                        <a:rPr lang="es-CO" sz="1400" b="1" dirty="0">
                          <a:latin typeface="Century Gothic" panose="020B0502020202020204" pitchFamily="34" charset="0"/>
                        </a:rPr>
                        <a:t>Valor</a:t>
                      </a:r>
                    </a:p>
                  </a:txBody>
                  <a:tcPr anchor="ctr"/>
                </a:tc>
                <a:tc>
                  <a:txBody>
                    <a:bodyPr/>
                    <a:lstStyle/>
                    <a:p>
                      <a:pPr algn="l"/>
                      <a:r>
                        <a:rPr lang="es-CO" sz="1400" b="0" dirty="0">
                          <a:latin typeface="Century Gothic" panose="020B0502020202020204" pitchFamily="34" charset="0"/>
                        </a:rPr>
                        <a:t>$3.206.015.759,47</a:t>
                      </a:r>
                    </a:p>
                  </a:txBody>
                  <a:tcPr anchor="ctr"/>
                </a:tc>
                <a:extLst>
                  <a:ext uri="{0D108BD9-81ED-4DB2-BD59-A6C34878D82A}">
                    <a16:rowId xmlns:a16="http://schemas.microsoft.com/office/drawing/2014/main" val="3799243388"/>
                  </a:ext>
                </a:extLst>
              </a:tr>
              <a:tr h="637140">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30 de Diciembre de 2024</a:t>
                      </a:r>
                    </a:p>
                  </a:txBody>
                  <a:tcPr anchor="ctr"/>
                </a:tc>
                <a:extLst>
                  <a:ext uri="{0D108BD9-81ED-4DB2-BD59-A6C34878D82A}">
                    <a16:rowId xmlns:a16="http://schemas.microsoft.com/office/drawing/2014/main" val="4084991408"/>
                  </a:ext>
                </a:extLst>
              </a:tr>
              <a:tr h="567226">
                <a:tc>
                  <a:txBody>
                    <a:bodyPr/>
                    <a:lstStyle/>
                    <a:p>
                      <a:r>
                        <a:rPr lang="es-CO" sz="1400" b="1" dirty="0">
                          <a:latin typeface="Century Gothic" panose="020B0502020202020204" pitchFamily="34" charset="0"/>
                        </a:rPr>
                        <a:t>Acta de suspensión N°1</a:t>
                      </a:r>
                    </a:p>
                  </a:txBody>
                  <a:tcPr anchor="ctr"/>
                </a:tc>
                <a:tc>
                  <a:txBody>
                    <a:bodyPr/>
                    <a:lstStyle/>
                    <a:p>
                      <a:r>
                        <a:rPr lang="es-CO" sz="1400" dirty="0">
                          <a:latin typeface="Century Gothic" panose="020B0502020202020204" pitchFamily="34" charset="0"/>
                        </a:rPr>
                        <a:t>31 de Diciembre de 2024</a:t>
                      </a:r>
                    </a:p>
                  </a:txBody>
                  <a:tcPr anchor="ctr"/>
                </a:tc>
                <a:extLst>
                  <a:ext uri="{0D108BD9-81ED-4DB2-BD59-A6C34878D82A}">
                    <a16:rowId xmlns:a16="http://schemas.microsoft.com/office/drawing/2014/main" val="941344633"/>
                  </a:ext>
                </a:extLst>
              </a:tr>
              <a:tr h="492630">
                <a:tc>
                  <a:txBody>
                    <a:bodyPr/>
                    <a:lstStyle/>
                    <a:p>
                      <a:r>
                        <a:rPr lang="es-CO" sz="1400" b="1" dirty="0">
                          <a:latin typeface="Century Gothic" panose="020B0502020202020204" pitchFamily="34" charset="0"/>
                        </a:rPr>
                        <a:t>Fecha de terminación</a:t>
                      </a:r>
                    </a:p>
                  </a:txBody>
                  <a:tcPr anchor="ctr"/>
                </a:tc>
                <a:tc>
                  <a:txBody>
                    <a:bodyPr/>
                    <a:lstStyle/>
                    <a:p>
                      <a:pPr algn="l"/>
                      <a:r>
                        <a:rPr lang="es-CO" sz="1400" dirty="0">
                          <a:latin typeface="Century Gothic" panose="020B0502020202020204" pitchFamily="34" charset="0"/>
                        </a:rPr>
                        <a:t>31 de Diciembre de 2024</a:t>
                      </a:r>
                    </a:p>
                  </a:txBody>
                  <a:tcPr anchor="ctr"/>
                </a:tc>
                <a:extLst>
                  <a:ext uri="{0D108BD9-81ED-4DB2-BD59-A6C34878D82A}">
                    <a16:rowId xmlns:a16="http://schemas.microsoft.com/office/drawing/2014/main" val="2460182974"/>
                  </a:ext>
                </a:extLst>
              </a:tr>
              <a:tr h="236791">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Suspendido </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08580B6E-278F-5C07-7896-C636EC234579}"/>
              </a:ext>
            </a:extLst>
          </p:cNvPr>
          <p:cNvPicPr>
            <a:picLocks noChangeAspect="1"/>
          </p:cNvPicPr>
          <p:nvPr/>
        </p:nvPicPr>
        <p:blipFill>
          <a:blip r:embed="rId4"/>
          <a:srcRect r="55260"/>
          <a:stretch/>
        </p:blipFill>
        <p:spPr>
          <a:xfrm>
            <a:off x="4563116" y="587623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597FC033-C1C1-E7DD-CC3D-D1FBB5456A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2840" y="5828960"/>
            <a:ext cx="1447800" cy="977182"/>
          </a:xfrm>
          <a:prstGeom prst="rect">
            <a:avLst/>
          </a:prstGeom>
        </p:spPr>
      </p:pic>
      <p:pic>
        <p:nvPicPr>
          <p:cNvPr id="17" name="Imagen 16">
            <a:extLst>
              <a:ext uri="{FF2B5EF4-FFF2-40B4-BE49-F238E27FC236}">
                <a16:creationId xmlns:a16="http://schemas.microsoft.com/office/drawing/2014/main" id="{CB86E18C-AC2C-A205-8B67-0036359DAB1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059" b="76634" l="9975" r="89899">
                        <a14:foregroundMark x1="29419" y1="62418" x2="29419" y2="67974"/>
                        <a14:foregroundMark x1="40909" y1="38235" x2="36869" y2="38235"/>
                        <a14:foregroundMark x1="40909" y1="31699" x2="39268" y2="30392"/>
                        <a14:foregroundMark x1="46086" y1="28268" x2="45076" y2="23856"/>
                        <a14:foregroundMark x1="51136" y1="25980" x2="51515" y2="22059"/>
                        <a14:foregroundMark x1="56187" y1="28268" x2="57576" y2="25163"/>
                        <a14:foregroundMark x1="34217" y1="61275" x2="33712" y2="64706"/>
                        <a14:foregroundMark x1="42677" y1="60294" x2="42929" y2="64052"/>
                        <a14:foregroundMark x1="50758" y1="59967" x2="51136" y2="64379"/>
                        <a14:foregroundMark x1="59217" y1="62745" x2="59217" y2="65196"/>
                        <a14:foregroundMark x1="68182" y1="61275" x2="70202" y2="63889"/>
                      </a14:backgroundRemoval>
                    </a14:imgEffect>
                  </a14:imgLayer>
                </a14:imgProps>
              </a:ext>
              <a:ext uri="{28A0092B-C50C-407E-A947-70E740481C1C}">
                <a14:useLocalDpi xmlns:a14="http://schemas.microsoft.com/office/drawing/2010/main" val="0"/>
              </a:ext>
            </a:extLst>
          </a:blip>
          <a:srcRect t="15499" b="16477"/>
          <a:stretch/>
        </p:blipFill>
        <p:spPr bwMode="auto">
          <a:xfrm>
            <a:off x="2160658" y="5876230"/>
            <a:ext cx="1767884" cy="929912"/>
          </a:xfrm>
          <a:prstGeom prst="rect">
            <a:avLst/>
          </a:prstGeom>
          <a:ln>
            <a:no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8D447A40-55A8-1D13-C73B-9CA3AF709194}"/>
              </a:ext>
            </a:extLst>
          </p:cNvPr>
          <p:cNvSpPr txBox="1"/>
          <p:nvPr/>
        </p:nvSpPr>
        <p:spPr>
          <a:xfrm>
            <a:off x="5779634" y="3272836"/>
            <a:ext cx="6086475" cy="671979"/>
          </a:xfrm>
          <a:prstGeom prst="rect">
            <a:avLst/>
          </a:prstGeom>
          <a:noFill/>
          <a:ln>
            <a:noFill/>
          </a:ln>
        </p:spPr>
        <p:txBody>
          <a:bodyPr wrap="square" rtlCol="0">
            <a:spAutoFit/>
          </a:bodyPr>
          <a:lstStyle/>
          <a:p>
            <a:pPr lvl="0" algn="ctr">
              <a:spcBef>
                <a:spcPts val="225"/>
              </a:spcBef>
              <a:tabLst>
                <a:tab pos="622300" algn="l"/>
              </a:tabLst>
            </a:pPr>
            <a:r>
              <a:rPr lang="es-CO" sz="1800" b="1" dirty="0">
                <a:effectLst/>
                <a:latin typeface="+mj-lt"/>
                <a:ea typeface="Calibri" panose="020F0502020204030204" pitchFamily="34" charset="0"/>
              </a:rPr>
              <a:t>Estado de ejecución del contrato </a:t>
            </a:r>
            <a:endParaRPr lang="es-CO" sz="1800" dirty="0">
              <a:effectLst/>
              <a:latin typeface="+mj-lt"/>
              <a:ea typeface="Calibri" panose="020F0502020204030204" pitchFamily="34" charset="0"/>
            </a:endParaRPr>
          </a:p>
          <a:p>
            <a:pPr marL="457200" indent="-228600" algn="ctr">
              <a:spcBef>
                <a:spcPts val="225"/>
              </a:spcBef>
              <a:tabLst>
                <a:tab pos="622300" algn="l"/>
              </a:tabLst>
            </a:pPr>
            <a:endParaRPr lang="es-CO" dirty="0"/>
          </a:p>
        </p:txBody>
      </p:sp>
      <p:graphicFrame>
        <p:nvGraphicFramePr>
          <p:cNvPr id="7" name="Tabla 6">
            <a:extLst>
              <a:ext uri="{FF2B5EF4-FFF2-40B4-BE49-F238E27FC236}">
                <a16:creationId xmlns:a16="http://schemas.microsoft.com/office/drawing/2014/main" id="{717A57E2-E496-709D-BA12-1EE34F903B5C}"/>
              </a:ext>
            </a:extLst>
          </p:cNvPr>
          <p:cNvGraphicFramePr>
            <a:graphicFrameLocks noGrp="1"/>
          </p:cNvGraphicFramePr>
          <p:nvPr/>
        </p:nvGraphicFramePr>
        <p:xfrm>
          <a:off x="5991225" y="3764988"/>
          <a:ext cx="5725350" cy="1432686"/>
        </p:xfrm>
        <a:graphic>
          <a:graphicData uri="http://schemas.openxmlformats.org/drawingml/2006/table">
            <a:tbl>
              <a:tblPr/>
              <a:tblGrid>
                <a:gridCol w="2819400">
                  <a:extLst>
                    <a:ext uri="{9D8B030D-6E8A-4147-A177-3AD203B41FA5}">
                      <a16:colId xmlns:a16="http://schemas.microsoft.com/office/drawing/2014/main" val="3555521737"/>
                    </a:ext>
                  </a:extLst>
                </a:gridCol>
                <a:gridCol w="2249864">
                  <a:extLst>
                    <a:ext uri="{9D8B030D-6E8A-4147-A177-3AD203B41FA5}">
                      <a16:colId xmlns:a16="http://schemas.microsoft.com/office/drawing/2014/main" val="1890463883"/>
                    </a:ext>
                  </a:extLst>
                </a:gridCol>
                <a:gridCol w="656086">
                  <a:extLst>
                    <a:ext uri="{9D8B030D-6E8A-4147-A177-3AD203B41FA5}">
                      <a16:colId xmlns:a16="http://schemas.microsoft.com/office/drawing/2014/main" val="795740684"/>
                    </a:ext>
                  </a:extLst>
                </a:gridCol>
              </a:tblGrid>
              <a:tr h="275768">
                <a:tc>
                  <a:txBody>
                    <a:bodyPr/>
                    <a:lstStyle/>
                    <a:p>
                      <a:pPr algn="ctr" fontAlgn="b">
                        <a:lnSpc>
                          <a:spcPct val="107000"/>
                        </a:lnSpc>
                      </a:pPr>
                      <a:r>
                        <a:rPr lang="es-CO" sz="16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ESTADO  </a:t>
                      </a:r>
                      <a:endParaRPr lang="es-CO" sz="1600" dirty="0">
                        <a:effectLst/>
                        <a:latin typeface="Arial" panose="020B0604020202020204" pitchFamily="34" charset="0"/>
                        <a:ea typeface="Bitstream Vera Sans"/>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lnSpc>
                          <a:spcPct val="107000"/>
                        </a:lnSpc>
                      </a:pPr>
                      <a:r>
                        <a:rPr lang="es-CO" sz="16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VALOR </a:t>
                      </a:r>
                      <a:endParaRPr lang="es-CO" sz="1600">
                        <a:effectLst/>
                        <a:latin typeface="Arial" panose="020B0604020202020204" pitchFamily="34" charset="0"/>
                        <a:ea typeface="Bitstream Vera Sans"/>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lnSpc>
                          <a:spcPct val="107000"/>
                        </a:lnSpc>
                      </a:pPr>
                      <a:r>
                        <a:rPr lang="es-CO" sz="16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s-CO" sz="1600">
                        <a:effectLst/>
                        <a:latin typeface="Arial" panose="020B0604020202020204" pitchFamily="34" charset="0"/>
                        <a:ea typeface="Bitstream Vera Sans"/>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26960348"/>
                  </a:ext>
                </a:extLst>
              </a:tr>
              <a:tr h="394041">
                <a:tc>
                  <a:txBody>
                    <a:bodyPr/>
                    <a:lstStyle/>
                    <a:p>
                      <a:pPr algn="ctr" fontAlgn="b">
                        <a:lnSpc>
                          <a:spcPct val="107000"/>
                        </a:lnSpc>
                      </a:pPr>
                      <a:r>
                        <a:rPr lang="es-ES"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EJECUTADO AL 14 DE FEBRERO DE 2025</a:t>
                      </a:r>
                      <a:endParaRPr lang="es-CO" sz="1600" dirty="0">
                        <a:effectLst/>
                        <a:latin typeface="Arial" panose="020B0604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pPr>
                      <a:r>
                        <a:rPr lang="es-CO" sz="1600" kern="1200" dirty="0">
                          <a:effectLst/>
                          <a:latin typeface="Calibri" panose="020F0502020204030204" pitchFamily="34" charset="0"/>
                          <a:ea typeface="Times New Roman" panose="02020603050405020304" pitchFamily="18" charset="0"/>
                          <a:cs typeface="Times New Roman" panose="02020603050405020304" pitchFamily="18" charset="0"/>
                        </a:rPr>
                        <a:t>       $                            0,00</a:t>
                      </a:r>
                      <a:endParaRPr lang="es-CO" sz="1600" dirty="0">
                        <a:effectLst/>
                        <a:latin typeface="Arial" panose="020B0604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pPr>
                      <a:r>
                        <a:rPr lang="es-CO" sz="1600" kern="1200" dirty="0">
                          <a:effectLst/>
                          <a:latin typeface="Calibri" panose="020F0502020204030204" pitchFamily="34" charset="0"/>
                          <a:ea typeface="Times New Roman" panose="02020603050405020304" pitchFamily="18" charset="0"/>
                          <a:cs typeface="Times New Roman" panose="02020603050405020304" pitchFamily="18" charset="0"/>
                        </a:rPr>
                        <a:t>0%</a:t>
                      </a:r>
                      <a:endParaRPr lang="es-CO" sz="1600" dirty="0">
                        <a:effectLst/>
                        <a:latin typeface="Arial" panose="020B0604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6883130"/>
                  </a:ext>
                </a:extLst>
              </a:tr>
              <a:tr h="664158">
                <a:tc>
                  <a:txBody>
                    <a:bodyPr/>
                    <a:lstStyle/>
                    <a:p>
                      <a:pPr algn="ctr" fontAlgn="b">
                        <a:lnSpc>
                          <a:spcPct val="107000"/>
                        </a:lnSpc>
                      </a:pPr>
                      <a:r>
                        <a:rPr lang="es-ES" sz="16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POR EJECUTAR AL 14 DE FEBRERO DE 2025</a:t>
                      </a:r>
                      <a:endParaRPr lang="es-CO" sz="1600" dirty="0">
                        <a:effectLst/>
                        <a:latin typeface="Arial" panose="020B0604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7000"/>
                        </a:lnSpc>
                        <a:spcBef>
                          <a:spcPts val="0"/>
                        </a:spcBef>
                        <a:spcAft>
                          <a:spcPts val="0"/>
                        </a:spcAft>
                        <a:buClrTx/>
                        <a:buSzTx/>
                        <a:buFontTx/>
                        <a:buNone/>
                        <a:tabLst/>
                        <a:defRPr/>
                      </a:pPr>
                      <a:r>
                        <a:rPr lang="es-CO" sz="1600" dirty="0"/>
                        <a:t>$        3.206.015.759,47</a:t>
                      </a:r>
                    </a:p>
                    <a:p>
                      <a:pPr marL="0" marR="0" lvl="0" indent="0" algn="ctr" defTabSz="914400" rtl="0" eaLnBrk="1" fontAlgn="b" latinLnBrk="0" hangingPunct="1">
                        <a:lnSpc>
                          <a:spcPct val="107000"/>
                        </a:lnSpc>
                        <a:spcBef>
                          <a:spcPts val="0"/>
                        </a:spcBef>
                        <a:spcAft>
                          <a:spcPts val="0"/>
                        </a:spcAft>
                        <a:buClrTx/>
                        <a:buSzTx/>
                        <a:buFontTx/>
                        <a:buNone/>
                        <a:tabLst/>
                        <a:defRPr/>
                      </a:pPr>
                      <a:r>
                        <a:rPr lang="es-CO" sz="1600" kern="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s-CO" sz="1600" dirty="0">
                        <a:effectLst/>
                        <a:latin typeface="Arial" panose="020B0604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pPr>
                      <a:r>
                        <a:rPr lang="es-CO" sz="1600" kern="1200" dirty="0">
                          <a:effectLst/>
                          <a:latin typeface="Calibri" panose="020F0502020204030204" pitchFamily="34" charset="0"/>
                          <a:ea typeface="Times New Roman" panose="02020603050405020304" pitchFamily="18" charset="0"/>
                          <a:cs typeface="Times New Roman" panose="02020603050405020304" pitchFamily="18" charset="0"/>
                        </a:rPr>
                        <a:t>100%</a:t>
                      </a:r>
                      <a:endParaRPr lang="es-CO" sz="1600" dirty="0">
                        <a:effectLst/>
                        <a:latin typeface="Arial" panose="020B0604020202020204" pitchFamily="34" charset="0"/>
                        <a:ea typeface="Bitstream Vera Sans"/>
                        <a:cs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23174"/>
                  </a:ext>
                </a:extLst>
              </a:tr>
            </a:tbl>
          </a:graphicData>
        </a:graphic>
      </p:graphicFrame>
    </p:spTree>
    <p:extLst>
      <p:ext uri="{BB962C8B-B14F-4D97-AF65-F5344CB8AC3E}">
        <p14:creationId xmlns:p14="http://schemas.microsoft.com/office/powerpoint/2010/main" val="3158507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827CD-95EB-F235-CCB4-52655BC86547}"/>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A63FF3B2-6585-E220-9DB6-67CC85743E9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01CB67CF-F8E3-A61E-D8BD-DDD63FE07C6D}"/>
              </a:ext>
            </a:extLst>
          </p:cNvPr>
          <p:cNvSpPr txBox="1"/>
          <p:nvPr/>
        </p:nvSpPr>
        <p:spPr>
          <a:xfrm>
            <a:off x="1435106" y="329094"/>
            <a:ext cx="9321783" cy="461665"/>
          </a:xfrm>
          <a:prstGeom prst="rect">
            <a:avLst/>
          </a:prstGeom>
          <a:noFill/>
        </p:spPr>
        <p:txBody>
          <a:bodyPr wrap="none" rtlCol="0">
            <a:spAutoFit/>
          </a:bodyPr>
          <a:lstStyle/>
          <a:p>
            <a:r>
              <a:rPr lang="es-ES" sz="2400" b="1" dirty="0">
                <a:solidFill>
                  <a:schemeClr val="tx1">
                    <a:lumMod val="75000"/>
                    <a:lumOff val="25000"/>
                  </a:schemeClr>
                </a:solidFill>
                <a:latin typeface="Century Gothic" panose="020B0502020202020204" pitchFamily="34" charset="0"/>
                <a:cs typeface="Arial" panose="020B0604020202020204" pitchFamily="34" charset="0"/>
              </a:rPr>
              <a:t>CONVENIO INTERADMINISTRATIVO No. CD-ITBOY-0140 DE 2024</a:t>
            </a:r>
            <a:endParaRPr lang="es-CO" sz="24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630B6CEE-0D94-4BE6-A0F0-36C20F63124D}"/>
              </a:ext>
            </a:extLst>
          </p:cNvPr>
          <p:cNvSpPr/>
          <p:nvPr/>
        </p:nvSpPr>
        <p:spPr>
          <a:xfrm>
            <a:off x="961732" y="960057"/>
            <a:ext cx="10268533" cy="1332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latin typeface="Century Gothic" panose="020B0502020202020204" pitchFamily="34" charset="0"/>
              </a:rPr>
              <a:t>OBJETO</a:t>
            </a:r>
            <a:r>
              <a:rPr lang="es-ES" sz="1600" dirty="0">
                <a:solidFill>
                  <a:schemeClr val="tx1"/>
                </a:solidFill>
                <a:latin typeface="Century Gothic" panose="020B0502020202020204" pitchFamily="34" charset="0"/>
              </a:rPr>
              <a:t>: </a:t>
            </a:r>
            <a:r>
              <a:rPr lang="es-ES"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Aunar esfuerzos técnicos y administrativos entre el Instituto de Tránsito de Boyacá - ITBOY y la sociedad </a:t>
            </a:r>
            <a:r>
              <a:rPr lang="es-ES" dirty="0">
                <a:solidFill>
                  <a:schemeClr val="tx1"/>
                </a:solidFill>
                <a:latin typeface="Century Gothic" panose="020B0502020202020204" pitchFamily="34" charset="0"/>
                <a:ea typeface="Times New Roman" panose="02020603050405020304" pitchFamily="18" charset="0"/>
                <a:cs typeface="Arial" panose="020B0604020202020204" pitchFamily="34" charset="0"/>
              </a:rPr>
              <a:t>T</a:t>
            </a:r>
            <a:r>
              <a:rPr lang="es-ES"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ierrasua </a:t>
            </a:r>
            <a:r>
              <a:rPr lang="es-ES" dirty="0">
                <a:solidFill>
                  <a:schemeClr val="tx1"/>
                </a:solidFill>
                <a:latin typeface="Century Gothic" panose="020B0502020202020204" pitchFamily="34" charset="0"/>
                <a:ea typeface="Times New Roman" panose="02020603050405020304" pitchFamily="18" charset="0"/>
                <a:cs typeface="Arial" panose="020B0604020202020204" pitchFamily="34" charset="0"/>
              </a:rPr>
              <a:t>S</a:t>
            </a:r>
            <a:r>
              <a:rPr lang="es-ES"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.A.S, para la implementación del proyecto de señalización para mejorar las condiciones de seguridad vial en el departamento Boyacá.</a:t>
            </a:r>
            <a:endParaRPr lang="es-ES" dirty="0">
              <a:solidFill>
                <a:schemeClr val="tx1"/>
              </a:solidFill>
              <a:latin typeface="Century Gothic" panose="020B0502020202020204" pitchFamily="34" charset="0"/>
            </a:endParaRPr>
          </a:p>
        </p:txBody>
      </p:sp>
      <p:graphicFrame>
        <p:nvGraphicFramePr>
          <p:cNvPr id="13" name="Tabla 12">
            <a:extLst>
              <a:ext uri="{FF2B5EF4-FFF2-40B4-BE49-F238E27FC236}">
                <a16:creationId xmlns:a16="http://schemas.microsoft.com/office/drawing/2014/main" id="{8B455389-7BE9-5D3E-BE89-F2F8C9C9586C}"/>
              </a:ext>
            </a:extLst>
          </p:cNvPr>
          <p:cNvGraphicFramePr>
            <a:graphicFrameLocks noGrp="1"/>
          </p:cNvGraphicFramePr>
          <p:nvPr/>
        </p:nvGraphicFramePr>
        <p:xfrm>
          <a:off x="1197407" y="2710543"/>
          <a:ext cx="4256336" cy="2605443"/>
        </p:xfrm>
        <a:graphic>
          <a:graphicData uri="http://schemas.openxmlformats.org/drawingml/2006/table">
            <a:tbl>
              <a:tblPr firstRow="1" bandRow="1">
                <a:tableStyleId>{3B4B98B0-60AC-42C2-AFA5-B58CD77FA1E5}</a:tableStyleId>
              </a:tblPr>
              <a:tblGrid>
                <a:gridCol w="1503835">
                  <a:extLst>
                    <a:ext uri="{9D8B030D-6E8A-4147-A177-3AD203B41FA5}">
                      <a16:colId xmlns:a16="http://schemas.microsoft.com/office/drawing/2014/main" val="3386221600"/>
                    </a:ext>
                  </a:extLst>
                </a:gridCol>
                <a:gridCol w="2752501">
                  <a:extLst>
                    <a:ext uri="{9D8B030D-6E8A-4147-A177-3AD203B41FA5}">
                      <a16:colId xmlns:a16="http://schemas.microsoft.com/office/drawing/2014/main" val="3023588219"/>
                    </a:ext>
                  </a:extLst>
                </a:gridCol>
              </a:tblGrid>
              <a:tr h="637140">
                <a:tc>
                  <a:txBody>
                    <a:bodyPr/>
                    <a:lstStyle/>
                    <a:p>
                      <a:r>
                        <a:rPr lang="es-CO" sz="1400" b="1" dirty="0">
                          <a:latin typeface="Century Gothic" panose="020B0502020202020204" pitchFamily="34" charset="0"/>
                        </a:rPr>
                        <a:t>Valor</a:t>
                      </a:r>
                    </a:p>
                  </a:txBody>
                  <a:tcPr anchor="ctr"/>
                </a:tc>
                <a:tc>
                  <a:txBody>
                    <a:bodyPr/>
                    <a:lstStyle/>
                    <a:p>
                      <a:pPr algn="l"/>
                      <a:r>
                        <a:rPr lang="es-CO" sz="1400" b="0" dirty="0">
                          <a:latin typeface="Century Gothic" panose="020B0502020202020204" pitchFamily="34" charset="0"/>
                        </a:rPr>
                        <a:t>$ 671,483,655,25</a:t>
                      </a:r>
                    </a:p>
                  </a:txBody>
                  <a:tcPr anchor="ctr"/>
                </a:tc>
                <a:extLst>
                  <a:ext uri="{0D108BD9-81ED-4DB2-BD59-A6C34878D82A}">
                    <a16:rowId xmlns:a16="http://schemas.microsoft.com/office/drawing/2014/main" val="3799243388"/>
                  </a:ext>
                </a:extLst>
              </a:tr>
              <a:tr h="637140">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30 de Diciembre de 2024</a:t>
                      </a:r>
                    </a:p>
                  </a:txBody>
                  <a:tcPr anchor="ctr"/>
                </a:tc>
                <a:extLst>
                  <a:ext uri="{0D108BD9-81ED-4DB2-BD59-A6C34878D82A}">
                    <a16:rowId xmlns:a16="http://schemas.microsoft.com/office/drawing/2014/main" val="4084991408"/>
                  </a:ext>
                </a:extLst>
              </a:tr>
              <a:tr h="492630">
                <a:tc>
                  <a:txBody>
                    <a:bodyPr/>
                    <a:lstStyle/>
                    <a:p>
                      <a:r>
                        <a:rPr lang="es-CO" sz="1400" b="1" dirty="0">
                          <a:latin typeface="Century Gothic" panose="020B0502020202020204" pitchFamily="34" charset="0"/>
                        </a:rPr>
                        <a:t>Fecha de terminación</a:t>
                      </a:r>
                    </a:p>
                  </a:txBody>
                  <a:tcPr anchor="ctr"/>
                </a:tc>
                <a:tc>
                  <a:txBody>
                    <a:bodyPr/>
                    <a:lstStyle/>
                    <a:p>
                      <a:pPr algn="l"/>
                      <a:r>
                        <a:rPr lang="es-CO" sz="1400" dirty="0">
                          <a:latin typeface="Century Gothic" panose="020B0502020202020204" pitchFamily="34" charset="0"/>
                        </a:rPr>
                        <a:t>31 de Marzo de 2025</a:t>
                      </a:r>
                    </a:p>
                  </a:txBody>
                  <a:tcPr anchor="ctr"/>
                </a:tc>
                <a:extLst>
                  <a:ext uri="{0D108BD9-81ED-4DB2-BD59-A6C34878D82A}">
                    <a16:rowId xmlns:a16="http://schemas.microsoft.com/office/drawing/2014/main" val="2460182974"/>
                  </a:ext>
                </a:extLst>
              </a:tr>
              <a:tr h="813003">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 </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D604846F-5A12-EE90-9601-6905570497E0}"/>
              </a:ext>
            </a:extLst>
          </p:cNvPr>
          <p:cNvPicPr>
            <a:picLocks noChangeAspect="1"/>
          </p:cNvPicPr>
          <p:nvPr/>
        </p:nvPicPr>
        <p:blipFill>
          <a:blip r:embed="rId4"/>
          <a:srcRect r="55260"/>
          <a:stretch/>
        </p:blipFill>
        <p:spPr>
          <a:xfrm>
            <a:off x="4563116" y="587623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B16635B1-CC53-2D7A-C229-D5E5A8489A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2840" y="5828960"/>
            <a:ext cx="1447800" cy="977182"/>
          </a:xfrm>
          <a:prstGeom prst="rect">
            <a:avLst/>
          </a:prstGeom>
        </p:spPr>
      </p:pic>
      <p:sp>
        <p:nvSpPr>
          <p:cNvPr id="2" name="CuadroTexto 1">
            <a:extLst>
              <a:ext uri="{FF2B5EF4-FFF2-40B4-BE49-F238E27FC236}">
                <a16:creationId xmlns:a16="http://schemas.microsoft.com/office/drawing/2014/main" id="{C08E1AD4-7B02-2215-38F5-0D9B429CE768}"/>
              </a:ext>
            </a:extLst>
          </p:cNvPr>
          <p:cNvSpPr txBox="1"/>
          <p:nvPr/>
        </p:nvSpPr>
        <p:spPr>
          <a:xfrm>
            <a:off x="5453743" y="3093010"/>
            <a:ext cx="6086475" cy="671979"/>
          </a:xfrm>
          <a:prstGeom prst="rect">
            <a:avLst/>
          </a:prstGeom>
          <a:noFill/>
          <a:ln>
            <a:noFill/>
          </a:ln>
        </p:spPr>
        <p:txBody>
          <a:bodyPr wrap="square" rtlCol="0">
            <a:spAutoFit/>
          </a:bodyPr>
          <a:lstStyle/>
          <a:p>
            <a:pPr lvl="0" algn="ctr">
              <a:spcBef>
                <a:spcPts val="225"/>
              </a:spcBef>
              <a:tabLst>
                <a:tab pos="622300" algn="l"/>
              </a:tabLst>
            </a:pPr>
            <a:r>
              <a:rPr lang="es-CO" sz="1800" b="1" dirty="0">
                <a:effectLst/>
                <a:latin typeface="+mj-lt"/>
                <a:ea typeface="Calibri" panose="020F0502020204030204" pitchFamily="34" charset="0"/>
              </a:rPr>
              <a:t>Estado de ejecución del contrato </a:t>
            </a:r>
            <a:endParaRPr lang="es-CO" sz="1800" dirty="0">
              <a:effectLst/>
              <a:latin typeface="+mj-lt"/>
              <a:ea typeface="Calibri" panose="020F0502020204030204" pitchFamily="34" charset="0"/>
            </a:endParaRPr>
          </a:p>
          <a:p>
            <a:pPr marL="457200" indent="-228600" algn="ctr">
              <a:spcBef>
                <a:spcPts val="225"/>
              </a:spcBef>
              <a:tabLst>
                <a:tab pos="622300" algn="l"/>
              </a:tabLst>
            </a:pPr>
            <a:endParaRPr lang="es-CO" dirty="0"/>
          </a:p>
        </p:txBody>
      </p:sp>
      <p:graphicFrame>
        <p:nvGraphicFramePr>
          <p:cNvPr id="3" name="Tabla 2">
            <a:extLst>
              <a:ext uri="{FF2B5EF4-FFF2-40B4-BE49-F238E27FC236}">
                <a16:creationId xmlns:a16="http://schemas.microsoft.com/office/drawing/2014/main" id="{C0DE4102-03F8-C75B-6490-74BA3879C15C}"/>
              </a:ext>
            </a:extLst>
          </p:cNvPr>
          <p:cNvGraphicFramePr>
            <a:graphicFrameLocks noGrp="1"/>
          </p:cNvGraphicFramePr>
          <p:nvPr>
            <p:extLst>
              <p:ext uri="{D42A27DB-BD31-4B8C-83A1-F6EECF244321}">
                <p14:modId xmlns:p14="http://schemas.microsoft.com/office/powerpoint/2010/main" val="3609263539"/>
              </p:ext>
            </p:extLst>
          </p:nvPr>
        </p:nvGraphicFramePr>
        <p:xfrm>
          <a:off x="5924550" y="3607704"/>
          <a:ext cx="5305715" cy="660534"/>
        </p:xfrm>
        <a:graphic>
          <a:graphicData uri="http://schemas.openxmlformats.org/drawingml/2006/table">
            <a:tbl>
              <a:tblPr/>
              <a:tblGrid>
                <a:gridCol w="3167451">
                  <a:extLst>
                    <a:ext uri="{9D8B030D-6E8A-4147-A177-3AD203B41FA5}">
                      <a16:colId xmlns:a16="http://schemas.microsoft.com/office/drawing/2014/main" val="3555521737"/>
                    </a:ext>
                  </a:extLst>
                </a:gridCol>
                <a:gridCol w="1530266">
                  <a:extLst>
                    <a:ext uri="{9D8B030D-6E8A-4147-A177-3AD203B41FA5}">
                      <a16:colId xmlns:a16="http://schemas.microsoft.com/office/drawing/2014/main" val="1890463883"/>
                    </a:ext>
                  </a:extLst>
                </a:gridCol>
                <a:gridCol w="607998">
                  <a:extLst>
                    <a:ext uri="{9D8B030D-6E8A-4147-A177-3AD203B41FA5}">
                      <a16:colId xmlns:a16="http://schemas.microsoft.com/office/drawing/2014/main" val="795740684"/>
                    </a:ext>
                  </a:extLst>
                </a:gridCol>
              </a:tblGrid>
              <a:tr h="220178">
                <a:tc>
                  <a:txBody>
                    <a:bodyPr/>
                    <a:lstStyle/>
                    <a:p>
                      <a:pPr algn="ctr" fontAlgn="b">
                        <a:lnSpc>
                          <a:spcPct val="107000"/>
                        </a:lnSpc>
                      </a:pPr>
                      <a:r>
                        <a:rPr lang="es-CO" sz="1200" b="1" kern="1200" dirty="0">
                          <a:solidFill>
                            <a:srgbClr val="000000"/>
                          </a:solidFill>
                          <a:effectLst/>
                          <a:latin typeface="+mj-lt"/>
                          <a:ea typeface="Times New Roman" panose="02020603050405020304" pitchFamily="18" charset="0"/>
                          <a:cs typeface="Times New Roman" panose="02020603050405020304" pitchFamily="18" charset="0"/>
                        </a:rPr>
                        <a:t>ESTADO  </a:t>
                      </a:r>
                      <a:endParaRPr lang="es-CO" sz="1200" dirty="0">
                        <a:effectLst/>
                        <a:latin typeface="+mj-lt"/>
                        <a:ea typeface="Bitstream Vera Sans"/>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lnSpc>
                          <a:spcPct val="107000"/>
                        </a:lnSpc>
                      </a:pPr>
                      <a:r>
                        <a:rPr lang="es-CO" sz="1200" b="1" kern="1200">
                          <a:solidFill>
                            <a:srgbClr val="000000"/>
                          </a:solidFill>
                          <a:effectLst/>
                          <a:latin typeface="+mj-lt"/>
                          <a:ea typeface="Times New Roman" panose="02020603050405020304" pitchFamily="18" charset="0"/>
                          <a:cs typeface="Times New Roman" panose="02020603050405020304" pitchFamily="18" charset="0"/>
                        </a:rPr>
                        <a:t>VALOR </a:t>
                      </a:r>
                      <a:endParaRPr lang="es-CO" sz="1200">
                        <a:effectLst/>
                        <a:latin typeface="+mj-lt"/>
                        <a:ea typeface="Bitstream Vera Sans"/>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lnSpc>
                          <a:spcPct val="107000"/>
                        </a:lnSpc>
                      </a:pPr>
                      <a:r>
                        <a:rPr lang="es-CO" sz="1200" b="1" kern="1200">
                          <a:solidFill>
                            <a:srgbClr val="000000"/>
                          </a:solidFill>
                          <a:effectLst/>
                          <a:latin typeface="+mj-lt"/>
                          <a:ea typeface="Times New Roman" panose="02020603050405020304" pitchFamily="18" charset="0"/>
                          <a:cs typeface="Times New Roman" panose="02020603050405020304" pitchFamily="18" charset="0"/>
                        </a:rPr>
                        <a:t>%</a:t>
                      </a:r>
                      <a:endParaRPr lang="es-CO" sz="1200">
                        <a:effectLst/>
                        <a:latin typeface="+mj-lt"/>
                        <a:ea typeface="Bitstream Vera Sans"/>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26960348"/>
                  </a:ext>
                </a:extLst>
              </a:tr>
              <a:tr h="220178">
                <a:tc>
                  <a:txBody>
                    <a:bodyPr/>
                    <a:lstStyle/>
                    <a:p>
                      <a:pPr fontAlgn="b">
                        <a:lnSpc>
                          <a:spcPct val="107000"/>
                        </a:lnSpc>
                      </a:pPr>
                      <a:r>
                        <a:rPr lang="es-ES" sz="1200" kern="1200" dirty="0">
                          <a:solidFill>
                            <a:srgbClr val="000000"/>
                          </a:solidFill>
                          <a:effectLst/>
                          <a:latin typeface="+mj-lt"/>
                          <a:ea typeface="Times New Roman" panose="02020603050405020304" pitchFamily="18" charset="0"/>
                          <a:cs typeface="Times New Roman" panose="02020603050405020304" pitchFamily="18" charset="0"/>
                        </a:rPr>
                        <a:t>EJECUTADO AL 14 DE FEBRERO DE 2025</a:t>
                      </a:r>
                      <a:endParaRPr lang="es-CO" sz="1200" dirty="0">
                        <a:effectLst/>
                        <a:latin typeface="+mj-lt"/>
                        <a:ea typeface="Bitstream Vera Sans"/>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b">
                        <a:lnSpc>
                          <a:spcPct val="107000"/>
                        </a:lnSpc>
                      </a:pPr>
                      <a:r>
                        <a:rPr lang="es-CO" sz="1200" kern="1200" dirty="0">
                          <a:effectLst/>
                          <a:latin typeface="+mj-lt"/>
                          <a:ea typeface="Times New Roman" panose="02020603050405020304" pitchFamily="18" charset="0"/>
                          <a:cs typeface="Times New Roman" panose="02020603050405020304" pitchFamily="18" charset="0"/>
                        </a:rPr>
                        <a:t> $                          0,00</a:t>
                      </a:r>
                      <a:endParaRPr lang="es-CO" sz="1200" dirty="0">
                        <a:effectLst/>
                        <a:latin typeface="+mj-lt"/>
                        <a:ea typeface="Bitstream Vera Sans"/>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pPr>
                      <a:r>
                        <a:rPr lang="es-CO" sz="1200" kern="1200" dirty="0">
                          <a:effectLst/>
                          <a:latin typeface="+mj-lt"/>
                          <a:ea typeface="Times New Roman" panose="02020603050405020304" pitchFamily="18" charset="0"/>
                          <a:cs typeface="Times New Roman" panose="02020603050405020304" pitchFamily="18" charset="0"/>
                        </a:rPr>
                        <a:t>0%</a:t>
                      </a:r>
                      <a:endParaRPr lang="es-CO" sz="1200" dirty="0">
                        <a:effectLst/>
                        <a:latin typeface="+mj-lt"/>
                        <a:ea typeface="Bitstream Vera Sans"/>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6883130"/>
                  </a:ext>
                </a:extLst>
              </a:tr>
              <a:tr h="220178">
                <a:tc>
                  <a:txBody>
                    <a:bodyPr/>
                    <a:lstStyle/>
                    <a:p>
                      <a:pPr fontAlgn="b">
                        <a:lnSpc>
                          <a:spcPct val="107000"/>
                        </a:lnSpc>
                      </a:pPr>
                      <a:r>
                        <a:rPr lang="es-ES" sz="1200" kern="1200" dirty="0">
                          <a:solidFill>
                            <a:srgbClr val="000000"/>
                          </a:solidFill>
                          <a:effectLst/>
                          <a:latin typeface="+mj-lt"/>
                          <a:ea typeface="Times New Roman" panose="02020603050405020304" pitchFamily="18" charset="0"/>
                          <a:cs typeface="Times New Roman" panose="02020603050405020304" pitchFamily="18" charset="0"/>
                        </a:rPr>
                        <a:t>POR EJECUTAR AL 14 DE FEBRERO DE 2025</a:t>
                      </a:r>
                      <a:endParaRPr lang="es-CO" sz="1200" dirty="0">
                        <a:effectLst/>
                        <a:latin typeface="+mj-lt"/>
                        <a:ea typeface="Bitstream Vera Sans"/>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r" defTabSz="914400" rtl="0" eaLnBrk="1" fontAlgn="b" latinLnBrk="0" hangingPunct="1">
                        <a:lnSpc>
                          <a:spcPct val="107000"/>
                        </a:lnSpc>
                        <a:spcBef>
                          <a:spcPts val="0"/>
                        </a:spcBef>
                        <a:spcAft>
                          <a:spcPts val="0"/>
                        </a:spcAft>
                        <a:buClrTx/>
                        <a:buSzTx/>
                        <a:buFontTx/>
                        <a:buNone/>
                        <a:tabLst/>
                        <a:defRPr/>
                      </a:pPr>
                      <a:r>
                        <a:rPr lang="es-CO" sz="1200" dirty="0">
                          <a:latin typeface="+mj-lt"/>
                        </a:rPr>
                        <a:t>$ 671,483,655,25</a:t>
                      </a:r>
                      <a:r>
                        <a:rPr lang="es-CO" sz="1200" kern="1200" dirty="0">
                          <a:effectLst/>
                          <a:latin typeface="+mj-lt"/>
                          <a:ea typeface="Times New Roman" panose="02020603050405020304" pitchFamily="18" charset="0"/>
                          <a:cs typeface="Times New Roman" panose="02020603050405020304" pitchFamily="18" charset="0"/>
                        </a:rPr>
                        <a:t>  </a:t>
                      </a:r>
                      <a:endParaRPr lang="es-CO" sz="1200" dirty="0">
                        <a:effectLst/>
                        <a:latin typeface="+mj-lt"/>
                        <a:ea typeface="Bitstream Vera Sans"/>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07000"/>
                        </a:lnSpc>
                      </a:pPr>
                      <a:r>
                        <a:rPr lang="es-CO" sz="1200" kern="1200" dirty="0">
                          <a:effectLst/>
                          <a:latin typeface="+mj-lt"/>
                          <a:ea typeface="Times New Roman" panose="02020603050405020304" pitchFamily="18" charset="0"/>
                          <a:cs typeface="Times New Roman" panose="02020603050405020304" pitchFamily="18" charset="0"/>
                        </a:rPr>
                        <a:t>100%</a:t>
                      </a:r>
                      <a:endParaRPr lang="es-CO" sz="1200" dirty="0">
                        <a:effectLst/>
                        <a:latin typeface="+mj-lt"/>
                        <a:ea typeface="Bitstream Vera Sans"/>
                        <a:cs typeface="Times New Roman" panose="02020603050405020304" pitchFamily="18" charset="0"/>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23174"/>
                  </a:ext>
                </a:extLst>
              </a:tr>
            </a:tbl>
          </a:graphicData>
        </a:graphic>
      </p:graphicFrame>
    </p:spTree>
    <p:extLst>
      <p:ext uri="{BB962C8B-B14F-4D97-AF65-F5344CB8AC3E}">
        <p14:creationId xmlns:p14="http://schemas.microsoft.com/office/powerpoint/2010/main" val="2141240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4B77B-8988-061A-E1CA-ADECDF8697C4}"/>
            </a:ext>
          </a:extLst>
        </p:cNvPr>
        <p:cNvGrpSpPr/>
        <p:nvPr/>
      </p:nvGrpSpPr>
      <p:grpSpPr>
        <a:xfrm>
          <a:off x="0" y="0"/>
          <a:ext cx="0" cy="0"/>
          <a:chOff x="0" y="0"/>
          <a:chExt cx="0" cy="0"/>
        </a:xfrm>
      </p:grpSpPr>
      <p:sp>
        <p:nvSpPr>
          <p:cNvPr id="9" name="CuadroTexto 8">
            <a:extLst>
              <a:ext uri="{FF2B5EF4-FFF2-40B4-BE49-F238E27FC236}">
                <a16:creationId xmlns:a16="http://schemas.microsoft.com/office/drawing/2014/main" id="{7BFF09B7-9A98-6A12-56A7-3650F7C80B14}"/>
              </a:ext>
            </a:extLst>
          </p:cNvPr>
          <p:cNvSpPr txBox="1"/>
          <p:nvPr/>
        </p:nvSpPr>
        <p:spPr>
          <a:xfrm>
            <a:off x="2292447" y="336810"/>
            <a:ext cx="8027774" cy="769441"/>
          </a:xfrm>
          <a:prstGeom prst="rect">
            <a:avLst/>
          </a:prstGeom>
          <a:noFill/>
        </p:spPr>
        <p:txBody>
          <a:bodyPr wrap="none" rtlCol="0">
            <a:spAutoFit/>
          </a:bodyPr>
          <a:lstStyle/>
          <a:p>
            <a:pPr algn="ctr"/>
            <a:r>
              <a:rPr lang="es-CO" sz="2400" b="1" dirty="0">
                <a:solidFill>
                  <a:schemeClr val="tx1">
                    <a:lumMod val="75000"/>
                    <a:lumOff val="25000"/>
                  </a:schemeClr>
                </a:solidFill>
                <a:latin typeface="Century Gothic" panose="020B0502020202020204" pitchFamily="34" charset="0"/>
                <a:cs typeface="Arial" panose="020B0604020202020204" pitchFamily="34" charset="0"/>
              </a:rPr>
              <a:t>CONVENIO INTERADMINISTRATIVO No. 4164 de 2024</a:t>
            </a:r>
          </a:p>
          <a:p>
            <a:pPr algn="ctr"/>
            <a:r>
              <a:rPr lang="es-CO" sz="2000" b="1" dirty="0">
                <a:solidFill>
                  <a:schemeClr val="tx1">
                    <a:lumMod val="75000"/>
                    <a:lumOff val="25000"/>
                  </a:schemeClr>
                </a:solidFill>
                <a:latin typeface="Century Gothic" panose="020B0502020202020204" pitchFamily="34" charset="0"/>
                <a:cs typeface="Arial" panose="020B0604020202020204" pitchFamily="34" charset="0"/>
              </a:rPr>
              <a:t>(CENTRO AGROINDUSTRIAL)</a:t>
            </a:r>
          </a:p>
        </p:txBody>
      </p:sp>
      <p:sp>
        <p:nvSpPr>
          <p:cNvPr id="10" name="Rectángulo 9">
            <a:extLst>
              <a:ext uri="{FF2B5EF4-FFF2-40B4-BE49-F238E27FC236}">
                <a16:creationId xmlns:a16="http://schemas.microsoft.com/office/drawing/2014/main" id="{523ED9A2-349F-F8E2-5634-E3AB2A32F583}"/>
              </a:ext>
            </a:extLst>
          </p:cNvPr>
          <p:cNvSpPr/>
          <p:nvPr/>
        </p:nvSpPr>
        <p:spPr>
          <a:xfrm>
            <a:off x="961731" y="1167286"/>
            <a:ext cx="10689207" cy="15175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b="1" dirty="0">
                <a:solidFill>
                  <a:schemeClr val="tx1"/>
                </a:solidFill>
                <a:latin typeface="Century Gothic" panose="020B0502020202020204" pitchFamily="34" charset="0"/>
                <a:cs typeface="Arial" panose="020B0604020202020204" pitchFamily="34" charset="0"/>
              </a:rPr>
              <a:t>OBJETO</a:t>
            </a:r>
            <a:r>
              <a:rPr lang="es-MX" dirty="0">
                <a:solidFill>
                  <a:schemeClr val="tx1"/>
                </a:solidFill>
                <a:latin typeface="Century Gothic" panose="020B0502020202020204" pitchFamily="34" charset="0"/>
                <a:cs typeface="Arial" panose="020B0604020202020204" pitchFamily="34" charset="0"/>
              </a:rPr>
              <a:t>: </a:t>
            </a:r>
            <a:r>
              <a:rPr lang="es-ES" sz="1600" dirty="0">
                <a:solidFill>
                  <a:schemeClr val="tx1"/>
                </a:solidFill>
                <a:latin typeface="Century Gothic" panose="020B0502020202020204" pitchFamily="34" charset="0"/>
                <a:cs typeface="Arial" panose="020B0604020202020204" pitchFamily="34" charset="0"/>
              </a:rPr>
              <a:t>A</a:t>
            </a:r>
            <a:r>
              <a:rPr lang="es-ES" sz="1600" dirty="0">
                <a:solidFill>
                  <a:schemeClr val="tx1"/>
                </a:solidFill>
                <a:latin typeface="Century Gothic" panose="020B0502020202020204" pitchFamily="34" charset="0"/>
              </a:rPr>
              <a:t>unar esfuerzos administrativos, técnicos, financieros, jurídicos, sociales y ambientales entre el Departamento de Boyacá, el Instituto de Fomento y Desarrollo de Boyacá (IDEBOY) y la Alianza Societaria y de Desarrollo Empresarial de Boyacá S.A.S. (ASDETBOY S.A.S) en el proyecto de elaboración de estudios para la creación del centro agroindustrial, logístico y de comercialización del oriente colombiano en el Departamento de Boyacá.</a:t>
            </a:r>
            <a:endParaRPr lang="es-MX" sz="1600" b="1" dirty="0">
              <a:solidFill>
                <a:schemeClr val="tx1"/>
              </a:solidFill>
              <a:latin typeface="Century Gothic" panose="020B0502020202020204" pitchFamily="34" charset="0"/>
              <a:cs typeface="Arial" panose="020B0604020202020204" pitchFamily="34" charset="0"/>
            </a:endParaRPr>
          </a:p>
        </p:txBody>
      </p:sp>
      <p:graphicFrame>
        <p:nvGraphicFramePr>
          <p:cNvPr id="13" name="Tabla 12">
            <a:extLst>
              <a:ext uri="{FF2B5EF4-FFF2-40B4-BE49-F238E27FC236}">
                <a16:creationId xmlns:a16="http://schemas.microsoft.com/office/drawing/2014/main" id="{3F981341-97C7-6A7F-529D-629CC6C12CA7}"/>
              </a:ext>
            </a:extLst>
          </p:cNvPr>
          <p:cNvGraphicFramePr>
            <a:graphicFrameLocks noGrp="1"/>
          </p:cNvGraphicFramePr>
          <p:nvPr/>
        </p:nvGraphicFramePr>
        <p:xfrm>
          <a:off x="961731" y="2774507"/>
          <a:ext cx="4151133" cy="3078690"/>
        </p:xfrm>
        <a:graphic>
          <a:graphicData uri="http://schemas.openxmlformats.org/drawingml/2006/table">
            <a:tbl>
              <a:tblPr firstRow="1" bandRow="1">
                <a:tableStyleId>{3B4B98B0-60AC-42C2-AFA5-B58CD77FA1E5}</a:tableStyleId>
              </a:tblPr>
              <a:tblGrid>
                <a:gridCol w="1714794">
                  <a:extLst>
                    <a:ext uri="{9D8B030D-6E8A-4147-A177-3AD203B41FA5}">
                      <a16:colId xmlns:a16="http://schemas.microsoft.com/office/drawing/2014/main" val="3386221600"/>
                    </a:ext>
                  </a:extLst>
                </a:gridCol>
                <a:gridCol w="2436339">
                  <a:extLst>
                    <a:ext uri="{9D8B030D-6E8A-4147-A177-3AD203B41FA5}">
                      <a16:colId xmlns:a16="http://schemas.microsoft.com/office/drawing/2014/main" val="3023588219"/>
                    </a:ext>
                  </a:extLst>
                </a:gridCol>
              </a:tblGrid>
              <a:tr h="499336">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$665.472.398.50</a:t>
                      </a:r>
                    </a:p>
                  </a:txBody>
                  <a:tcPr anchor="ctr"/>
                </a:tc>
                <a:extLst>
                  <a:ext uri="{0D108BD9-81ED-4DB2-BD59-A6C34878D82A}">
                    <a16:rowId xmlns:a16="http://schemas.microsoft.com/office/drawing/2014/main" val="3799243388"/>
                  </a:ext>
                </a:extLst>
              </a:tr>
              <a:tr h="494394">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31 de Octubre de 2024</a:t>
                      </a:r>
                    </a:p>
                  </a:txBody>
                  <a:tcPr anchor="ctr"/>
                </a:tc>
                <a:extLst>
                  <a:ext uri="{0D108BD9-81ED-4DB2-BD59-A6C34878D82A}">
                    <a16:rowId xmlns:a16="http://schemas.microsoft.com/office/drawing/2014/main" val="4084991408"/>
                  </a:ext>
                </a:extLst>
              </a:tr>
              <a:tr h="609600">
                <a:tc>
                  <a:txBody>
                    <a:bodyPr/>
                    <a:lstStyle/>
                    <a:p>
                      <a:r>
                        <a:rPr lang="es-CO" sz="1400" b="1" dirty="0">
                          <a:latin typeface="Century Gothic" panose="020B0502020202020204" pitchFamily="34" charset="0"/>
                        </a:rPr>
                        <a:t>Plazo de ejecución inicial </a:t>
                      </a:r>
                    </a:p>
                  </a:txBody>
                  <a:tcPr anchor="ctr"/>
                </a:tc>
                <a:tc>
                  <a:txBody>
                    <a:bodyPr/>
                    <a:lstStyle/>
                    <a:p>
                      <a:r>
                        <a:rPr lang="es-CO" sz="1400" dirty="0">
                          <a:latin typeface="Century Gothic" panose="020B0502020202020204" pitchFamily="34" charset="0"/>
                        </a:rPr>
                        <a:t>2 meses </a:t>
                      </a:r>
                    </a:p>
                  </a:txBody>
                  <a:tcPr anchor="ctr"/>
                </a:tc>
                <a:extLst>
                  <a:ext uri="{0D108BD9-81ED-4DB2-BD59-A6C34878D82A}">
                    <a16:rowId xmlns:a16="http://schemas.microsoft.com/office/drawing/2014/main" val="2460182974"/>
                  </a:ext>
                </a:extLst>
              </a:tr>
              <a:tr h="838200">
                <a:tc>
                  <a:txBody>
                    <a:bodyPr/>
                    <a:lstStyle/>
                    <a:p>
                      <a:r>
                        <a:rPr lang="es-CO" sz="1400" b="1" dirty="0">
                          <a:latin typeface="Century Gothic" panose="020B0502020202020204" pitchFamily="34" charset="0"/>
                        </a:rPr>
                        <a:t>Fecha de terminación </a:t>
                      </a:r>
                    </a:p>
                  </a:txBody>
                  <a:tcPr anchor="ctr"/>
                </a:tc>
                <a:tc>
                  <a:txBody>
                    <a:bodyPr/>
                    <a:lstStyle/>
                    <a:p>
                      <a:r>
                        <a:rPr lang="es-CO" sz="1400" dirty="0">
                          <a:latin typeface="Century Gothic" panose="020B0502020202020204" pitchFamily="34" charset="0"/>
                        </a:rPr>
                        <a:t>13 de Junio de 2025</a:t>
                      </a:r>
                    </a:p>
                  </a:txBody>
                  <a:tcPr anchor="ctr"/>
                </a:tc>
                <a:extLst>
                  <a:ext uri="{0D108BD9-81ED-4DB2-BD59-A6C34878D82A}">
                    <a16:rowId xmlns:a16="http://schemas.microsoft.com/office/drawing/2014/main" val="457136723"/>
                  </a:ext>
                </a:extLst>
              </a:tr>
              <a:tr h="637160">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 </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8CD92616-8CCF-0D89-219A-CC28AABF1B93}"/>
              </a:ext>
            </a:extLst>
          </p:cNvPr>
          <p:cNvPicPr>
            <a:picLocks noChangeAspect="1"/>
          </p:cNvPicPr>
          <p:nvPr/>
        </p:nvPicPr>
        <p:blipFill>
          <a:blip r:embed="rId3"/>
          <a:srcRect r="55260"/>
          <a:stretch/>
        </p:blipFill>
        <p:spPr>
          <a:xfrm>
            <a:off x="3448891" y="5856327"/>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828496EB-8FAC-8910-463B-EE267C79F8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3240" y="5856327"/>
            <a:ext cx="1447800" cy="977182"/>
          </a:xfrm>
          <a:prstGeom prst="rect">
            <a:avLst/>
          </a:prstGeom>
        </p:spPr>
      </p:pic>
      <p:sp>
        <p:nvSpPr>
          <p:cNvPr id="2" name="CuadroTexto 1">
            <a:extLst>
              <a:ext uri="{FF2B5EF4-FFF2-40B4-BE49-F238E27FC236}">
                <a16:creationId xmlns:a16="http://schemas.microsoft.com/office/drawing/2014/main" id="{A79447C2-1E8D-F926-9CB0-DE4E05908001}"/>
              </a:ext>
            </a:extLst>
          </p:cNvPr>
          <p:cNvSpPr txBox="1"/>
          <p:nvPr/>
        </p:nvSpPr>
        <p:spPr>
          <a:xfrm>
            <a:off x="5409079" y="3391553"/>
            <a:ext cx="5953314" cy="610424"/>
          </a:xfrm>
          <a:prstGeom prst="rect">
            <a:avLst/>
          </a:prstGeom>
          <a:solidFill>
            <a:schemeClr val="bg1">
              <a:lumMod val="95000"/>
            </a:schemeClr>
          </a:solidFill>
        </p:spPr>
        <p:txBody>
          <a:bodyPr wrap="square" rtlCol="0">
            <a:spAutoFit/>
          </a:bodyPr>
          <a:lstStyle/>
          <a:p>
            <a:pPr marL="342900" lvl="0" indent="-342900" algn="just">
              <a:spcBef>
                <a:spcPts val="225"/>
              </a:spcBef>
              <a:buFont typeface="Symbol" panose="05050102010706020507" pitchFamily="18" charset="2"/>
              <a:buChar char=""/>
              <a:tabLst>
                <a:tab pos="622300" algn="l"/>
              </a:tabLst>
            </a:pPr>
            <a:r>
              <a:rPr lang="es-CO" sz="1600" b="1" dirty="0">
                <a:latin typeface="Century Gothic" panose="020B0502020202020204" pitchFamily="34" charset="0"/>
                <a:ea typeface="Calibri" panose="020F0502020204030204" pitchFamily="34" charset="0"/>
              </a:rPr>
              <a:t>AVANCE FISICO 15%</a:t>
            </a:r>
            <a:endParaRPr lang="es-CO" sz="1600" dirty="0">
              <a:effectLst/>
              <a:latin typeface="Century Gothic" panose="020B0502020202020204" pitchFamily="34" charset="0"/>
              <a:ea typeface="Calibri" panose="020F0502020204030204" pitchFamily="34" charset="0"/>
            </a:endParaRPr>
          </a:p>
          <a:p>
            <a:pPr marL="457200" indent="-228600" algn="just">
              <a:spcBef>
                <a:spcPts val="225"/>
              </a:spcBef>
              <a:tabLst>
                <a:tab pos="622300" algn="l"/>
              </a:tabLst>
            </a:pPr>
            <a:r>
              <a:rPr lang="es-CO" sz="1600" dirty="0">
                <a:effectLst/>
                <a:latin typeface="Century Gothic" panose="020B0502020202020204" pitchFamily="34" charset="0"/>
                <a:ea typeface="Calibri" panose="020F0502020204030204" pitchFamily="34" charset="0"/>
              </a:rPr>
              <a:t>      </a:t>
            </a:r>
            <a:r>
              <a:rPr lang="es-CO" sz="1600" dirty="0">
                <a:latin typeface="Century Gothic" panose="020B0502020202020204" pitchFamily="34" charset="0"/>
                <a:ea typeface="Calibri" panose="020F0502020204030204" pitchFamily="34" charset="0"/>
              </a:rPr>
              <a:t>Entrega estudios de caracterización </a:t>
            </a:r>
            <a:endParaRPr lang="es-CO" sz="1600" dirty="0">
              <a:latin typeface="Century Gothic" panose="020B0502020202020204" pitchFamily="34" charset="0"/>
            </a:endParaRPr>
          </a:p>
        </p:txBody>
      </p:sp>
      <p:pic>
        <p:nvPicPr>
          <p:cNvPr id="20" name="Imagen 19">
            <a:extLst>
              <a:ext uri="{FF2B5EF4-FFF2-40B4-BE49-F238E27FC236}">
                <a16:creationId xmlns:a16="http://schemas.microsoft.com/office/drawing/2014/main" id="{C03F7132-3CDA-A3FD-BA02-5E862F0FECFB}"/>
              </a:ext>
            </a:extLst>
          </p:cNvPr>
          <p:cNvPicPr>
            <a:picLocks noChangeAspect="1"/>
          </p:cNvPicPr>
          <p:nvPr/>
        </p:nvPicPr>
        <p:blipFill>
          <a:blip r:embed="rId5"/>
          <a:stretch>
            <a:fillRect/>
          </a:stretch>
        </p:blipFill>
        <p:spPr>
          <a:xfrm>
            <a:off x="5580526" y="3842616"/>
            <a:ext cx="6101028" cy="1952676"/>
          </a:xfrm>
          <a:prstGeom prst="rect">
            <a:avLst/>
          </a:prstGeom>
        </p:spPr>
      </p:pic>
    </p:spTree>
    <p:extLst>
      <p:ext uri="{BB962C8B-B14F-4D97-AF65-F5344CB8AC3E}">
        <p14:creationId xmlns:p14="http://schemas.microsoft.com/office/powerpoint/2010/main" val="253657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D2FEC-C3EA-F37B-D60C-167E871E438B}"/>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1965B769-808D-28A5-00BB-DE489C58C3BE}"/>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731E62AA-48D8-7243-6ADC-571FB708CBDA}"/>
              </a:ext>
            </a:extLst>
          </p:cNvPr>
          <p:cNvSpPr txBox="1"/>
          <p:nvPr/>
        </p:nvSpPr>
        <p:spPr>
          <a:xfrm>
            <a:off x="2010551" y="237164"/>
            <a:ext cx="7653057" cy="461665"/>
          </a:xfrm>
          <a:prstGeom prst="rect">
            <a:avLst/>
          </a:prstGeom>
          <a:noFill/>
        </p:spPr>
        <p:txBody>
          <a:bodyPr wrap="none" rtlCol="0">
            <a:spAutoFit/>
          </a:bodyPr>
          <a:lstStyle/>
          <a:p>
            <a:r>
              <a:rPr lang="es-CO" sz="2400" b="1" dirty="0">
                <a:solidFill>
                  <a:schemeClr val="tx1">
                    <a:lumMod val="75000"/>
                    <a:lumOff val="25000"/>
                  </a:schemeClr>
                </a:solidFill>
                <a:latin typeface="Century Gothic" panose="020B0502020202020204" pitchFamily="34" charset="0"/>
                <a:cs typeface="Arial" panose="020B0604020202020204" pitchFamily="34" charset="0"/>
              </a:rPr>
              <a:t>CONTRATO INTERADMINISTRATIVO No. 069 DE 2024</a:t>
            </a:r>
          </a:p>
        </p:txBody>
      </p:sp>
      <p:graphicFrame>
        <p:nvGraphicFramePr>
          <p:cNvPr id="13" name="Tabla 12">
            <a:extLst>
              <a:ext uri="{FF2B5EF4-FFF2-40B4-BE49-F238E27FC236}">
                <a16:creationId xmlns:a16="http://schemas.microsoft.com/office/drawing/2014/main" id="{48B80A03-E6F9-8B19-622F-4B7098939328}"/>
              </a:ext>
            </a:extLst>
          </p:cNvPr>
          <p:cNvGraphicFramePr>
            <a:graphicFrameLocks noGrp="1"/>
          </p:cNvGraphicFramePr>
          <p:nvPr>
            <p:extLst>
              <p:ext uri="{D42A27DB-BD31-4B8C-83A1-F6EECF244321}">
                <p14:modId xmlns:p14="http://schemas.microsoft.com/office/powerpoint/2010/main" val="2268805167"/>
              </p:ext>
            </p:extLst>
          </p:nvPr>
        </p:nvGraphicFramePr>
        <p:xfrm>
          <a:off x="516812" y="2132776"/>
          <a:ext cx="5052070" cy="3463399"/>
        </p:xfrm>
        <a:graphic>
          <a:graphicData uri="http://schemas.openxmlformats.org/drawingml/2006/table">
            <a:tbl>
              <a:tblPr firstRow="1" bandRow="1">
                <a:tableStyleId>{3B4B98B0-60AC-42C2-AFA5-B58CD77FA1E5}</a:tableStyleId>
              </a:tblPr>
              <a:tblGrid>
                <a:gridCol w="2192669">
                  <a:extLst>
                    <a:ext uri="{9D8B030D-6E8A-4147-A177-3AD203B41FA5}">
                      <a16:colId xmlns:a16="http://schemas.microsoft.com/office/drawing/2014/main" val="3386221600"/>
                    </a:ext>
                  </a:extLst>
                </a:gridCol>
                <a:gridCol w="2859401">
                  <a:extLst>
                    <a:ext uri="{9D8B030D-6E8A-4147-A177-3AD203B41FA5}">
                      <a16:colId xmlns:a16="http://schemas.microsoft.com/office/drawing/2014/main" val="3023588219"/>
                    </a:ext>
                  </a:extLst>
                </a:gridCol>
              </a:tblGrid>
              <a:tr h="536736">
                <a:tc>
                  <a:txBody>
                    <a:bodyPr/>
                    <a:lstStyle/>
                    <a:p>
                      <a:r>
                        <a:rPr lang="es-CO" sz="1400" b="1" dirty="0">
                          <a:latin typeface="Century Gothic" panose="020B0502020202020204" pitchFamily="34" charset="0"/>
                        </a:rPr>
                        <a:t>Valor</a:t>
                      </a:r>
                    </a:p>
                  </a:txBody>
                  <a:tcPr anchor="ctr"/>
                </a:tc>
                <a:tc>
                  <a:txBody>
                    <a:bodyPr/>
                    <a:lstStyle/>
                    <a:p>
                      <a:r>
                        <a:rPr lang="es-CO" sz="1400" b="0" dirty="0">
                          <a:latin typeface="Century Gothic" panose="020B0502020202020204" pitchFamily="34" charset="0"/>
                        </a:rPr>
                        <a:t>$1.101.174.330</a:t>
                      </a:r>
                    </a:p>
                  </a:txBody>
                  <a:tcPr anchor="ctr"/>
                </a:tc>
                <a:extLst>
                  <a:ext uri="{0D108BD9-81ED-4DB2-BD59-A6C34878D82A}">
                    <a16:rowId xmlns:a16="http://schemas.microsoft.com/office/drawing/2014/main" val="3799243388"/>
                  </a:ext>
                </a:extLst>
              </a:tr>
              <a:tr h="672212">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30 de Octubre de 2024</a:t>
                      </a:r>
                    </a:p>
                  </a:txBody>
                  <a:tcPr anchor="ctr"/>
                </a:tc>
                <a:extLst>
                  <a:ext uri="{0D108BD9-81ED-4DB2-BD59-A6C34878D82A}">
                    <a16:rowId xmlns:a16="http://schemas.microsoft.com/office/drawing/2014/main" val="4084991408"/>
                  </a:ext>
                </a:extLst>
              </a:tr>
              <a:tr h="667440">
                <a:tc>
                  <a:txBody>
                    <a:bodyPr/>
                    <a:lstStyle/>
                    <a:p>
                      <a:r>
                        <a:rPr lang="es-CO" sz="1400" b="1" dirty="0">
                          <a:latin typeface="Century Gothic" panose="020B0502020202020204" pitchFamily="34" charset="0"/>
                        </a:rPr>
                        <a:t>Fecha de terminación </a:t>
                      </a:r>
                    </a:p>
                  </a:txBody>
                  <a:tcPr anchor="ctr"/>
                </a:tc>
                <a:tc>
                  <a:txBody>
                    <a:bodyPr/>
                    <a:lstStyle/>
                    <a:p>
                      <a:r>
                        <a:rPr lang="es-CO" sz="1400" dirty="0">
                          <a:latin typeface="Century Gothic" panose="020B0502020202020204" pitchFamily="34" charset="0"/>
                        </a:rPr>
                        <a:t>31 de Diciembre de 2024</a:t>
                      </a:r>
                    </a:p>
                  </a:txBody>
                  <a:tcPr anchor="ctr"/>
                </a:tc>
                <a:extLst>
                  <a:ext uri="{0D108BD9-81ED-4DB2-BD59-A6C34878D82A}">
                    <a16:rowId xmlns:a16="http://schemas.microsoft.com/office/drawing/2014/main" val="2460182974"/>
                  </a:ext>
                </a:extLst>
              </a:tr>
              <a:tr h="902126">
                <a:tc>
                  <a:txBody>
                    <a:bodyPr/>
                    <a:lstStyle/>
                    <a:p>
                      <a:r>
                        <a:rPr lang="es-CO" sz="1400" b="1" dirty="0">
                          <a:latin typeface="Century Gothic" panose="020B0502020202020204" pitchFamily="34" charset="0"/>
                        </a:rPr>
                        <a:t>Fecha de terminación real </a:t>
                      </a:r>
                    </a:p>
                  </a:txBody>
                  <a:tcPr anchor="ctr"/>
                </a:tc>
                <a:tc>
                  <a:txBody>
                    <a:bodyPr/>
                    <a:lstStyle/>
                    <a:p>
                      <a:r>
                        <a:rPr lang="es-CO" sz="1400" dirty="0">
                          <a:latin typeface="Century Gothic" panose="020B0502020202020204" pitchFamily="34" charset="0"/>
                        </a:rPr>
                        <a:t>28 de Abril de 2025</a:t>
                      </a:r>
                    </a:p>
                  </a:txBody>
                  <a:tcPr anchor="ctr"/>
                </a:tc>
                <a:extLst>
                  <a:ext uri="{0D108BD9-81ED-4DB2-BD59-A6C34878D82A}">
                    <a16:rowId xmlns:a16="http://schemas.microsoft.com/office/drawing/2014/main" val="1912331086"/>
                  </a:ext>
                </a:extLst>
              </a:tr>
              <a:tr h="684885">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En ejecución </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4DCDD16D-D1F4-2EDC-87FF-541C59C63279}"/>
              </a:ext>
            </a:extLst>
          </p:cNvPr>
          <p:cNvPicPr>
            <a:picLocks noChangeAspect="1"/>
          </p:cNvPicPr>
          <p:nvPr/>
        </p:nvPicPr>
        <p:blipFill>
          <a:blip r:embed="rId4"/>
          <a:srcRect r="55260"/>
          <a:stretch/>
        </p:blipFill>
        <p:spPr>
          <a:xfrm>
            <a:off x="3448891" y="5856327"/>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0A816345-EA2E-E0AE-86A0-C1D96B1F7E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3831" y="5898223"/>
            <a:ext cx="1447800" cy="977182"/>
          </a:xfrm>
          <a:prstGeom prst="rect">
            <a:avLst/>
          </a:prstGeom>
        </p:spPr>
      </p:pic>
      <p:sp>
        <p:nvSpPr>
          <p:cNvPr id="2" name="CuadroTexto 1">
            <a:extLst>
              <a:ext uri="{FF2B5EF4-FFF2-40B4-BE49-F238E27FC236}">
                <a16:creationId xmlns:a16="http://schemas.microsoft.com/office/drawing/2014/main" id="{4A8C5F90-0896-6D44-65FD-D6B3368751CE}"/>
              </a:ext>
            </a:extLst>
          </p:cNvPr>
          <p:cNvSpPr txBox="1"/>
          <p:nvPr/>
        </p:nvSpPr>
        <p:spPr>
          <a:xfrm>
            <a:off x="5588393" y="1893282"/>
            <a:ext cx="6086475" cy="856645"/>
          </a:xfrm>
          <a:prstGeom prst="rect">
            <a:avLst/>
          </a:prstGeom>
          <a:noFill/>
          <a:ln>
            <a:solidFill>
              <a:schemeClr val="bg1"/>
            </a:solidFill>
          </a:ln>
        </p:spPr>
        <p:txBody>
          <a:bodyPr wrap="square" rtlCol="0">
            <a:spAutoFit/>
          </a:bodyPr>
          <a:lstStyle/>
          <a:p>
            <a:pPr lvl="0" algn="ctr">
              <a:spcBef>
                <a:spcPts val="225"/>
              </a:spcBef>
              <a:tabLst>
                <a:tab pos="622300" algn="l"/>
              </a:tabLst>
            </a:pPr>
            <a:r>
              <a:rPr lang="es-CO" sz="1600" b="1" dirty="0">
                <a:effectLst/>
                <a:latin typeface="Century Gothic" panose="020B0502020202020204" pitchFamily="34" charset="0"/>
                <a:ea typeface="Calibri" panose="020F0502020204030204" pitchFamily="34" charset="0"/>
              </a:rPr>
              <a:t>Estado de ejecución del contrato </a:t>
            </a:r>
            <a:endParaRPr lang="es-CO" sz="1600" dirty="0">
              <a:effectLst/>
              <a:latin typeface="Century Gothic" panose="020B0502020202020204" pitchFamily="34" charset="0"/>
              <a:ea typeface="Calibri" panose="020F0502020204030204" pitchFamily="34" charset="0"/>
            </a:endParaRPr>
          </a:p>
          <a:p>
            <a:pPr marL="457200" indent="-228600">
              <a:spcBef>
                <a:spcPts val="225"/>
              </a:spcBef>
              <a:tabLst>
                <a:tab pos="622300" algn="l"/>
              </a:tabLst>
            </a:pPr>
            <a:r>
              <a:rPr lang="es-CO" sz="1600" dirty="0">
                <a:latin typeface="Century Gothic" panose="020B0502020202020204" pitchFamily="34" charset="0"/>
              </a:rPr>
              <a:t>    La ejecución del presente convenio a corte de 31 de diciembre del 2024 es de </a:t>
            </a:r>
            <a:r>
              <a:rPr lang="es-CO" sz="1600" b="1" dirty="0">
                <a:latin typeface="Century Gothic" panose="020B0502020202020204" pitchFamily="34" charset="0"/>
              </a:rPr>
              <a:t>18%</a:t>
            </a:r>
          </a:p>
        </p:txBody>
      </p:sp>
      <p:pic>
        <p:nvPicPr>
          <p:cNvPr id="3" name="Imagen 2" descr="Mapa&#10;&#10;Descripción generada automáticamente">
            <a:extLst>
              <a:ext uri="{FF2B5EF4-FFF2-40B4-BE49-F238E27FC236}">
                <a16:creationId xmlns:a16="http://schemas.microsoft.com/office/drawing/2014/main" id="{8817F978-0F0A-86F9-8E41-CA4F0546EA77}"/>
              </a:ext>
            </a:extLst>
          </p:cNvPr>
          <p:cNvPicPr>
            <a:picLocks noChangeAspect="1"/>
          </p:cNvPicPr>
          <p:nvPr/>
        </p:nvPicPr>
        <p:blipFill rotWithShape="1">
          <a:blip r:embed="rId6"/>
          <a:srcRect l="1243" t="819" r="176"/>
          <a:stretch/>
        </p:blipFill>
        <p:spPr>
          <a:xfrm>
            <a:off x="6579900" y="3003727"/>
            <a:ext cx="3725893" cy="2811070"/>
          </a:xfrm>
          <a:prstGeom prst="rect">
            <a:avLst/>
          </a:prstGeom>
        </p:spPr>
      </p:pic>
      <p:sp>
        <p:nvSpPr>
          <p:cNvPr id="5" name="CuadroTexto 4">
            <a:extLst>
              <a:ext uri="{FF2B5EF4-FFF2-40B4-BE49-F238E27FC236}">
                <a16:creationId xmlns:a16="http://schemas.microsoft.com/office/drawing/2014/main" id="{E17B889E-3713-8980-4126-D99126761386}"/>
              </a:ext>
            </a:extLst>
          </p:cNvPr>
          <p:cNvSpPr txBox="1"/>
          <p:nvPr/>
        </p:nvSpPr>
        <p:spPr>
          <a:xfrm>
            <a:off x="6761117" y="2717821"/>
            <a:ext cx="3363461" cy="369332"/>
          </a:xfrm>
          <a:prstGeom prst="rect">
            <a:avLst/>
          </a:prstGeom>
          <a:noFill/>
        </p:spPr>
        <p:txBody>
          <a:bodyPr wrap="square" rtlCol="0">
            <a:spAutoFit/>
          </a:bodyPr>
          <a:lstStyle/>
          <a:p>
            <a:pPr algn="ctr"/>
            <a:r>
              <a:rPr lang="es-CO" b="1" dirty="0">
                <a:latin typeface="+mj-lt"/>
                <a:cs typeface="Times New Roman" panose="02020603050405020304" pitchFamily="18" charset="0"/>
              </a:rPr>
              <a:t>Área de Estudio </a:t>
            </a:r>
          </a:p>
        </p:txBody>
      </p:sp>
      <p:sp>
        <p:nvSpPr>
          <p:cNvPr id="4" name="CuadroTexto 3">
            <a:extLst>
              <a:ext uri="{FF2B5EF4-FFF2-40B4-BE49-F238E27FC236}">
                <a16:creationId xmlns:a16="http://schemas.microsoft.com/office/drawing/2014/main" id="{147BB443-E962-7783-02E9-E0FADAFE38F4}"/>
              </a:ext>
            </a:extLst>
          </p:cNvPr>
          <p:cNvSpPr txBox="1"/>
          <p:nvPr/>
        </p:nvSpPr>
        <p:spPr>
          <a:xfrm>
            <a:off x="516812" y="698829"/>
            <a:ext cx="11138545" cy="1200329"/>
          </a:xfrm>
          <a:prstGeom prst="rect">
            <a:avLst/>
          </a:prstGeom>
          <a:solidFill>
            <a:schemeClr val="bg2"/>
          </a:solidFill>
        </p:spPr>
        <p:txBody>
          <a:bodyPr wrap="square" rtlCol="0">
            <a:spAutoFit/>
          </a:bodyPr>
          <a:lstStyle/>
          <a:p>
            <a:pPr algn="just"/>
            <a:r>
              <a:rPr lang="es-MX" sz="1800" b="1" dirty="0">
                <a:solidFill>
                  <a:schemeClr val="tx1"/>
                </a:solidFill>
                <a:latin typeface="Century Gothic" panose="020B0502020202020204" pitchFamily="34" charset="0"/>
                <a:cs typeface="Arial" panose="020B0604020202020204" pitchFamily="34" charset="0"/>
              </a:rPr>
              <a:t>OBJETO</a:t>
            </a:r>
            <a:r>
              <a:rPr lang="es-MX" sz="1800" dirty="0">
                <a:solidFill>
                  <a:schemeClr val="tx1"/>
                </a:solidFill>
                <a:latin typeface="Century Gothic" panose="020B0502020202020204" pitchFamily="34" charset="0"/>
                <a:cs typeface="Arial" panose="020B0604020202020204" pitchFamily="34" charset="0"/>
              </a:rPr>
              <a:t>: </a:t>
            </a:r>
            <a:r>
              <a:rPr lang="es-ES" sz="1800" b="0" dirty="0">
                <a:solidFill>
                  <a:schemeClr val="tx1"/>
                </a:solidFill>
                <a:latin typeface="Century Gothic" panose="020B0502020202020204" pitchFamily="34" charset="0"/>
              </a:rPr>
              <a:t>Contrato interadministrativo de mandato sin representación bajo la modalidad de administración delegada de recursos para la modificación del plan de manejo del distrito regional integrado </a:t>
            </a:r>
            <a:r>
              <a:rPr lang="es-ES" sz="1800" b="1" dirty="0">
                <a:solidFill>
                  <a:schemeClr val="tx1"/>
                </a:solidFill>
                <a:latin typeface="Century Gothic" panose="020B0502020202020204" pitchFamily="34" charset="0"/>
              </a:rPr>
              <a:t>DRMI</a:t>
            </a:r>
            <a:r>
              <a:rPr lang="es-ES" sz="1800" b="0" dirty="0">
                <a:solidFill>
                  <a:schemeClr val="tx1"/>
                </a:solidFill>
                <a:latin typeface="Century Gothic" panose="020B0502020202020204" pitchFamily="34" charset="0"/>
              </a:rPr>
              <a:t> del lago </a:t>
            </a:r>
            <a:r>
              <a:rPr lang="es-ES" sz="1800" dirty="0">
                <a:solidFill>
                  <a:schemeClr val="tx1"/>
                </a:solidFill>
                <a:latin typeface="Century Gothic" panose="020B0502020202020204" pitchFamily="34" charset="0"/>
              </a:rPr>
              <a:t>S</a:t>
            </a:r>
            <a:r>
              <a:rPr lang="es-ES" sz="1800" b="0" dirty="0">
                <a:solidFill>
                  <a:schemeClr val="tx1"/>
                </a:solidFill>
                <a:latin typeface="Century Gothic" panose="020B0502020202020204" pitchFamily="34" charset="0"/>
              </a:rPr>
              <a:t>ochagota y la cuenca que lo alimenta, en el municipio de paipa, departamento de Boyacá.</a:t>
            </a:r>
            <a:endParaRPr lang="es-CO" sz="1800" b="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433006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5FAB7-E144-085B-7320-20EF38A59BA0}"/>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BD7DC9A6-2872-5A15-4F7F-EE6B66A03CF1}"/>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1673AE4B-9FEF-F2E2-2F57-9623C56B443F}"/>
              </a:ext>
            </a:extLst>
          </p:cNvPr>
          <p:cNvSpPr txBox="1"/>
          <p:nvPr/>
        </p:nvSpPr>
        <p:spPr>
          <a:xfrm>
            <a:off x="3771482" y="286320"/>
            <a:ext cx="5469158" cy="769441"/>
          </a:xfrm>
          <a:prstGeom prst="rect">
            <a:avLst/>
          </a:prstGeom>
          <a:noFill/>
        </p:spPr>
        <p:txBody>
          <a:bodyPr wrap="square" rtlCol="0">
            <a:spAutoFit/>
          </a:bodyPr>
          <a:lstStyle/>
          <a:p>
            <a:pPr algn="ctr"/>
            <a:r>
              <a:rPr lang="es-ES" sz="2400" b="1" dirty="0">
                <a:solidFill>
                  <a:schemeClr val="tx1">
                    <a:lumMod val="75000"/>
                    <a:lumOff val="25000"/>
                  </a:schemeClr>
                </a:solidFill>
                <a:latin typeface="Century Gothic" panose="020B0502020202020204" pitchFamily="34" charset="0"/>
                <a:cs typeface="Arial" panose="020B0604020202020204" pitchFamily="34" charset="0"/>
              </a:rPr>
              <a:t>CONVENIO No. 2803 DE 2021 </a:t>
            </a:r>
          </a:p>
          <a:p>
            <a:pPr algn="ctr"/>
            <a:r>
              <a:rPr lang="es-ES" sz="2000" b="1" dirty="0">
                <a:solidFill>
                  <a:schemeClr val="tx1">
                    <a:lumMod val="75000"/>
                    <a:lumOff val="25000"/>
                  </a:schemeClr>
                </a:solidFill>
                <a:latin typeface="Century Gothic" panose="020B0502020202020204" pitchFamily="34" charset="0"/>
                <a:cs typeface="Arial" panose="020B0604020202020204" pitchFamily="34" charset="0"/>
              </a:rPr>
              <a:t>(RESERVORIOS) </a:t>
            </a:r>
            <a:endParaRPr lang="es-CO" sz="2000" b="1" dirty="0">
              <a:solidFill>
                <a:schemeClr val="tx1">
                  <a:lumMod val="75000"/>
                  <a:lumOff val="25000"/>
                </a:schemeClr>
              </a:solidFill>
              <a:latin typeface="Century Gothic" panose="020B0502020202020204" pitchFamily="34" charset="0"/>
              <a:cs typeface="Arial" panose="020B0604020202020204" pitchFamily="34" charset="0"/>
            </a:endParaRPr>
          </a:p>
        </p:txBody>
      </p:sp>
      <p:sp>
        <p:nvSpPr>
          <p:cNvPr id="10" name="Rectángulo 9">
            <a:extLst>
              <a:ext uri="{FF2B5EF4-FFF2-40B4-BE49-F238E27FC236}">
                <a16:creationId xmlns:a16="http://schemas.microsoft.com/office/drawing/2014/main" id="{350B4A51-8A98-0DDA-CD7E-A8B79083D9A7}"/>
              </a:ext>
            </a:extLst>
          </p:cNvPr>
          <p:cNvSpPr/>
          <p:nvPr/>
        </p:nvSpPr>
        <p:spPr>
          <a:xfrm>
            <a:off x="961733" y="1233431"/>
            <a:ext cx="10268533" cy="9072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latin typeface="Century Gothic" panose="020B0502020202020204" pitchFamily="34" charset="0"/>
              </a:rPr>
              <a:t>OBJETO</a:t>
            </a:r>
            <a:r>
              <a:rPr lang="es-ES" sz="1600" dirty="0">
                <a:solidFill>
                  <a:schemeClr val="tx1"/>
                </a:solidFill>
                <a:latin typeface="Century Gothic" panose="020B0502020202020204" pitchFamily="34" charset="0"/>
              </a:rPr>
              <a:t>:</a:t>
            </a:r>
            <a:r>
              <a:rPr lang="es-ES_tradnl" sz="1600" dirty="0">
                <a:effectLst/>
                <a:latin typeface="Arial" panose="020B0604020202020204" pitchFamily="34" charset="0"/>
                <a:ea typeface="Times New Roman" panose="02020603050405020304" pitchFamily="18" charset="0"/>
                <a:cs typeface="Arial" panose="020B0604020202020204" pitchFamily="34" charset="0"/>
              </a:rPr>
              <a:t> </a:t>
            </a:r>
            <a:r>
              <a:rPr lang="es-ES_tradnl" dirty="0">
                <a:solidFill>
                  <a:schemeClr val="tx1"/>
                </a:solidFill>
                <a:effectLst/>
                <a:latin typeface="Century Gothic" panose="020B0502020202020204" pitchFamily="34" charset="0"/>
                <a:ea typeface="Times New Roman" panose="02020603050405020304" pitchFamily="18" charset="0"/>
                <a:cs typeface="Arial" panose="020B0604020202020204" pitchFamily="34" charset="0"/>
              </a:rPr>
              <a:t>Contratar la construcción </a:t>
            </a:r>
            <a:r>
              <a:rPr lang="es-ES_tradnl" dirty="0">
                <a:solidFill>
                  <a:schemeClr val="tx1"/>
                </a:solidFill>
                <a:latin typeface="Century Gothic" panose="020B0502020202020204" pitchFamily="34" charset="0"/>
                <a:ea typeface="Times New Roman" panose="02020603050405020304" pitchFamily="18" charset="0"/>
                <a:cs typeface="Arial" panose="020B0604020202020204" pitchFamily="34" charset="0"/>
              </a:rPr>
              <a:t>y rehabilitación de reservorios que contribuya de manera efectiva a las medidas de adaptación y mitigación del cambio climático en el departamento de Boyacá</a:t>
            </a:r>
            <a:endParaRPr lang="es-ES" dirty="0">
              <a:solidFill>
                <a:schemeClr val="tx1"/>
              </a:solidFill>
              <a:latin typeface="Century Gothic" panose="020B0502020202020204" pitchFamily="34" charset="0"/>
            </a:endParaRPr>
          </a:p>
        </p:txBody>
      </p:sp>
      <p:graphicFrame>
        <p:nvGraphicFramePr>
          <p:cNvPr id="13" name="Tabla 12">
            <a:extLst>
              <a:ext uri="{FF2B5EF4-FFF2-40B4-BE49-F238E27FC236}">
                <a16:creationId xmlns:a16="http://schemas.microsoft.com/office/drawing/2014/main" id="{F9CB0EC0-E706-08E7-216F-B66EC3A6989D}"/>
              </a:ext>
            </a:extLst>
          </p:cNvPr>
          <p:cNvGraphicFramePr>
            <a:graphicFrameLocks noGrp="1"/>
          </p:cNvGraphicFramePr>
          <p:nvPr>
            <p:extLst>
              <p:ext uri="{D42A27DB-BD31-4B8C-83A1-F6EECF244321}">
                <p14:modId xmlns:p14="http://schemas.microsoft.com/office/powerpoint/2010/main" val="3451941086"/>
              </p:ext>
            </p:extLst>
          </p:nvPr>
        </p:nvGraphicFramePr>
        <p:xfrm>
          <a:off x="1059323" y="2318334"/>
          <a:ext cx="4256336" cy="2198048"/>
        </p:xfrm>
        <a:graphic>
          <a:graphicData uri="http://schemas.openxmlformats.org/drawingml/2006/table">
            <a:tbl>
              <a:tblPr firstRow="1" bandRow="1">
                <a:tableStyleId>{3B4B98B0-60AC-42C2-AFA5-B58CD77FA1E5}</a:tableStyleId>
              </a:tblPr>
              <a:tblGrid>
                <a:gridCol w="1631518">
                  <a:extLst>
                    <a:ext uri="{9D8B030D-6E8A-4147-A177-3AD203B41FA5}">
                      <a16:colId xmlns:a16="http://schemas.microsoft.com/office/drawing/2014/main" val="3386221600"/>
                    </a:ext>
                  </a:extLst>
                </a:gridCol>
                <a:gridCol w="2624818">
                  <a:extLst>
                    <a:ext uri="{9D8B030D-6E8A-4147-A177-3AD203B41FA5}">
                      <a16:colId xmlns:a16="http://schemas.microsoft.com/office/drawing/2014/main" val="3023588219"/>
                    </a:ext>
                  </a:extLst>
                </a:gridCol>
              </a:tblGrid>
              <a:tr h="555495">
                <a:tc>
                  <a:txBody>
                    <a:bodyPr/>
                    <a:lstStyle/>
                    <a:p>
                      <a:r>
                        <a:rPr lang="es-CO" sz="1400" b="1" dirty="0">
                          <a:latin typeface="Century Gothic" panose="020B0502020202020204" pitchFamily="34" charset="0"/>
                        </a:rPr>
                        <a:t>Valor</a:t>
                      </a:r>
                    </a:p>
                  </a:txBody>
                  <a:tcPr anchor="ctr"/>
                </a:tc>
                <a:tc>
                  <a:txBody>
                    <a:bodyPr/>
                    <a:lstStyle/>
                    <a:p>
                      <a:pPr algn="l"/>
                      <a:r>
                        <a:rPr lang="es-CO" sz="1400" b="0" dirty="0">
                          <a:latin typeface="Century Gothic" panose="020B0502020202020204" pitchFamily="34" charset="0"/>
                        </a:rPr>
                        <a:t>$ 1.499.998.942.64</a:t>
                      </a:r>
                    </a:p>
                  </a:txBody>
                  <a:tcPr anchor="ctr"/>
                </a:tc>
                <a:extLst>
                  <a:ext uri="{0D108BD9-81ED-4DB2-BD59-A6C34878D82A}">
                    <a16:rowId xmlns:a16="http://schemas.microsoft.com/office/drawing/2014/main" val="3799243388"/>
                  </a:ext>
                </a:extLst>
              </a:tr>
              <a:tr h="620485">
                <a:tc>
                  <a:txBody>
                    <a:bodyPr/>
                    <a:lstStyle/>
                    <a:p>
                      <a:r>
                        <a:rPr lang="es-CO" sz="1400" b="1" dirty="0">
                          <a:latin typeface="Century Gothic" panose="020B0502020202020204" pitchFamily="34" charset="0"/>
                        </a:rPr>
                        <a:t>Fecha de Inicio</a:t>
                      </a:r>
                    </a:p>
                  </a:txBody>
                  <a:tcPr anchor="ctr"/>
                </a:tc>
                <a:tc>
                  <a:txBody>
                    <a:bodyPr/>
                    <a:lstStyle/>
                    <a:p>
                      <a:r>
                        <a:rPr lang="es-CO" sz="1400" dirty="0">
                          <a:latin typeface="Century Gothic" panose="020B0502020202020204" pitchFamily="34" charset="0"/>
                        </a:rPr>
                        <a:t>05 de Noviembre de 2021</a:t>
                      </a:r>
                    </a:p>
                  </a:txBody>
                  <a:tcPr anchor="ctr"/>
                </a:tc>
                <a:extLst>
                  <a:ext uri="{0D108BD9-81ED-4DB2-BD59-A6C34878D82A}">
                    <a16:rowId xmlns:a16="http://schemas.microsoft.com/office/drawing/2014/main" val="4084991408"/>
                  </a:ext>
                </a:extLst>
              </a:tr>
              <a:tr h="643524">
                <a:tc>
                  <a:txBody>
                    <a:bodyPr/>
                    <a:lstStyle/>
                    <a:p>
                      <a:r>
                        <a:rPr lang="es-CO" sz="1400" b="1" dirty="0">
                          <a:latin typeface="Century Gothic" panose="020B0502020202020204" pitchFamily="34" charset="0"/>
                        </a:rPr>
                        <a:t>Fecha de terminación</a:t>
                      </a:r>
                    </a:p>
                  </a:txBody>
                  <a:tcPr anchor="ctr"/>
                </a:tc>
                <a:tc>
                  <a:txBody>
                    <a:bodyPr/>
                    <a:lstStyle/>
                    <a:p>
                      <a:pPr algn="l"/>
                      <a:r>
                        <a:rPr lang="es-CO" sz="1400" dirty="0">
                          <a:latin typeface="Century Gothic" panose="020B0502020202020204" pitchFamily="34" charset="0"/>
                        </a:rPr>
                        <a:t>02 de Septiembre de 2022</a:t>
                      </a:r>
                    </a:p>
                  </a:txBody>
                  <a:tcPr anchor="ctr"/>
                </a:tc>
                <a:extLst>
                  <a:ext uri="{0D108BD9-81ED-4DB2-BD59-A6C34878D82A}">
                    <a16:rowId xmlns:a16="http://schemas.microsoft.com/office/drawing/2014/main" val="2460182974"/>
                  </a:ext>
                </a:extLst>
              </a:tr>
              <a:tr h="378544">
                <a:tc>
                  <a:txBody>
                    <a:bodyPr/>
                    <a:lstStyle/>
                    <a:p>
                      <a:r>
                        <a:rPr lang="es-CO" sz="1400" b="1" dirty="0">
                          <a:latin typeface="Century Gothic" panose="020B0502020202020204" pitchFamily="34" charset="0"/>
                        </a:rPr>
                        <a:t>Estado </a:t>
                      </a:r>
                    </a:p>
                  </a:txBody>
                  <a:tcPr anchor="ctr"/>
                </a:tc>
                <a:tc>
                  <a:txBody>
                    <a:bodyPr/>
                    <a:lstStyle/>
                    <a:p>
                      <a:r>
                        <a:rPr lang="es-CO" sz="1400" dirty="0">
                          <a:latin typeface="Century Gothic" panose="020B0502020202020204" pitchFamily="34" charset="0"/>
                        </a:rPr>
                        <a:t>Terminado – Sin liquidar  </a:t>
                      </a:r>
                    </a:p>
                  </a:txBody>
                  <a:tcPr anchor="ctr"/>
                </a:tc>
                <a:extLst>
                  <a:ext uri="{0D108BD9-81ED-4DB2-BD59-A6C34878D82A}">
                    <a16:rowId xmlns:a16="http://schemas.microsoft.com/office/drawing/2014/main" val="4105986489"/>
                  </a:ext>
                </a:extLst>
              </a:tr>
            </a:tbl>
          </a:graphicData>
        </a:graphic>
      </p:graphicFrame>
      <p:pic>
        <p:nvPicPr>
          <p:cNvPr id="12" name="Imagen 11">
            <a:extLst>
              <a:ext uri="{FF2B5EF4-FFF2-40B4-BE49-F238E27FC236}">
                <a16:creationId xmlns:a16="http://schemas.microsoft.com/office/drawing/2014/main" id="{5A070A56-5BB8-4141-E21D-948324F73470}"/>
              </a:ext>
            </a:extLst>
          </p:cNvPr>
          <p:cNvPicPr>
            <a:picLocks noChangeAspect="1"/>
          </p:cNvPicPr>
          <p:nvPr/>
        </p:nvPicPr>
        <p:blipFill>
          <a:blip r:embed="rId4"/>
          <a:srcRect r="55260"/>
          <a:stretch/>
        </p:blipFill>
        <p:spPr>
          <a:xfrm>
            <a:off x="4563116" y="587623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175D74A2-DF09-F5BE-F66E-23A3D0BBC6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2840" y="5828960"/>
            <a:ext cx="1447800" cy="977182"/>
          </a:xfrm>
          <a:prstGeom prst="rect">
            <a:avLst/>
          </a:prstGeom>
        </p:spPr>
      </p:pic>
      <p:pic>
        <p:nvPicPr>
          <p:cNvPr id="17" name="Imagen 16">
            <a:extLst>
              <a:ext uri="{FF2B5EF4-FFF2-40B4-BE49-F238E27FC236}">
                <a16:creationId xmlns:a16="http://schemas.microsoft.com/office/drawing/2014/main" id="{27B4A6D2-DFFD-7573-C037-61D22670868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059" b="76634" l="9975" r="89899">
                        <a14:foregroundMark x1="29419" y1="62418" x2="29419" y2="67974"/>
                        <a14:foregroundMark x1="40909" y1="38235" x2="36869" y2="38235"/>
                        <a14:foregroundMark x1="40909" y1="31699" x2="39268" y2="30392"/>
                        <a14:foregroundMark x1="46086" y1="28268" x2="45076" y2="23856"/>
                        <a14:foregroundMark x1="51136" y1="25980" x2="51515" y2="22059"/>
                        <a14:foregroundMark x1="56187" y1="28268" x2="57576" y2="25163"/>
                        <a14:foregroundMark x1="34217" y1="61275" x2="33712" y2="64706"/>
                        <a14:foregroundMark x1="42677" y1="60294" x2="42929" y2="64052"/>
                        <a14:foregroundMark x1="50758" y1="59967" x2="51136" y2="64379"/>
                        <a14:foregroundMark x1="59217" y1="62745" x2="59217" y2="65196"/>
                        <a14:foregroundMark x1="68182" y1="61275" x2="70202" y2="63889"/>
                      </a14:backgroundRemoval>
                    </a14:imgEffect>
                  </a14:imgLayer>
                </a14:imgProps>
              </a:ext>
              <a:ext uri="{28A0092B-C50C-407E-A947-70E740481C1C}">
                <a14:useLocalDpi xmlns:a14="http://schemas.microsoft.com/office/drawing/2010/main" val="0"/>
              </a:ext>
            </a:extLst>
          </a:blip>
          <a:srcRect t="15499" b="16477"/>
          <a:stretch/>
        </p:blipFill>
        <p:spPr bwMode="auto">
          <a:xfrm>
            <a:off x="2160658" y="5876230"/>
            <a:ext cx="1767884" cy="929912"/>
          </a:xfrm>
          <a:prstGeom prst="rect">
            <a:avLst/>
          </a:prstGeom>
          <a:ln>
            <a:no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AE30DA01-72EF-25F6-E1E5-61E9C24F74F3}"/>
              </a:ext>
            </a:extLst>
          </p:cNvPr>
          <p:cNvSpPr txBox="1"/>
          <p:nvPr/>
        </p:nvSpPr>
        <p:spPr>
          <a:xfrm>
            <a:off x="5330656" y="2318738"/>
            <a:ext cx="6560655" cy="1225977"/>
          </a:xfrm>
          <a:prstGeom prst="rect">
            <a:avLst/>
          </a:prstGeom>
          <a:noFill/>
          <a:ln>
            <a:noFill/>
          </a:ln>
        </p:spPr>
        <p:txBody>
          <a:bodyPr wrap="square" rtlCol="0">
            <a:spAutoFit/>
          </a:bodyPr>
          <a:lstStyle/>
          <a:p>
            <a:pPr lvl="0" algn="ctr">
              <a:spcBef>
                <a:spcPts val="225"/>
              </a:spcBef>
              <a:tabLst>
                <a:tab pos="622300" algn="l"/>
              </a:tabLst>
            </a:pPr>
            <a:r>
              <a:rPr lang="es-CO" b="1" dirty="0">
                <a:effectLst/>
                <a:latin typeface="Century Gothic" panose="020B0502020202020204" pitchFamily="34" charset="0"/>
                <a:ea typeface="Calibri" panose="020F0502020204030204" pitchFamily="34" charset="0"/>
              </a:rPr>
              <a:t>Estado de ejecución del contrato </a:t>
            </a:r>
            <a:endParaRPr lang="es-CO" dirty="0">
              <a:effectLst/>
              <a:latin typeface="Century Gothic" panose="020B0502020202020204" pitchFamily="34" charset="0"/>
              <a:ea typeface="Calibri" panose="020F0502020204030204" pitchFamily="34" charset="0"/>
            </a:endParaRPr>
          </a:p>
          <a:p>
            <a:pPr marL="742950" lvl="1" indent="-285750" algn="just">
              <a:buFont typeface="Arial" panose="020B0604020202020204" pitchFamily="34" charset="0"/>
              <a:buChar char="•"/>
            </a:pPr>
            <a:r>
              <a:rPr lang="es-ES" dirty="0">
                <a:latin typeface="Century Gothic" panose="020B0502020202020204" pitchFamily="34" charset="0"/>
                <a:cs typeface="Arial" panose="020B0604020202020204" pitchFamily="34" charset="0"/>
              </a:rPr>
              <a:t>Tiempo transcurrido a fecha de empalme: 100%</a:t>
            </a:r>
          </a:p>
          <a:p>
            <a:pPr marL="742950" lvl="1" indent="-285750">
              <a:buFont typeface="Arial" panose="020B0604020202020204" pitchFamily="34" charset="0"/>
              <a:buChar char="•"/>
            </a:pPr>
            <a:r>
              <a:rPr lang="es-ES" dirty="0">
                <a:latin typeface="Century Gothic" panose="020B0502020202020204" pitchFamily="34" charset="0"/>
                <a:cs typeface="Arial" panose="020B0604020202020204" pitchFamily="34" charset="0"/>
              </a:rPr>
              <a:t>Ejecución presupuestal reporte de agosto: </a:t>
            </a:r>
            <a:r>
              <a:rPr lang="es-CO" dirty="0">
                <a:effectLst/>
                <a:latin typeface="Century Gothic" panose="020B0502020202020204" pitchFamily="34" charset="0"/>
                <a:cs typeface="Arial" panose="020B0604020202020204" pitchFamily="34" charset="0"/>
              </a:rPr>
              <a:t>38.63%</a:t>
            </a:r>
            <a:endParaRPr lang="es-ES" b="1" dirty="0">
              <a:latin typeface="Century Gothic" panose="020B0502020202020204" pitchFamily="34" charset="0"/>
              <a:cs typeface="Arial" panose="020B0604020202020204" pitchFamily="34" charset="0"/>
            </a:endParaRPr>
          </a:p>
          <a:p>
            <a:pPr marL="457200" indent="-228600" algn="ctr">
              <a:spcBef>
                <a:spcPts val="225"/>
              </a:spcBef>
              <a:tabLst>
                <a:tab pos="622300" algn="l"/>
              </a:tabLst>
            </a:pPr>
            <a:endParaRPr lang="es-CO" dirty="0"/>
          </a:p>
        </p:txBody>
      </p:sp>
      <p:graphicFrame>
        <p:nvGraphicFramePr>
          <p:cNvPr id="3" name="Tabla 2">
            <a:extLst>
              <a:ext uri="{FF2B5EF4-FFF2-40B4-BE49-F238E27FC236}">
                <a16:creationId xmlns:a16="http://schemas.microsoft.com/office/drawing/2014/main" id="{FAC0BA70-6DA2-E5C7-7E57-E5D60066AA86}"/>
              </a:ext>
            </a:extLst>
          </p:cNvPr>
          <p:cNvGraphicFramePr>
            <a:graphicFrameLocks noGrp="1"/>
          </p:cNvGraphicFramePr>
          <p:nvPr>
            <p:extLst>
              <p:ext uri="{D42A27DB-BD31-4B8C-83A1-F6EECF244321}">
                <p14:modId xmlns:p14="http://schemas.microsoft.com/office/powerpoint/2010/main" val="1765548699"/>
              </p:ext>
            </p:extLst>
          </p:nvPr>
        </p:nvGraphicFramePr>
        <p:xfrm>
          <a:off x="1059323" y="4791327"/>
          <a:ext cx="4474421" cy="859514"/>
        </p:xfrm>
        <a:graphic>
          <a:graphicData uri="http://schemas.openxmlformats.org/drawingml/2006/table">
            <a:tbl>
              <a:tblPr firstRow="1" firstCol="1" bandRow="1">
                <a:tableStyleId>{5C22544A-7EE6-4342-B048-85BDC9FD1C3A}</a:tableStyleId>
              </a:tblPr>
              <a:tblGrid>
                <a:gridCol w="1370903">
                  <a:extLst>
                    <a:ext uri="{9D8B030D-6E8A-4147-A177-3AD203B41FA5}">
                      <a16:colId xmlns:a16="http://schemas.microsoft.com/office/drawing/2014/main" val="972220750"/>
                    </a:ext>
                  </a:extLst>
                </a:gridCol>
                <a:gridCol w="116351">
                  <a:extLst>
                    <a:ext uri="{9D8B030D-6E8A-4147-A177-3AD203B41FA5}">
                      <a16:colId xmlns:a16="http://schemas.microsoft.com/office/drawing/2014/main" val="703902577"/>
                    </a:ext>
                  </a:extLst>
                </a:gridCol>
                <a:gridCol w="1416530">
                  <a:extLst>
                    <a:ext uri="{9D8B030D-6E8A-4147-A177-3AD203B41FA5}">
                      <a16:colId xmlns:a16="http://schemas.microsoft.com/office/drawing/2014/main" val="4068566739"/>
                    </a:ext>
                  </a:extLst>
                </a:gridCol>
                <a:gridCol w="83383">
                  <a:extLst>
                    <a:ext uri="{9D8B030D-6E8A-4147-A177-3AD203B41FA5}">
                      <a16:colId xmlns:a16="http://schemas.microsoft.com/office/drawing/2014/main" val="890987090"/>
                    </a:ext>
                  </a:extLst>
                </a:gridCol>
                <a:gridCol w="1487254">
                  <a:extLst>
                    <a:ext uri="{9D8B030D-6E8A-4147-A177-3AD203B41FA5}">
                      <a16:colId xmlns:a16="http://schemas.microsoft.com/office/drawing/2014/main" val="3849487016"/>
                    </a:ext>
                  </a:extLst>
                </a:gridCol>
              </a:tblGrid>
              <a:tr h="327384">
                <a:tc gridSpan="2">
                  <a:txBody>
                    <a:bodyPr/>
                    <a:lstStyle/>
                    <a:p>
                      <a:pPr algn="ctr">
                        <a:lnSpc>
                          <a:spcPct val="107000"/>
                        </a:lnSpc>
                      </a:pPr>
                      <a:r>
                        <a:rPr lang="es-MX" sz="1050" dirty="0">
                          <a:effectLst/>
                          <a:latin typeface="+mn-lt"/>
                        </a:rPr>
                        <a:t>GIRO</a:t>
                      </a:r>
                      <a:endParaRPr lang="es-CO" sz="1050" dirty="0">
                        <a:effectLst/>
                        <a:latin typeface="+mn-lt"/>
                        <a:ea typeface="Bitstream Vera Sans"/>
                        <a:cs typeface="Times New Roman" panose="02020603050405020304" pitchFamily="18" charset="0"/>
                      </a:endParaRPr>
                    </a:p>
                  </a:txBody>
                  <a:tcPr marL="44450" marR="44450" marT="0" marB="0" anchor="ctr"/>
                </a:tc>
                <a:tc hMerge="1">
                  <a:txBody>
                    <a:bodyPr/>
                    <a:lstStyle/>
                    <a:p>
                      <a:pPr algn="ctr">
                        <a:lnSpc>
                          <a:spcPct val="107000"/>
                        </a:lnSpc>
                      </a:pPr>
                      <a:endParaRPr lang="es-CO" sz="1100" dirty="0">
                        <a:effectLst/>
                        <a:latin typeface="Arial" panose="020B0604020202020204" pitchFamily="34" charset="0"/>
                        <a:ea typeface="Bitstream Vera Sans"/>
                        <a:cs typeface="Times New Roman" panose="02020603050405020304" pitchFamily="18" charset="0"/>
                      </a:endParaRPr>
                    </a:p>
                  </a:txBody>
                  <a:tcPr marL="44450" marR="44450" marT="0" marB="0" anchor="ctr"/>
                </a:tc>
                <a:tc gridSpan="2">
                  <a:txBody>
                    <a:bodyPr/>
                    <a:lstStyle/>
                    <a:p>
                      <a:pPr algn="ctr">
                        <a:lnSpc>
                          <a:spcPct val="107000"/>
                        </a:lnSpc>
                      </a:pPr>
                      <a:r>
                        <a:rPr lang="es-CO" sz="1050" dirty="0">
                          <a:effectLst/>
                          <a:latin typeface="+mn-lt"/>
                          <a:ea typeface="Bitstream Vera Sans"/>
                          <a:cs typeface="Times New Roman" panose="02020603050405020304" pitchFamily="18" charset="0"/>
                        </a:rPr>
                        <a:t>VALOR RECIBIDO</a:t>
                      </a:r>
                    </a:p>
                  </a:txBody>
                  <a:tcPr marL="44450" marR="44450" marT="0" marB="0" anchor="ctr"/>
                </a:tc>
                <a:tc hMerge="1">
                  <a:txBody>
                    <a:bodyPr/>
                    <a:lstStyle/>
                    <a:p>
                      <a:pPr algn="ctr">
                        <a:lnSpc>
                          <a:spcPct val="107000"/>
                        </a:lnSpc>
                      </a:pPr>
                      <a:endParaRPr lang="es-CO" sz="1100" dirty="0">
                        <a:effectLst/>
                        <a:latin typeface="Arial" panose="020B0604020202020204" pitchFamily="34" charset="0"/>
                        <a:ea typeface="Bitstream Vera Sans"/>
                        <a:cs typeface="Times New Roman" panose="02020603050405020304" pitchFamily="18" charset="0"/>
                      </a:endParaRPr>
                    </a:p>
                  </a:txBody>
                  <a:tcPr marL="44450" marR="44450" marT="0" marB="0" anchor="ctr"/>
                </a:tc>
                <a:tc>
                  <a:txBody>
                    <a:bodyPr/>
                    <a:lstStyle/>
                    <a:p>
                      <a:pPr algn="ctr">
                        <a:lnSpc>
                          <a:spcPct val="107000"/>
                        </a:lnSpc>
                      </a:pPr>
                      <a:r>
                        <a:rPr lang="es-CO" sz="1050" dirty="0">
                          <a:effectLst/>
                          <a:latin typeface="+mn-lt"/>
                          <a:ea typeface="Bitstream Vera Sans"/>
                          <a:cs typeface="Times New Roman" panose="02020603050405020304" pitchFamily="18" charset="0"/>
                        </a:rPr>
                        <a:t>VALOR POR RECIBIR</a:t>
                      </a:r>
                    </a:p>
                  </a:txBody>
                  <a:tcPr marL="44450" marR="44450" marT="0" marB="0" anchor="ctr"/>
                </a:tc>
                <a:extLst>
                  <a:ext uri="{0D108BD9-81ED-4DB2-BD59-A6C34878D82A}">
                    <a16:rowId xmlns:a16="http://schemas.microsoft.com/office/drawing/2014/main" val="949472305"/>
                  </a:ext>
                </a:extLst>
              </a:tr>
              <a:tr h="266065">
                <a:tc>
                  <a:txBody>
                    <a:bodyPr/>
                    <a:lstStyle/>
                    <a:p>
                      <a:pPr algn="ctr">
                        <a:lnSpc>
                          <a:spcPct val="107000"/>
                        </a:lnSpc>
                      </a:pPr>
                      <a:r>
                        <a:rPr lang="es-CO" sz="1050" dirty="0">
                          <a:effectLst/>
                          <a:latin typeface="+mn-lt"/>
                        </a:rPr>
                        <a:t>ANTICIPO</a:t>
                      </a:r>
                      <a:endParaRPr lang="es-CO" sz="1050" dirty="0">
                        <a:effectLst/>
                        <a:latin typeface="+mn-lt"/>
                        <a:ea typeface="Bitstream Vera Sans"/>
                        <a:cs typeface="Times New Roman" panose="02020603050405020304" pitchFamily="18" charset="0"/>
                      </a:endParaRPr>
                    </a:p>
                  </a:txBody>
                  <a:tcPr marL="44450" marR="44450" marT="0" marB="0" anchor="ctr"/>
                </a:tc>
                <a:tc gridSpan="2">
                  <a:txBody>
                    <a:bodyPr/>
                    <a:lstStyle/>
                    <a:p>
                      <a:pPr algn="ctr">
                        <a:lnSpc>
                          <a:spcPct val="107000"/>
                        </a:lnSpc>
                      </a:pPr>
                      <a:r>
                        <a:rPr lang="es-CO" sz="1050" b="1" dirty="0">
                          <a:effectLst/>
                          <a:latin typeface="+mn-lt"/>
                        </a:rPr>
                        <a:t> $     749,999,471.32</a:t>
                      </a:r>
                      <a:endParaRPr lang="es-CO" sz="1050" b="1" dirty="0">
                        <a:effectLst/>
                        <a:latin typeface="+mn-lt"/>
                        <a:ea typeface="Bitstream Vera Sans"/>
                        <a:cs typeface="Times New Roman" panose="02020603050405020304" pitchFamily="18" charset="0"/>
                      </a:endParaRPr>
                    </a:p>
                  </a:txBody>
                  <a:tcPr marL="44450" marR="44450" marT="0" marB="0" anchor="ctr"/>
                </a:tc>
                <a:tc hMerge="1">
                  <a:txBody>
                    <a:bodyPr/>
                    <a:lstStyle/>
                    <a:p>
                      <a:endParaRPr lang="es-ES"/>
                    </a:p>
                  </a:txBody>
                  <a:tcPr/>
                </a:tc>
                <a:tc gridSpan="2">
                  <a:txBody>
                    <a:bodyPr/>
                    <a:lstStyle/>
                    <a:p>
                      <a:pPr algn="ctr">
                        <a:lnSpc>
                          <a:spcPct val="107000"/>
                        </a:lnSpc>
                      </a:pPr>
                      <a:endParaRPr lang="es-CO" sz="1050" b="1" dirty="0">
                        <a:effectLst/>
                        <a:latin typeface="+mn-lt"/>
                        <a:ea typeface="Bitstream Vera Sans"/>
                        <a:cs typeface="Times New Roman" panose="02020603050405020304" pitchFamily="18" charset="0"/>
                      </a:endParaRPr>
                    </a:p>
                  </a:txBody>
                  <a:tcPr marL="44450" marR="44450" marT="0" marB="0" anchor="ctr"/>
                </a:tc>
                <a:tc hMerge="1">
                  <a:txBody>
                    <a:bodyPr/>
                    <a:lstStyle/>
                    <a:p>
                      <a:endParaRPr lang="es-ES"/>
                    </a:p>
                  </a:txBody>
                  <a:tcPr/>
                </a:tc>
                <a:extLst>
                  <a:ext uri="{0D108BD9-81ED-4DB2-BD59-A6C34878D82A}">
                    <a16:rowId xmlns:a16="http://schemas.microsoft.com/office/drawing/2014/main" val="553412911"/>
                  </a:ext>
                </a:extLst>
              </a:tr>
              <a:tr h="266065">
                <a:tc>
                  <a:txBody>
                    <a:bodyPr/>
                    <a:lstStyle/>
                    <a:p>
                      <a:pPr algn="ctr">
                        <a:lnSpc>
                          <a:spcPct val="107000"/>
                        </a:lnSpc>
                      </a:pPr>
                      <a:r>
                        <a:rPr lang="es-CO" sz="1050" dirty="0">
                          <a:effectLst/>
                          <a:latin typeface="+mn-lt"/>
                          <a:ea typeface="Bitstream Vera Sans"/>
                          <a:cs typeface="Times New Roman" panose="02020603050405020304" pitchFamily="18" charset="0"/>
                        </a:rPr>
                        <a:t>ACTA 01</a:t>
                      </a:r>
                    </a:p>
                  </a:txBody>
                  <a:tcPr marL="44450" marR="44450" marT="0" marB="0" anchor="ctr"/>
                </a:tc>
                <a:tc gridSpan="2">
                  <a:txBody>
                    <a:bodyPr/>
                    <a:lstStyle/>
                    <a:p>
                      <a:pPr algn="ctr">
                        <a:lnSpc>
                          <a:spcPct val="107000"/>
                        </a:lnSpc>
                      </a:pPr>
                      <a:r>
                        <a:rPr lang="es-CO" sz="1050" b="1" dirty="0">
                          <a:effectLst/>
                          <a:latin typeface="+mn-lt"/>
                        </a:rPr>
                        <a:t> </a:t>
                      </a:r>
                      <a:endParaRPr lang="es-CO" sz="1050" b="1" dirty="0">
                        <a:effectLst/>
                        <a:latin typeface="+mn-lt"/>
                        <a:ea typeface="Bitstream Vera Sans"/>
                        <a:cs typeface="Times New Roman" panose="02020603050405020304" pitchFamily="18" charset="0"/>
                      </a:endParaRPr>
                    </a:p>
                  </a:txBody>
                  <a:tcPr marL="44450" marR="44450" marT="0" marB="0" anchor="ctr"/>
                </a:tc>
                <a:tc hMerge="1">
                  <a:txBody>
                    <a:bodyPr/>
                    <a:lstStyle/>
                    <a:p>
                      <a:endParaRPr lang="es-ES"/>
                    </a:p>
                  </a:txBody>
                  <a:tcPr/>
                </a:tc>
                <a:tc gridSpan="2">
                  <a:txBody>
                    <a:bodyPr/>
                    <a:lstStyle/>
                    <a:p>
                      <a:pPr algn="ctr">
                        <a:lnSpc>
                          <a:spcPct val="107000"/>
                        </a:lnSpc>
                      </a:pPr>
                      <a:r>
                        <a:rPr lang="es-CO" sz="1050" b="1" dirty="0">
                          <a:effectLst/>
                          <a:latin typeface="+mn-lt"/>
                        </a:rPr>
                        <a:t>$     526.815.352,7</a:t>
                      </a:r>
                      <a:endParaRPr lang="es-CO" sz="1050" b="1" dirty="0">
                        <a:effectLst/>
                        <a:latin typeface="+mn-lt"/>
                        <a:cs typeface="Times New Roman" panose="02020603050405020304" pitchFamily="18" charset="0"/>
                      </a:endParaRPr>
                    </a:p>
                  </a:txBody>
                  <a:tcPr marL="44450" marR="44450" marT="0" marB="0" anchor="ctr"/>
                </a:tc>
                <a:tc hMerge="1">
                  <a:txBody>
                    <a:bodyPr/>
                    <a:lstStyle/>
                    <a:p>
                      <a:endParaRPr lang="es-ES"/>
                    </a:p>
                  </a:txBody>
                  <a:tcPr/>
                </a:tc>
                <a:extLst>
                  <a:ext uri="{0D108BD9-81ED-4DB2-BD59-A6C34878D82A}">
                    <a16:rowId xmlns:a16="http://schemas.microsoft.com/office/drawing/2014/main" val="1571520331"/>
                  </a:ext>
                </a:extLst>
              </a:tr>
            </a:tbl>
          </a:graphicData>
        </a:graphic>
      </p:graphicFrame>
      <p:sp>
        <p:nvSpPr>
          <p:cNvPr id="5" name="CuadroTexto 4">
            <a:extLst>
              <a:ext uri="{FF2B5EF4-FFF2-40B4-BE49-F238E27FC236}">
                <a16:creationId xmlns:a16="http://schemas.microsoft.com/office/drawing/2014/main" id="{9D3AAA96-067F-519B-B163-CA55B0145ECF}"/>
              </a:ext>
            </a:extLst>
          </p:cNvPr>
          <p:cNvSpPr txBox="1"/>
          <p:nvPr/>
        </p:nvSpPr>
        <p:spPr>
          <a:xfrm>
            <a:off x="5671812" y="3518264"/>
            <a:ext cx="6035774" cy="2308324"/>
          </a:xfrm>
          <a:prstGeom prst="rect">
            <a:avLst/>
          </a:prstGeom>
          <a:noFill/>
        </p:spPr>
        <p:txBody>
          <a:bodyPr wrap="square">
            <a:spAutoFit/>
          </a:bodyPr>
          <a:lstStyle/>
          <a:p>
            <a:pPr marL="285750" indent="-285750" algn="just">
              <a:buFont typeface="Arial" panose="020B0604020202020204" pitchFamily="34" charset="0"/>
              <a:buChar char="•"/>
            </a:pPr>
            <a:r>
              <a:rPr lang="es-CO" sz="1600" i="1" dirty="0">
                <a:cs typeface="Arial" panose="020B0604020202020204" pitchFamily="34" charset="0"/>
              </a:rPr>
              <a:t>El anticipo se recibió el 23 de noviembre de 2021.</a:t>
            </a:r>
          </a:p>
          <a:p>
            <a:pPr marL="285750" indent="-285750" algn="just">
              <a:buFont typeface="Arial" panose="020B0604020202020204" pitchFamily="34" charset="0"/>
              <a:buChar char="•"/>
            </a:pPr>
            <a:r>
              <a:rPr lang="es-ES" sz="1600" i="1" dirty="0">
                <a:cs typeface="Arial" panose="020B0604020202020204" pitchFamily="34" charset="0"/>
              </a:rPr>
              <a:t>La ejecución obedece a la presentación del informe final (ACTA 01), que a la fecha se encuentra pendiente por presentar y ser debidamente avalado, razón por la cual puede presentar variaciones y </a:t>
            </a:r>
            <a:r>
              <a:rPr lang="es-CO" sz="1600" i="1" dirty="0">
                <a:cs typeface="Arial" panose="020B0604020202020204" pitchFamily="34" charset="0"/>
              </a:rPr>
              <a:t>el valor encuentra sujeto a modificación. </a:t>
            </a:r>
          </a:p>
          <a:p>
            <a:pPr marL="285750" indent="-285750" algn="just">
              <a:buFont typeface="Arial" panose="020B0604020202020204" pitchFamily="34" charset="0"/>
              <a:buChar char="•"/>
            </a:pPr>
            <a:r>
              <a:rPr lang="es-ES" sz="1600" i="1" dirty="0">
                <a:cs typeface="Arial" panose="020B0604020202020204" pitchFamily="34" charset="0"/>
              </a:rPr>
              <a:t>De los recursos recibidos del anticipo se logra delimitar que, de acuerdo con la ejecución, existe un saldo de $223.184.118,62 que TIERRAUSA S.A.S. deberá reintegrar. Este valor se encuentra sujeto a variaciones por revisión y aprobación de las partes.</a:t>
            </a:r>
            <a:endParaRPr lang="es-CO" sz="1600" i="1" dirty="0">
              <a:cs typeface="Arial" panose="020B0604020202020204" pitchFamily="34" charset="0"/>
            </a:endParaRPr>
          </a:p>
        </p:txBody>
      </p:sp>
    </p:spTree>
    <p:extLst>
      <p:ext uri="{BB962C8B-B14F-4D97-AF65-F5344CB8AC3E}">
        <p14:creationId xmlns:p14="http://schemas.microsoft.com/office/powerpoint/2010/main" val="2063455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95C41-7B95-988F-A3D1-91FC9471D69D}"/>
            </a:ext>
          </a:extLst>
        </p:cNvPr>
        <p:cNvGrpSpPr/>
        <p:nvPr/>
      </p:nvGrpSpPr>
      <p:grpSpPr>
        <a:xfrm>
          <a:off x="0" y="0"/>
          <a:ext cx="0" cy="0"/>
          <a:chOff x="0" y="0"/>
          <a:chExt cx="0" cy="0"/>
        </a:xfrm>
      </p:grpSpPr>
      <p:sp>
        <p:nvSpPr>
          <p:cNvPr id="19" name="CuadroTexto 18">
            <a:extLst>
              <a:ext uri="{FF2B5EF4-FFF2-40B4-BE49-F238E27FC236}">
                <a16:creationId xmlns:a16="http://schemas.microsoft.com/office/drawing/2014/main" id="{F783E852-6C5F-D2EE-2889-8D1FCAF8B15C}"/>
              </a:ext>
            </a:extLst>
          </p:cNvPr>
          <p:cNvSpPr txBox="1"/>
          <p:nvPr/>
        </p:nvSpPr>
        <p:spPr>
          <a:xfrm>
            <a:off x="6554939" y="3087469"/>
            <a:ext cx="4936589" cy="830997"/>
          </a:xfrm>
          <a:prstGeom prst="rect">
            <a:avLst/>
          </a:prstGeom>
          <a:solidFill>
            <a:schemeClr val="bg1">
              <a:lumMod val="95000"/>
            </a:schemeClr>
          </a:solidFill>
        </p:spPr>
        <p:txBody>
          <a:bodyPr wrap="square" rtlCol="0">
            <a:spAutoFit/>
          </a:bodyPr>
          <a:lstStyle/>
          <a:p>
            <a:pPr algn="ctr"/>
            <a:r>
              <a:rPr lang="es-ES" sz="2400" b="1" dirty="0">
                <a:solidFill>
                  <a:schemeClr val="tx1">
                    <a:lumMod val="75000"/>
                    <a:lumOff val="25000"/>
                  </a:schemeClr>
                </a:solidFill>
                <a:latin typeface="Century Gothic" panose="020B0502020202020204" pitchFamily="34" charset="0"/>
                <a:cs typeface="Arial" panose="020B0604020202020204" pitchFamily="34" charset="0"/>
              </a:rPr>
              <a:t>INTERVENCION TIERRASUA S.A.S 2024</a:t>
            </a:r>
          </a:p>
        </p:txBody>
      </p:sp>
      <p:pic>
        <p:nvPicPr>
          <p:cNvPr id="29" name="Imagen 28">
            <a:extLst>
              <a:ext uri="{FF2B5EF4-FFF2-40B4-BE49-F238E27FC236}">
                <a16:creationId xmlns:a16="http://schemas.microsoft.com/office/drawing/2014/main" id="{5F6C4AA7-DB9E-11B7-616C-40DDEF526C7C}"/>
              </a:ext>
            </a:extLst>
          </p:cNvPr>
          <p:cNvPicPr>
            <a:picLocks noChangeAspect="1"/>
          </p:cNvPicPr>
          <p:nvPr/>
        </p:nvPicPr>
        <p:blipFill>
          <a:blip r:embed="rId3"/>
          <a:srcRect r="55260"/>
          <a:stretch/>
        </p:blipFill>
        <p:spPr>
          <a:xfrm>
            <a:off x="7308062" y="5852078"/>
            <a:ext cx="2481162" cy="1045047"/>
          </a:xfrm>
          <a:prstGeom prst="rect">
            <a:avLst/>
          </a:prstGeom>
        </p:spPr>
      </p:pic>
      <p:pic>
        <p:nvPicPr>
          <p:cNvPr id="30" name="Imagen 29" descr="Logotipo&#10;&#10;Descripción generada automáticamente">
            <a:extLst>
              <a:ext uri="{FF2B5EF4-FFF2-40B4-BE49-F238E27FC236}">
                <a16:creationId xmlns:a16="http://schemas.microsoft.com/office/drawing/2014/main" id="{4AF7EFCE-2EBB-C8A6-31E9-1F075864A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7291" y="5880818"/>
            <a:ext cx="1447800" cy="977182"/>
          </a:xfrm>
          <a:prstGeom prst="rect">
            <a:avLst/>
          </a:prstGeom>
        </p:spPr>
      </p:pic>
      <p:pic>
        <p:nvPicPr>
          <p:cNvPr id="2" name="Imagen 1">
            <a:extLst>
              <a:ext uri="{FF2B5EF4-FFF2-40B4-BE49-F238E27FC236}">
                <a16:creationId xmlns:a16="http://schemas.microsoft.com/office/drawing/2014/main" id="{8F853839-BCFC-958A-0B58-7261DB6FA9B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479" y1="33519" x2="44479" y2="33519"/>
                        <a14:foregroundMark x1="43385" y1="32407" x2="43385" y2="30741"/>
                        <a14:foregroundMark x1="41354" y1="40185" x2="41354" y2="40185"/>
                        <a14:foregroundMark x1="41354" y1="40463" x2="37031" y2="32963"/>
                        <a14:foregroundMark x1="39792" y1="40463" x2="39792" y2="40463"/>
                        <a14:foregroundMark x1="49740" y1="50926" x2="49740" y2="50926"/>
                        <a14:foregroundMark x1="49740" y1="42315" x2="48646" y2="60833"/>
                        <a14:foregroundMark x1="48021" y1="47870" x2="48021" y2="47870"/>
                        <a14:foregroundMark x1="64323" y1="66111" x2="64323" y2="66111"/>
                        <a14:foregroundMark x1="68021" y1="48148" x2="68021" y2="48148"/>
                        <a14:foregroundMark x1="57188" y1="70185" x2="57188" y2="70185"/>
                        <a14:foregroundMark x1="59948" y1="66389" x2="61823" y2="73241"/>
                        <a14:foregroundMark x1="61510" y1="61944" x2="61510" y2="61944"/>
                        <a14:foregroundMark x1="61510" y1="62222" x2="61510" y2="62222"/>
                        <a14:foregroundMark x1="74531" y1="79907" x2="74531" y2="79907"/>
                        <a14:foregroundMark x1="78594" y1="69352" x2="78594" y2="69352"/>
                        <a14:foregroundMark x1="86042" y1="48426" x2="86042" y2="48426"/>
                        <a14:foregroundMark x1="83542" y1="33241" x2="83542" y2="33241"/>
                        <a14:foregroundMark x1="66510" y1="18056" x2="66510" y2="18056"/>
                        <a14:foregroundMark x1="28646" y1="19722" x2="28646" y2="19722"/>
                        <a14:foregroundMark x1="21354" y1="29907" x2="21354" y2="29907"/>
                        <a14:foregroundMark x1="51302" y1="12037" x2="51302" y2="12037"/>
                        <a14:foregroundMark x1="28177" y1="48981" x2="28177" y2="48981"/>
                        <a14:foregroundMark x1="13281" y1="49259" x2="13281" y2="49259"/>
                        <a14:foregroundMark x1="20104" y1="74352" x2="20104" y2="74352"/>
                        <a14:foregroundMark x1="29115" y1="82593" x2="29115" y2="82593"/>
                        <a14:foregroundMark x1="38698" y1="69907" x2="38698" y2="69907"/>
                        <a14:foregroundMark x1="49583" y1="83148" x2="49583" y2="83148"/>
                        <a14:foregroundMark x1="48490" y1="82593" x2="48490" y2="82593"/>
                        <a14:foregroundMark x1="26927" y1="79630" x2="26927" y2="79630"/>
                        <a14:foregroundMark x1="27396" y1="80185" x2="27396" y2="80185"/>
                        <a14:foregroundMark x1="30469" y1="79074" x2="30469" y2="79074"/>
                        <a14:foregroundMark x1="11875" y1="58889" x2="12031" y2="60278"/>
                        <a14:foregroundMark x1="40365" y1="53241" x2="40365" y2="53241"/>
                        <a14:foregroundMark x1="59375" y1="44074" x2="59375" y2="44074"/>
                        <a14:foregroundMark x1="61615" y1="45370" x2="61615" y2="45370"/>
                      </a14:backgroundRemoval>
                    </a14:imgEffect>
                  </a14:imgLayer>
                </a14:imgProps>
              </a:ext>
            </a:extLst>
          </a:blip>
          <a:stretch>
            <a:fillRect/>
          </a:stretch>
        </p:blipFill>
        <p:spPr>
          <a:xfrm>
            <a:off x="90086" y="1684727"/>
            <a:ext cx="6464853" cy="3636480"/>
          </a:xfrm>
          <a:prstGeom prst="rect">
            <a:avLst/>
          </a:prstGeom>
        </p:spPr>
      </p:pic>
    </p:spTree>
    <p:extLst>
      <p:ext uri="{BB962C8B-B14F-4D97-AF65-F5344CB8AC3E}">
        <p14:creationId xmlns:p14="http://schemas.microsoft.com/office/powerpoint/2010/main" val="259147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5612B-AC19-9C2A-1BA0-5FEE303C4704}"/>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942EE31F-4B43-9E94-B8B8-3E46B68B37C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CCD1C3DD-2235-13E1-1FCC-8DF1E3AFC029}"/>
              </a:ext>
            </a:extLst>
          </p:cNvPr>
          <p:cNvSpPr txBox="1"/>
          <p:nvPr/>
        </p:nvSpPr>
        <p:spPr>
          <a:xfrm>
            <a:off x="3016574" y="186669"/>
            <a:ext cx="5921814" cy="461665"/>
          </a:xfrm>
          <a:prstGeom prst="rect">
            <a:avLst/>
          </a:prstGeom>
          <a:noFill/>
        </p:spPr>
        <p:txBody>
          <a:bodyPr wrap="none" rtlCol="0">
            <a:spAutoFit/>
          </a:bodyPr>
          <a:lstStyle/>
          <a:p>
            <a:r>
              <a:rPr lang="es-CO" sz="2400" b="1" dirty="0">
                <a:solidFill>
                  <a:schemeClr val="tx1">
                    <a:lumMod val="75000"/>
                    <a:lumOff val="25000"/>
                  </a:schemeClr>
                </a:solidFill>
                <a:latin typeface="Century Gothic" panose="020B0502020202020204" pitchFamily="34" charset="0"/>
                <a:cs typeface="Arial" panose="020B0604020202020204" pitchFamily="34" charset="0"/>
              </a:rPr>
              <a:t>INTERVENCIONES TIERRASUA S.A.S 2024</a:t>
            </a:r>
          </a:p>
        </p:txBody>
      </p:sp>
      <p:pic>
        <p:nvPicPr>
          <p:cNvPr id="12" name="Imagen 11">
            <a:extLst>
              <a:ext uri="{FF2B5EF4-FFF2-40B4-BE49-F238E27FC236}">
                <a16:creationId xmlns:a16="http://schemas.microsoft.com/office/drawing/2014/main" id="{D3E3D139-C87D-460A-53C7-D332A5EEF9FE}"/>
              </a:ext>
            </a:extLst>
          </p:cNvPr>
          <p:cNvPicPr>
            <a:picLocks noChangeAspect="1"/>
          </p:cNvPicPr>
          <p:nvPr/>
        </p:nvPicPr>
        <p:blipFill>
          <a:blip r:embed="rId4"/>
          <a:srcRect r="55260"/>
          <a:stretch/>
        </p:blipFill>
        <p:spPr>
          <a:xfrm>
            <a:off x="3560750" y="5895964"/>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18A10665-7A7D-0E83-A61E-4CE06272D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2300" y="5931705"/>
            <a:ext cx="1447800" cy="977182"/>
          </a:xfrm>
          <a:prstGeom prst="rect">
            <a:avLst/>
          </a:prstGeom>
        </p:spPr>
      </p:pic>
      <p:graphicFrame>
        <p:nvGraphicFramePr>
          <p:cNvPr id="3" name="Tabla 2">
            <a:extLst>
              <a:ext uri="{FF2B5EF4-FFF2-40B4-BE49-F238E27FC236}">
                <a16:creationId xmlns:a16="http://schemas.microsoft.com/office/drawing/2014/main" id="{0AE7EEBB-553A-2D48-6193-5798A691976F}"/>
              </a:ext>
            </a:extLst>
          </p:cNvPr>
          <p:cNvGraphicFramePr>
            <a:graphicFrameLocks noGrp="1"/>
          </p:cNvGraphicFramePr>
          <p:nvPr>
            <p:extLst>
              <p:ext uri="{D42A27DB-BD31-4B8C-83A1-F6EECF244321}">
                <p14:modId xmlns:p14="http://schemas.microsoft.com/office/powerpoint/2010/main" val="1135742247"/>
              </p:ext>
            </p:extLst>
          </p:nvPr>
        </p:nvGraphicFramePr>
        <p:xfrm>
          <a:off x="1562113" y="1832665"/>
          <a:ext cx="3467087" cy="1979483"/>
        </p:xfrm>
        <a:graphic>
          <a:graphicData uri="http://schemas.openxmlformats.org/drawingml/2006/table">
            <a:tbl>
              <a:tblPr firstRow="1" firstCol="1" bandRow="1">
                <a:tableStyleId>{5C22544A-7EE6-4342-B048-85BDC9FD1C3A}</a:tableStyleId>
              </a:tblPr>
              <a:tblGrid>
                <a:gridCol w="2062535">
                  <a:extLst>
                    <a:ext uri="{9D8B030D-6E8A-4147-A177-3AD203B41FA5}">
                      <a16:colId xmlns:a16="http://schemas.microsoft.com/office/drawing/2014/main" val="1689217104"/>
                    </a:ext>
                  </a:extLst>
                </a:gridCol>
                <a:gridCol w="1404552">
                  <a:extLst>
                    <a:ext uri="{9D8B030D-6E8A-4147-A177-3AD203B41FA5}">
                      <a16:colId xmlns:a16="http://schemas.microsoft.com/office/drawing/2014/main" val="1687026583"/>
                    </a:ext>
                  </a:extLst>
                </a:gridCol>
              </a:tblGrid>
              <a:tr h="414080">
                <a:tc>
                  <a:txBody>
                    <a:bodyPr/>
                    <a:lstStyle/>
                    <a:p>
                      <a:pPr algn="ctr">
                        <a:lnSpc>
                          <a:spcPct val="107000"/>
                        </a:lnSpc>
                        <a:spcAft>
                          <a:spcPts val="800"/>
                        </a:spcAft>
                      </a:pPr>
                      <a:r>
                        <a:rPr lang="es-CO" sz="1200" dirty="0">
                          <a:effectLst/>
                        </a:rPr>
                        <a:t>PERIODO</a:t>
                      </a:r>
                      <a:endParaRPr lang="es-CO" sz="11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dirty="0">
                          <a:effectLst/>
                        </a:rPr>
                        <a:t>KILOMETROS INTERVENIDOS</a:t>
                      </a:r>
                      <a:endParaRPr lang="es-CO" sz="1100"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570550890"/>
                  </a:ext>
                </a:extLst>
              </a:tr>
              <a:tr h="490193">
                <a:tc>
                  <a:txBody>
                    <a:bodyPr/>
                    <a:lstStyle/>
                    <a:p>
                      <a:pPr algn="ctr">
                        <a:lnSpc>
                          <a:spcPct val="107000"/>
                        </a:lnSpc>
                        <a:spcAft>
                          <a:spcPts val="800"/>
                        </a:spcAft>
                      </a:pPr>
                      <a:r>
                        <a:rPr lang="es-CO" sz="1200">
                          <a:effectLst/>
                        </a:rPr>
                        <a:t>ASDETBOY S.A.S </a:t>
                      </a:r>
                      <a:endParaRPr lang="es-CO" sz="1100">
                        <a:effectLst/>
                      </a:endParaRPr>
                    </a:p>
                    <a:p>
                      <a:pPr algn="ctr">
                        <a:lnSpc>
                          <a:spcPct val="107000"/>
                        </a:lnSpc>
                        <a:spcAft>
                          <a:spcPts val="800"/>
                        </a:spcAft>
                      </a:pPr>
                      <a:r>
                        <a:rPr lang="es-CO" sz="1000">
                          <a:effectLst/>
                        </a:rPr>
                        <a:t>(01 DE ENERO - 08 SEPTIEMBRE DE 2024)</a:t>
                      </a:r>
                      <a:endParaRPr lang="es-CO" sz="1100">
                        <a:effectLst/>
                        <a:latin typeface="Calibri" panose="020F0502020204030204" pitchFamily="34" charset="0"/>
                        <a:ea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a:effectLst/>
                        </a:rPr>
                        <a:t>653</a:t>
                      </a:r>
                      <a:endParaRPr lang="es-CO" sz="11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2012937086"/>
                  </a:ext>
                </a:extLst>
              </a:tr>
              <a:tr h="701904">
                <a:tc>
                  <a:txBody>
                    <a:bodyPr/>
                    <a:lstStyle/>
                    <a:p>
                      <a:pPr algn="ctr">
                        <a:lnSpc>
                          <a:spcPct val="107000"/>
                        </a:lnSpc>
                        <a:spcAft>
                          <a:spcPts val="800"/>
                        </a:spcAft>
                      </a:pPr>
                      <a:r>
                        <a:rPr lang="es-CO" sz="1200" dirty="0">
                          <a:effectLst/>
                        </a:rPr>
                        <a:t>TIERRASUA S.A.S</a:t>
                      </a:r>
                      <a:endParaRPr lang="es-CO" sz="1100" dirty="0">
                        <a:effectLst/>
                      </a:endParaRPr>
                    </a:p>
                    <a:p>
                      <a:pPr algn="ctr">
                        <a:lnSpc>
                          <a:spcPct val="107000"/>
                        </a:lnSpc>
                        <a:spcAft>
                          <a:spcPts val="800"/>
                        </a:spcAft>
                      </a:pPr>
                      <a:r>
                        <a:rPr lang="es-CO" sz="1200" dirty="0">
                          <a:effectLst/>
                        </a:rPr>
                        <a:t> </a:t>
                      </a:r>
                      <a:r>
                        <a:rPr lang="es-CO" sz="1000" dirty="0">
                          <a:effectLst/>
                        </a:rPr>
                        <a:t>(09 SEPTIEMBRE - 22 DICIEMBRE DE 2024)</a:t>
                      </a:r>
                      <a:endParaRPr lang="es-CO" sz="11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dirty="0">
                          <a:effectLst/>
                        </a:rPr>
                        <a:t>720</a:t>
                      </a:r>
                      <a:endParaRPr lang="es-CO" sz="1100"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4073684087"/>
                  </a:ext>
                </a:extLst>
              </a:tr>
              <a:tr h="247295">
                <a:tc>
                  <a:txBody>
                    <a:bodyPr/>
                    <a:lstStyle/>
                    <a:p>
                      <a:pPr algn="ctr">
                        <a:lnSpc>
                          <a:spcPct val="107000"/>
                        </a:lnSpc>
                        <a:spcAft>
                          <a:spcPts val="800"/>
                        </a:spcAft>
                      </a:pPr>
                      <a:r>
                        <a:rPr lang="es-CO" sz="1200">
                          <a:effectLst/>
                        </a:rPr>
                        <a:t>TOTAL </a:t>
                      </a:r>
                      <a:endParaRPr lang="es-CO" sz="1100">
                        <a:effectLst/>
                        <a:latin typeface="Calibri" panose="020F0502020204030204" pitchFamily="34" charset="0"/>
                        <a:ea typeface="Calibri" panose="020F0502020204030204" pitchFamily="34" charset="0"/>
                      </a:endParaRPr>
                    </a:p>
                  </a:txBody>
                  <a:tcPr marL="44450" marR="44450" marT="0" marB="0" anchor="ctr"/>
                </a:tc>
                <a:tc>
                  <a:txBody>
                    <a:bodyPr/>
                    <a:lstStyle/>
                    <a:p>
                      <a:pPr algn="ctr">
                        <a:lnSpc>
                          <a:spcPct val="107000"/>
                        </a:lnSpc>
                        <a:spcAft>
                          <a:spcPts val="800"/>
                        </a:spcAft>
                      </a:pPr>
                      <a:r>
                        <a:rPr lang="es-CO" sz="1200" b="1" dirty="0">
                          <a:effectLst/>
                        </a:rPr>
                        <a:t>1373</a:t>
                      </a:r>
                      <a:endParaRPr lang="es-CO" sz="1100" b="1" dirty="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val="599127197"/>
                  </a:ext>
                </a:extLst>
              </a:tr>
            </a:tbl>
          </a:graphicData>
        </a:graphic>
      </p:graphicFrame>
      <p:graphicFrame>
        <p:nvGraphicFramePr>
          <p:cNvPr id="5" name="Gráfico 4">
            <a:extLst>
              <a:ext uri="{FF2B5EF4-FFF2-40B4-BE49-F238E27FC236}">
                <a16:creationId xmlns:a16="http://schemas.microsoft.com/office/drawing/2014/main" id="{4B7FB190-3489-75B3-89FC-4624F56BEB8F}"/>
              </a:ext>
            </a:extLst>
          </p:cNvPr>
          <p:cNvGraphicFramePr/>
          <p:nvPr>
            <p:extLst>
              <p:ext uri="{D42A27DB-BD31-4B8C-83A1-F6EECF244321}">
                <p14:modId xmlns:p14="http://schemas.microsoft.com/office/powerpoint/2010/main" val="3005815372"/>
              </p:ext>
            </p:extLst>
          </p:nvPr>
        </p:nvGraphicFramePr>
        <p:xfrm>
          <a:off x="1383321" y="3790439"/>
          <a:ext cx="3645879" cy="2053479"/>
        </p:xfrm>
        <a:graphic>
          <a:graphicData uri="http://schemas.openxmlformats.org/drawingml/2006/chart">
            <c:chart xmlns:c="http://schemas.openxmlformats.org/drawingml/2006/chart" xmlns:r="http://schemas.openxmlformats.org/officeDocument/2006/relationships" r:id="rId6"/>
          </a:graphicData>
        </a:graphic>
      </p:graphicFrame>
      <p:sp>
        <p:nvSpPr>
          <p:cNvPr id="8" name="CuadroTexto 7">
            <a:extLst>
              <a:ext uri="{FF2B5EF4-FFF2-40B4-BE49-F238E27FC236}">
                <a16:creationId xmlns:a16="http://schemas.microsoft.com/office/drawing/2014/main" id="{93500B66-685E-27A8-3C47-743F5C55B0E9}"/>
              </a:ext>
            </a:extLst>
          </p:cNvPr>
          <p:cNvSpPr txBox="1"/>
          <p:nvPr/>
        </p:nvSpPr>
        <p:spPr>
          <a:xfrm>
            <a:off x="855142" y="773788"/>
            <a:ext cx="10767898" cy="862287"/>
          </a:xfrm>
          <a:prstGeom prst="rect">
            <a:avLst/>
          </a:prstGeom>
          <a:solidFill>
            <a:schemeClr val="bg1">
              <a:lumMod val="95000"/>
            </a:schemeClr>
          </a:solidFill>
        </p:spPr>
        <p:txBody>
          <a:bodyPr wrap="square">
            <a:spAutoFit/>
          </a:bodyPr>
          <a:lstStyle/>
          <a:p>
            <a:pPr algn="just">
              <a:lnSpc>
                <a:spcPct val="107000"/>
              </a:lnSpc>
              <a:spcAft>
                <a:spcPts val="800"/>
              </a:spcAft>
              <a:tabLst>
                <a:tab pos="622300" algn="l"/>
              </a:tabLst>
            </a:pPr>
            <a:r>
              <a:rPr lang="es-ES" sz="1600" dirty="0">
                <a:effectLst/>
                <a:latin typeface="Century Gothic" panose="020B0502020202020204" pitchFamily="34" charset="0"/>
                <a:ea typeface="Calibri" panose="020F0502020204030204" pitchFamily="34" charset="0"/>
              </a:rPr>
              <a:t>En el año 2024 Tierrasua S.A.S antes denominada Alianza Societaria y de Desarrollo Empresarial de Boyacá S.A.S intervino un total de </a:t>
            </a:r>
            <a:r>
              <a:rPr lang="es-ES" sz="1600" b="1" dirty="0">
                <a:effectLst/>
                <a:latin typeface="Century Gothic" panose="020B0502020202020204" pitchFamily="34" charset="0"/>
                <a:ea typeface="Calibri" panose="020F0502020204030204" pitchFamily="34" charset="0"/>
              </a:rPr>
              <a:t>1373 km</a:t>
            </a:r>
            <a:r>
              <a:rPr lang="es-ES" sz="1600" dirty="0">
                <a:effectLst/>
                <a:latin typeface="Century Gothic" panose="020B0502020202020204" pitchFamily="34" charset="0"/>
                <a:ea typeface="Calibri" panose="020F0502020204030204" pitchFamily="34" charset="0"/>
              </a:rPr>
              <a:t>, ejecutados </a:t>
            </a:r>
            <a:r>
              <a:rPr lang="es-ES" sz="1600" b="1" dirty="0">
                <a:effectLst/>
                <a:latin typeface="Century Gothic" panose="020B0502020202020204" pitchFamily="34" charset="0"/>
                <a:ea typeface="Calibri" panose="020F0502020204030204" pitchFamily="34" charset="0"/>
              </a:rPr>
              <a:t>382 km</a:t>
            </a:r>
            <a:r>
              <a:rPr lang="es-ES" sz="1600" dirty="0">
                <a:effectLst/>
                <a:latin typeface="Century Gothic" panose="020B0502020202020204" pitchFamily="34" charset="0"/>
                <a:ea typeface="Calibri" panose="020F0502020204030204" pitchFamily="34" charset="0"/>
              </a:rPr>
              <a:t> en vías secundarias y </a:t>
            </a:r>
            <a:r>
              <a:rPr lang="es-ES" sz="1600" b="1" dirty="0">
                <a:effectLst/>
                <a:latin typeface="Century Gothic" panose="020B0502020202020204" pitchFamily="34" charset="0"/>
                <a:ea typeface="Calibri" panose="020F0502020204030204" pitchFamily="34" charset="0"/>
              </a:rPr>
              <a:t>991 km</a:t>
            </a:r>
            <a:r>
              <a:rPr lang="es-ES" sz="1600" dirty="0">
                <a:effectLst/>
                <a:latin typeface="Century Gothic" panose="020B0502020202020204" pitchFamily="34" charset="0"/>
                <a:ea typeface="Calibri" panose="020F0502020204030204" pitchFamily="34" charset="0"/>
              </a:rPr>
              <a:t> en vías terciarias del departamento. </a:t>
            </a:r>
            <a:r>
              <a:rPr lang="es-ES" sz="1600" dirty="0">
                <a:latin typeface="Century Gothic" panose="020B0502020202020204" pitchFamily="34" charset="0"/>
                <a:ea typeface="Calibri" panose="020F0502020204030204" pitchFamily="34" charset="0"/>
              </a:rPr>
              <a:t>R</a:t>
            </a:r>
            <a:r>
              <a:rPr lang="es-ES" sz="1600" dirty="0">
                <a:effectLst/>
                <a:latin typeface="Century Gothic" panose="020B0502020202020204" pitchFamily="34" charset="0"/>
                <a:ea typeface="Calibri" panose="020F0502020204030204" pitchFamily="34" charset="0"/>
              </a:rPr>
              <a:t>espectivamente fueron intervenidos</a:t>
            </a:r>
            <a:r>
              <a:rPr lang="es-ES" sz="1600" b="1" dirty="0">
                <a:effectLst/>
                <a:latin typeface="Century Gothic" panose="020B0502020202020204" pitchFamily="34" charset="0"/>
                <a:ea typeface="Calibri" panose="020F0502020204030204" pitchFamily="34" charset="0"/>
              </a:rPr>
              <a:t> 62 </a:t>
            </a:r>
            <a:r>
              <a:rPr lang="es-ES" sz="1600" dirty="0">
                <a:effectLst/>
                <a:latin typeface="Century Gothic" panose="020B0502020202020204" pitchFamily="34" charset="0"/>
                <a:ea typeface="Calibri" panose="020F0502020204030204" pitchFamily="34" charset="0"/>
              </a:rPr>
              <a:t>municipios del departamento.</a:t>
            </a:r>
            <a:endParaRPr lang="es-CO" sz="1600" dirty="0">
              <a:effectLst/>
              <a:latin typeface="Century Gothic" panose="020B0502020202020204" pitchFamily="34" charset="0"/>
              <a:ea typeface="Calibri" panose="020F0502020204030204" pitchFamily="34" charset="0"/>
            </a:endParaRPr>
          </a:p>
        </p:txBody>
      </p:sp>
      <p:pic>
        <p:nvPicPr>
          <p:cNvPr id="11" name="Imagen 10">
            <a:extLst>
              <a:ext uri="{FF2B5EF4-FFF2-40B4-BE49-F238E27FC236}">
                <a16:creationId xmlns:a16="http://schemas.microsoft.com/office/drawing/2014/main" id="{302500C6-2F23-6652-7E15-971FD22934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1912" y="1895047"/>
            <a:ext cx="4849608" cy="3870636"/>
          </a:xfrm>
          <a:prstGeom prst="rect">
            <a:avLst/>
          </a:prstGeom>
        </p:spPr>
      </p:pic>
    </p:spTree>
    <p:extLst>
      <p:ext uri="{BB962C8B-B14F-4D97-AF65-F5344CB8AC3E}">
        <p14:creationId xmlns:p14="http://schemas.microsoft.com/office/powerpoint/2010/main" val="3461403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pic>
        <p:nvPicPr>
          <p:cNvPr id="9" name="Imagen 8">
            <a:extLst>
              <a:ext uri="{FF2B5EF4-FFF2-40B4-BE49-F238E27FC236}">
                <a16:creationId xmlns:a16="http://schemas.microsoft.com/office/drawing/2014/main" id="{EC589996-A822-87E5-E096-D749A96A2EFD}"/>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10" name="CuadroTexto 9">
            <a:extLst>
              <a:ext uri="{FF2B5EF4-FFF2-40B4-BE49-F238E27FC236}">
                <a16:creationId xmlns:a16="http://schemas.microsoft.com/office/drawing/2014/main" id="{EB29A3FB-7A82-ADC7-039A-92F25836ED88}"/>
              </a:ext>
            </a:extLst>
          </p:cNvPr>
          <p:cNvSpPr txBox="1"/>
          <p:nvPr/>
        </p:nvSpPr>
        <p:spPr>
          <a:xfrm>
            <a:off x="3169073" y="445548"/>
            <a:ext cx="6026522" cy="954107"/>
          </a:xfrm>
          <a:prstGeom prst="rect">
            <a:avLst/>
          </a:prstGeom>
          <a:noFill/>
        </p:spPr>
        <p:txBody>
          <a:bodyPr wrap="none" rtlCol="0">
            <a:spAutoFit/>
          </a:bodyPr>
          <a:lstStyle/>
          <a:p>
            <a:pPr algn="ctr"/>
            <a:r>
              <a:rPr lang="es-CO" sz="2800" b="1" dirty="0">
                <a:solidFill>
                  <a:schemeClr val="tx1">
                    <a:lumMod val="75000"/>
                    <a:lumOff val="25000"/>
                  </a:schemeClr>
                </a:solidFill>
                <a:latin typeface="+mj-lt"/>
                <a:cs typeface="Arial" panose="020B0604020202020204" pitchFamily="34" charset="0"/>
              </a:rPr>
              <a:t>CONVENIOS Y CONTRATOS SIN LIQUIDAR </a:t>
            </a:r>
          </a:p>
          <a:p>
            <a:pPr algn="ctr"/>
            <a:r>
              <a:rPr lang="es-CO" sz="2800" b="1" dirty="0">
                <a:solidFill>
                  <a:schemeClr val="tx1">
                    <a:lumMod val="75000"/>
                    <a:lumOff val="25000"/>
                  </a:schemeClr>
                </a:solidFill>
                <a:latin typeface="+mj-lt"/>
                <a:cs typeface="Arial" panose="020B0604020202020204" pitchFamily="34" charset="0"/>
              </a:rPr>
              <a:t>VIGENCIAS ANTERIORES </a:t>
            </a:r>
          </a:p>
        </p:txBody>
      </p:sp>
      <p:sp>
        <p:nvSpPr>
          <p:cNvPr id="11" name="CuadroTexto 10">
            <a:extLst>
              <a:ext uri="{FF2B5EF4-FFF2-40B4-BE49-F238E27FC236}">
                <a16:creationId xmlns:a16="http://schemas.microsoft.com/office/drawing/2014/main" id="{125B5331-38AA-52D8-76FB-31F809B0BC6C}"/>
              </a:ext>
            </a:extLst>
          </p:cNvPr>
          <p:cNvSpPr txBox="1"/>
          <p:nvPr/>
        </p:nvSpPr>
        <p:spPr>
          <a:xfrm>
            <a:off x="365955" y="2709240"/>
            <a:ext cx="3194370" cy="3323987"/>
          </a:xfrm>
          <a:prstGeom prst="rect">
            <a:avLst/>
          </a:prstGeom>
          <a:noFill/>
        </p:spPr>
        <p:txBody>
          <a:bodyPr wrap="square" rtlCol="0">
            <a:spAutoFit/>
          </a:bodyPr>
          <a:lstStyle/>
          <a:p>
            <a:pPr algn="ctr"/>
            <a:r>
              <a:rPr lang="es-CO" b="1" dirty="0">
                <a:latin typeface="+mj-lt"/>
                <a:cs typeface="Arial" panose="020B0604020202020204" pitchFamily="34" charset="0"/>
              </a:rPr>
              <a:t>Total contratos y convenios sin liquidar vigencias anteriores: </a:t>
            </a:r>
            <a:r>
              <a:rPr lang="es-CO" dirty="0">
                <a:latin typeface="+mj-lt"/>
                <a:cs typeface="Arial" panose="020B0604020202020204" pitchFamily="34" charset="0"/>
              </a:rPr>
              <a:t> </a:t>
            </a:r>
          </a:p>
          <a:p>
            <a:pPr algn="ctr"/>
            <a:r>
              <a:rPr lang="es-CO" sz="2500" b="1" dirty="0">
                <a:latin typeface="+mj-lt"/>
                <a:cs typeface="Arial" panose="020B0604020202020204" pitchFamily="34" charset="0"/>
              </a:rPr>
              <a:t>3</a:t>
            </a:r>
          </a:p>
          <a:p>
            <a:pPr algn="ctr"/>
            <a:endParaRPr lang="es-CO" b="1" dirty="0">
              <a:latin typeface="+mj-lt"/>
              <a:cs typeface="Arial" panose="020B0604020202020204" pitchFamily="34" charset="0"/>
            </a:endParaRPr>
          </a:p>
          <a:p>
            <a:pPr algn="ctr"/>
            <a:r>
              <a:rPr lang="es-CO" b="1" dirty="0">
                <a:latin typeface="+mj-lt"/>
                <a:cs typeface="Arial" panose="020B0604020202020204" pitchFamily="34" charset="0"/>
              </a:rPr>
              <a:t>Valor Total contratos y convenios sin liquidar vigencias anteriores : </a:t>
            </a:r>
            <a:r>
              <a:rPr lang="es-CO" sz="2300" b="1" u="sng" dirty="0">
                <a:latin typeface="+mj-lt"/>
                <a:cs typeface="Arial" panose="020B0604020202020204" pitchFamily="34" charset="0"/>
              </a:rPr>
              <a:t>$5.499.998.049,27</a:t>
            </a:r>
          </a:p>
          <a:p>
            <a:endParaRPr lang="es-CO" b="1" dirty="0">
              <a:latin typeface="Arial" panose="020B0604020202020204" pitchFamily="34" charset="0"/>
              <a:cs typeface="Arial" panose="020B0604020202020204" pitchFamily="34" charset="0"/>
            </a:endParaRPr>
          </a:p>
          <a:p>
            <a:r>
              <a:rPr lang="es-CO" b="1" dirty="0">
                <a:latin typeface="Arial" panose="020B0604020202020204" pitchFamily="34" charset="0"/>
                <a:cs typeface="Arial" panose="020B0604020202020204" pitchFamily="34" charset="0"/>
              </a:rPr>
              <a:t>   </a:t>
            </a:r>
            <a:endParaRPr lang="es-CO"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id="{45979100-AEF1-06C9-27ED-3CD035D3BD59}"/>
              </a:ext>
            </a:extLst>
          </p:cNvPr>
          <p:cNvPicPr>
            <a:picLocks noChangeAspect="1"/>
          </p:cNvPicPr>
          <p:nvPr/>
        </p:nvPicPr>
        <p:blipFill>
          <a:blip r:embed="rId4"/>
          <a:srcRect r="55260"/>
          <a:stretch/>
        </p:blipFill>
        <p:spPr>
          <a:xfrm>
            <a:off x="-116732" y="221797"/>
            <a:ext cx="2481162" cy="1045047"/>
          </a:xfrm>
          <a:prstGeom prst="rect">
            <a:avLst/>
          </a:prstGeom>
        </p:spPr>
      </p:pic>
      <p:pic>
        <p:nvPicPr>
          <p:cNvPr id="2" name="Imagen 1" descr="Logotipo&#10;&#10;Descripción generada automáticamente">
            <a:extLst>
              <a:ext uri="{FF2B5EF4-FFF2-40B4-BE49-F238E27FC236}">
                <a16:creationId xmlns:a16="http://schemas.microsoft.com/office/drawing/2014/main" id="{595B4D71-DD2E-F91A-4590-EFEF5EFE0CCD}"/>
              </a:ext>
            </a:extLst>
          </p:cNvPr>
          <p:cNvPicPr>
            <a:picLocks noChangeAspect="1"/>
          </p:cNvPicPr>
          <p:nvPr/>
        </p:nvPicPr>
        <p:blipFill>
          <a:blip r:embed="rId5"/>
          <a:stretch>
            <a:fillRect/>
          </a:stretch>
        </p:blipFill>
        <p:spPr>
          <a:xfrm>
            <a:off x="10282674" y="233258"/>
            <a:ext cx="1626890" cy="1098151"/>
          </a:xfrm>
          <a:prstGeom prst="rect">
            <a:avLst/>
          </a:prstGeom>
        </p:spPr>
      </p:pic>
      <p:graphicFrame>
        <p:nvGraphicFramePr>
          <p:cNvPr id="6" name="Gráfico 5">
            <a:extLst>
              <a:ext uri="{FF2B5EF4-FFF2-40B4-BE49-F238E27FC236}">
                <a16:creationId xmlns:a16="http://schemas.microsoft.com/office/drawing/2014/main" id="{AD15083A-17C6-F734-B093-CA6737EAB38B}"/>
              </a:ext>
            </a:extLst>
          </p:cNvPr>
          <p:cNvGraphicFramePr/>
          <p:nvPr>
            <p:extLst>
              <p:ext uri="{D42A27DB-BD31-4B8C-83A1-F6EECF244321}">
                <p14:modId xmlns:p14="http://schemas.microsoft.com/office/powerpoint/2010/main" val="4124576987"/>
              </p:ext>
            </p:extLst>
          </p:nvPr>
        </p:nvGraphicFramePr>
        <p:xfrm>
          <a:off x="3560325" y="1555161"/>
          <a:ext cx="7898857" cy="492346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66022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B3001-9CEC-6FB0-5D91-F3F132D4AE71}"/>
            </a:ext>
          </a:extLst>
        </p:cNvPr>
        <p:cNvGrpSpPr/>
        <p:nvPr/>
      </p:nvGrpSpPr>
      <p:grpSpPr>
        <a:xfrm>
          <a:off x="0" y="0"/>
          <a:ext cx="0" cy="0"/>
          <a:chOff x="0" y="0"/>
          <a:chExt cx="0" cy="0"/>
        </a:xfrm>
      </p:grpSpPr>
      <p:sp>
        <p:nvSpPr>
          <p:cNvPr id="19" name="CuadroTexto 18">
            <a:extLst>
              <a:ext uri="{FF2B5EF4-FFF2-40B4-BE49-F238E27FC236}">
                <a16:creationId xmlns:a16="http://schemas.microsoft.com/office/drawing/2014/main" id="{2F32B77B-1D05-B6D8-FE38-13B1C322A824}"/>
              </a:ext>
            </a:extLst>
          </p:cNvPr>
          <p:cNvSpPr txBox="1"/>
          <p:nvPr/>
        </p:nvSpPr>
        <p:spPr>
          <a:xfrm>
            <a:off x="6457925" y="3189069"/>
            <a:ext cx="4936589" cy="954107"/>
          </a:xfrm>
          <a:prstGeom prst="rect">
            <a:avLst/>
          </a:prstGeom>
          <a:solidFill>
            <a:schemeClr val="bg1">
              <a:lumMod val="95000"/>
            </a:schemeClr>
          </a:solidFill>
        </p:spPr>
        <p:txBody>
          <a:bodyPr wrap="square" rtlCol="0">
            <a:spAutoFit/>
          </a:bodyPr>
          <a:lstStyle/>
          <a:p>
            <a:pPr algn="ctr"/>
            <a:r>
              <a:rPr lang="es-ES" sz="2800" b="1" dirty="0">
                <a:solidFill>
                  <a:schemeClr val="tx1">
                    <a:lumMod val="75000"/>
                    <a:lumOff val="25000"/>
                  </a:schemeClr>
                </a:solidFill>
                <a:latin typeface="Century Gothic" panose="020B0502020202020204" pitchFamily="34" charset="0"/>
                <a:cs typeface="Arial" panose="020B0604020202020204" pitchFamily="34" charset="0"/>
              </a:rPr>
              <a:t>COSTOS OPERATIVOS TIERRASUA S.A.S 2024</a:t>
            </a:r>
          </a:p>
        </p:txBody>
      </p:sp>
      <p:pic>
        <p:nvPicPr>
          <p:cNvPr id="29" name="Imagen 28">
            <a:extLst>
              <a:ext uri="{FF2B5EF4-FFF2-40B4-BE49-F238E27FC236}">
                <a16:creationId xmlns:a16="http://schemas.microsoft.com/office/drawing/2014/main" id="{E5B1A255-2766-5C27-BC49-C50CE9275BCE}"/>
              </a:ext>
            </a:extLst>
          </p:cNvPr>
          <p:cNvPicPr>
            <a:picLocks noChangeAspect="1"/>
          </p:cNvPicPr>
          <p:nvPr/>
        </p:nvPicPr>
        <p:blipFill>
          <a:blip r:embed="rId3"/>
          <a:srcRect r="55260"/>
          <a:stretch/>
        </p:blipFill>
        <p:spPr>
          <a:xfrm>
            <a:off x="7336637" y="5802276"/>
            <a:ext cx="2481162" cy="1045047"/>
          </a:xfrm>
          <a:prstGeom prst="rect">
            <a:avLst/>
          </a:prstGeom>
        </p:spPr>
      </p:pic>
      <p:pic>
        <p:nvPicPr>
          <p:cNvPr id="30" name="Imagen 29" descr="Logotipo&#10;&#10;Descripción generada automáticamente">
            <a:extLst>
              <a:ext uri="{FF2B5EF4-FFF2-40B4-BE49-F238E27FC236}">
                <a16:creationId xmlns:a16="http://schemas.microsoft.com/office/drawing/2014/main" id="{AD53D22E-50CA-2D75-379D-B76B75A72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1541" y="5840763"/>
            <a:ext cx="1447800" cy="977182"/>
          </a:xfrm>
          <a:prstGeom prst="rect">
            <a:avLst/>
          </a:prstGeom>
        </p:spPr>
      </p:pic>
      <p:pic>
        <p:nvPicPr>
          <p:cNvPr id="2" name="Imagen 1">
            <a:extLst>
              <a:ext uri="{FF2B5EF4-FFF2-40B4-BE49-F238E27FC236}">
                <a16:creationId xmlns:a16="http://schemas.microsoft.com/office/drawing/2014/main" id="{6A5D1DDC-71EB-75A5-1309-6D5B6A88D5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479" y1="33519" x2="44479" y2="33519"/>
                        <a14:foregroundMark x1="43385" y1="32407" x2="43385" y2="30741"/>
                        <a14:foregroundMark x1="41354" y1="40185" x2="41354" y2="40185"/>
                        <a14:foregroundMark x1="41354" y1="40463" x2="37031" y2="32963"/>
                        <a14:foregroundMark x1="39792" y1="40463" x2="39792" y2="40463"/>
                        <a14:foregroundMark x1="49740" y1="50926" x2="49740" y2="50926"/>
                        <a14:foregroundMark x1="49740" y1="42315" x2="48646" y2="60833"/>
                        <a14:foregroundMark x1="48021" y1="47870" x2="48021" y2="47870"/>
                        <a14:foregroundMark x1="64323" y1="66111" x2="64323" y2="66111"/>
                        <a14:foregroundMark x1="68021" y1="48148" x2="68021" y2="48148"/>
                        <a14:foregroundMark x1="57188" y1="70185" x2="57188" y2="70185"/>
                        <a14:foregroundMark x1="59948" y1="66389" x2="61823" y2="73241"/>
                        <a14:foregroundMark x1="61510" y1="61944" x2="61510" y2="61944"/>
                        <a14:foregroundMark x1="61510" y1="62222" x2="61510" y2="62222"/>
                        <a14:foregroundMark x1="74531" y1="79907" x2="74531" y2="79907"/>
                        <a14:foregroundMark x1="78594" y1="69352" x2="78594" y2="69352"/>
                        <a14:foregroundMark x1="86042" y1="48426" x2="86042" y2="48426"/>
                        <a14:foregroundMark x1="83542" y1="33241" x2="83542" y2="33241"/>
                        <a14:foregroundMark x1="66510" y1="18056" x2="66510" y2="18056"/>
                        <a14:foregroundMark x1="28646" y1="19722" x2="28646" y2="19722"/>
                        <a14:foregroundMark x1="21354" y1="29907" x2="21354" y2="29907"/>
                        <a14:foregroundMark x1="51302" y1="12037" x2="51302" y2="12037"/>
                        <a14:foregroundMark x1="28177" y1="48981" x2="28177" y2="48981"/>
                        <a14:foregroundMark x1="13281" y1="49259" x2="13281" y2="49259"/>
                        <a14:foregroundMark x1="20104" y1="74352" x2="20104" y2="74352"/>
                        <a14:foregroundMark x1="29115" y1="82593" x2="29115" y2="82593"/>
                        <a14:foregroundMark x1="38698" y1="69907" x2="38698" y2="69907"/>
                        <a14:foregroundMark x1="49583" y1="83148" x2="49583" y2="83148"/>
                        <a14:foregroundMark x1="48490" y1="82593" x2="48490" y2="82593"/>
                        <a14:foregroundMark x1="26927" y1="79630" x2="26927" y2="79630"/>
                        <a14:foregroundMark x1="27396" y1="80185" x2="27396" y2="80185"/>
                        <a14:foregroundMark x1="30469" y1="79074" x2="30469" y2="79074"/>
                        <a14:foregroundMark x1="11875" y1="58889" x2="12031" y2="60278"/>
                        <a14:foregroundMark x1="40365" y1="53241" x2="40365" y2="53241"/>
                        <a14:foregroundMark x1="59375" y1="44074" x2="59375" y2="44074"/>
                        <a14:foregroundMark x1="61615" y1="45370" x2="61615" y2="45370"/>
                      </a14:backgroundRemoval>
                    </a14:imgEffect>
                  </a14:imgLayer>
                </a14:imgProps>
              </a:ext>
            </a:extLst>
          </a:blip>
          <a:stretch>
            <a:fillRect/>
          </a:stretch>
        </p:blipFill>
        <p:spPr>
          <a:xfrm>
            <a:off x="323550" y="1847883"/>
            <a:ext cx="6464853" cy="3636480"/>
          </a:xfrm>
          <a:prstGeom prst="rect">
            <a:avLst/>
          </a:prstGeom>
        </p:spPr>
      </p:pic>
    </p:spTree>
    <p:extLst>
      <p:ext uri="{BB962C8B-B14F-4D97-AF65-F5344CB8AC3E}">
        <p14:creationId xmlns:p14="http://schemas.microsoft.com/office/powerpoint/2010/main" val="3537006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A7F9-CD1D-2127-8FF3-1ED3113BD75F}"/>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01615013-455B-49EA-061A-9C73122E1FD2}"/>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6391A22E-B668-DBE3-AEFC-F1E92D1ED406}"/>
              </a:ext>
            </a:extLst>
          </p:cNvPr>
          <p:cNvSpPr txBox="1"/>
          <p:nvPr/>
        </p:nvSpPr>
        <p:spPr>
          <a:xfrm>
            <a:off x="2553074" y="316465"/>
            <a:ext cx="6543779" cy="461665"/>
          </a:xfrm>
          <a:prstGeom prst="rect">
            <a:avLst/>
          </a:prstGeom>
          <a:noFill/>
        </p:spPr>
        <p:txBody>
          <a:bodyPr wrap="none" rtlCol="0">
            <a:spAutoFit/>
          </a:bodyPr>
          <a:lstStyle/>
          <a:p>
            <a:r>
              <a:rPr lang="es-CO" sz="2400" b="1" dirty="0">
                <a:solidFill>
                  <a:schemeClr val="tx1">
                    <a:lumMod val="75000"/>
                    <a:lumOff val="25000"/>
                  </a:schemeClr>
                </a:solidFill>
                <a:latin typeface="Century Gothic" panose="020B0502020202020204" pitchFamily="34" charset="0"/>
                <a:cs typeface="Arial" panose="020B0604020202020204" pitchFamily="34" charset="0"/>
              </a:rPr>
              <a:t>COSTOS OPERATIVOS TIERRASUA S.A.S 2024</a:t>
            </a:r>
          </a:p>
        </p:txBody>
      </p:sp>
      <p:pic>
        <p:nvPicPr>
          <p:cNvPr id="12" name="Imagen 11">
            <a:extLst>
              <a:ext uri="{FF2B5EF4-FFF2-40B4-BE49-F238E27FC236}">
                <a16:creationId xmlns:a16="http://schemas.microsoft.com/office/drawing/2014/main" id="{003A71C2-66C0-A45E-BB99-A5227526DE8D}"/>
              </a:ext>
            </a:extLst>
          </p:cNvPr>
          <p:cNvPicPr>
            <a:picLocks noChangeAspect="1"/>
          </p:cNvPicPr>
          <p:nvPr/>
        </p:nvPicPr>
        <p:blipFill>
          <a:blip r:embed="rId4"/>
          <a:srcRect r="55260"/>
          <a:stretch/>
        </p:blipFill>
        <p:spPr>
          <a:xfrm>
            <a:off x="3614837" y="5873893"/>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C05F2D2B-0D30-D006-AF53-5B55D5B3D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0239" y="5818388"/>
            <a:ext cx="1447800" cy="977182"/>
          </a:xfrm>
          <a:prstGeom prst="rect">
            <a:avLst/>
          </a:prstGeom>
        </p:spPr>
      </p:pic>
      <p:sp>
        <p:nvSpPr>
          <p:cNvPr id="10" name="CuadroTexto 9">
            <a:extLst>
              <a:ext uri="{FF2B5EF4-FFF2-40B4-BE49-F238E27FC236}">
                <a16:creationId xmlns:a16="http://schemas.microsoft.com/office/drawing/2014/main" id="{C4CCA26B-657C-5756-51E4-5C7220BF6FD7}"/>
              </a:ext>
            </a:extLst>
          </p:cNvPr>
          <p:cNvSpPr txBox="1"/>
          <p:nvPr/>
        </p:nvSpPr>
        <p:spPr>
          <a:xfrm>
            <a:off x="1420239" y="829988"/>
            <a:ext cx="9358008" cy="646331"/>
          </a:xfrm>
          <a:prstGeom prst="rect">
            <a:avLst/>
          </a:prstGeom>
          <a:solidFill>
            <a:schemeClr val="bg1">
              <a:lumMod val="95000"/>
            </a:schemeClr>
          </a:solidFill>
        </p:spPr>
        <p:txBody>
          <a:bodyPr wrap="square">
            <a:spAutoFit/>
          </a:bodyPr>
          <a:lstStyle/>
          <a:p>
            <a:pPr marL="457200" indent="-228600" algn="just">
              <a:spcBef>
                <a:spcPts val="225"/>
              </a:spcBef>
            </a:pPr>
            <a:r>
              <a:rPr lang="es-ES" sz="1800" dirty="0">
                <a:effectLst/>
                <a:latin typeface="Century Gothic" panose="020B0502020202020204" pitchFamily="34" charset="0"/>
                <a:ea typeface="Calibri" panose="020F0502020204030204" pitchFamily="34" charset="0"/>
              </a:rPr>
              <a:t>Costos asociados a las actividades diarias y a la ejecución de los procesos operativos esenciales para el funcionamiento de la sociedad TIERRASUA S.A.S.</a:t>
            </a:r>
            <a:endParaRPr lang="es-CO" sz="1600" dirty="0">
              <a:effectLst/>
              <a:latin typeface="Century Gothic" panose="020B0502020202020204" pitchFamily="34" charset="0"/>
              <a:ea typeface="Calibri" panose="020F0502020204030204" pitchFamily="34" charset="0"/>
            </a:endParaRPr>
          </a:p>
        </p:txBody>
      </p:sp>
      <p:graphicFrame>
        <p:nvGraphicFramePr>
          <p:cNvPr id="3" name="Gráfico 2">
            <a:extLst>
              <a:ext uri="{FF2B5EF4-FFF2-40B4-BE49-F238E27FC236}">
                <a16:creationId xmlns:a16="http://schemas.microsoft.com/office/drawing/2014/main" id="{F33CEBFA-CAFC-13EE-6B36-F3CBFD0DDA3D}"/>
              </a:ext>
            </a:extLst>
          </p:cNvPr>
          <p:cNvGraphicFramePr/>
          <p:nvPr>
            <p:extLst>
              <p:ext uri="{D42A27DB-BD31-4B8C-83A1-F6EECF244321}">
                <p14:modId xmlns:p14="http://schemas.microsoft.com/office/powerpoint/2010/main" val="4067872845"/>
              </p:ext>
            </p:extLst>
          </p:nvPr>
        </p:nvGraphicFramePr>
        <p:xfrm>
          <a:off x="6095999" y="1299073"/>
          <a:ext cx="5395143" cy="448410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Tabla 6">
            <a:extLst>
              <a:ext uri="{FF2B5EF4-FFF2-40B4-BE49-F238E27FC236}">
                <a16:creationId xmlns:a16="http://schemas.microsoft.com/office/drawing/2014/main" id="{24C5F60D-265B-68BA-B572-7828437237E5}"/>
              </a:ext>
            </a:extLst>
          </p:cNvPr>
          <p:cNvGraphicFramePr>
            <a:graphicFrameLocks noGrp="1"/>
          </p:cNvGraphicFramePr>
          <p:nvPr>
            <p:extLst>
              <p:ext uri="{D42A27DB-BD31-4B8C-83A1-F6EECF244321}">
                <p14:modId xmlns:p14="http://schemas.microsoft.com/office/powerpoint/2010/main" val="2258269747"/>
              </p:ext>
            </p:extLst>
          </p:nvPr>
        </p:nvGraphicFramePr>
        <p:xfrm>
          <a:off x="633861" y="1831586"/>
          <a:ext cx="4995414" cy="3687039"/>
        </p:xfrm>
        <a:graphic>
          <a:graphicData uri="http://schemas.openxmlformats.org/drawingml/2006/table">
            <a:tbl>
              <a:tblPr firstRow="1" bandRow="1">
                <a:tableStyleId>{3B4B98B0-60AC-42C2-AFA5-B58CD77FA1E5}</a:tableStyleId>
              </a:tblPr>
              <a:tblGrid>
                <a:gridCol w="2119067">
                  <a:extLst>
                    <a:ext uri="{9D8B030D-6E8A-4147-A177-3AD203B41FA5}">
                      <a16:colId xmlns:a16="http://schemas.microsoft.com/office/drawing/2014/main" val="531071510"/>
                    </a:ext>
                  </a:extLst>
                </a:gridCol>
                <a:gridCol w="1459149">
                  <a:extLst>
                    <a:ext uri="{9D8B030D-6E8A-4147-A177-3AD203B41FA5}">
                      <a16:colId xmlns:a16="http://schemas.microsoft.com/office/drawing/2014/main" val="3572135234"/>
                    </a:ext>
                  </a:extLst>
                </a:gridCol>
                <a:gridCol w="1417198">
                  <a:extLst>
                    <a:ext uri="{9D8B030D-6E8A-4147-A177-3AD203B41FA5}">
                      <a16:colId xmlns:a16="http://schemas.microsoft.com/office/drawing/2014/main" val="3150064697"/>
                    </a:ext>
                  </a:extLst>
                </a:gridCol>
              </a:tblGrid>
              <a:tr h="420526">
                <a:tc>
                  <a:txBody>
                    <a:bodyPr/>
                    <a:lstStyle/>
                    <a:p>
                      <a:pPr algn="ctr"/>
                      <a:r>
                        <a:rPr lang="es-CO" sz="1400" b="1" dirty="0"/>
                        <a:t>CONVENIOS</a:t>
                      </a:r>
                    </a:p>
                  </a:txBody>
                  <a:tcPr/>
                </a:tc>
                <a:tc>
                  <a:txBody>
                    <a:bodyPr/>
                    <a:lstStyle/>
                    <a:p>
                      <a:pPr algn="ctr"/>
                      <a:r>
                        <a:rPr lang="es-CO" sz="1400" b="1" dirty="0"/>
                        <a:t>ITEM </a:t>
                      </a:r>
                    </a:p>
                  </a:txBody>
                  <a:tcPr/>
                </a:tc>
                <a:tc>
                  <a:txBody>
                    <a:bodyPr/>
                    <a:lstStyle/>
                    <a:p>
                      <a:pPr algn="ctr"/>
                      <a:r>
                        <a:rPr lang="es-CO" sz="1400" b="1" dirty="0"/>
                        <a:t>VALOR</a:t>
                      </a:r>
                    </a:p>
                  </a:txBody>
                  <a:tcPr/>
                </a:tc>
                <a:extLst>
                  <a:ext uri="{0D108BD9-81ED-4DB2-BD59-A6C34878D82A}">
                    <a16:rowId xmlns:a16="http://schemas.microsoft.com/office/drawing/2014/main" val="3499513472"/>
                  </a:ext>
                </a:extLst>
              </a:tr>
              <a:tr h="420526">
                <a:tc rowSpan="4">
                  <a:txBody>
                    <a:bodyPr/>
                    <a:lstStyle/>
                    <a:p>
                      <a:pPr algn="ctr"/>
                      <a:r>
                        <a:rPr lang="es-CO" sz="1400" dirty="0"/>
                        <a:t>CONVENIOS INTERADMINISTRATIVOS GOBERNACIÓN (0365,2703)</a:t>
                      </a:r>
                    </a:p>
                  </a:txBody>
                  <a:tcPr anchor="ctr"/>
                </a:tc>
                <a:tc>
                  <a:txBody>
                    <a:bodyPr/>
                    <a:lstStyle/>
                    <a:p>
                      <a:r>
                        <a:rPr lang="es-CO" sz="1400" dirty="0"/>
                        <a:t>COMBUSTIBLE</a:t>
                      </a:r>
                    </a:p>
                  </a:txBody>
                  <a:tcPr/>
                </a:tc>
                <a:tc>
                  <a:txBody>
                    <a:bodyPr/>
                    <a:lstStyle/>
                    <a:p>
                      <a:pPr algn="r"/>
                      <a:r>
                        <a:rPr lang="es-CO" sz="1400" dirty="0"/>
                        <a:t>$629.710.420</a:t>
                      </a:r>
                    </a:p>
                  </a:txBody>
                  <a:tcPr/>
                </a:tc>
                <a:extLst>
                  <a:ext uri="{0D108BD9-81ED-4DB2-BD59-A6C34878D82A}">
                    <a16:rowId xmlns:a16="http://schemas.microsoft.com/office/drawing/2014/main" val="1377786900"/>
                  </a:ext>
                </a:extLst>
              </a:tr>
              <a:tr h="420526">
                <a:tc vMerge="1">
                  <a:txBody>
                    <a:bodyPr/>
                    <a:lstStyle/>
                    <a:p>
                      <a:pPr marL="0" algn="l" defTabSz="914400" rtl="0" eaLnBrk="1" latinLnBrk="0" hangingPunct="1"/>
                      <a:endParaRPr lang="es-CO" sz="2000" kern="1200" dirty="0">
                        <a:solidFill>
                          <a:schemeClr val="dk1"/>
                        </a:solidFill>
                        <a:latin typeface="+mn-lt"/>
                        <a:ea typeface="+mn-ea"/>
                        <a:cs typeface="+mn-cs"/>
                      </a:endParaRPr>
                    </a:p>
                  </a:txBody>
                  <a:tcPr/>
                </a:tc>
                <a:tc>
                  <a:txBody>
                    <a:bodyPr/>
                    <a:lstStyle/>
                    <a:p>
                      <a:pPr marL="0" algn="l" defTabSz="914400" rtl="0" eaLnBrk="1" latinLnBrk="0" hangingPunct="1"/>
                      <a:r>
                        <a:rPr lang="es-CO" sz="1400" kern="1200" dirty="0">
                          <a:solidFill>
                            <a:schemeClr val="dk1"/>
                          </a:solidFill>
                        </a:rPr>
                        <a:t>REPUESTOS</a:t>
                      </a:r>
                      <a:endParaRPr lang="es-CO" sz="1400" kern="1200" dirty="0">
                        <a:solidFill>
                          <a:schemeClr val="dk1"/>
                        </a:solidFill>
                        <a:latin typeface="+mn-lt"/>
                        <a:ea typeface="+mn-ea"/>
                        <a:cs typeface="+mn-cs"/>
                      </a:endParaRPr>
                    </a:p>
                  </a:txBody>
                  <a:tcPr/>
                </a:tc>
                <a:tc>
                  <a:txBody>
                    <a:bodyPr/>
                    <a:lstStyle/>
                    <a:p>
                      <a:pPr marL="0" algn="r" defTabSz="914400" rtl="0" eaLnBrk="1" latinLnBrk="0" hangingPunct="1"/>
                      <a:r>
                        <a:rPr lang="es-CO" sz="1400" kern="1200" dirty="0">
                          <a:solidFill>
                            <a:schemeClr val="dk1"/>
                          </a:solidFill>
                        </a:rPr>
                        <a:t>$854.700.000</a:t>
                      </a:r>
                      <a:endParaRPr lang="es-CO" sz="1400" kern="1200" dirty="0">
                        <a:solidFill>
                          <a:schemeClr val="dk1"/>
                        </a:solidFill>
                        <a:latin typeface="+mn-lt"/>
                        <a:ea typeface="+mn-ea"/>
                        <a:cs typeface="+mn-cs"/>
                      </a:endParaRPr>
                    </a:p>
                  </a:txBody>
                  <a:tcPr/>
                </a:tc>
                <a:extLst>
                  <a:ext uri="{0D108BD9-81ED-4DB2-BD59-A6C34878D82A}">
                    <a16:rowId xmlns:a16="http://schemas.microsoft.com/office/drawing/2014/main" val="1436600017"/>
                  </a:ext>
                </a:extLst>
              </a:tr>
              <a:tr h="420526">
                <a:tc vMerge="1">
                  <a:txBody>
                    <a:bodyPr/>
                    <a:lstStyle/>
                    <a:p>
                      <a:pPr marL="0" algn="l" defTabSz="914400" rtl="0" eaLnBrk="1" latinLnBrk="0" hangingPunct="1"/>
                      <a:endParaRPr lang="es-CO" sz="2000" kern="1200" dirty="0">
                        <a:solidFill>
                          <a:schemeClr val="dk1"/>
                        </a:solidFill>
                        <a:latin typeface="+mn-lt"/>
                        <a:ea typeface="+mn-ea"/>
                        <a:cs typeface="+mn-cs"/>
                      </a:endParaRPr>
                    </a:p>
                  </a:txBody>
                  <a:tcPr/>
                </a:tc>
                <a:tc>
                  <a:txBody>
                    <a:bodyPr/>
                    <a:lstStyle/>
                    <a:p>
                      <a:pPr marL="0" algn="l" defTabSz="914400" rtl="0" eaLnBrk="1" latinLnBrk="0" hangingPunct="1"/>
                      <a:r>
                        <a:rPr lang="es-CO" sz="1400" kern="1200" dirty="0">
                          <a:solidFill>
                            <a:schemeClr val="dk1"/>
                          </a:solidFill>
                        </a:rPr>
                        <a:t>S. DE GPS</a:t>
                      </a:r>
                      <a:endParaRPr lang="es-CO" sz="1400" kern="1200" dirty="0">
                        <a:solidFill>
                          <a:schemeClr val="dk1"/>
                        </a:solidFill>
                        <a:latin typeface="+mn-lt"/>
                        <a:ea typeface="+mn-ea"/>
                        <a:cs typeface="+mn-cs"/>
                      </a:endParaRPr>
                    </a:p>
                  </a:txBody>
                  <a:tcPr/>
                </a:tc>
                <a:tc>
                  <a:txBody>
                    <a:bodyPr/>
                    <a:lstStyle/>
                    <a:p>
                      <a:pPr marL="0" algn="r" defTabSz="914400" rtl="0" eaLnBrk="1" latinLnBrk="0" hangingPunct="1"/>
                      <a:r>
                        <a:rPr lang="es-CO" sz="1400" kern="1200" dirty="0">
                          <a:solidFill>
                            <a:schemeClr val="dk1"/>
                          </a:solidFill>
                        </a:rPr>
                        <a:t>$50.000.000</a:t>
                      </a:r>
                      <a:endParaRPr lang="es-CO" sz="1400" kern="1200" dirty="0">
                        <a:solidFill>
                          <a:schemeClr val="dk1"/>
                        </a:solidFill>
                        <a:latin typeface="+mn-lt"/>
                        <a:ea typeface="+mn-ea"/>
                        <a:cs typeface="+mn-cs"/>
                      </a:endParaRPr>
                    </a:p>
                  </a:txBody>
                  <a:tcPr/>
                </a:tc>
                <a:extLst>
                  <a:ext uri="{0D108BD9-81ED-4DB2-BD59-A6C34878D82A}">
                    <a16:rowId xmlns:a16="http://schemas.microsoft.com/office/drawing/2014/main" val="1898018461"/>
                  </a:ext>
                </a:extLst>
              </a:tr>
              <a:tr h="420526">
                <a:tc vMerge="1">
                  <a:txBody>
                    <a:bodyPr/>
                    <a:lstStyle/>
                    <a:p>
                      <a:pPr marL="0" algn="l" defTabSz="914400" rtl="0" eaLnBrk="1" latinLnBrk="0" hangingPunct="1"/>
                      <a:endParaRPr lang="es-CO" sz="2000" kern="1200" dirty="0">
                        <a:solidFill>
                          <a:schemeClr val="dk1"/>
                        </a:solidFill>
                        <a:latin typeface="+mn-lt"/>
                        <a:ea typeface="+mn-ea"/>
                        <a:cs typeface="+mn-cs"/>
                      </a:endParaRPr>
                    </a:p>
                  </a:txBody>
                  <a:tcPr/>
                </a:tc>
                <a:tc>
                  <a:txBody>
                    <a:bodyPr/>
                    <a:lstStyle/>
                    <a:p>
                      <a:pPr marL="0" algn="l" defTabSz="914400" rtl="0" eaLnBrk="1" latinLnBrk="0" hangingPunct="1"/>
                      <a:r>
                        <a:rPr lang="es-CO" sz="1400" kern="1200" dirty="0">
                          <a:solidFill>
                            <a:schemeClr val="dk1"/>
                          </a:solidFill>
                        </a:rPr>
                        <a:t>OPERARIOS TIERRASUA</a:t>
                      </a:r>
                      <a:endParaRPr lang="es-CO" sz="1400" kern="1200" dirty="0">
                        <a:solidFill>
                          <a:schemeClr val="dk1"/>
                        </a:solidFill>
                        <a:latin typeface="+mn-lt"/>
                        <a:ea typeface="+mn-ea"/>
                        <a:cs typeface="+mn-cs"/>
                      </a:endParaRPr>
                    </a:p>
                  </a:txBody>
                  <a:tcPr/>
                </a:tc>
                <a:tc>
                  <a:txBody>
                    <a:bodyPr/>
                    <a:lstStyle/>
                    <a:p>
                      <a:pPr marL="0" algn="r" defTabSz="914400" rtl="0" eaLnBrk="1" fontAlgn="ctr" latinLnBrk="0" hangingPunct="1"/>
                      <a:r>
                        <a:rPr lang="es-CO" sz="1400" kern="1200" dirty="0">
                          <a:solidFill>
                            <a:schemeClr val="dk1"/>
                          </a:solidFill>
                        </a:rPr>
                        <a:t> $2.071.252.010</a:t>
                      </a:r>
                      <a:endParaRPr lang="es-CO" sz="1400" kern="1200" dirty="0">
                        <a:solidFill>
                          <a:schemeClr val="dk1"/>
                        </a:solidFill>
                        <a:latin typeface="+mn-lt"/>
                        <a:ea typeface="+mn-ea"/>
                        <a:cs typeface="+mn-cs"/>
                      </a:endParaRPr>
                    </a:p>
                  </a:txBody>
                  <a:tcPr marL="0" marR="0" marT="0" marB="0" anchor="ctr"/>
                </a:tc>
                <a:extLst>
                  <a:ext uri="{0D108BD9-81ED-4DB2-BD59-A6C34878D82A}">
                    <a16:rowId xmlns:a16="http://schemas.microsoft.com/office/drawing/2014/main" val="3786009044"/>
                  </a:ext>
                </a:extLst>
              </a:tr>
              <a:tr h="420526">
                <a:tc>
                  <a:txBody>
                    <a:bodyPr/>
                    <a:lstStyle/>
                    <a:p>
                      <a:pPr marL="0" algn="ctr" defTabSz="914400" rtl="0" eaLnBrk="1" latinLnBrk="0" hangingPunct="1"/>
                      <a:r>
                        <a:rPr lang="es-CO" sz="1400" kern="1200" dirty="0">
                          <a:solidFill>
                            <a:schemeClr val="dk1"/>
                          </a:solidFill>
                          <a:latin typeface="+mn-lt"/>
                          <a:ea typeface="+mn-ea"/>
                          <a:cs typeface="+mn-cs"/>
                        </a:rPr>
                        <a:t>CONVENIO 4411 DE 2024</a:t>
                      </a:r>
                    </a:p>
                  </a:txBody>
                  <a:tcPr/>
                </a:tc>
                <a:tc>
                  <a:txBody>
                    <a:bodyPr/>
                    <a:lstStyle/>
                    <a:p>
                      <a:pPr marL="0" algn="l" defTabSz="914400" rtl="0" eaLnBrk="1" latinLnBrk="0" hangingPunct="1"/>
                      <a:r>
                        <a:rPr lang="es-CO" sz="1400" kern="1200" dirty="0">
                          <a:solidFill>
                            <a:schemeClr val="dk1"/>
                          </a:solidFill>
                        </a:rPr>
                        <a:t>OPERARIOS GESTION</a:t>
                      </a:r>
                      <a:endParaRPr lang="es-CO" sz="1400" kern="1200" dirty="0">
                        <a:solidFill>
                          <a:schemeClr val="dk1"/>
                        </a:solidFill>
                        <a:latin typeface="+mn-lt"/>
                        <a:ea typeface="+mn-ea"/>
                        <a:cs typeface="+mn-cs"/>
                      </a:endParaRPr>
                    </a:p>
                  </a:txBody>
                  <a:tcPr/>
                </a:tc>
                <a:tc>
                  <a:txBody>
                    <a:bodyPr/>
                    <a:lstStyle/>
                    <a:p>
                      <a:pPr marL="0" algn="r" defTabSz="914400" rtl="0" eaLnBrk="1" fontAlgn="ctr" latinLnBrk="0" hangingPunct="1"/>
                      <a:r>
                        <a:rPr lang="es-CO" sz="1400" kern="1200" dirty="0">
                          <a:solidFill>
                            <a:schemeClr val="dk1"/>
                          </a:solidFill>
                        </a:rPr>
                        <a:t> $1.401.912.819</a:t>
                      </a:r>
                      <a:endParaRPr lang="es-CO" sz="1400" kern="1200" dirty="0">
                        <a:solidFill>
                          <a:schemeClr val="dk1"/>
                        </a:solidFill>
                        <a:latin typeface="+mn-lt"/>
                        <a:ea typeface="+mn-ea"/>
                        <a:cs typeface="+mn-cs"/>
                      </a:endParaRPr>
                    </a:p>
                  </a:txBody>
                  <a:tcPr marL="0" marR="0" marT="0" marB="0" anchor="ctr"/>
                </a:tc>
                <a:extLst>
                  <a:ext uri="{0D108BD9-81ED-4DB2-BD59-A6C34878D82A}">
                    <a16:rowId xmlns:a16="http://schemas.microsoft.com/office/drawing/2014/main" val="2481450877"/>
                  </a:ext>
                </a:extLst>
              </a:tr>
              <a:tr h="420526">
                <a:tc>
                  <a:txBody>
                    <a:bodyPr/>
                    <a:lstStyle/>
                    <a:p>
                      <a:pPr marL="0" algn="l" defTabSz="914400" rtl="0" eaLnBrk="1" latinLnBrk="0" hangingPunct="1"/>
                      <a:endParaRPr lang="es-CO" sz="1400" kern="1200" dirty="0">
                        <a:solidFill>
                          <a:schemeClr val="dk1"/>
                        </a:solidFill>
                        <a:latin typeface="+mn-lt"/>
                        <a:ea typeface="+mn-ea"/>
                        <a:cs typeface="+mn-cs"/>
                      </a:endParaRPr>
                    </a:p>
                  </a:txBody>
                  <a:tcPr/>
                </a:tc>
                <a:tc>
                  <a:txBody>
                    <a:bodyPr/>
                    <a:lstStyle/>
                    <a:p>
                      <a:pPr marL="0" algn="l" defTabSz="914400" rtl="0" eaLnBrk="1" latinLnBrk="0" hangingPunct="1"/>
                      <a:r>
                        <a:rPr lang="es-CO" sz="1400" kern="1200" dirty="0">
                          <a:solidFill>
                            <a:schemeClr val="dk1"/>
                          </a:solidFill>
                        </a:rPr>
                        <a:t>ADMINISTATIVOS</a:t>
                      </a:r>
                      <a:endParaRPr lang="es-CO" sz="1400" kern="1200" dirty="0">
                        <a:solidFill>
                          <a:schemeClr val="dk1"/>
                        </a:solidFill>
                        <a:latin typeface="+mn-lt"/>
                        <a:ea typeface="+mn-ea"/>
                        <a:cs typeface="+mn-cs"/>
                      </a:endParaRPr>
                    </a:p>
                  </a:txBody>
                  <a:tcPr/>
                </a:tc>
                <a:tc>
                  <a:txBody>
                    <a:bodyPr/>
                    <a:lstStyle/>
                    <a:p>
                      <a:pPr marL="0" algn="r" defTabSz="914400" rtl="0" eaLnBrk="1" fontAlgn="ctr" latinLnBrk="0" hangingPunct="1"/>
                      <a:r>
                        <a:rPr lang="es-CO" sz="1400" kern="1200" dirty="0">
                          <a:solidFill>
                            <a:schemeClr val="dk1"/>
                          </a:solidFill>
                        </a:rPr>
                        <a:t> $1.018.250.000</a:t>
                      </a:r>
                      <a:endParaRPr lang="es-CO" sz="1400" kern="1200" dirty="0">
                        <a:solidFill>
                          <a:schemeClr val="dk1"/>
                        </a:solidFill>
                        <a:latin typeface="+mn-lt"/>
                        <a:ea typeface="+mn-ea"/>
                        <a:cs typeface="+mn-cs"/>
                      </a:endParaRPr>
                    </a:p>
                  </a:txBody>
                  <a:tcPr marL="0" marR="0" marT="0" marB="0" anchor="ctr"/>
                </a:tc>
                <a:extLst>
                  <a:ext uri="{0D108BD9-81ED-4DB2-BD59-A6C34878D82A}">
                    <a16:rowId xmlns:a16="http://schemas.microsoft.com/office/drawing/2014/main" val="3075387628"/>
                  </a:ext>
                </a:extLst>
              </a:tr>
              <a:tr h="548089">
                <a:tc gridSpan="2">
                  <a:txBody>
                    <a:bodyPr/>
                    <a:lstStyle/>
                    <a:p>
                      <a:pPr marL="0" algn="ctr" defTabSz="914400" rtl="0" eaLnBrk="1" latinLnBrk="0" hangingPunct="1"/>
                      <a:r>
                        <a:rPr lang="es-CO" sz="1400" b="1" kern="1200" dirty="0">
                          <a:solidFill>
                            <a:schemeClr val="dk1"/>
                          </a:solidFill>
                        </a:rPr>
                        <a:t>TOTAL GASTOS </a:t>
                      </a:r>
                      <a:endParaRPr lang="es-CO" sz="1400" b="1" kern="1200" dirty="0">
                        <a:solidFill>
                          <a:schemeClr val="dk1"/>
                        </a:solidFill>
                        <a:latin typeface="+mn-lt"/>
                        <a:ea typeface="+mn-ea"/>
                        <a:cs typeface="+mn-cs"/>
                      </a:endParaRPr>
                    </a:p>
                  </a:txBody>
                  <a:tcPr/>
                </a:tc>
                <a:tc hMerge="1">
                  <a:txBody>
                    <a:bodyPr/>
                    <a:lstStyle/>
                    <a:p>
                      <a:endParaRPr dirty="0"/>
                    </a:p>
                  </a:txBody>
                  <a:tcPr/>
                </a:tc>
                <a:tc>
                  <a:txBody>
                    <a:bodyPr/>
                    <a:lstStyle/>
                    <a:p>
                      <a:pPr algn="r" rtl="0" fontAlgn="ctr"/>
                      <a:r>
                        <a:rPr lang="es-CO" sz="1400" b="1" u="none" strike="noStrike" dirty="0">
                          <a:solidFill>
                            <a:srgbClr val="000000"/>
                          </a:solidFill>
                          <a:effectLst/>
                        </a:rPr>
                        <a:t>$6.025.825.249</a:t>
                      </a:r>
                      <a:endParaRPr lang="es-CO" sz="1400" b="1"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054990807"/>
                  </a:ext>
                </a:extLst>
              </a:tr>
            </a:tbl>
          </a:graphicData>
        </a:graphic>
      </p:graphicFrame>
    </p:spTree>
    <p:extLst>
      <p:ext uri="{BB962C8B-B14F-4D97-AF65-F5344CB8AC3E}">
        <p14:creationId xmlns:p14="http://schemas.microsoft.com/office/powerpoint/2010/main" val="2224603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AD971-1AB9-D33D-509F-734F72D6C3D1}"/>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F3282CB6-87C6-17A0-E8C3-03D44B5FF4FB}"/>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69B0D4F8-ACA1-6DBF-9778-4A9700CEE28C}"/>
              </a:ext>
            </a:extLst>
          </p:cNvPr>
          <p:cNvSpPr txBox="1"/>
          <p:nvPr/>
        </p:nvSpPr>
        <p:spPr>
          <a:xfrm>
            <a:off x="2553074" y="308317"/>
            <a:ext cx="6543779" cy="461665"/>
          </a:xfrm>
          <a:prstGeom prst="rect">
            <a:avLst/>
          </a:prstGeom>
          <a:noFill/>
        </p:spPr>
        <p:txBody>
          <a:bodyPr wrap="none" rtlCol="0">
            <a:spAutoFit/>
          </a:bodyPr>
          <a:lstStyle/>
          <a:p>
            <a:r>
              <a:rPr lang="es-CO" sz="2400" b="1" dirty="0">
                <a:solidFill>
                  <a:schemeClr val="tx1">
                    <a:lumMod val="75000"/>
                    <a:lumOff val="25000"/>
                  </a:schemeClr>
                </a:solidFill>
                <a:latin typeface="Century Gothic" panose="020B0502020202020204" pitchFamily="34" charset="0"/>
                <a:cs typeface="Arial" panose="020B0604020202020204" pitchFamily="34" charset="0"/>
              </a:rPr>
              <a:t>COSTOS OPERATIVOS TIERRASUA S.A.S 2024</a:t>
            </a:r>
          </a:p>
        </p:txBody>
      </p:sp>
      <p:pic>
        <p:nvPicPr>
          <p:cNvPr id="12" name="Imagen 11">
            <a:extLst>
              <a:ext uri="{FF2B5EF4-FFF2-40B4-BE49-F238E27FC236}">
                <a16:creationId xmlns:a16="http://schemas.microsoft.com/office/drawing/2014/main" id="{E93E6520-298A-7380-0D13-9C75DEEE146A}"/>
              </a:ext>
            </a:extLst>
          </p:cNvPr>
          <p:cNvPicPr>
            <a:picLocks noChangeAspect="1"/>
          </p:cNvPicPr>
          <p:nvPr/>
        </p:nvPicPr>
        <p:blipFill>
          <a:blip r:embed="rId4"/>
          <a:srcRect r="55260"/>
          <a:stretch/>
        </p:blipFill>
        <p:spPr>
          <a:xfrm>
            <a:off x="3322535" y="5913464"/>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1FBA91E3-906A-C292-39C5-5F7C69835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2265" y="5880818"/>
            <a:ext cx="1447800" cy="977182"/>
          </a:xfrm>
          <a:prstGeom prst="rect">
            <a:avLst/>
          </a:prstGeom>
        </p:spPr>
      </p:pic>
      <p:sp>
        <p:nvSpPr>
          <p:cNvPr id="10" name="CuadroTexto 9">
            <a:extLst>
              <a:ext uri="{FF2B5EF4-FFF2-40B4-BE49-F238E27FC236}">
                <a16:creationId xmlns:a16="http://schemas.microsoft.com/office/drawing/2014/main" id="{6316C0D5-4E25-EB5F-5326-806DBDC7A5CE}"/>
              </a:ext>
            </a:extLst>
          </p:cNvPr>
          <p:cNvSpPr txBox="1"/>
          <p:nvPr/>
        </p:nvSpPr>
        <p:spPr>
          <a:xfrm>
            <a:off x="1422197" y="952378"/>
            <a:ext cx="8763000" cy="646331"/>
          </a:xfrm>
          <a:prstGeom prst="rect">
            <a:avLst/>
          </a:prstGeom>
          <a:solidFill>
            <a:schemeClr val="bg1">
              <a:lumMod val="95000"/>
            </a:schemeClr>
          </a:solidFill>
        </p:spPr>
        <p:txBody>
          <a:bodyPr wrap="square">
            <a:spAutoFit/>
          </a:bodyPr>
          <a:lstStyle/>
          <a:p>
            <a:pPr marL="457200" indent="-228600" algn="just">
              <a:spcBef>
                <a:spcPts val="225"/>
              </a:spcBef>
            </a:pPr>
            <a:r>
              <a:rPr lang="es-ES" sz="1800" dirty="0">
                <a:effectLst/>
                <a:latin typeface="Century Gothic" panose="020B0502020202020204" pitchFamily="34" charset="0"/>
                <a:ea typeface="Calibri" panose="020F0502020204030204" pitchFamily="34" charset="0"/>
              </a:rPr>
              <a:t>Costos asociados a las actividades diarias y a la ejecución de los procesos operativos esenciales para el funcionamiento de TIERRASUA S.A.S.</a:t>
            </a:r>
            <a:endParaRPr lang="es-CO" sz="1600" dirty="0">
              <a:effectLst/>
              <a:latin typeface="Century Gothic" panose="020B0502020202020204" pitchFamily="34" charset="0"/>
              <a:ea typeface="Calibri" panose="020F0502020204030204" pitchFamily="34" charset="0"/>
            </a:endParaRPr>
          </a:p>
        </p:txBody>
      </p:sp>
      <p:graphicFrame>
        <p:nvGraphicFramePr>
          <p:cNvPr id="4" name="Tabla 3">
            <a:extLst>
              <a:ext uri="{FF2B5EF4-FFF2-40B4-BE49-F238E27FC236}">
                <a16:creationId xmlns:a16="http://schemas.microsoft.com/office/drawing/2014/main" id="{F2BE8410-CE0F-E456-8431-5A2FB5B79AA4}"/>
              </a:ext>
            </a:extLst>
          </p:cNvPr>
          <p:cNvGraphicFramePr>
            <a:graphicFrameLocks noGrp="1"/>
          </p:cNvGraphicFramePr>
          <p:nvPr>
            <p:extLst>
              <p:ext uri="{D42A27DB-BD31-4B8C-83A1-F6EECF244321}">
                <p14:modId xmlns:p14="http://schemas.microsoft.com/office/powerpoint/2010/main" val="225534665"/>
              </p:ext>
            </p:extLst>
          </p:nvPr>
        </p:nvGraphicFramePr>
        <p:xfrm>
          <a:off x="338833" y="2064928"/>
          <a:ext cx="5204717" cy="2916098"/>
        </p:xfrm>
        <a:graphic>
          <a:graphicData uri="http://schemas.openxmlformats.org/drawingml/2006/table">
            <a:tbl>
              <a:tblPr firstRow="1" bandRow="1">
                <a:tableStyleId>{3B4B98B0-60AC-42C2-AFA5-B58CD77FA1E5}</a:tableStyleId>
              </a:tblPr>
              <a:tblGrid>
                <a:gridCol w="1981200">
                  <a:extLst>
                    <a:ext uri="{9D8B030D-6E8A-4147-A177-3AD203B41FA5}">
                      <a16:colId xmlns:a16="http://schemas.microsoft.com/office/drawing/2014/main" val="2042934541"/>
                    </a:ext>
                  </a:extLst>
                </a:gridCol>
                <a:gridCol w="1524000">
                  <a:extLst>
                    <a:ext uri="{9D8B030D-6E8A-4147-A177-3AD203B41FA5}">
                      <a16:colId xmlns:a16="http://schemas.microsoft.com/office/drawing/2014/main" val="2789553649"/>
                    </a:ext>
                  </a:extLst>
                </a:gridCol>
                <a:gridCol w="1699517">
                  <a:extLst>
                    <a:ext uri="{9D8B030D-6E8A-4147-A177-3AD203B41FA5}">
                      <a16:colId xmlns:a16="http://schemas.microsoft.com/office/drawing/2014/main" val="286975617"/>
                    </a:ext>
                  </a:extLst>
                </a:gridCol>
              </a:tblGrid>
              <a:tr h="0">
                <a:tc>
                  <a:txBody>
                    <a:bodyPr/>
                    <a:lstStyle/>
                    <a:p>
                      <a:pPr algn="ctr"/>
                      <a:r>
                        <a:rPr lang="es-CO" sz="1400" b="1" dirty="0"/>
                        <a:t>ITEM </a:t>
                      </a:r>
                      <a:endParaRPr lang="es-CO" sz="1400" b="1" dirty="0">
                        <a:latin typeface="+mn-lt"/>
                        <a:cs typeface="Arial" panose="020B0604020202020204" pitchFamily="34" charset="0"/>
                      </a:endParaRPr>
                    </a:p>
                  </a:txBody>
                  <a:tcPr/>
                </a:tc>
                <a:tc>
                  <a:txBody>
                    <a:bodyPr/>
                    <a:lstStyle/>
                    <a:p>
                      <a:pPr algn="ctr"/>
                      <a:r>
                        <a:rPr lang="es-CO" sz="1400" dirty="0"/>
                        <a:t>ASDETBOY S.A.S</a:t>
                      </a:r>
                    </a:p>
                    <a:p>
                      <a:pPr algn="ctr"/>
                      <a:endParaRPr lang="es-CO" sz="1400" dirty="0">
                        <a:latin typeface="+mn-lt"/>
                        <a:cs typeface="Arial" panose="020B0604020202020204" pitchFamily="34" charset="0"/>
                      </a:endParaRPr>
                    </a:p>
                  </a:txBody>
                  <a:tcPr/>
                </a:tc>
                <a:tc>
                  <a:txBody>
                    <a:bodyPr/>
                    <a:lstStyle/>
                    <a:p>
                      <a:pPr algn="ctr"/>
                      <a:r>
                        <a:rPr lang="es-CO" sz="1400" dirty="0"/>
                        <a:t>TIERRASUA S.A.S</a:t>
                      </a:r>
                      <a:endParaRPr lang="es-CO" sz="1400" dirty="0">
                        <a:latin typeface="+mn-lt"/>
                        <a:cs typeface="Arial" panose="020B0604020202020204" pitchFamily="34" charset="0"/>
                      </a:endParaRPr>
                    </a:p>
                  </a:txBody>
                  <a:tcPr/>
                </a:tc>
                <a:extLst>
                  <a:ext uri="{0D108BD9-81ED-4DB2-BD59-A6C34878D82A}">
                    <a16:rowId xmlns:a16="http://schemas.microsoft.com/office/drawing/2014/main" val="496915075"/>
                  </a:ext>
                </a:extLst>
              </a:tr>
              <a:tr h="341193">
                <a:tc>
                  <a:txBody>
                    <a:bodyPr/>
                    <a:lstStyle/>
                    <a:p>
                      <a:pPr marL="0" algn="l" defTabSz="914400" rtl="0" eaLnBrk="1" latinLnBrk="0" hangingPunct="1"/>
                      <a:r>
                        <a:rPr lang="es-CO" sz="1400" kern="1200" dirty="0">
                          <a:solidFill>
                            <a:schemeClr val="dk1"/>
                          </a:solidFill>
                        </a:rPr>
                        <a:t>COMBUSTIBLE</a:t>
                      </a:r>
                      <a:endParaRPr lang="es-CO" sz="1400" kern="1200" dirty="0">
                        <a:solidFill>
                          <a:schemeClr val="dk1"/>
                        </a:solidFill>
                        <a:latin typeface="+mn-lt"/>
                        <a:ea typeface="+mn-ea"/>
                        <a:cs typeface="Arial" panose="020B0604020202020204" pitchFamily="34" charset="0"/>
                      </a:endParaRPr>
                    </a:p>
                  </a:txBody>
                  <a:tcPr/>
                </a:tc>
                <a:tc>
                  <a:txBody>
                    <a:bodyPr/>
                    <a:lstStyle/>
                    <a:p>
                      <a:pPr marL="0" algn="r" defTabSz="914400" rtl="0" eaLnBrk="1" latinLnBrk="0" hangingPunct="1"/>
                      <a:r>
                        <a:rPr lang="es-CO" sz="1400" kern="1200" dirty="0">
                          <a:solidFill>
                            <a:schemeClr val="dk1"/>
                          </a:solidFill>
                        </a:rPr>
                        <a:t>$477.110.420</a:t>
                      </a:r>
                      <a:endParaRPr lang="es-CO" sz="1400" kern="1200" dirty="0">
                        <a:solidFill>
                          <a:schemeClr val="dk1"/>
                        </a:solidFill>
                        <a:latin typeface="+mn-lt"/>
                        <a:ea typeface="+mn-ea"/>
                        <a:cs typeface="Arial" panose="020B0604020202020204" pitchFamily="34" charset="0"/>
                      </a:endParaRPr>
                    </a:p>
                  </a:txBody>
                  <a:tcPr/>
                </a:tc>
                <a:tc>
                  <a:txBody>
                    <a:bodyPr/>
                    <a:lstStyle/>
                    <a:p>
                      <a:pPr marL="0" algn="r" defTabSz="914400" rtl="0" eaLnBrk="1" latinLnBrk="0" hangingPunct="1"/>
                      <a:r>
                        <a:rPr lang="es-CO" sz="1400" kern="1200" dirty="0">
                          <a:solidFill>
                            <a:schemeClr val="dk1"/>
                          </a:solidFill>
                        </a:rPr>
                        <a:t>$152.600.000</a:t>
                      </a:r>
                      <a:endParaRPr lang="es-CO" sz="1400" kern="1200" dirty="0">
                        <a:solidFill>
                          <a:schemeClr val="dk1"/>
                        </a:solidFill>
                        <a:latin typeface="+mn-lt"/>
                        <a:ea typeface="+mn-ea"/>
                        <a:cs typeface="Arial" panose="020B0604020202020204" pitchFamily="34" charset="0"/>
                      </a:endParaRPr>
                    </a:p>
                  </a:txBody>
                  <a:tcPr/>
                </a:tc>
                <a:extLst>
                  <a:ext uri="{0D108BD9-81ED-4DB2-BD59-A6C34878D82A}">
                    <a16:rowId xmlns:a16="http://schemas.microsoft.com/office/drawing/2014/main" val="677171285"/>
                  </a:ext>
                </a:extLst>
              </a:tr>
              <a:tr h="333375">
                <a:tc>
                  <a:txBody>
                    <a:bodyPr/>
                    <a:lstStyle/>
                    <a:p>
                      <a:pPr marL="0" algn="l" defTabSz="914400" rtl="0" eaLnBrk="1" latinLnBrk="0" hangingPunct="1"/>
                      <a:r>
                        <a:rPr lang="es-CO" sz="1400" kern="1200" dirty="0">
                          <a:solidFill>
                            <a:schemeClr val="dk1"/>
                          </a:solidFill>
                        </a:rPr>
                        <a:t>REPUESTOS</a:t>
                      </a:r>
                      <a:endParaRPr lang="es-CO" sz="1400" kern="1200" dirty="0">
                        <a:solidFill>
                          <a:schemeClr val="dk1"/>
                        </a:solidFill>
                        <a:latin typeface="+mn-lt"/>
                        <a:ea typeface="+mn-ea"/>
                        <a:cs typeface="Arial" panose="020B0604020202020204" pitchFamily="34" charset="0"/>
                      </a:endParaRPr>
                    </a:p>
                  </a:txBody>
                  <a:tcPr/>
                </a:tc>
                <a:tc>
                  <a:txBody>
                    <a:bodyPr/>
                    <a:lstStyle/>
                    <a:p>
                      <a:pPr marL="0" algn="r" defTabSz="914400" rtl="0" eaLnBrk="1" latinLnBrk="0" hangingPunct="1"/>
                      <a:r>
                        <a:rPr lang="es-CO" sz="1400" kern="1200" dirty="0">
                          <a:solidFill>
                            <a:schemeClr val="dk1"/>
                          </a:solidFill>
                        </a:rPr>
                        <a:t>$662.100.000</a:t>
                      </a:r>
                      <a:endParaRPr lang="es-CO" sz="1400" kern="1200" dirty="0">
                        <a:solidFill>
                          <a:schemeClr val="dk1"/>
                        </a:solidFill>
                        <a:latin typeface="+mn-lt"/>
                        <a:ea typeface="+mn-ea"/>
                        <a:cs typeface="Arial" panose="020B0604020202020204" pitchFamily="34" charset="0"/>
                      </a:endParaRPr>
                    </a:p>
                  </a:txBody>
                  <a:tcPr/>
                </a:tc>
                <a:tc>
                  <a:txBody>
                    <a:bodyPr/>
                    <a:lstStyle/>
                    <a:p>
                      <a:pPr marL="0" algn="r" defTabSz="914400" rtl="0" eaLnBrk="1" latinLnBrk="0" hangingPunct="1"/>
                      <a:r>
                        <a:rPr lang="es-CO" sz="1400" kern="1200" dirty="0">
                          <a:solidFill>
                            <a:schemeClr val="dk1"/>
                          </a:solidFill>
                        </a:rPr>
                        <a:t>$192.600.000</a:t>
                      </a:r>
                      <a:endParaRPr lang="es-CO" sz="1400" kern="1200" dirty="0">
                        <a:solidFill>
                          <a:schemeClr val="dk1"/>
                        </a:solidFill>
                        <a:latin typeface="+mn-lt"/>
                        <a:ea typeface="+mn-ea"/>
                        <a:cs typeface="Arial" panose="020B0604020202020204" pitchFamily="34" charset="0"/>
                      </a:endParaRPr>
                    </a:p>
                  </a:txBody>
                  <a:tcPr/>
                </a:tc>
                <a:extLst>
                  <a:ext uri="{0D108BD9-81ED-4DB2-BD59-A6C34878D82A}">
                    <a16:rowId xmlns:a16="http://schemas.microsoft.com/office/drawing/2014/main" val="1921663886"/>
                  </a:ext>
                </a:extLst>
              </a:tr>
              <a:tr h="276225">
                <a:tc>
                  <a:txBody>
                    <a:bodyPr/>
                    <a:lstStyle/>
                    <a:p>
                      <a:pPr marL="0" algn="l" defTabSz="914400" rtl="0" eaLnBrk="1" latinLnBrk="0" hangingPunct="1"/>
                      <a:r>
                        <a:rPr lang="es-CO" sz="1400" kern="1200" dirty="0">
                          <a:solidFill>
                            <a:schemeClr val="dk1"/>
                          </a:solidFill>
                        </a:rPr>
                        <a:t>S. DE GPS</a:t>
                      </a:r>
                      <a:endParaRPr lang="es-CO" sz="1400" kern="1200" dirty="0">
                        <a:solidFill>
                          <a:schemeClr val="dk1"/>
                        </a:solidFill>
                        <a:latin typeface="+mn-lt"/>
                        <a:ea typeface="+mn-ea"/>
                        <a:cs typeface="Arial" panose="020B0604020202020204" pitchFamily="34" charset="0"/>
                      </a:endParaRPr>
                    </a:p>
                  </a:txBody>
                  <a:tcPr/>
                </a:tc>
                <a:tc>
                  <a:txBody>
                    <a:bodyPr/>
                    <a:lstStyle/>
                    <a:p>
                      <a:pPr marL="0" algn="r" defTabSz="914400" rtl="0" eaLnBrk="1" latinLnBrk="0" hangingPunct="1"/>
                      <a:r>
                        <a:rPr lang="es-CO" sz="1400" kern="1200" dirty="0">
                          <a:solidFill>
                            <a:schemeClr val="dk1"/>
                          </a:solidFill>
                        </a:rPr>
                        <a:t>$10.000.000</a:t>
                      </a:r>
                      <a:endParaRPr lang="es-CO" sz="1400" kern="1200" dirty="0">
                        <a:solidFill>
                          <a:schemeClr val="dk1"/>
                        </a:solidFill>
                        <a:latin typeface="+mn-lt"/>
                        <a:ea typeface="+mn-ea"/>
                        <a:cs typeface="Arial" panose="020B0604020202020204" pitchFamily="34" charset="0"/>
                      </a:endParaRPr>
                    </a:p>
                  </a:txBody>
                  <a:tcPr/>
                </a:tc>
                <a:tc>
                  <a:txBody>
                    <a:bodyPr/>
                    <a:lstStyle/>
                    <a:p>
                      <a:pPr marL="0" algn="r" defTabSz="914400" rtl="0" eaLnBrk="1" latinLnBrk="0" hangingPunct="1"/>
                      <a:r>
                        <a:rPr lang="es-CO" sz="1400" kern="1200" dirty="0">
                          <a:solidFill>
                            <a:schemeClr val="dk1"/>
                          </a:solidFill>
                        </a:rPr>
                        <a:t>$40.000.000</a:t>
                      </a:r>
                      <a:endParaRPr lang="es-CO" sz="1400" kern="1200" dirty="0">
                        <a:solidFill>
                          <a:schemeClr val="dk1"/>
                        </a:solidFill>
                        <a:latin typeface="+mn-lt"/>
                        <a:ea typeface="+mn-ea"/>
                        <a:cs typeface="Arial" panose="020B0604020202020204" pitchFamily="34" charset="0"/>
                      </a:endParaRPr>
                    </a:p>
                  </a:txBody>
                  <a:tcPr/>
                </a:tc>
                <a:extLst>
                  <a:ext uri="{0D108BD9-81ED-4DB2-BD59-A6C34878D82A}">
                    <a16:rowId xmlns:a16="http://schemas.microsoft.com/office/drawing/2014/main" val="1706167806"/>
                  </a:ext>
                </a:extLst>
              </a:tr>
              <a:tr h="314325">
                <a:tc>
                  <a:txBody>
                    <a:bodyPr/>
                    <a:lstStyle/>
                    <a:p>
                      <a:pPr marL="0" algn="l" defTabSz="914400" rtl="0" eaLnBrk="1" latinLnBrk="0" hangingPunct="1"/>
                      <a:r>
                        <a:rPr lang="es-CO" sz="1400" kern="1200" dirty="0">
                          <a:solidFill>
                            <a:schemeClr val="dk1"/>
                          </a:solidFill>
                        </a:rPr>
                        <a:t>OPERARIOS TIERRASUA</a:t>
                      </a:r>
                      <a:endParaRPr lang="es-CO" sz="1400" kern="1200" dirty="0">
                        <a:solidFill>
                          <a:schemeClr val="dk1"/>
                        </a:solidFill>
                        <a:latin typeface="+mn-lt"/>
                        <a:ea typeface="+mn-ea"/>
                        <a:cs typeface="Arial" panose="020B0604020202020204" pitchFamily="34" charset="0"/>
                      </a:endParaRPr>
                    </a:p>
                  </a:txBody>
                  <a:tcPr/>
                </a:tc>
                <a:tc>
                  <a:txBody>
                    <a:bodyPr/>
                    <a:lstStyle/>
                    <a:p>
                      <a:pPr marL="0" algn="r" defTabSz="914400" rtl="0" eaLnBrk="1" fontAlgn="ctr" latinLnBrk="0" hangingPunct="1"/>
                      <a:r>
                        <a:rPr lang="es-CO" sz="1400" kern="1200" dirty="0">
                          <a:solidFill>
                            <a:schemeClr val="dk1"/>
                          </a:solidFill>
                        </a:rPr>
                        <a:t>  $1.380.834.673</a:t>
                      </a:r>
                      <a:endParaRPr lang="es-CO" sz="1400" kern="1200" dirty="0">
                        <a:solidFill>
                          <a:schemeClr val="dk1"/>
                        </a:solidFill>
                        <a:latin typeface="+mn-lt"/>
                        <a:ea typeface="+mn-ea"/>
                        <a:cs typeface="Arial" panose="020B0604020202020204" pitchFamily="34" charset="0"/>
                      </a:endParaRPr>
                    </a:p>
                  </a:txBody>
                  <a:tcPr marL="0" marR="0" marT="0" marB="0" anchor="ctr"/>
                </a:tc>
                <a:tc>
                  <a:txBody>
                    <a:bodyPr/>
                    <a:lstStyle/>
                    <a:p>
                      <a:pPr marL="0" algn="r" defTabSz="914400" rtl="0" eaLnBrk="1" fontAlgn="ctr" latinLnBrk="0" hangingPunct="1"/>
                      <a:r>
                        <a:rPr lang="es-CO" sz="1400" kern="1200" dirty="0">
                          <a:solidFill>
                            <a:schemeClr val="dk1"/>
                          </a:solidFill>
                        </a:rPr>
                        <a:t>  $ 690.417.336</a:t>
                      </a:r>
                      <a:endParaRPr lang="es-CO" sz="1400" kern="1200" dirty="0">
                        <a:solidFill>
                          <a:schemeClr val="dk1"/>
                        </a:solidFill>
                        <a:latin typeface="+mn-lt"/>
                        <a:ea typeface="+mn-ea"/>
                        <a:cs typeface="Arial" panose="020B0604020202020204" pitchFamily="34" charset="0"/>
                      </a:endParaRPr>
                    </a:p>
                  </a:txBody>
                  <a:tcPr marL="0" marR="0" marT="0" marB="0" anchor="ctr"/>
                </a:tc>
                <a:extLst>
                  <a:ext uri="{0D108BD9-81ED-4DB2-BD59-A6C34878D82A}">
                    <a16:rowId xmlns:a16="http://schemas.microsoft.com/office/drawing/2014/main" val="4207298914"/>
                  </a:ext>
                </a:extLst>
              </a:tr>
              <a:tr h="314325">
                <a:tc>
                  <a:txBody>
                    <a:bodyPr/>
                    <a:lstStyle/>
                    <a:p>
                      <a:pPr marL="0" algn="l" defTabSz="914400" rtl="0" eaLnBrk="1" latinLnBrk="0" hangingPunct="1"/>
                      <a:r>
                        <a:rPr lang="es-CO" sz="1400" kern="1200" dirty="0">
                          <a:solidFill>
                            <a:schemeClr val="dk1"/>
                          </a:solidFill>
                        </a:rPr>
                        <a:t>OPERARIOS GESTIÓN</a:t>
                      </a:r>
                      <a:endParaRPr lang="es-CO" sz="1400" kern="1200" dirty="0">
                        <a:solidFill>
                          <a:schemeClr val="dk1"/>
                        </a:solidFill>
                        <a:latin typeface="+mn-lt"/>
                        <a:ea typeface="+mn-ea"/>
                        <a:cs typeface="Arial" panose="020B0604020202020204" pitchFamily="34" charset="0"/>
                      </a:endParaRPr>
                    </a:p>
                  </a:txBody>
                  <a:tcPr/>
                </a:tc>
                <a:tc>
                  <a:txBody>
                    <a:bodyPr/>
                    <a:lstStyle/>
                    <a:p>
                      <a:pPr marL="0" algn="r" defTabSz="914400" rtl="0" eaLnBrk="1" fontAlgn="ctr" latinLnBrk="0" hangingPunct="1"/>
                      <a:r>
                        <a:rPr lang="es-CO" sz="1400" kern="1200" dirty="0">
                          <a:solidFill>
                            <a:schemeClr val="dk1"/>
                          </a:solidFill>
                        </a:rPr>
                        <a:t>  $934.608.546</a:t>
                      </a:r>
                      <a:endParaRPr lang="es-CO" sz="1400" kern="1200" dirty="0">
                        <a:solidFill>
                          <a:schemeClr val="dk1"/>
                        </a:solidFill>
                        <a:latin typeface="+mn-lt"/>
                        <a:ea typeface="+mn-ea"/>
                        <a:cs typeface="Arial" panose="020B0604020202020204" pitchFamily="34" charset="0"/>
                      </a:endParaRPr>
                    </a:p>
                  </a:txBody>
                  <a:tcPr marL="0" marR="0" marT="0" marB="0" anchor="ctr"/>
                </a:tc>
                <a:tc>
                  <a:txBody>
                    <a:bodyPr/>
                    <a:lstStyle/>
                    <a:p>
                      <a:pPr marL="0" algn="r" defTabSz="914400" rtl="0" eaLnBrk="1" fontAlgn="ctr" latinLnBrk="0" hangingPunct="1"/>
                      <a:r>
                        <a:rPr lang="es-CO" sz="1400" kern="1200" dirty="0">
                          <a:solidFill>
                            <a:schemeClr val="dk1"/>
                          </a:solidFill>
                        </a:rPr>
                        <a:t>   $ 467.304.273</a:t>
                      </a:r>
                      <a:endParaRPr lang="es-CO" sz="1400" kern="1200" dirty="0">
                        <a:solidFill>
                          <a:schemeClr val="dk1"/>
                        </a:solidFill>
                        <a:latin typeface="+mn-lt"/>
                        <a:ea typeface="+mn-ea"/>
                        <a:cs typeface="Arial" panose="020B0604020202020204" pitchFamily="34" charset="0"/>
                      </a:endParaRPr>
                    </a:p>
                  </a:txBody>
                  <a:tcPr marL="0" marR="0" marT="0" marB="0" anchor="ctr"/>
                </a:tc>
                <a:extLst>
                  <a:ext uri="{0D108BD9-81ED-4DB2-BD59-A6C34878D82A}">
                    <a16:rowId xmlns:a16="http://schemas.microsoft.com/office/drawing/2014/main" val="1583239564"/>
                  </a:ext>
                </a:extLst>
              </a:tr>
              <a:tr h="180975">
                <a:tc>
                  <a:txBody>
                    <a:bodyPr/>
                    <a:lstStyle/>
                    <a:p>
                      <a:pPr marL="0" algn="l" defTabSz="914400" rtl="0" eaLnBrk="1" latinLnBrk="0" hangingPunct="1"/>
                      <a:r>
                        <a:rPr lang="es-CO" sz="1400" kern="1200" dirty="0">
                          <a:solidFill>
                            <a:schemeClr val="dk1"/>
                          </a:solidFill>
                        </a:rPr>
                        <a:t>ADMINISTATIVOS</a:t>
                      </a:r>
                      <a:endParaRPr lang="es-CO" sz="1400" kern="1200" dirty="0">
                        <a:solidFill>
                          <a:schemeClr val="dk1"/>
                        </a:solidFill>
                        <a:latin typeface="+mn-lt"/>
                        <a:ea typeface="+mn-ea"/>
                        <a:cs typeface="Arial" panose="020B0604020202020204" pitchFamily="34" charset="0"/>
                      </a:endParaRPr>
                    </a:p>
                  </a:txBody>
                  <a:tcPr/>
                </a:tc>
                <a:tc>
                  <a:txBody>
                    <a:bodyPr/>
                    <a:lstStyle/>
                    <a:p>
                      <a:pPr marL="0" algn="r" defTabSz="914400" rtl="0" eaLnBrk="1" fontAlgn="ctr" latinLnBrk="0" hangingPunct="1"/>
                      <a:r>
                        <a:rPr lang="es-CO" sz="1400" kern="1200" dirty="0">
                          <a:solidFill>
                            <a:schemeClr val="dk1"/>
                          </a:solidFill>
                        </a:rPr>
                        <a:t>  $678.833.333</a:t>
                      </a:r>
                      <a:endParaRPr lang="es-CO" sz="1400" kern="1200" dirty="0">
                        <a:solidFill>
                          <a:schemeClr val="dk1"/>
                        </a:solidFill>
                        <a:latin typeface="+mn-lt"/>
                        <a:ea typeface="+mn-ea"/>
                        <a:cs typeface="Arial" panose="020B0604020202020204" pitchFamily="34" charset="0"/>
                      </a:endParaRPr>
                    </a:p>
                  </a:txBody>
                  <a:tcPr marL="0" marR="0" marT="0" marB="0" anchor="ctr"/>
                </a:tc>
                <a:tc>
                  <a:txBody>
                    <a:bodyPr/>
                    <a:lstStyle/>
                    <a:p>
                      <a:pPr marL="0" algn="r" defTabSz="914400" rtl="0" eaLnBrk="1" fontAlgn="ctr" latinLnBrk="0" hangingPunct="1"/>
                      <a:r>
                        <a:rPr lang="es-CO" sz="1400" kern="1200" dirty="0">
                          <a:solidFill>
                            <a:schemeClr val="dk1"/>
                          </a:solidFill>
                        </a:rPr>
                        <a:t> $ 339.416.666</a:t>
                      </a:r>
                      <a:endParaRPr lang="es-CO" sz="1400" kern="1200" dirty="0">
                        <a:solidFill>
                          <a:schemeClr val="dk1"/>
                        </a:solidFill>
                        <a:latin typeface="+mn-lt"/>
                        <a:ea typeface="+mn-ea"/>
                        <a:cs typeface="Arial" panose="020B0604020202020204" pitchFamily="34" charset="0"/>
                      </a:endParaRPr>
                    </a:p>
                  </a:txBody>
                  <a:tcPr marL="0" marR="0" marT="0" marB="0" anchor="ctr"/>
                </a:tc>
                <a:extLst>
                  <a:ext uri="{0D108BD9-81ED-4DB2-BD59-A6C34878D82A}">
                    <a16:rowId xmlns:a16="http://schemas.microsoft.com/office/drawing/2014/main" val="364141012"/>
                  </a:ext>
                </a:extLst>
              </a:tr>
              <a:tr h="485120">
                <a:tc>
                  <a:txBody>
                    <a:bodyPr/>
                    <a:lstStyle/>
                    <a:p>
                      <a:r>
                        <a:rPr lang="es-CO" sz="1400" b="1" dirty="0"/>
                        <a:t>TOTAL GASTOS </a:t>
                      </a:r>
                      <a:endParaRPr lang="es-CO" sz="1400" b="1" dirty="0">
                        <a:latin typeface="+mn-lt"/>
                        <a:cs typeface="Arial" panose="020B0604020202020204" pitchFamily="34" charset="0"/>
                      </a:endParaRPr>
                    </a:p>
                  </a:txBody>
                  <a:tcPr/>
                </a:tc>
                <a:tc>
                  <a:txBody>
                    <a:bodyPr/>
                    <a:lstStyle/>
                    <a:p>
                      <a:pPr algn="r" rtl="0" fontAlgn="ctr"/>
                      <a:r>
                        <a:rPr lang="es-CO" sz="1400" b="1" u="none" strike="noStrike" dirty="0">
                          <a:solidFill>
                            <a:srgbClr val="000000"/>
                          </a:solidFill>
                          <a:effectLst/>
                        </a:rPr>
                        <a:t>$4.143.486.972</a:t>
                      </a:r>
                      <a:endParaRPr lang="es-CO" sz="1400" b="1" i="0" u="none" strike="noStrike" dirty="0">
                        <a:solidFill>
                          <a:srgbClr val="000000"/>
                        </a:solidFill>
                        <a:effectLst/>
                        <a:latin typeface="+mn-lt"/>
                        <a:cs typeface="Arial" panose="020B0604020202020204" pitchFamily="34" charset="0"/>
                      </a:endParaRPr>
                    </a:p>
                  </a:txBody>
                  <a:tcPr marL="0" marT="0" marB="0" anchor="ctr"/>
                </a:tc>
                <a:tc>
                  <a:txBody>
                    <a:bodyPr/>
                    <a:lstStyle/>
                    <a:p>
                      <a:pPr algn="r" rtl="0" fontAlgn="ctr"/>
                      <a:r>
                        <a:rPr lang="es-CO" sz="1400" b="1" u="none" strike="noStrike" dirty="0">
                          <a:solidFill>
                            <a:srgbClr val="000000"/>
                          </a:solidFill>
                          <a:effectLst/>
                        </a:rPr>
                        <a:t>$1.882.338.275</a:t>
                      </a:r>
                      <a:endParaRPr lang="es-CO" sz="1400" b="1" i="0" u="none" strike="noStrike" dirty="0">
                        <a:solidFill>
                          <a:srgbClr val="000000"/>
                        </a:solidFill>
                        <a:effectLst/>
                        <a:latin typeface="+mn-lt"/>
                        <a:cs typeface="Arial" panose="020B0604020202020204" pitchFamily="34" charset="0"/>
                      </a:endParaRPr>
                    </a:p>
                  </a:txBody>
                  <a:tcPr marL="0" marT="0" marB="0" anchor="ctr"/>
                </a:tc>
                <a:extLst>
                  <a:ext uri="{0D108BD9-81ED-4DB2-BD59-A6C34878D82A}">
                    <a16:rowId xmlns:a16="http://schemas.microsoft.com/office/drawing/2014/main" val="1761054389"/>
                  </a:ext>
                </a:extLst>
              </a:tr>
            </a:tbl>
          </a:graphicData>
        </a:graphic>
      </p:graphicFrame>
      <p:graphicFrame>
        <p:nvGraphicFramePr>
          <p:cNvPr id="7" name="Gráfico 6">
            <a:extLst>
              <a:ext uri="{FF2B5EF4-FFF2-40B4-BE49-F238E27FC236}">
                <a16:creationId xmlns:a16="http://schemas.microsoft.com/office/drawing/2014/main" id="{8A6D64C4-B787-7E4E-D97E-A6AD4599E040}"/>
              </a:ext>
            </a:extLst>
          </p:cNvPr>
          <p:cNvGraphicFramePr/>
          <p:nvPr>
            <p:extLst>
              <p:ext uri="{D42A27DB-BD31-4B8C-83A1-F6EECF244321}">
                <p14:modId xmlns:p14="http://schemas.microsoft.com/office/powerpoint/2010/main" val="2430222665"/>
              </p:ext>
            </p:extLst>
          </p:nvPr>
        </p:nvGraphicFramePr>
        <p:xfrm>
          <a:off x="5846907" y="1751784"/>
          <a:ext cx="6041736" cy="416168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572180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DA03E-180E-4976-BAC4-09D8DD983662}"/>
            </a:ext>
          </a:extLst>
        </p:cNvPr>
        <p:cNvGrpSpPr/>
        <p:nvPr/>
      </p:nvGrpSpPr>
      <p:grpSpPr>
        <a:xfrm>
          <a:off x="0" y="0"/>
          <a:ext cx="0" cy="0"/>
          <a:chOff x="0" y="0"/>
          <a:chExt cx="0" cy="0"/>
        </a:xfrm>
      </p:grpSpPr>
      <p:sp>
        <p:nvSpPr>
          <p:cNvPr id="19" name="CuadroTexto 18">
            <a:extLst>
              <a:ext uri="{FF2B5EF4-FFF2-40B4-BE49-F238E27FC236}">
                <a16:creationId xmlns:a16="http://schemas.microsoft.com/office/drawing/2014/main" id="{178A863B-FD0F-A485-141B-7957E40C01E4}"/>
              </a:ext>
            </a:extLst>
          </p:cNvPr>
          <p:cNvSpPr txBox="1"/>
          <p:nvPr/>
        </p:nvSpPr>
        <p:spPr>
          <a:xfrm>
            <a:off x="6554939" y="3013501"/>
            <a:ext cx="4936589" cy="830997"/>
          </a:xfrm>
          <a:prstGeom prst="rect">
            <a:avLst/>
          </a:prstGeom>
          <a:solidFill>
            <a:schemeClr val="bg1">
              <a:lumMod val="95000"/>
            </a:schemeClr>
          </a:solidFill>
        </p:spPr>
        <p:txBody>
          <a:bodyPr wrap="square" rtlCol="0">
            <a:spAutoFit/>
          </a:bodyPr>
          <a:lstStyle/>
          <a:p>
            <a:pPr algn="ctr"/>
            <a:r>
              <a:rPr lang="es-ES" sz="2400" b="1" dirty="0">
                <a:solidFill>
                  <a:schemeClr val="tx1">
                    <a:lumMod val="75000"/>
                    <a:lumOff val="25000"/>
                  </a:schemeClr>
                </a:solidFill>
                <a:latin typeface="Century Gothic" panose="020B0502020202020204" pitchFamily="34" charset="0"/>
                <a:cs typeface="Arial" panose="020B0604020202020204" pitchFamily="34" charset="0"/>
              </a:rPr>
              <a:t>DIAGNOSTICO DE MAQUINARIA TIERRASUA S.A.S 2024</a:t>
            </a:r>
          </a:p>
        </p:txBody>
      </p:sp>
      <p:pic>
        <p:nvPicPr>
          <p:cNvPr id="29" name="Imagen 28">
            <a:extLst>
              <a:ext uri="{FF2B5EF4-FFF2-40B4-BE49-F238E27FC236}">
                <a16:creationId xmlns:a16="http://schemas.microsoft.com/office/drawing/2014/main" id="{8E1094DD-5EF3-AED1-E467-D31677AF952D}"/>
              </a:ext>
            </a:extLst>
          </p:cNvPr>
          <p:cNvPicPr>
            <a:picLocks noChangeAspect="1"/>
          </p:cNvPicPr>
          <p:nvPr/>
        </p:nvPicPr>
        <p:blipFill>
          <a:blip r:embed="rId3"/>
          <a:srcRect r="55260"/>
          <a:stretch/>
        </p:blipFill>
        <p:spPr>
          <a:xfrm>
            <a:off x="7354877" y="5907655"/>
            <a:ext cx="2481162" cy="1045047"/>
          </a:xfrm>
          <a:prstGeom prst="rect">
            <a:avLst/>
          </a:prstGeom>
        </p:spPr>
      </p:pic>
      <p:pic>
        <p:nvPicPr>
          <p:cNvPr id="30" name="Imagen 29" descr="Logotipo&#10;&#10;Descripción generada automáticamente">
            <a:extLst>
              <a:ext uri="{FF2B5EF4-FFF2-40B4-BE49-F238E27FC236}">
                <a16:creationId xmlns:a16="http://schemas.microsoft.com/office/drawing/2014/main" id="{EAFB6150-9D97-A32C-541B-124293582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7291" y="5886011"/>
            <a:ext cx="1447800" cy="977182"/>
          </a:xfrm>
          <a:prstGeom prst="rect">
            <a:avLst/>
          </a:prstGeom>
        </p:spPr>
      </p:pic>
      <p:pic>
        <p:nvPicPr>
          <p:cNvPr id="2" name="Imagen 1">
            <a:extLst>
              <a:ext uri="{FF2B5EF4-FFF2-40B4-BE49-F238E27FC236}">
                <a16:creationId xmlns:a16="http://schemas.microsoft.com/office/drawing/2014/main" id="{B0859122-BFB6-AF3E-9702-A9EED66969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4479" y1="33519" x2="44479" y2="33519"/>
                        <a14:foregroundMark x1="43385" y1="32407" x2="43385" y2="30741"/>
                        <a14:foregroundMark x1="41354" y1="40185" x2="41354" y2="40185"/>
                        <a14:foregroundMark x1="41354" y1="40463" x2="37031" y2="32963"/>
                        <a14:foregroundMark x1="39792" y1="40463" x2="39792" y2="40463"/>
                        <a14:foregroundMark x1="49740" y1="50926" x2="49740" y2="50926"/>
                        <a14:foregroundMark x1="49740" y1="42315" x2="48646" y2="60833"/>
                        <a14:foregroundMark x1="48021" y1="47870" x2="48021" y2="47870"/>
                        <a14:foregroundMark x1="64323" y1="66111" x2="64323" y2="66111"/>
                        <a14:foregroundMark x1="68021" y1="48148" x2="68021" y2="48148"/>
                        <a14:foregroundMark x1="57188" y1="70185" x2="57188" y2="70185"/>
                        <a14:foregroundMark x1="59948" y1="66389" x2="61823" y2="73241"/>
                        <a14:foregroundMark x1="61510" y1="61944" x2="61510" y2="61944"/>
                        <a14:foregroundMark x1="61510" y1="62222" x2="61510" y2="62222"/>
                        <a14:foregroundMark x1="74531" y1="79907" x2="74531" y2="79907"/>
                        <a14:foregroundMark x1="78594" y1="69352" x2="78594" y2="69352"/>
                        <a14:foregroundMark x1="86042" y1="48426" x2="86042" y2="48426"/>
                        <a14:foregroundMark x1="83542" y1="33241" x2="83542" y2="33241"/>
                        <a14:foregroundMark x1="66510" y1="18056" x2="66510" y2="18056"/>
                        <a14:foregroundMark x1="28646" y1="19722" x2="28646" y2="19722"/>
                        <a14:foregroundMark x1="21354" y1="29907" x2="21354" y2="29907"/>
                        <a14:foregroundMark x1="51302" y1="12037" x2="51302" y2="12037"/>
                        <a14:foregroundMark x1="28177" y1="48981" x2="28177" y2="48981"/>
                        <a14:foregroundMark x1="13281" y1="49259" x2="13281" y2="49259"/>
                        <a14:foregroundMark x1="20104" y1="74352" x2="20104" y2="74352"/>
                        <a14:foregroundMark x1="29115" y1="82593" x2="29115" y2="82593"/>
                        <a14:foregroundMark x1="38698" y1="69907" x2="38698" y2="69907"/>
                        <a14:foregroundMark x1="49583" y1="83148" x2="49583" y2="83148"/>
                        <a14:foregroundMark x1="48490" y1="82593" x2="48490" y2="82593"/>
                        <a14:foregroundMark x1="26927" y1="79630" x2="26927" y2="79630"/>
                        <a14:foregroundMark x1="27396" y1="80185" x2="27396" y2="80185"/>
                        <a14:foregroundMark x1="30469" y1="79074" x2="30469" y2="79074"/>
                        <a14:foregroundMark x1="11875" y1="58889" x2="12031" y2="60278"/>
                        <a14:foregroundMark x1="40365" y1="53241" x2="40365" y2="53241"/>
                        <a14:foregroundMark x1="59375" y1="44074" x2="59375" y2="44074"/>
                        <a14:foregroundMark x1="61615" y1="45370" x2="61615" y2="45370"/>
                      </a14:backgroundRemoval>
                    </a14:imgEffect>
                  </a14:imgLayer>
                </a14:imgProps>
              </a:ext>
            </a:extLst>
          </a:blip>
          <a:stretch>
            <a:fillRect/>
          </a:stretch>
        </p:blipFill>
        <p:spPr>
          <a:xfrm>
            <a:off x="206818" y="1610759"/>
            <a:ext cx="6464853" cy="3636480"/>
          </a:xfrm>
          <a:prstGeom prst="rect">
            <a:avLst/>
          </a:prstGeom>
        </p:spPr>
      </p:pic>
    </p:spTree>
    <p:extLst>
      <p:ext uri="{BB962C8B-B14F-4D97-AF65-F5344CB8AC3E}">
        <p14:creationId xmlns:p14="http://schemas.microsoft.com/office/powerpoint/2010/main" val="32783321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474CE-86C1-327B-C576-DBA6A8A12071}"/>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EBD5631B-D25F-8EAE-DEE4-5D3ECA9E72C5}"/>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6A4B277B-0621-4C8E-7BC9-87EA8C33E7FD}"/>
              </a:ext>
            </a:extLst>
          </p:cNvPr>
          <p:cNvSpPr txBox="1"/>
          <p:nvPr/>
        </p:nvSpPr>
        <p:spPr>
          <a:xfrm>
            <a:off x="3353114" y="334880"/>
            <a:ext cx="5561972" cy="461665"/>
          </a:xfrm>
          <a:prstGeom prst="rect">
            <a:avLst/>
          </a:prstGeom>
          <a:noFill/>
        </p:spPr>
        <p:txBody>
          <a:bodyPr wrap="none" rtlCol="0">
            <a:spAutoFit/>
          </a:bodyPr>
          <a:lstStyle/>
          <a:p>
            <a:r>
              <a:rPr lang="es-CO" sz="2400" b="1" dirty="0">
                <a:solidFill>
                  <a:schemeClr val="tx1">
                    <a:lumMod val="75000"/>
                    <a:lumOff val="25000"/>
                  </a:schemeClr>
                </a:solidFill>
                <a:latin typeface="Century Gothic" panose="020B0502020202020204" pitchFamily="34" charset="0"/>
                <a:cs typeface="Arial" panose="020B0604020202020204" pitchFamily="34" charset="0"/>
              </a:rPr>
              <a:t>ESTADO DE MAQUINARIA AÑO 2024</a:t>
            </a:r>
          </a:p>
        </p:txBody>
      </p:sp>
      <p:pic>
        <p:nvPicPr>
          <p:cNvPr id="12" name="Imagen 11">
            <a:extLst>
              <a:ext uri="{FF2B5EF4-FFF2-40B4-BE49-F238E27FC236}">
                <a16:creationId xmlns:a16="http://schemas.microsoft.com/office/drawing/2014/main" id="{CEC75608-611B-23CA-0603-5C773F81CA8C}"/>
              </a:ext>
            </a:extLst>
          </p:cNvPr>
          <p:cNvPicPr>
            <a:picLocks noChangeAspect="1"/>
          </p:cNvPicPr>
          <p:nvPr/>
        </p:nvPicPr>
        <p:blipFill>
          <a:blip r:embed="rId4"/>
          <a:srcRect r="55260"/>
          <a:stretch/>
        </p:blipFill>
        <p:spPr>
          <a:xfrm>
            <a:off x="3652938" y="5876230"/>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BDBF2921-90F2-0D22-0EF8-D2BCB4B52F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7040" y="5821780"/>
            <a:ext cx="1447800" cy="977182"/>
          </a:xfrm>
          <a:prstGeom prst="rect">
            <a:avLst/>
          </a:prstGeom>
        </p:spPr>
      </p:pic>
      <p:sp>
        <p:nvSpPr>
          <p:cNvPr id="10" name="CuadroTexto 9">
            <a:extLst>
              <a:ext uri="{FF2B5EF4-FFF2-40B4-BE49-F238E27FC236}">
                <a16:creationId xmlns:a16="http://schemas.microsoft.com/office/drawing/2014/main" id="{0829EC4D-422C-D01E-5CA7-193B4164E74F}"/>
              </a:ext>
            </a:extLst>
          </p:cNvPr>
          <p:cNvSpPr txBox="1"/>
          <p:nvPr/>
        </p:nvSpPr>
        <p:spPr>
          <a:xfrm>
            <a:off x="2136140" y="907090"/>
            <a:ext cx="7995920" cy="369332"/>
          </a:xfrm>
          <a:prstGeom prst="rect">
            <a:avLst/>
          </a:prstGeom>
          <a:noFill/>
        </p:spPr>
        <p:txBody>
          <a:bodyPr wrap="square">
            <a:spAutoFit/>
          </a:bodyPr>
          <a:lstStyle/>
          <a:p>
            <a:pPr marL="457200" indent="-228600" algn="ctr">
              <a:spcBef>
                <a:spcPts val="225"/>
              </a:spcBef>
            </a:pPr>
            <a:r>
              <a:rPr lang="es-CO" dirty="0">
                <a:latin typeface="Century Gothic" panose="020B0502020202020204" pitchFamily="34" charset="0"/>
                <a:ea typeface="Calibri" panose="020F0502020204030204" pitchFamily="34" charset="0"/>
              </a:rPr>
              <a:t>Diagnostico de maquinaria a corte de 08 de Agosto de 2024:</a:t>
            </a:r>
            <a:endParaRPr lang="es-CO" dirty="0">
              <a:effectLst/>
              <a:latin typeface="Century Gothic" panose="020B0502020202020204" pitchFamily="34" charset="0"/>
              <a:ea typeface="Calibri" panose="020F0502020204030204" pitchFamily="34" charset="0"/>
            </a:endParaRPr>
          </a:p>
        </p:txBody>
      </p:sp>
      <p:graphicFrame>
        <p:nvGraphicFramePr>
          <p:cNvPr id="11" name="Tabla 10">
            <a:extLst>
              <a:ext uri="{FF2B5EF4-FFF2-40B4-BE49-F238E27FC236}">
                <a16:creationId xmlns:a16="http://schemas.microsoft.com/office/drawing/2014/main" id="{A10D785E-7D6A-D6ED-FEF7-BE0EA8FECBE2}"/>
              </a:ext>
            </a:extLst>
          </p:cNvPr>
          <p:cNvGraphicFramePr>
            <a:graphicFrameLocks noGrp="1"/>
          </p:cNvGraphicFramePr>
          <p:nvPr>
            <p:extLst>
              <p:ext uri="{D42A27DB-BD31-4B8C-83A1-F6EECF244321}">
                <p14:modId xmlns:p14="http://schemas.microsoft.com/office/powerpoint/2010/main" val="1543836326"/>
              </p:ext>
            </p:extLst>
          </p:nvPr>
        </p:nvGraphicFramePr>
        <p:xfrm>
          <a:off x="1032802" y="1386967"/>
          <a:ext cx="10126395" cy="4399939"/>
        </p:xfrm>
        <a:graphic>
          <a:graphicData uri="http://schemas.openxmlformats.org/drawingml/2006/table">
            <a:tbl>
              <a:tblPr/>
              <a:tblGrid>
                <a:gridCol w="772782">
                  <a:extLst>
                    <a:ext uri="{9D8B030D-6E8A-4147-A177-3AD203B41FA5}">
                      <a16:colId xmlns:a16="http://schemas.microsoft.com/office/drawing/2014/main" val="2828174333"/>
                    </a:ext>
                  </a:extLst>
                </a:gridCol>
                <a:gridCol w="645834">
                  <a:extLst>
                    <a:ext uri="{9D8B030D-6E8A-4147-A177-3AD203B41FA5}">
                      <a16:colId xmlns:a16="http://schemas.microsoft.com/office/drawing/2014/main" val="429494624"/>
                    </a:ext>
                  </a:extLst>
                </a:gridCol>
                <a:gridCol w="820060">
                  <a:extLst>
                    <a:ext uri="{9D8B030D-6E8A-4147-A177-3AD203B41FA5}">
                      <a16:colId xmlns:a16="http://schemas.microsoft.com/office/drawing/2014/main" val="437793674"/>
                    </a:ext>
                  </a:extLst>
                </a:gridCol>
                <a:gridCol w="687139">
                  <a:extLst>
                    <a:ext uri="{9D8B030D-6E8A-4147-A177-3AD203B41FA5}">
                      <a16:colId xmlns:a16="http://schemas.microsoft.com/office/drawing/2014/main" val="924169892"/>
                    </a:ext>
                  </a:extLst>
                </a:gridCol>
                <a:gridCol w="866350">
                  <a:extLst>
                    <a:ext uri="{9D8B030D-6E8A-4147-A177-3AD203B41FA5}">
                      <a16:colId xmlns:a16="http://schemas.microsoft.com/office/drawing/2014/main" val="483483781"/>
                    </a:ext>
                  </a:extLst>
                </a:gridCol>
                <a:gridCol w="995911">
                  <a:extLst>
                    <a:ext uri="{9D8B030D-6E8A-4147-A177-3AD203B41FA5}">
                      <a16:colId xmlns:a16="http://schemas.microsoft.com/office/drawing/2014/main" val="1239297326"/>
                    </a:ext>
                  </a:extLst>
                </a:gridCol>
                <a:gridCol w="910710">
                  <a:extLst>
                    <a:ext uri="{9D8B030D-6E8A-4147-A177-3AD203B41FA5}">
                      <a16:colId xmlns:a16="http://schemas.microsoft.com/office/drawing/2014/main" val="2372864254"/>
                    </a:ext>
                  </a:extLst>
                </a:gridCol>
                <a:gridCol w="914400">
                  <a:extLst>
                    <a:ext uri="{9D8B030D-6E8A-4147-A177-3AD203B41FA5}">
                      <a16:colId xmlns:a16="http://schemas.microsoft.com/office/drawing/2014/main" val="3865157415"/>
                    </a:ext>
                  </a:extLst>
                </a:gridCol>
                <a:gridCol w="644871">
                  <a:extLst>
                    <a:ext uri="{9D8B030D-6E8A-4147-A177-3AD203B41FA5}">
                      <a16:colId xmlns:a16="http://schemas.microsoft.com/office/drawing/2014/main" val="2098746880"/>
                    </a:ext>
                  </a:extLst>
                </a:gridCol>
                <a:gridCol w="498209">
                  <a:extLst>
                    <a:ext uri="{9D8B030D-6E8A-4147-A177-3AD203B41FA5}">
                      <a16:colId xmlns:a16="http://schemas.microsoft.com/office/drawing/2014/main" val="4037921377"/>
                    </a:ext>
                  </a:extLst>
                </a:gridCol>
                <a:gridCol w="615436">
                  <a:extLst>
                    <a:ext uri="{9D8B030D-6E8A-4147-A177-3AD203B41FA5}">
                      <a16:colId xmlns:a16="http://schemas.microsoft.com/office/drawing/2014/main" val="896155716"/>
                    </a:ext>
                  </a:extLst>
                </a:gridCol>
                <a:gridCol w="734940">
                  <a:extLst>
                    <a:ext uri="{9D8B030D-6E8A-4147-A177-3AD203B41FA5}">
                      <a16:colId xmlns:a16="http://schemas.microsoft.com/office/drawing/2014/main" val="3614156235"/>
                    </a:ext>
                  </a:extLst>
                </a:gridCol>
                <a:gridCol w="478009">
                  <a:extLst>
                    <a:ext uri="{9D8B030D-6E8A-4147-A177-3AD203B41FA5}">
                      <a16:colId xmlns:a16="http://schemas.microsoft.com/office/drawing/2014/main" val="2822348853"/>
                    </a:ext>
                  </a:extLst>
                </a:gridCol>
                <a:gridCol w="541744">
                  <a:extLst>
                    <a:ext uri="{9D8B030D-6E8A-4147-A177-3AD203B41FA5}">
                      <a16:colId xmlns:a16="http://schemas.microsoft.com/office/drawing/2014/main" val="248104262"/>
                    </a:ext>
                  </a:extLst>
                </a:gridCol>
              </a:tblGrid>
              <a:tr h="138146">
                <a:tc>
                  <a:txBody>
                    <a:bodyPr/>
                    <a:lstStyle/>
                    <a:p>
                      <a:pPr algn="l" fontAlgn="b"/>
                      <a:r>
                        <a:rPr lang="es-CO" sz="700" b="0" i="0" u="none" strike="noStrike">
                          <a:solidFill>
                            <a:srgbClr val="000000"/>
                          </a:solidFill>
                          <a:effectLst/>
                          <a:latin typeface="Calibri" panose="020F0502020204030204" pitchFamily="34" charset="0"/>
                        </a:rPr>
                        <a:t> </a:t>
                      </a:r>
                    </a:p>
                  </a:txBody>
                  <a:tcPr marL="6407" marR="6407" marT="6407"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rowSpan="3">
                  <a:txBody>
                    <a:bodyPr/>
                    <a:lstStyle/>
                    <a:p>
                      <a:pPr algn="ctr" fontAlgn="ctr"/>
                      <a:r>
                        <a:rPr lang="es-CO" sz="600" b="0" i="0" u="none" strike="noStrike">
                          <a:solidFill>
                            <a:srgbClr val="000000"/>
                          </a:solidFill>
                          <a:effectLst/>
                          <a:latin typeface="Arial" panose="020B0604020202020204" pitchFamily="34" charset="0"/>
                        </a:rPr>
                        <a:t> </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BEA1E"/>
                    </a:solidFill>
                  </a:tcPr>
                </a:tc>
                <a:tc rowSpan="3" gridSpan="3">
                  <a:txBody>
                    <a:bodyPr/>
                    <a:lstStyle/>
                    <a:p>
                      <a:pPr algn="ctr" fontAlgn="ctr"/>
                      <a:r>
                        <a:rPr lang="es-CO" sz="600" b="0" i="0" u="none" strike="noStrike" dirty="0">
                          <a:solidFill>
                            <a:srgbClr val="000000"/>
                          </a:solidFill>
                          <a:effectLst/>
                          <a:latin typeface="Arial" panose="020B0604020202020204" pitchFamily="34" charset="0"/>
                        </a:rPr>
                        <a:t>BUEN  ESTADO</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hMerge="1">
                  <a:txBody>
                    <a:bodyPr/>
                    <a:lstStyle/>
                    <a:p>
                      <a:endParaRPr lang="es-CO"/>
                    </a:p>
                  </a:txBody>
                  <a:tcPr/>
                </a:tc>
                <a:tc rowSpan="3" hMerge="1">
                  <a:txBody>
                    <a:bodyPr/>
                    <a:lstStyle/>
                    <a:p>
                      <a:endParaRPr lang="es-CO"/>
                    </a:p>
                  </a:txBody>
                  <a:tcPr/>
                </a:tc>
                <a:tc rowSpan="13" gridSpan="7">
                  <a:txBody>
                    <a:bodyPr/>
                    <a:lstStyle/>
                    <a:p>
                      <a:pPr algn="ctr" fontAlgn="ctr"/>
                      <a:r>
                        <a:rPr lang="es-ES" sz="1100" b="1" i="0" u="none" strike="noStrike" dirty="0">
                          <a:solidFill>
                            <a:srgbClr val="000000"/>
                          </a:solidFill>
                          <a:effectLst/>
                          <a:latin typeface="Arial" panose="020B0604020202020204" pitchFamily="34" charset="0"/>
                        </a:rPr>
                        <a:t> TABULACIÓN DEL ESTADO ACTUAL DE LOS EQUIPOS</a:t>
                      </a:r>
                    </a:p>
                  </a:txBody>
                  <a:tcPr marL="6407" marR="6407" marT="6407"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tc rowSpan="13" hMerge="1">
                  <a:txBody>
                    <a:bodyPr/>
                    <a:lstStyle/>
                    <a:p>
                      <a:endParaRPr lang="es-CO"/>
                    </a:p>
                  </a:txBody>
                  <a:tcPr/>
                </a:tc>
                <a:tc rowSpan="13" hMerge="1">
                  <a:txBody>
                    <a:bodyPr/>
                    <a:lstStyle/>
                    <a:p>
                      <a:endParaRPr lang="es-CO"/>
                    </a:p>
                  </a:txBody>
                  <a:tcPr/>
                </a:tc>
                <a:tc rowSpan="13" hMerge="1">
                  <a:txBody>
                    <a:bodyPr/>
                    <a:lstStyle/>
                    <a:p>
                      <a:endParaRPr lang="es-CO"/>
                    </a:p>
                  </a:txBody>
                  <a:tcPr/>
                </a:tc>
                <a:tc rowSpan="13" hMerge="1">
                  <a:txBody>
                    <a:bodyPr/>
                    <a:lstStyle/>
                    <a:p>
                      <a:endParaRPr lang="es-CO"/>
                    </a:p>
                  </a:txBody>
                  <a:tcPr/>
                </a:tc>
                <a:tc rowSpan="13" hMerge="1">
                  <a:txBody>
                    <a:bodyPr/>
                    <a:lstStyle/>
                    <a:p>
                      <a:endParaRPr lang="es-CO"/>
                    </a:p>
                  </a:txBody>
                  <a:tcPr/>
                </a:tc>
                <a:tc rowSpan="13" hMerge="1">
                  <a:txBody>
                    <a:bodyPr/>
                    <a:lstStyle/>
                    <a:p>
                      <a:endParaRPr lang="es-CO"/>
                    </a:p>
                  </a:txBody>
                  <a:tcPr/>
                </a:tc>
                <a:tc>
                  <a:txBody>
                    <a:bodyPr/>
                    <a:lstStyle/>
                    <a:p>
                      <a:pPr algn="l" fontAlgn="ctr"/>
                      <a:r>
                        <a:rPr lang="es-CO" sz="700" b="1" i="0" u="none" strike="noStrike">
                          <a:solidFill>
                            <a:srgbClr val="000000"/>
                          </a:solidFill>
                          <a:effectLst/>
                          <a:latin typeface="Arial" panose="020B0604020202020204" pitchFamily="34" charset="0"/>
                        </a:rPr>
                        <a:t> </a:t>
                      </a:r>
                    </a:p>
                  </a:txBody>
                  <a:tcPr marL="6407" marR="6407" marT="6407" marB="0" anchor="ctr">
                    <a:lnL>
                      <a:noFill/>
                    </a:lnL>
                    <a:lnR>
                      <a:noFill/>
                    </a:lnR>
                    <a:lnT>
                      <a:noFill/>
                    </a:lnT>
                    <a:lnB>
                      <a:noFill/>
                    </a:lnB>
                    <a:solidFill>
                      <a:srgbClr val="FFFFFF"/>
                    </a:solidFill>
                  </a:tcPr>
                </a:tc>
                <a:tc>
                  <a:txBody>
                    <a:bodyPr/>
                    <a:lstStyle/>
                    <a:p>
                      <a:pPr algn="l" fontAlgn="b"/>
                      <a:r>
                        <a:rPr lang="es-CO" sz="700" b="0" i="0" u="none" strike="noStrike">
                          <a:solidFill>
                            <a:srgbClr val="000000"/>
                          </a:solidFill>
                          <a:effectLst/>
                          <a:latin typeface="Calibri" panose="020F0502020204030204" pitchFamily="34" charset="0"/>
                        </a:rPr>
                        <a:t> </a:t>
                      </a:r>
                    </a:p>
                  </a:txBody>
                  <a:tcPr marL="6407" marR="6407" marT="6407" marB="0" anchor="b">
                    <a:lnL>
                      <a:noFill/>
                    </a:lnL>
                    <a:lnR>
                      <a:noFill/>
                    </a:lnR>
                    <a:lnT>
                      <a:noFill/>
                    </a:lnT>
                    <a:lnB>
                      <a:noFill/>
                    </a:lnB>
                    <a:solidFill>
                      <a:srgbClr val="FFFFFF"/>
                    </a:solidFill>
                  </a:tcPr>
                </a:tc>
                <a:extLst>
                  <a:ext uri="{0D108BD9-81ED-4DB2-BD59-A6C34878D82A}">
                    <a16:rowId xmlns:a16="http://schemas.microsoft.com/office/drawing/2014/main" val="1184457157"/>
                  </a:ext>
                </a:extLst>
              </a:tr>
              <a:tr h="138146">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7"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algn="l" fontAlgn="ctr"/>
                      <a:r>
                        <a:rPr lang="es-CO" sz="700" b="1" i="0" u="none" strike="noStrike">
                          <a:solidFill>
                            <a:srgbClr val="000000"/>
                          </a:solidFill>
                          <a:effectLst/>
                          <a:latin typeface="Arial" panose="020B0604020202020204" pitchFamily="34" charset="0"/>
                        </a:rPr>
                        <a:t> </a:t>
                      </a:r>
                    </a:p>
                  </a:txBody>
                  <a:tcPr marL="6407" marR="6407" marT="6407" marB="0" anchor="ctr">
                    <a:lnL>
                      <a:noFill/>
                    </a:lnL>
                    <a:lnR>
                      <a:noFill/>
                    </a:lnR>
                    <a:lnT>
                      <a:noFill/>
                    </a:lnT>
                    <a:lnB>
                      <a:noFill/>
                    </a:lnB>
                    <a:solidFill>
                      <a:srgbClr val="FFFFFF"/>
                    </a:solidFill>
                  </a:tcPr>
                </a:tc>
                <a:tc>
                  <a:txBody>
                    <a:bodyPr/>
                    <a:lstStyle/>
                    <a:p>
                      <a:pPr algn="l" fontAlgn="b"/>
                      <a:r>
                        <a:rPr lang="es-CO" sz="700" b="0" i="0" u="none" strike="noStrike">
                          <a:solidFill>
                            <a:srgbClr val="000000"/>
                          </a:solidFill>
                          <a:effectLst/>
                          <a:latin typeface="Calibri" panose="020F0502020204030204" pitchFamily="34" charset="0"/>
                        </a:rPr>
                        <a:t> </a:t>
                      </a:r>
                    </a:p>
                  </a:txBody>
                  <a:tcPr marL="6407" marR="6407" marT="6407" marB="0" anchor="b">
                    <a:lnL>
                      <a:noFill/>
                    </a:lnL>
                    <a:lnR>
                      <a:noFill/>
                    </a:lnR>
                    <a:lnT>
                      <a:noFill/>
                    </a:lnT>
                    <a:lnB>
                      <a:noFill/>
                    </a:lnB>
                    <a:solidFill>
                      <a:srgbClr val="FFFFFF"/>
                    </a:solidFill>
                  </a:tcPr>
                </a:tc>
                <a:extLst>
                  <a:ext uri="{0D108BD9-81ED-4DB2-BD59-A6C34878D82A}">
                    <a16:rowId xmlns:a16="http://schemas.microsoft.com/office/drawing/2014/main" val="75734171"/>
                  </a:ext>
                </a:extLst>
              </a:tr>
              <a:tr h="138146">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7"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algn="l" fontAlgn="ctr"/>
                      <a:r>
                        <a:rPr lang="es-CO" sz="700" b="1" i="0" u="none" strike="noStrike">
                          <a:solidFill>
                            <a:srgbClr val="000000"/>
                          </a:solidFill>
                          <a:effectLst/>
                          <a:latin typeface="Arial" panose="020B0604020202020204" pitchFamily="34" charset="0"/>
                        </a:rPr>
                        <a:t> </a:t>
                      </a:r>
                    </a:p>
                  </a:txBody>
                  <a:tcPr marL="6407" marR="6407" marT="6407" marB="0" anchor="ctr">
                    <a:lnL>
                      <a:noFill/>
                    </a:lnL>
                    <a:lnR>
                      <a:noFill/>
                    </a:lnR>
                    <a:lnT>
                      <a:noFill/>
                    </a:lnT>
                    <a:lnB>
                      <a:noFill/>
                    </a:lnB>
                    <a:solidFill>
                      <a:srgbClr val="FFFFFF"/>
                    </a:solidFill>
                  </a:tcPr>
                </a:tc>
                <a:tc>
                  <a:txBody>
                    <a:bodyPr/>
                    <a:lstStyle/>
                    <a:p>
                      <a:pPr algn="l" fontAlgn="b"/>
                      <a:r>
                        <a:rPr lang="es-CO" sz="700" b="0" i="0" u="none" strike="noStrike">
                          <a:solidFill>
                            <a:srgbClr val="000000"/>
                          </a:solidFill>
                          <a:effectLst/>
                          <a:latin typeface="Calibri" panose="020F0502020204030204" pitchFamily="34" charset="0"/>
                        </a:rPr>
                        <a:t> </a:t>
                      </a:r>
                    </a:p>
                  </a:txBody>
                  <a:tcPr marL="6407" marR="6407" marT="6407" marB="0" anchor="b">
                    <a:lnL>
                      <a:noFill/>
                    </a:lnL>
                    <a:lnR>
                      <a:noFill/>
                    </a:lnR>
                    <a:lnT>
                      <a:noFill/>
                    </a:lnT>
                    <a:lnB>
                      <a:noFill/>
                    </a:lnB>
                    <a:solidFill>
                      <a:srgbClr val="FFFFFF"/>
                    </a:solidFill>
                  </a:tcPr>
                </a:tc>
                <a:extLst>
                  <a:ext uri="{0D108BD9-81ED-4DB2-BD59-A6C34878D82A}">
                    <a16:rowId xmlns:a16="http://schemas.microsoft.com/office/drawing/2014/main" val="3766720028"/>
                  </a:ext>
                </a:extLst>
              </a:tr>
              <a:tr h="138146">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rowSpan="3">
                  <a:txBody>
                    <a:bodyPr/>
                    <a:lstStyle/>
                    <a:p>
                      <a:pPr algn="ctr" fontAlgn="ctr"/>
                      <a:r>
                        <a:rPr lang="es-CO" sz="600" b="0" i="0" u="none" strike="noStrike">
                          <a:solidFill>
                            <a:srgbClr val="000000"/>
                          </a:solidFill>
                          <a:effectLst/>
                          <a:latin typeface="Arial" panose="020B0604020202020204" pitchFamily="34" charset="0"/>
                        </a:rPr>
                        <a:t> </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rowSpan="3" gridSpan="3">
                  <a:txBody>
                    <a:bodyPr/>
                    <a:lstStyle/>
                    <a:p>
                      <a:pPr algn="ctr" fontAlgn="ctr"/>
                      <a:r>
                        <a:rPr lang="es-ES" sz="600" b="0" i="0" u="none" strike="noStrike" dirty="0">
                          <a:solidFill>
                            <a:srgbClr val="000000"/>
                          </a:solidFill>
                          <a:effectLst/>
                          <a:latin typeface="Arial" panose="020B0604020202020204" pitchFamily="34" charset="0"/>
                        </a:rPr>
                        <a:t>REQUIERE MANTENIMIENTOS NIVEL BAJO DE COMPLEJIDAD</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hMerge="1">
                  <a:txBody>
                    <a:bodyPr/>
                    <a:lstStyle/>
                    <a:p>
                      <a:endParaRPr lang="es-CO"/>
                    </a:p>
                  </a:txBody>
                  <a:tcPr/>
                </a:tc>
                <a:tc rowSpan="3" hMerge="1">
                  <a:txBody>
                    <a:bodyPr/>
                    <a:lstStyle/>
                    <a:p>
                      <a:endParaRPr lang="es-CO"/>
                    </a:p>
                  </a:txBody>
                  <a:tcPr/>
                </a:tc>
                <a:tc gridSpan="7"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algn="l" fontAlgn="ctr"/>
                      <a:r>
                        <a:rPr lang="es-CO" sz="700" b="1" i="0" u="none" strike="noStrike">
                          <a:solidFill>
                            <a:srgbClr val="000000"/>
                          </a:solidFill>
                          <a:effectLst/>
                          <a:latin typeface="Arial" panose="020B0604020202020204" pitchFamily="34" charset="0"/>
                        </a:rPr>
                        <a:t> </a:t>
                      </a:r>
                    </a:p>
                  </a:txBody>
                  <a:tcPr marL="6407" marR="6407" marT="6407" marB="0" anchor="ctr">
                    <a:lnL>
                      <a:noFill/>
                    </a:lnL>
                    <a:lnR>
                      <a:noFill/>
                    </a:lnR>
                    <a:lnT>
                      <a:noFill/>
                    </a:lnT>
                    <a:lnB>
                      <a:noFill/>
                    </a:lnB>
                    <a:solidFill>
                      <a:srgbClr val="FFFFFF"/>
                    </a:solidFill>
                  </a:tcPr>
                </a:tc>
                <a:tc>
                  <a:txBody>
                    <a:bodyPr/>
                    <a:lstStyle/>
                    <a:p>
                      <a:pPr algn="l" fontAlgn="b"/>
                      <a:r>
                        <a:rPr lang="es-CO" sz="700" b="0" i="0" u="none" strike="noStrike">
                          <a:solidFill>
                            <a:srgbClr val="000000"/>
                          </a:solidFill>
                          <a:effectLst/>
                          <a:latin typeface="Calibri" panose="020F0502020204030204" pitchFamily="34" charset="0"/>
                        </a:rPr>
                        <a:t> </a:t>
                      </a:r>
                    </a:p>
                  </a:txBody>
                  <a:tcPr marL="6407" marR="6407" marT="6407" marB="0" anchor="b">
                    <a:lnL>
                      <a:noFill/>
                    </a:lnL>
                    <a:lnR>
                      <a:noFill/>
                    </a:lnR>
                    <a:lnT>
                      <a:noFill/>
                    </a:lnT>
                    <a:lnB>
                      <a:noFill/>
                    </a:lnB>
                    <a:solidFill>
                      <a:srgbClr val="FFFFFF"/>
                    </a:solidFill>
                  </a:tcPr>
                </a:tc>
                <a:extLst>
                  <a:ext uri="{0D108BD9-81ED-4DB2-BD59-A6C34878D82A}">
                    <a16:rowId xmlns:a16="http://schemas.microsoft.com/office/drawing/2014/main" val="1621041005"/>
                  </a:ext>
                </a:extLst>
              </a:tr>
              <a:tr h="138146">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7"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algn="l" fontAlgn="ctr"/>
                      <a:r>
                        <a:rPr lang="es-CO" sz="700" b="1" i="0" u="none" strike="noStrike">
                          <a:solidFill>
                            <a:srgbClr val="000000"/>
                          </a:solidFill>
                          <a:effectLst/>
                          <a:latin typeface="Arial" panose="020B0604020202020204" pitchFamily="34" charset="0"/>
                        </a:rPr>
                        <a:t> </a:t>
                      </a:r>
                    </a:p>
                  </a:txBody>
                  <a:tcPr marL="6407" marR="6407" marT="6407" marB="0" anchor="ctr">
                    <a:lnL>
                      <a:noFill/>
                    </a:lnL>
                    <a:lnR>
                      <a:noFill/>
                    </a:lnR>
                    <a:lnT>
                      <a:noFill/>
                    </a:lnT>
                    <a:lnB>
                      <a:noFill/>
                    </a:lnB>
                    <a:solidFill>
                      <a:srgbClr val="FFFFFF"/>
                    </a:solidFill>
                  </a:tcPr>
                </a:tc>
                <a:tc>
                  <a:txBody>
                    <a:bodyPr/>
                    <a:lstStyle/>
                    <a:p>
                      <a:pPr algn="l" fontAlgn="b"/>
                      <a:r>
                        <a:rPr lang="es-CO" sz="700" b="0" i="0" u="none" strike="noStrike">
                          <a:solidFill>
                            <a:srgbClr val="000000"/>
                          </a:solidFill>
                          <a:effectLst/>
                          <a:latin typeface="Calibri" panose="020F0502020204030204" pitchFamily="34" charset="0"/>
                        </a:rPr>
                        <a:t> </a:t>
                      </a:r>
                    </a:p>
                  </a:txBody>
                  <a:tcPr marL="6407" marR="6407" marT="6407" marB="0" anchor="b">
                    <a:lnL>
                      <a:noFill/>
                    </a:lnL>
                    <a:lnR>
                      <a:noFill/>
                    </a:lnR>
                    <a:lnT>
                      <a:noFill/>
                    </a:lnT>
                    <a:lnB>
                      <a:noFill/>
                    </a:lnB>
                    <a:solidFill>
                      <a:srgbClr val="FFFFFF"/>
                    </a:solidFill>
                  </a:tcPr>
                </a:tc>
                <a:extLst>
                  <a:ext uri="{0D108BD9-81ED-4DB2-BD59-A6C34878D82A}">
                    <a16:rowId xmlns:a16="http://schemas.microsoft.com/office/drawing/2014/main" val="2924602262"/>
                  </a:ext>
                </a:extLst>
              </a:tr>
              <a:tr h="138146">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7"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a:noFill/>
                    </a:lnT>
                    <a:lnB>
                      <a:noFill/>
                    </a:lnB>
                    <a:solidFill>
                      <a:srgbClr val="FFFFFF"/>
                    </a:solidFill>
                  </a:tcPr>
                </a:tc>
                <a:tc>
                  <a:txBody>
                    <a:bodyPr/>
                    <a:lstStyle/>
                    <a:p>
                      <a:pPr algn="l" fontAlgn="b"/>
                      <a:r>
                        <a:rPr lang="es-CO" sz="700" b="0" i="0" u="none" strike="noStrike">
                          <a:solidFill>
                            <a:srgbClr val="000000"/>
                          </a:solidFill>
                          <a:effectLst/>
                          <a:latin typeface="Calibri" panose="020F0502020204030204" pitchFamily="34" charset="0"/>
                        </a:rPr>
                        <a:t> </a:t>
                      </a:r>
                    </a:p>
                  </a:txBody>
                  <a:tcPr marL="6407" marR="6407" marT="6407" marB="0" anchor="b">
                    <a:lnL>
                      <a:noFill/>
                    </a:lnL>
                    <a:lnR>
                      <a:noFill/>
                    </a:lnR>
                    <a:lnT>
                      <a:noFill/>
                    </a:lnT>
                    <a:lnB>
                      <a:noFill/>
                    </a:lnB>
                    <a:solidFill>
                      <a:srgbClr val="FFFFFF"/>
                    </a:solidFill>
                  </a:tcPr>
                </a:tc>
                <a:extLst>
                  <a:ext uri="{0D108BD9-81ED-4DB2-BD59-A6C34878D82A}">
                    <a16:rowId xmlns:a16="http://schemas.microsoft.com/office/drawing/2014/main" val="3739428107"/>
                  </a:ext>
                </a:extLst>
              </a:tr>
              <a:tr h="138146">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rowSpan="3">
                  <a:txBody>
                    <a:bodyPr/>
                    <a:lstStyle/>
                    <a:p>
                      <a:pPr algn="ctr" fontAlgn="ctr"/>
                      <a:r>
                        <a:rPr lang="es-CO" sz="600" b="0" i="0" u="none" strike="noStrike">
                          <a:solidFill>
                            <a:srgbClr val="000000"/>
                          </a:solidFill>
                          <a:effectLst/>
                          <a:latin typeface="Arial" panose="020B0604020202020204" pitchFamily="34" charset="0"/>
                        </a:rPr>
                        <a:t> </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44062"/>
                    </a:solidFill>
                  </a:tcPr>
                </a:tc>
                <a:tc rowSpan="3" gridSpan="3">
                  <a:txBody>
                    <a:bodyPr/>
                    <a:lstStyle/>
                    <a:p>
                      <a:pPr algn="ctr" fontAlgn="ctr"/>
                      <a:r>
                        <a:rPr lang="es-ES" sz="600" b="0" i="0" u="none" strike="noStrike" dirty="0">
                          <a:solidFill>
                            <a:srgbClr val="000000"/>
                          </a:solidFill>
                          <a:effectLst/>
                          <a:latin typeface="Arial" panose="020B0604020202020204" pitchFamily="34" charset="0"/>
                        </a:rPr>
                        <a:t>REQUIERE MANTENIMIENTOS NIVEL MEDIO DE COMPLEJIDAD</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3" hMerge="1">
                  <a:txBody>
                    <a:bodyPr/>
                    <a:lstStyle/>
                    <a:p>
                      <a:endParaRPr lang="es-CO"/>
                    </a:p>
                  </a:txBody>
                  <a:tcPr/>
                </a:tc>
                <a:tc rowSpan="3" hMerge="1">
                  <a:txBody>
                    <a:bodyPr/>
                    <a:lstStyle/>
                    <a:p>
                      <a:endParaRPr lang="es-CO"/>
                    </a:p>
                  </a:txBody>
                  <a:tcPr/>
                </a:tc>
                <a:tc gridSpan="7"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a:noFill/>
                    </a:lnT>
                    <a:lnB>
                      <a:noFill/>
                    </a:lnB>
                    <a:solidFill>
                      <a:srgbClr val="FFFFFF"/>
                    </a:solidFill>
                  </a:tcPr>
                </a:tc>
                <a:tc>
                  <a:txBody>
                    <a:bodyPr/>
                    <a:lstStyle/>
                    <a:p>
                      <a:pPr algn="l" fontAlgn="b"/>
                      <a:r>
                        <a:rPr lang="es-CO" sz="700" b="0" i="0" u="none" strike="noStrike">
                          <a:solidFill>
                            <a:srgbClr val="000000"/>
                          </a:solidFill>
                          <a:effectLst/>
                          <a:latin typeface="Calibri" panose="020F0502020204030204" pitchFamily="34" charset="0"/>
                        </a:rPr>
                        <a:t> </a:t>
                      </a:r>
                    </a:p>
                  </a:txBody>
                  <a:tcPr marL="6407" marR="6407" marT="6407" marB="0" anchor="b">
                    <a:lnL>
                      <a:noFill/>
                    </a:lnL>
                    <a:lnR>
                      <a:noFill/>
                    </a:lnR>
                    <a:lnT>
                      <a:noFill/>
                    </a:lnT>
                    <a:lnB>
                      <a:noFill/>
                    </a:lnB>
                    <a:solidFill>
                      <a:srgbClr val="FFFFFF"/>
                    </a:solidFill>
                  </a:tcPr>
                </a:tc>
                <a:extLst>
                  <a:ext uri="{0D108BD9-81ED-4DB2-BD59-A6C34878D82A}">
                    <a16:rowId xmlns:a16="http://schemas.microsoft.com/office/drawing/2014/main" val="930177285"/>
                  </a:ext>
                </a:extLst>
              </a:tr>
              <a:tr h="138146">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7"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a:noFill/>
                    </a:lnT>
                    <a:lnB>
                      <a:noFill/>
                    </a:lnB>
                    <a:solidFill>
                      <a:srgbClr val="FFFFFF"/>
                    </a:solidFill>
                  </a:tcPr>
                </a:tc>
                <a:tc>
                  <a:txBody>
                    <a:bodyPr/>
                    <a:lstStyle/>
                    <a:p>
                      <a:pPr algn="l" fontAlgn="b"/>
                      <a:r>
                        <a:rPr lang="es-CO" sz="700" b="0" i="0" u="none" strike="noStrike">
                          <a:solidFill>
                            <a:srgbClr val="000000"/>
                          </a:solidFill>
                          <a:effectLst/>
                          <a:latin typeface="Calibri" panose="020F0502020204030204" pitchFamily="34" charset="0"/>
                        </a:rPr>
                        <a:t> </a:t>
                      </a:r>
                    </a:p>
                  </a:txBody>
                  <a:tcPr marL="6407" marR="6407" marT="6407" marB="0" anchor="b">
                    <a:lnL>
                      <a:noFill/>
                    </a:lnL>
                    <a:lnR>
                      <a:noFill/>
                    </a:lnR>
                    <a:lnT>
                      <a:noFill/>
                    </a:lnT>
                    <a:lnB>
                      <a:noFill/>
                    </a:lnB>
                    <a:solidFill>
                      <a:srgbClr val="FFFFFF"/>
                    </a:solidFill>
                  </a:tcPr>
                </a:tc>
                <a:extLst>
                  <a:ext uri="{0D108BD9-81ED-4DB2-BD59-A6C34878D82A}">
                    <a16:rowId xmlns:a16="http://schemas.microsoft.com/office/drawing/2014/main" val="228547545"/>
                  </a:ext>
                </a:extLst>
              </a:tr>
              <a:tr h="138146">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7"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a:noFill/>
                    </a:lnT>
                    <a:lnB>
                      <a:noFill/>
                    </a:lnB>
                    <a:solidFill>
                      <a:srgbClr val="FFFFFF"/>
                    </a:solidFill>
                  </a:tcPr>
                </a:tc>
                <a:tc>
                  <a:txBody>
                    <a:bodyPr/>
                    <a:lstStyle/>
                    <a:p>
                      <a:pPr algn="l" fontAlgn="b"/>
                      <a:r>
                        <a:rPr lang="es-CO" sz="700" b="0" i="0" u="none" strike="noStrike">
                          <a:solidFill>
                            <a:srgbClr val="000000"/>
                          </a:solidFill>
                          <a:effectLst/>
                          <a:latin typeface="Calibri" panose="020F0502020204030204" pitchFamily="34" charset="0"/>
                        </a:rPr>
                        <a:t> </a:t>
                      </a:r>
                    </a:p>
                  </a:txBody>
                  <a:tcPr marL="6407" marR="6407" marT="6407" marB="0" anchor="b">
                    <a:lnL>
                      <a:noFill/>
                    </a:lnL>
                    <a:lnR>
                      <a:noFill/>
                    </a:lnR>
                    <a:lnT>
                      <a:noFill/>
                    </a:lnT>
                    <a:lnB>
                      <a:noFill/>
                    </a:lnB>
                    <a:solidFill>
                      <a:srgbClr val="FFFFFF"/>
                    </a:solidFill>
                  </a:tcPr>
                </a:tc>
                <a:extLst>
                  <a:ext uri="{0D108BD9-81ED-4DB2-BD59-A6C34878D82A}">
                    <a16:rowId xmlns:a16="http://schemas.microsoft.com/office/drawing/2014/main" val="495212542"/>
                  </a:ext>
                </a:extLst>
              </a:tr>
              <a:tr h="138146">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rowSpan="3">
                  <a:txBody>
                    <a:bodyPr/>
                    <a:lstStyle/>
                    <a:p>
                      <a:pPr algn="ctr" fontAlgn="ctr"/>
                      <a:r>
                        <a:rPr lang="es-CO" sz="600" b="0" i="0" u="none" strike="noStrike">
                          <a:solidFill>
                            <a:srgbClr val="000000"/>
                          </a:solidFill>
                          <a:effectLst/>
                          <a:latin typeface="Arial" panose="020B0604020202020204" pitchFamily="34" charset="0"/>
                        </a:rPr>
                        <a:t> </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rowSpan="3" gridSpan="3">
                  <a:txBody>
                    <a:bodyPr/>
                    <a:lstStyle/>
                    <a:p>
                      <a:pPr algn="ctr" fontAlgn="ctr"/>
                      <a:r>
                        <a:rPr lang="es-ES" sz="600" b="0" i="0" u="none" strike="noStrike" dirty="0">
                          <a:solidFill>
                            <a:srgbClr val="000000"/>
                          </a:solidFill>
                          <a:effectLst/>
                          <a:latin typeface="Arial" panose="020B0604020202020204" pitchFamily="34" charset="0"/>
                        </a:rPr>
                        <a:t>REQUIERE MANTENIMIENTOS NIVEL ALTO DE COMPLEJIDAD</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hMerge="1">
                  <a:txBody>
                    <a:bodyPr/>
                    <a:lstStyle/>
                    <a:p>
                      <a:endParaRPr lang="es-CO"/>
                    </a:p>
                  </a:txBody>
                  <a:tcPr/>
                </a:tc>
                <a:tc rowSpan="3" hMerge="1">
                  <a:txBody>
                    <a:bodyPr/>
                    <a:lstStyle/>
                    <a:p>
                      <a:endParaRPr lang="es-CO"/>
                    </a:p>
                  </a:txBody>
                  <a:tcPr/>
                </a:tc>
                <a:tc gridSpan="7"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a:noFill/>
                    </a:lnT>
                    <a:lnB>
                      <a:noFill/>
                    </a:lnB>
                    <a:solidFill>
                      <a:srgbClr val="FFFFFF"/>
                    </a:solidFill>
                  </a:tcPr>
                </a:tc>
                <a:tc>
                  <a:txBody>
                    <a:bodyPr/>
                    <a:lstStyle/>
                    <a:p>
                      <a:pPr algn="l" fontAlgn="b"/>
                      <a:r>
                        <a:rPr lang="es-CO" sz="700" b="0" i="0" u="none" strike="noStrike">
                          <a:solidFill>
                            <a:srgbClr val="000000"/>
                          </a:solidFill>
                          <a:effectLst/>
                          <a:latin typeface="Calibri" panose="020F0502020204030204" pitchFamily="34" charset="0"/>
                        </a:rPr>
                        <a:t> </a:t>
                      </a:r>
                    </a:p>
                  </a:txBody>
                  <a:tcPr marL="6407" marR="6407" marT="6407" marB="0" anchor="b">
                    <a:lnL>
                      <a:noFill/>
                    </a:lnL>
                    <a:lnR>
                      <a:noFill/>
                    </a:lnR>
                    <a:lnT>
                      <a:noFill/>
                    </a:lnT>
                    <a:lnB>
                      <a:noFill/>
                    </a:lnB>
                    <a:solidFill>
                      <a:srgbClr val="FFFFFF"/>
                    </a:solidFill>
                  </a:tcPr>
                </a:tc>
                <a:extLst>
                  <a:ext uri="{0D108BD9-81ED-4DB2-BD59-A6C34878D82A}">
                    <a16:rowId xmlns:a16="http://schemas.microsoft.com/office/drawing/2014/main" val="2773807165"/>
                  </a:ext>
                </a:extLst>
              </a:tr>
              <a:tr h="138146">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7"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a:noFill/>
                    </a:lnT>
                    <a:lnB>
                      <a:noFill/>
                    </a:lnB>
                    <a:solidFill>
                      <a:srgbClr val="FFFFFF"/>
                    </a:solidFill>
                  </a:tcPr>
                </a:tc>
                <a:tc>
                  <a:txBody>
                    <a:bodyPr/>
                    <a:lstStyle/>
                    <a:p>
                      <a:pPr algn="l" fontAlgn="b"/>
                      <a:r>
                        <a:rPr lang="es-CO" sz="700" b="0" i="0" u="none" strike="noStrike">
                          <a:solidFill>
                            <a:srgbClr val="000000"/>
                          </a:solidFill>
                          <a:effectLst/>
                          <a:latin typeface="Calibri" panose="020F0502020204030204" pitchFamily="34" charset="0"/>
                        </a:rPr>
                        <a:t> </a:t>
                      </a:r>
                    </a:p>
                  </a:txBody>
                  <a:tcPr marL="6407" marR="6407" marT="6407" marB="0" anchor="b">
                    <a:lnL>
                      <a:noFill/>
                    </a:lnL>
                    <a:lnR>
                      <a:noFill/>
                    </a:lnR>
                    <a:lnT>
                      <a:noFill/>
                    </a:lnT>
                    <a:lnB>
                      <a:noFill/>
                    </a:lnB>
                    <a:solidFill>
                      <a:srgbClr val="FFFFFF"/>
                    </a:solidFill>
                  </a:tcPr>
                </a:tc>
                <a:extLst>
                  <a:ext uri="{0D108BD9-81ED-4DB2-BD59-A6C34878D82A}">
                    <a16:rowId xmlns:a16="http://schemas.microsoft.com/office/drawing/2014/main" val="2174379615"/>
                  </a:ext>
                </a:extLst>
              </a:tr>
              <a:tr h="145053">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w="12700" cap="flat" cmpd="sng" algn="ctr">
                      <a:solidFill>
                        <a:srgbClr val="000000"/>
                      </a:solidFill>
                      <a:prstDash val="solid"/>
                      <a:round/>
                      <a:headEnd type="none" w="med" len="med"/>
                      <a:tailEnd type="none" w="med" len="med"/>
                    </a:lnR>
                    <a:lnT>
                      <a:noFill/>
                    </a:lnT>
                    <a:lnB>
                      <a:noFill/>
                    </a:lnB>
                    <a:solidFill>
                      <a:srgbClr val="FFFFFF"/>
                    </a:solidFill>
                  </a:tcPr>
                </a:tc>
                <a:tc vMerge="1">
                  <a:txBody>
                    <a:bodyPr/>
                    <a:lstStyle/>
                    <a:p>
                      <a:endParaRPr lang="es-CO"/>
                    </a:p>
                  </a:txBody>
                  <a:tcPr/>
                </a:tc>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7"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a:noFill/>
                    </a:lnT>
                    <a:lnB>
                      <a:noFill/>
                    </a:lnB>
                    <a:solidFill>
                      <a:srgbClr val="FFFFFF"/>
                    </a:solidFill>
                  </a:tcPr>
                </a:tc>
                <a:tc>
                  <a:txBody>
                    <a:bodyPr/>
                    <a:lstStyle/>
                    <a:p>
                      <a:pPr algn="l" fontAlgn="b"/>
                      <a:r>
                        <a:rPr lang="es-CO" sz="700" b="0" i="0" u="none" strike="noStrike">
                          <a:solidFill>
                            <a:srgbClr val="000000"/>
                          </a:solidFill>
                          <a:effectLst/>
                          <a:latin typeface="Calibri" panose="020F0502020204030204" pitchFamily="34" charset="0"/>
                        </a:rPr>
                        <a:t> </a:t>
                      </a:r>
                    </a:p>
                  </a:txBody>
                  <a:tcPr marL="6407" marR="6407" marT="6407" marB="0" anchor="b">
                    <a:lnL>
                      <a:noFill/>
                    </a:lnL>
                    <a:lnR>
                      <a:noFill/>
                    </a:lnR>
                    <a:lnT>
                      <a:noFill/>
                    </a:lnT>
                    <a:lnB>
                      <a:noFill/>
                    </a:lnB>
                    <a:solidFill>
                      <a:srgbClr val="FFFFFF"/>
                    </a:solidFill>
                  </a:tcPr>
                </a:tc>
                <a:extLst>
                  <a:ext uri="{0D108BD9-81ED-4DB2-BD59-A6C34878D82A}">
                    <a16:rowId xmlns:a16="http://schemas.microsoft.com/office/drawing/2014/main" val="3906481857"/>
                  </a:ext>
                </a:extLst>
              </a:tr>
              <a:tr h="476602">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600" b="0" i="0" u="none" strike="noStrike">
                          <a:solidFill>
                            <a:srgbClr val="000000"/>
                          </a:solidFill>
                          <a:effectLst/>
                          <a:latin typeface="Arial" panose="020B0604020202020204" pitchFamily="34" charset="0"/>
                        </a:rPr>
                        <a:t> </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3">
                  <a:txBody>
                    <a:bodyPr/>
                    <a:lstStyle/>
                    <a:p>
                      <a:pPr algn="ctr" fontAlgn="ctr"/>
                      <a:r>
                        <a:rPr lang="es-CO" sz="600" b="0" i="0" u="none" strike="noStrike" dirty="0">
                          <a:solidFill>
                            <a:srgbClr val="000000"/>
                          </a:solidFill>
                          <a:effectLst/>
                          <a:latin typeface="Arial" panose="020B0604020202020204" pitchFamily="34" charset="0"/>
                        </a:rPr>
                        <a:t>MAQUINAS OPERATIVAS</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CO"/>
                    </a:p>
                  </a:txBody>
                  <a:tcPr/>
                </a:tc>
                <a:tc hMerge="1">
                  <a:txBody>
                    <a:bodyPr/>
                    <a:lstStyle/>
                    <a:p>
                      <a:endParaRPr lang="es-CO"/>
                    </a:p>
                  </a:txBody>
                  <a:tcPr/>
                </a:tc>
                <a:tc gridSpan="7"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hMerge="1" vMerge="1">
                  <a:txBody>
                    <a:bodyPr/>
                    <a:lstStyle/>
                    <a:p>
                      <a:endParaRPr lang="es-CO"/>
                    </a:p>
                  </a:txBody>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700" b="0" i="0" u="none" strike="noStrike">
                          <a:solidFill>
                            <a:srgbClr val="000000"/>
                          </a:solidFill>
                          <a:effectLst/>
                          <a:latin typeface="Calibri" panose="020F0502020204030204" pitchFamily="34" charset="0"/>
                        </a:rPr>
                        <a:t> </a:t>
                      </a:r>
                    </a:p>
                  </a:txBody>
                  <a:tcPr marL="6407" marR="6407" marT="6407" marB="0" anchor="b">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97926401"/>
                  </a:ext>
                </a:extLst>
              </a:tr>
              <a:tr h="145053">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600" b="0" i="0" u="none" strike="noStrike">
                          <a:solidFill>
                            <a:srgbClr val="000000"/>
                          </a:solidFill>
                          <a:effectLst/>
                          <a:latin typeface="Arial" panose="020B0604020202020204" pitchFamily="34" charset="0"/>
                        </a:rPr>
                        <a:t> </a:t>
                      </a:r>
                    </a:p>
                  </a:txBody>
                  <a:tcPr marL="6407" marR="6407" marT="640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600" b="0" i="0" u="none" strike="noStrike">
                          <a:solidFill>
                            <a:srgbClr val="000000"/>
                          </a:solidFill>
                          <a:effectLst/>
                          <a:latin typeface="Arial" panose="020B0604020202020204" pitchFamily="34" charset="0"/>
                        </a:rPr>
                        <a:t> </a:t>
                      </a:r>
                    </a:p>
                  </a:txBody>
                  <a:tcPr marL="6407" marR="6407" marT="640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s-CO" sz="600" b="0" i="0" u="none" strike="noStrike">
                        <a:solidFill>
                          <a:srgbClr val="000000"/>
                        </a:solidFill>
                        <a:effectLst/>
                        <a:latin typeface="Arial" panose="020B0604020202020204" pitchFamily="34" charset="0"/>
                      </a:endParaRPr>
                    </a:p>
                  </a:txBody>
                  <a:tcPr marL="6407" marR="6407" marT="6407"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600" b="0" i="0" u="none" strike="noStrike">
                          <a:solidFill>
                            <a:srgbClr val="000000"/>
                          </a:solidFill>
                          <a:effectLst/>
                          <a:latin typeface="Arial" panose="020B060402020202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700" b="0" i="0" u="none" strike="noStrike">
                          <a:solidFill>
                            <a:srgbClr val="000000"/>
                          </a:solidFill>
                          <a:effectLst/>
                          <a:latin typeface="Calibri" panose="020F0502020204030204" pitchFamily="34" charset="0"/>
                        </a:rPr>
                        <a:t> </a:t>
                      </a:r>
                    </a:p>
                  </a:txBody>
                  <a:tcPr marL="6407" marR="6407" marT="640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80004344"/>
                  </a:ext>
                </a:extLst>
              </a:tr>
              <a:tr h="366085">
                <a:tc>
                  <a:txBody>
                    <a:bodyPr/>
                    <a:lstStyle/>
                    <a:p>
                      <a:pPr algn="ctr" fontAlgn="ctr"/>
                      <a:r>
                        <a:rPr lang="es-CO" sz="600" b="1" i="0" u="none" strike="noStrike">
                          <a:solidFill>
                            <a:srgbClr val="000000"/>
                          </a:solidFill>
                          <a:effectLst/>
                          <a:latin typeface="Arial" panose="020B0604020202020204" pitchFamily="34" charset="0"/>
                        </a:rPr>
                        <a:t>ESTADO DE LA MAQUINA</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600" b="1" i="0" u="none" strike="noStrike">
                          <a:solidFill>
                            <a:srgbClr val="000000"/>
                          </a:solidFill>
                          <a:effectLst/>
                          <a:latin typeface="Arial" panose="020B0604020202020204" pitchFamily="34" charset="0"/>
                        </a:rPr>
                        <a:t>BULLDOZER</a:t>
                      </a:r>
                    </a:p>
                  </a:txBody>
                  <a:tcPr marL="6407" marR="6407" marT="64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600" b="1" i="0" u="none" strike="noStrike">
                          <a:solidFill>
                            <a:srgbClr val="000000"/>
                          </a:solidFill>
                          <a:effectLst/>
                          <a:latin typeface="Arial" panose="020B0604020202020204" pitchFamily="34" charset="0"/>
                        </a:rPr>
                        <a:t>CARGADORES</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600" b="1" i="0" u="none" strike="noStrike">
                          <a:solidFill>
                            <a:srgbClr val="000000"/>
                          </a:solidFill>
                          <a:effectLst/>
                          <a:latin typeface="Arial" panose="020B0604020202020204" pitchFamily="34" charset="0"/>
                        </a:rPr>
                        <a:t>EXCAVADORA DE ORUGA</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600" b="1" i="0" u="none" strike="noStrike">
                          <a:solidFill>
                            <a:srgbClr val="000000"/>
                          </a:solidFill>
                          <a:effectLst/>
                          <a:latin typeface="Arial" panose="020B0604020202020204" pitchFamily="34" charset="0"/>
                        </a:rPr>
                        <a:t>MOTONIVELADORAS</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600" b="1" i="0" u="none" strike="noStrike">
                          <a:solidFill>
                            <a:srgbClr val="000000"/>
                          </a:solidFill>
                          <a:effectLst/>
                          <a:latin typeface="Arial" panose="020B0604020202020204" pitchFamily="34" charset="0"/>
                        </a:rPr>
                        <a:t>RETROEXCAVADORES</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600" b="1" i="0" u="none" strike="noStrike" dirty="0">
                          <a:solidFill>
                            <a:srgbClr val="000000"/>
                          </a:solidFill>
                          <a:effectLst/>
                          <a:latin typeface="Arial" panose="020B0604020202020204" pitchFamily="34" charset="0"/>
                        </a:rPr>
                        <a:t>VIBRO COMPACTADORES</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600" b="1" i="0" u="none" strike="noStrike">
                          <a:solidFill>
                            <a:srgbClr val="000000"/>
                          </a:solidFill>
                          <a:effectLst/>
                          <a:latin typeface="Arial" panose="020B0604020202020204" pitchFamily="34" charset="0"/>
                        </a:rPr>
                        <a:t>TRACTOCAMIONES</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600" b="1" i="0" u="none" strike="noStrike" dirty="0">
                          <a:solidFill>
                            <a:srgbClr val="000000"/>
                          </a:solidFill>
                          <a:effectLst/>
                          <a:latin typeface="Arial" panose="020B0604020202020204" pitchFamily="34" charset="0"/>
                        </a:rPr>
                        <a:t>CAMABAJAS</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600" b="1" i="0" u="none" strike="noStrike" dirty="0">
                          <a:solidFill>
                            <a:srgbClr val="000000"/>
                          </a:solidFill>
                          <a:effectLst/>
                          <a:latin typeface="Arial" panose="020B0604020202020204" pitchFamily="34" charset="0"/>
                        </a:rPr>
                        <a:t>TRAILER</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600" b="1" i="0" u="none" strike="noStrike" dirty="0">
                          <a:solidFill>
                            <a:srgbClr val="000000"/>
                          </a:solidFill>
                          <a:effectLst/>
                          <a:latin typeface="Arial" panose="020B0604020202020204" pitchFamily="34" charset="0"/>
                        </a:rPr>
                        <a:t>VOLQUETAS</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600" b="1" i="0" u="none" strike="noStrike">
                          <a:solidFill>
                            <a:srgbClr val="000000"/>
                          </a:solidFill>
                          <a:effectLst/>
                          <a:latin typeface="Arial" panose="020B0604020202020204" pitchFamily="34" charset="0"/>
                        </a:rPr>
                        <a:t>CARROTANQUE</a:t>
                      </a:r>
                    </a:p>
                  </a:txBody>
                  <a:tcPr marL="6407" marR="6407" marT="640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600" b="1" i="0" u="none" strike="noStrike">
                          <a:solidFill>
                            <a:srgbClr val="000000"/>
                          </a:solidFill>
                          <a:effectLst/>
                          <a:latin typeface="Arial" panose="020B0604020202020204" pitchFamily="34" charset="0"/>
                        </a:rPr>
                        <a:t>TOTAL</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Calibri" panose="020F0502020204030204" pitchFamily="34" charset="0"/>
                        </a:rPr>
                        <a:t>MAQUINAS OPERATIVAS</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13054378"/>
                  </a:ext>
                </a:extLst>
              </a:tr>
              <a:tr h="283198">
                <a:tc>
                  <a:txBody>
                    <a:bodyPr/>
                    <a:lstStyle/>
                    <a:p>
                      <a:pPr algn="l" fontAlgn="ctr"/>
                      <a:r>
                        <a:rPr lang="es-CO" sz="600" b="0" i="0" u="none" strike="noStrike">
                          <a:solidFill>
                            <a:srgbClr val="000000"/>
                          </a:solidFill>
                          <a:effectLst/>
                          <a:latin typeface="Arial" panose="020B0604020202020204" pitchFamily="34" charset="0"/>
                        </a:rPr>
                        <a:t> </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BEA1E"/>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s-CO" sz="700" b="1" i="0" u="none" strike="noStrike" dirty="0">
                        <a:solidFill>
                          <a:srgbClr val="000000"/>
                        </a:solidFill>
                        <a:effectLst/>
                        <a:latin typeface="Arial" panose="020B0604020202020204" pitchFamily="34" charset="0"/>
                      </a:endParaRP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2</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2</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BEA1E"/>
                    </a:solidFill>
                  </a:tcPr>
                </a:tc>
                <a:tc>
                  <a:txBody>
                    <a:bodyPr/>
                    <a:lstStyle/>
                    <a:p>
                      <a:pPr algn="ctr" fontAlgn="ctr"/>
                      <a:r>
                        <a:rPr lang="es-CO" sz="700" b="1" i="0" u="none" strike="noStrike">
                          <a:solidFill>
                            <a:srgbClr val="000000"/>
                          </a:solidFill>
                          <a:effectLst/>
                          <a:latin typeface="Calibri" panose="020F0502020204030204" pitchFamily="34" charset="0"/>
                        </a:rPr>
                        <a:t>2</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713878"/>
                  </a:ext>
                </a:extLst>
              </a:tr>
              <a:tr h="262477">
                <a:tc>
                  <a:txBody>
                    <a:bodyPr/>
                    <a:lstStyle/>
                    <a:p>
                      <a:pPr algn="l" fontAlgn="ctr"/>
                      <a:r>
                        <a:rPr lang="es-CO" sz="600" b="0" i="0" u="none" strike="noStrike">
                          <a:solidFill>
                            <a:srgbClr val="000000"/>
                          </a:solidFill>
                          <a:effectLst/>
                          <a:latin typeface="Arial" panose="020B0604020202020204" pitchFamily="34" charset="0"/>
                        </a:rPr>
                        <a:t> </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2</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3</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14</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6</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11</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dirty="0">
                          <a:solidFill>
                            <a:srgbClr val="000000"/>
                          </a:solidFill>
                          <a:effectLst/>
                          <a:latin typeface="Arial" panose="020B0604020202020204" pitchFamily="34" charset="0"/>
                        </a:rPr>
                        <a:t>3</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dirty="0">
                          <a:solidFill>
                            <a:srgbClr val="000000"/>
                          </a:solidFill>
                          <a:effectLst/>
                          <a:latin typeface="Arial" panose="020B0604020202020204" pitchFamily="34" charset="0"/>
                        </a:rPr>
                        <a:t>3</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dirty="0">
                          <a:solidFill>
                            <a:srgbClr val="000000"/>
                          </a:solidFill>
                          <a:effectLst/>
                          <a:latin typeface="Arial" panose="020B0604020202020204" pitchFamily="34" charset="0"/>
                        </a:rPr>
                        <a:t>1</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dirty="0">
                          <a:solidFill>
                            <a:srgbClr val="000000"/>
                          </a:solidFill>
                          <a:effectLst/>
                          <a:latin typeface="Arial" panose="020B0604020202020204" pitchFamily="34" charset="0"/>
                        </a:rPr>
                        <a:t>23</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dirty="0">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dirty="0">
                          <a:solidFill>
                            <a:srgbClr val="000000"/>
                          </a:solidFill>
                          <a:effectLst/>
                          <a:latin typeface="Arial" panose="020B0604020202020204" pitchFamily="34" charset="0"/>
                        </a:rPr>
                        <a:t>66</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s-CO" sz="700" b="1" i="0" u="none" strike="noStrike">
                          <a:solidFill>
                            <a:srgbClr val="000000"/>
                          </a:solidFill>
                          <a:effectLst/>
                          <a:latin typeface="Calibri" panose="020F0502020204030204" pitchFamily="34" charset="0"/>
                        </a:rPr>
                        <a:t>30</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0411628"/>
                  </a:ext>
                </a:extLst>
              </a:tr>
              <a:tr h="255569">
                <a:tc>
                  <a:txBody>
                    <a:bodyPr/>
                    <a:lstStyle/>
                    <a:p>
                      <a:pPr algn="l" fontAlgn="ctr"/>
                      <a:r>
                        <a:rPr lang="es-CO" sz="600" b="0" i="0" u="none" strike="noStrike">
                          <a:solidFill>
                            <a:srgbClr val="000000"/>
                          </a:solidFill>
                          <a:effectLst/>
                          <a:latin typeface="Arial" panose="020B0604020202020204" pitchFamily="34" charset="0"/>
                        </a:rPr>
                        <a:t> </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2"/>
                    </a:solidFill>
                  </a:tcPr>
                </a:tc>
                <a:tc>
                  <a:txBody>
                    <a:bodyPr/>
                    <a:lstStyle/>
                    <a:p>
                      <a:pPr algn="ctr" fontAlgn="ctr"/>
                      <a:r>
                        <a:rPr lang="es-CO" sz="700" b="1" i="0" u="none" strike="noStrike">
                          <a:solidFill>
                            <a:srgbClr val="000000"/>
                          </a:solidFill>
                          <a:effectLst/>
                          <a:latin typeface="Arial" panose="020B0604020202020204" pitchFamily="34" charset="0"/>
                        </a:rPr>
                        <a:t>1</a:t>
                      </a:r>
                    </a:p>
                  </a:txBody>
                  <a:tcPr marL="6407" marR="6407" marT="64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1</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1</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1</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1</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dirty="0">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s-CO" sz="700" b="1" i="0" u="none" strike="noStrike" dirty="0">
                        <a:solidFill>
                          <a:srgbClr val="000000"/>
                        </a:solidFill>
                        <a:effectLst/>
                        <a:latin typeface="Arial" panose="020B0604020202020204" pitchFamily="34" charset="0"/>
                      </a:endParaRP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dirty="0">
                          <a:solidFill>
                            <a:srgbClr val="000000"/>
                          </a:solidFill>
                          <a:effectLst/>
                          <a:latin typeface="Arial" panose="020B0604020202020204" pitchFamily="34" charset="0"/>
                        </a:rPr>
                        <a:t>1</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dirty="0">
                          <a:solidFill>
                            <a:srgbClr val="000000"/>
                          </a:solidFill>
                          <a:effectLst/>
                          <a:latin typeface="Arial" panose="020B0604020202020204" pitchFamily="34" charset="0"/>
                        </a:rPr>
                        <a:t>1</a:t>
                      </a:r>
                    </a:p>
                  </a:txBody>
                  <a:tcPr marL="6407" marR="6407" marT="640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dirty="0">
                          <a:solidFill>
                            <a:srgbClr val="FFFFFF"/>
                          </a:solidFill>
                          <a:effectLst/>
                          <a:latin typeface="Arial" panose="020B0604020202020204" pitchFamily="34" charset="0"/>
                        </a:rPr>
                        <a:t>7</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44062"/>
                    </a:solidFill>
                  </a:tcPr>
                </a:tc>
                <a:tc>
                  <a:txBody>
                    <a:bodyPr/>
                    <a:lstStyle/>
                    <a:p>
                      <a:pPr algn="ctr" fontAlgn="ctr"/>
                      <a:r>
                        <a:rPr lang="es-CO" sz="700" b="1" i="0" u="none" strike="noStrike">
                          <a:solidFill>
                            <a:srgbClr val="000000"/>
                          </a:solidFill>
                          <a:effectLst/>
                          <a:latin typeface="Calibri" panose="020F0502020204030204" pitchFamily="34" charset="0"/>
                        </a:rPr>
                        <a:t>1</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72443309"/>
                  </a:ext>
                </a:extLst>
              </a:tr>
              <a:tr h="297013">
                <a:tc>
                  <a:txBody>
                    <a:bodyPr/>
                    <a:lstStyle/>
                    <a:p>
                      <a:pPr algn="l" fontAlgn="ctr"/>
                      <a:r>
                        <a:rPr lang="es-CO" sz="600" b="0" i="0" u="none" strike="noStrike">
                          <a:solidFill>
                            <a:srgbClr val="000000"/>
                          </a:solidFill>
                          <a:effectLst/>
                          <a:latin typeface="Arial" panose="020B0604020202020204" pitchFamily="34" charset="0"/>
                        </a:rPr>
                        <a:t> </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1</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4</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2</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s-CO" sz="700" b="1" i="0" u="none" strike="noStrike">
                        <a:solidFill>
                          <a:srgbClr val="000000"/>
                        </a:solidFill>
                        <a:effectLst/>
                        <a:latin typeface="Arial" panose="020B0604020202020204" pitchFamily="34" charset="0"/>
                      </a:endParaRP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2</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9</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s-CO" sz="700" b="1" i="0" u="none" strike="noStrike" dirty="0">
                          <a:solidFill>
                            <a:srgbClr val="000000"/>
                          </a:solidFill>
                          <a:effectLst/>
                          <a:latin typeface="Calibri" panose="020F0502020204030204" pitchFamily="34" charset="0"/>
                        </a:rPr>
                        <a:t> </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4013015"/>
                  </a:ext>
                </a:extLst>
              </a:tr>
              <a:tr h="207217">
                <a:tc>
                  <a:txBody>
                    <a:bodyPr/>
                    <a:lstStyle/>
                    <a:p>
                      <a:pPr algn="ctr" fontAlgn="ctr"/>
                      <a:r>
                        <a:rPr lang="es-CO" sz="600" b="1" i="0" u="none" strike="noStrike">
                          <a:solidFill>
                            <a:srgbClr val="000000"/>
                          </a:solidFill>
                          <a:effectLst/>
                          <a:latin typeface="Arial" panose="020B0604020202020204" pitchFamily="34" charset="0"/>
                        </a:rPr>
                        <a:t>TOTAL</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1</a:t>
                      </a:r>
                    </a:p>
                  </a:txBody>
                  <a:tcPr marL="6407" marR="6407" marT="64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3</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4</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16</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11</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13</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3</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dirty="0">
                          <a:solidFill>
                            <a:srgbClr val="000000"/>
                          </a:solidFill>
                          <a:effectLst/>
                          <a:latin typeface="Arial" panose="020B0604020202020204" pitchFamily="34" charset="0"/>
                        </a:rPr>
                        <a:t>3</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dirty="0">
                          <a:solidFill>
                            <a:srgbClr val="000000"/>
                          </a:solidFill>
                          <a:effectLst/>
                          <a:latin typeface="Arial" panose="020B0604020202020204" pitchFamily="34" charset="0"/>
                        </a:rPr>
                        <a:t>1</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dirty="0">
                          <a:solidFill>
                            <a:srgbClr val="000000"/>
                          </a:solidFill>
                          <a:effectLst/>
                          <a:latin typeface="Arial" panose="020B0604020202020204" pitchFamily="34" charset="0"/>
                        </a:rPr>
                        <a:t>28</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1</a:t>
                      </a:r>
                    </a:p>
                  </a:txBody>
                  <a:tcPr marL="6407" marR="6407" marT="640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dirty="0">
                          <a:solidFill>
                            <a:srgbClr val="000000"/>
                          </a:solidFill>
                          <a:effectLst/>
                          <a:latin typeface="Arial" panose="020B0604020202020204" pitchFamily="34" charset="0"/>
                        </a:rPr>
                        <a:t>84</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Calibri" panose="020F0502020204030204" pitchFamily="34" charset="0"/>
                        </a:rPr>
                        <a:t>33</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39689115"/>
                  </a:ext>
                </a:extLst>
              </a:tr>
              <a:tr h="145053">
                <a:tc>
                  <a:txBody>
                    <a:bodyPr/>
                    <a:lstStyle/>
                    <a:p>
                      <a:pPr algn="l" fontAlgn="b"/>
                      <a:r>
                        <a:rPr lang="es-CO" sz="700" b="0" i="0" u="none" strike="noStrike">
                          <a:solidFill>
                            <a:srgbClr val="000000"/>
                          </a:solidFill>
                          <a:effectLst/>
                          <a:latin typeface="Calibri" panose="020F050202020403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700" b="1" i="0" u="none" strike="noStrike">
                          <a:solidFill>
                            <a:srgbClr val="000000"/>
                          </a:solidFill>
                          <a:effectLst/>
                          <a:latin typeface="Calibri" panose="020F050202020403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700" b="1" i="0" u="none" strike="noStrike">
                          <a:solidFill>
                            <a:srgbClr val="000000"/>
                          </a:solidFill>
                          <a:effectLst/>
                          <a:latin typeface="Calibri" panose="020F050202020403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700" b="1" i="0" u="none" strike="noStrike">
                          <a:solidFill>
                            <a:srgbClr val="000000"/>
                          </a:solidFill>
                          <a:effectLst/>
                          <a:latin typeface="Calibri" panose="020F050202020403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700" b="1" i="0" u="none" strike="noStrike">
                          <a:solidFill>
                            <a:srgbClr val="000000"/>
                          </a:solidFill>
                          <a:effectLst/>
                          <a:latin typeface="Calibri" panose="020F050202020403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700" b="1" i="0" u="none" strike="noStrike">
                          <a:solidFill>
                            <a:srgbClr val="000000"/>
                          </a:solidFill>
                          <a:effectLst/>
                          <a:latin typeface="Calibri" panose="020F050202020403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700" b="1" i="0" u="none" strike="noStrike">
                          <a:solidFill>
                            <a:srgbClr val="000000"/>
                          </a:solidFill>
                          <a:effectLst/>
                          <a:latin typeface="Calibri" panose="020F050202020403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700" b="1" i="0" u="none" strike="noStrike">
                          <a:solidFill>
                            <a:srgbClr val="000000"/>
                          </a:solidFill>
                          <a:effectLst/>
                          <a:latin typeface="Calibri" panose="020F050202020403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700" b="1" i="0" u="none" strike="noStrike">
                          <a:solidFill>
                            <a:srgbClr val="000000"/>
                          </a:solidFill>
                          <a:effectLst/>
                          <a:latin typeface="Calibri" panose="020F050202020403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s-CO" sz="700" b="1" i="0" u="none" strike="noStrike">
                        <a:solidFill>
                          <a:srgbClr val="000000"/>
                        </a:solidFill>
                        <a:effectLst/>
                        <a:latin typeface="Calibri" panose="020F0502020204030204" pitchFamily="34" charset="0"/>
                      </a:endParaRP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700" b="1" i="0" u="none" strike="noStrike">
                          <a:solidFill>
                            <a:srgbClr val="000000"/>
                          </a:solidFill>
                          <a:effectLst/>
                          <a:latin typeface="Calibri" panose="020F050202020403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700" b="1" i="0" u="none" strike="noStrike">
                          <a:solidFill>
                            <a:srgbClr val="000000"/>
                          </a:solidFill>
                          <a:effectLst/>
                          <a:latin typeface="Calibri" panose="020F050202020403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700" b="1" i="0" u="none" strike="noStrike">
                          <a:solidFill>
                            <a:srgbClr val="000000"/>
                          </a:solidFill>
                          <a:effectLst/>
                          <a:latin typeface="Calibri" panose="020F050202020403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s-CO" sz="700" b="1" i="0" u="none" strike="noStrike">
                          <a:solidFill>
                            <a:srgbClr val="000000"/>
                          </a:solidFill>
                          <a:effectLst/>
                          <a:latin typeface="Calibri" panose="020F0502020204030204" pitchFamily="34" charset="0"/>
                        </a:rPr>
                        <a:t> </a:t>
                      </a:r>
                    </a:p>
                  </a:txBody>
                  <a:tcPr marL="6407" marR="6407" marT="6407" marB="0" anchor="b">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242665417"/>
                  </a:ext>
                </a:extLst>
              </a:tr>
              <a:tr h="297013">
                <a:tc>
                  <a:txBody>
                    <a:bodyPr/>
                    <a:lstStyle/>
                    <a:p>
                      <a:pPr algn="ctr" fontAlgn="ctr"/>
                      <a:r>
                        <a:rPr lang="es-CO" sz="700" b="1" i="0" u="none" strike="noStrike">
                          <a:solidFill>
                            <a:srgbClr val="000000"/>
                          </a:solidFill>
                          <a:effectLst/>
                          <a:latin typeface="Arial" panose="020B0604020202020204" pitchFamily="34" charset="0"/>
                        </a:rPr>
                        <a:t>Maquinas Operativas</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4</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8</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4</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8</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3</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endParaRPr lang="es-CO" sz="700" b="1" i="0" u="none" strike="noStrike" dirty="0">
                        <a:solidFill>
                          <a:srgbClr val="000000"/>
                        </a:solidFill>
                        <a:effectLst/>
                        <a:latin typeface="Arial" panose="020B0604020202020204" pitchFamily="34" charset="0"/>
                      </a:endParaRP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6</a:t>
                      </a:r>
                    </a:p>
                  </a:txBody>
                  <a:tcPr marL="6407" marR="6407" marT="640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 </a:t>
                      </a:r>
                    </a:p>
                  </a:txBody>
                  <a:tcPr marL="6407" marR="6407" marT="640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700" b="1" i="0" u="none" strike="noStrike">
                          <a:solidFill>
                            <a:srgbClr val="000000"/>
                          </a:solidFill>
                          <a:effectLst/>
                          <a:latin typeface="Arial" panose="020B0604020202020204" pitchFamily="34" charset="0"/>
                        </a:rPr>
                        <a:t>33</a:t>
                      </a:r>
                    </a:p>
                  </a:txBody>
                  <a:tcPr marL="6407" marR="6407" marT="640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s-CO" sz="700" b="1" i="0" u="none" strike="noStrike" dirty="0">
                          <a:solidFill>
                            <a:srgbClr val="000000"/>
                          </a:solidFill>
                          <a:effectLst/>
                          <a:latin typeface="Calibri" panose="020F0502020204030204" pitchFamily="34" charset="0"/>
                        </a:rPr>
                        <a:t> </a:t>
                      </a:r>
                    </a:p>
                  </a:txBody>
                  <a:tcPr marL="6407" marR="6407" marT="6407" marB="0" anchor="b">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24628016"/>
                  </a:ext>
                </a:extLst>
              </a:tr>
            </a:tbl>
          </a:graphicData>
        </a:graphic>
      </p:graphicFrame>
    </p:spTree>
    <p:extLst>
      <p:ext uri="{BB962C8B-B14F-4D97-AF65-F5344CB8AC3E}">
        <p14:creationId xmlns:p14="http://schemas.microsoft.com/office/powerpoint/2010/main" val="9921022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319D3-2DA6-6B10-A516-36621438D5AC}"/>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9930C017-13FE-20E2-4102-FD1D054912A3}"/>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9" name="CuadroTexto 8">
            <a:extLst>
              <a:ext uri="{FF2B5EF4-FFF2-40B4-BE49-F238E27FC236}">
                <a16:creationId xmlns:a16="http://schemas.microsoft.com/office/drawing/2014/main" id="{BCDD4B3D-20C9-49D9-37D0-8B5498520B13}"/>
              </a:ext>
            </a:extLst>
          </p:cNvPr>
          <p:cNvSpPr txBox="1"/>
          <p:nvPr/>
        </p:nvSpPr>
        <p:spPr>
          <a:xfrm>
            <a:off x="3315014" y="276510"/>
            <a:ext cx="5561972" cy="461665"/>
          </a:xfrm>
          <a:prstGeom prst="rect">
            <a:avLst/>
          </a:prstGeom>
          <a:noFill/>
        </p:spPr>
        <p:txBody>
          <a:bodyPr wrap="none" rtlCol="0">
            <a:spAutoFit/>
          </a:bodyPr>
          <a:lstStyle/>
          <a:p>
            <a:r>
              <a:rPr lang="es-CO" sz="2400" b="1" dirty="0">
                <a:solidFill>
                  <a:schemeClr val="tx1">
                    <a:lumMod val="75000"/>
                    <a:lumOff val="25000"/>
                  </a:schemeClr>
                </a:solidFill>
                <a:latin typeface="Century Gothic" panose="020B0502020202020204" pitchFamily="34" charset="0"/>
                <a:cs typeface="Arial" panose="020B0604020202020204" pitchFamily="34" charset="0"/>
              </a:rPr>
              <a:t>ESTADO DE MAQUINARIA AÑO 2024</a:t>
            </a:r>
          </a:p>
        </p:txBody>
      </p:sp>
      <p:pic>
        <p:nvPicPr>
          <p:cNvPr id="12" name="Imagen 11">
            <a:extLst>
              <a:ext uri="{FF2B5EF4-FFF2-40B4-BE49-F238E27FC236}">
                <a16:creationId xmlns:a16="http://schemas.microsoft.com/office/drawing/2014/main" id="{DB03B8A7-9A23-15FD-9EAA-DCA58ED8F243}"/>
              </a:ext>
            </a:extLst>
          </p:cNvPr>
          <p:cNvPicPr>
            <a:picLocks noChangeAspect="1"/>
          </p:cNvPicPr>
          <p:nvPr/>
        </p:nvPicPr>
        <p:blipFill>
          <a:blip r:embed="rId4"/>
          <a:srcRect r="55260"/>
          <a:stretch/>
        </p:blipFill>
        <p:spPr>
          <a:xfrm>
            <a:off x="3614838" y="5890081"/>
            <a:ext cx="2481162" cy="1045047"/>
          </a:xfrm>
          <a:prstGeom prst="rect">
            <a:avLst/>
          </a:prstGeom>
        </p:spPr>
      </p:pic>
      <p:pic>
        <p:nvPicPr>
          <p:cNvPr id="14" name="Imagen 13" descr="Logotipo&#10;&#10;Descripción generada automáticamente">
            <a:extLst>
              <a:ext uri="{FF2B5EF4-FFF2-40B4-BE49-F238E27FC236}">
                <a16:creationId xmlns:a16="http://schemas.microsoft.com/office/drawing/2014/main" id="{C4EC4B7D-F07E-380D-74F4-8E232291A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490" y="5832596"/>
            <a:ext cx="1447800" cy="977182"/>
          </a:xfrm>
          <a:prstGeom prst="rect">
            <a:avLst/>
          </a:prstGeom>
        </p:spPr>
      </p:pic>
      <p:sp>
        <p:nvSpPr>
          <p:cNvPr id="10" name="CuadroTexto 9">
            <a:extLst>
              <a:ext uri="{FF2B5EF4-FFF2-40B4-BE49-F238E27FC236}">
                <a16:creationId xmlns:a16="http://schemas.microsoft.com/office/drawing/2014/main" id="{D1D0EAA0-81A6-C100-68B0-28C7B86B8AEA}"/>
              </a:ext>
            </a:extLst>
          </p:cNvPr>
          <p:cNvSpPr txBox="1"/>
          <p:nvPr/>
        </p:nvSpPr>
        <p:spPr>
          <a:xfrm>
            <a:off x="565156" y="2104577"/>
            <a:ext cx="7995920" cy="338554"/>
          </a:xfrm>
          <a:prstGeom prst="rect">
            <a:avLst/>
          </a:prstGeom>
          <a:noFill/>
        </p:spPr>
        <p:txBody>
          <a:bodyPr wrap="square">
            <a:spAutoFit/>
          </a:bodyPr>
          <a:lstStyle/>
          <a:p>
            <a:pPr marL="457200" indent="-228600" algn="just">
              <a:spcBef>
                <a:spcPts val="225"/>
              </a:spcBef>
            </a:pPr>
            <a:endParaRPr lang="es-CO" sz="1600" dirty="0">
              <a:effectLst/>
              <a:latin typeface="Calibri" panose="020F0502020204030204" pitchFamily="34" charset="0"/>
              <a:ea typeface="Calibri" panose="020F0502020204030204" pitchFamily="34" charset="0"/>
            </a:endParaRPr>
          </a:p>
        </p:txBody>
      </p:sp>
      <p:graphicFrame>
        <p:nvGraphicFramePr>
          <p:cNvPr id="2" name="Tabla 1">
            <a:extLst>
              <a:ext uri="{FF2B5EF4-FFF2-40B4-BE49-F238E27FC236}">
                <a16:creationId xmlns:a16="http://schemas.microsoft.com/office/drawing/2014/main" id="{38DF0BC5-6EE4-562B-ECA4-2B6432BC9A92}"/>
              </a:ext>
            </a:extLst>
          </p:cNvPr>
          <p:cNvGraphicFramePr>
            <a:graphicFrameLocks noGrp="1"/>
          </p:cNvGraphicFramePr>
          <p:nvPr>
            <p:extLst>
              <p:ext uri="{D42A27DB-BD31-4B8C-83A1-F6EECF244321}">
                <p14:modId xmlns:p14="http://schemas.microsoft.com/office/powerpoint/2010/main" val="1342196692"/>
              </p:ext>
            </p:extLst>
          </p:nvPr>
        </p:nvGraphicFramePr>
        <p:xfrm>
          <a:off x="565156" y="1767840"/>
          <a:ext cx="5906764" cy="3399448"/>
        </p:xfrm>
        <a:graphic>
          <a:graphicData uri="http://schemas.openxmlformats.org/drawingml/2006/table">
            <a:tbl>
              <a:tblPr firstRow="1" firstCol="1" bandRow="1">
                <a:tableStyleId>{3B4B98B0-60AC-42C2-AFA5-B58CD77FA1E5}</a:tableStyleId>
              </a:tblPr>
              <a:tblGrid>
                <a:gridCol w="2747301">
                  <a:extLst>
                    <a:ext uri="{9D8B030D-6E8A-4147-A177-3AD203B41FA5}">
                      <a16:colId xmlns:a16="http://schemas.microsoft.com/office/drawing/2014/main" val="1690201895"/>
                    </a:ext>
                  </a:extLst>
                </a:gridCol>
                <a:gridCol w="935272">
                  <a:extLst>
                    <a:ext uri="{9D8B030D-6E8A-4147-A177-3AD203B41FA5}">
                      <a16:colId xmlns:a16="http://schemas.microsoft.com/office/drawing/2014/main" val="2508218509"/>
                    </a:ext>
                  </a:extLst>
                </a:gridCol>
                <a:gridCol w="822438">
                  <a:extLst>
                    <a:ext uri="{9D8B030D-6E8A-4147-A177-3AD203B41FA5}">
                      <a16:colId xmlns:a16="http://schemas.microsoft.com/office/drawing/2014/main" val="4244039954"/>
                    </a:ext>
                  </a:extLst>
                </a:gridCol>
                <a:gridCol w="1401753">
                  <a:extLst>
                    <a:ext uri="{9D8B030D-6E8A-4147-A177-3AD203B41FA5}">
                      <a16:colId xmlns:a16="http://schemas.microsoft.com/office/drawing/2014/main" val="352010781"/>
                    </a:ext>
                  </a:extLst>
                </a:gridCol>
              </a:tblGrid>
              <a:tr h="629707">
                <a:tc>
                  <a:txBody>
                    <a:bodyPr/>
                    <a:lstStyle/>
                    <a:p>
                      <a:pPr algn="ctr">
                        <a:lnSpc>
                          <a:spcPct val="107000"/>
                        </a:lnSpc>
                        <a:spcAft>
                          <a:spcPts val="800"/>
                        </a:spcAft>
                      </a:pPr>
                      <a:r>
                        <a:rPr lang="es-CO" sz="1200" dirty="0">
                          <a:effectLst/>
                        </a:rPr>
                        <a:t>MAQUINARIA</a:t>
                      </a:r>
                      <a:endParaRPr lang="es-CO"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s-CO" sz="1200" dirty="0">
                          <a:effectLst/>
                        </a:rPr>
                        <a:t>OPERATIVAS</a:t>
                      </a:r>
                      <a:endParaRPr lang="es-CO"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s-CO" sz="1200" dirty="0">
                          <a:effectLst/>
                        </a:rPr>
                        <a:t>VARADAS</a:t>
                      </a:r>
                      <a:endParaRPr lang="es-CO"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s-CO" sz="1200" dirty="0">
                          <a:effectLst/>
                        </a:rPr>
                        <a:t>INOPERATIVAS</a:t>
                      </a:r>
                      <a:endParaRPr lang="es-CO" sz="1100" dirty="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909090212"/>
                  </a:ext>
                </a:extLst>
              </a:tr>
              <a:tr h="307749">
                <a:tc>
                  <a:txBody>
                    <a:bodyPr/>
                    <a:lstStyle/>
                    <a:p>
                      <a:pPr algn="just">
                        <a:lnSpc>
                          <a:spcPct val="107000"/>
                        </a:lnSpc>
                        <a:spcAft>
                          <a:spcPts val="800"/>
                        </a:spcAft>
                      </a:pPr>
                      <a:r>
                        <a:rPr lang="es-CO" sz="1200">
                          <a:effectLst/>
                        </a:rPr>
                        <a:t>BULLDOZER</a:t>
                      </a:r>
                      <a:endParaRPr lang="es-CO"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a:effectLst/>
                        </a:rPr>
                        <a:t> </a:t>
                      </a:r>
                      <a:endParaRPr lang="es-CO"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1</a:t>
                      </a:r>
                      <a:endParaRPr lang="es-CO"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 </a:t>
                      </a:r>
                      <a:endParaRPr lang="es-CO"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902556144"/>
                  </a:ext>
                </a:extLst>
              </a:tr>
              <a:tr h="307749">
                <a:tc>
                  <a:txBody>
                    <a:bodyPr/>
                    <a:lstStyle/>
                    <a:p>
                      <a:pPr algn="just">
                        <a:lnSpc>
                          <a:spcPct val="107000"/>
                        </a:lnSpc>
                        <a:spcAft>
                          <a:spcPts val="800"/>
                        </a:spcAft>
                      </a:pPr>
                      <a:r>
                        <a:rPr lang="es-CO" sz="1200" dirty="0">
                          <a:effectLst/>
                        </a:rPr>
                        <a:t>CARGADORES </a:t>
                      </a:r>
                      <a:endParaRPr lang="es-CO"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a:effectLst/>
                        </a:rPr>
                        <a:t> </a:t>
                      </a:r>
                      <a:endParaRPr lang="es-CO"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1</a:t>
                      </a:r>
                      <a:endParaRPr lang="es-CO"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1</a:t>
                      </a:r>
                      <a:endParaRPr lang="es-CO"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960078113"/>
                  </a:ext>
                </a:extLst>
              </a:tr>
              <a:tr h="307749">
                <a:tc>
                  <a:txBody>
                    <a:bodyPr/>
                    <a:lstStyle/>
                    <a:p>
                      <a:pPr algn="just">
                        <a:lnSpc>
                          <a:spcPct val="107000"/>
                        </a:lnSpc>
                        <a:spcAft>
                          <a:spcPts val="800"/>
                        </a:spcAft>
                      </a:pPr>
                      <a:r>
                        <a:rPr lang="es-CO" sz="1200" dirty="0">
                          <a:effectLst/>
                        </a:rPr>
                        <a:t>MINICARGADOR </a:t>
                      </a:r>
                      <a:endParaRPr lang="es-CO"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1</a:t>
                      </a:r>
                      <a:endParaRPr lang="es-CO"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 </a:t>
                      </a:r>
                      <a:endParaRPr lang="es-CO"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 </a:t>
                      </a:r>
                      <a:endParaRPr lang="es-CO"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83247311"/>
                  </a:ext>
                </a:extLst>
              </a:tr>
              <a:tr h="307749">
                <a:tc>
                  <a:txBody>
                    <a:bodyPr/>
                    <a:lstStyle/>
                    <a:p>
                      <a:pPr algn="just">
                        <a:lnSpc>
                          <a:spcPct val="107000"/>
                        </a:lnSpc>
                        <a:spcAft>
                          <a:spcPts val="800"/>
                        </a:spcAft>
                      </a:pPr>
                      <a:r>
                        <a:rPr lang="es-CO" sz="1200">
                          <a:effectLst/>
                        </a:rPr>
                        <a:t>EXCAVADORAS DE ORUGA </a:t>
                      </a:r>
                      <a:endParaRPr lang="es-CO"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4</a:t>
                      </a:r>
                      <a:endParaRPr lang="es-CO"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endParaRPr lang="es-CO"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 </a:t>
                      </a:r>
                      <a:endParaRPr lang="es-CO"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847020588"/>
                  </a:ext>
                </a:extLst>
              </a:tr>
              <a:tr h="307749">
                <a:tc>
                  <a:txBody>
                    <a:bodyPr/>
                    <a:lstStyle/>
                    <a:p>
                      <a:pPr algn="just">
                        <a:lnSpc>
                          <a:spcPct val="107000"/>
                        </a:lnSpc>
                        <a:spcAft>
                          <a:spcPts val="800"/>
                        </a:spcAft>
                      </a:pPr>
                      <a:r>
                        <a:rPr lang="es-CO" sz="1200">
                          <a:effectLst/>
                        </a:rPr>
                        <a:t>MOTONIVELADORAS</a:t>
                      </a:r>
                      <a:endParaRPr lang="es-CO"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12</a:t>
                      </a:r>
                      <a:endParaRPr lang="es-CO"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3</a:t>
                      </a:r>
                      <a:endParaRPr lang="es-CO"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1</a:t>
                      </a:r>
                      <a:endParaRPr lang="es-CO"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349281546"/>
                  </a:ext>
                </a:extLst>
              </a:tr>
              <a:tr h="307749">
                <a:tc>
                  <a:txBody>
                    <a:bodyPr/>
                    <a:lstStyle/>
                    <a:p>
                      <a:pPr algn="just">
                        <a:lnSpc>
                          <a:spcPct val="107000"/>
                        </a:lnSpc>
                        <a:spcAft>
                          <a:spcPts val="800"/>
                        </a:spcAft>
                      </a:pPr>
                      <a:r>
                        <a:rPr lang="es-CO" sz="1200">
                          <a:effectLst/>
                        </a:rPr>
                        <a:t>RETROEXCAVADORAS</a:t>
                      </a:r>
                      <a:endParaRPr lang="es-CO"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6</a:t>
                      </a:r>
                      <a:endParaRPr lang="es-CO"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5</a:t>
                      </a:r>
                      <a:endParaRPr lang="es-CO"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 </a:t>
                      </a:r>
                      <a:endParaRPr lang="es-CO"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372910780"/>
                  </a:ext>
                </a:extLst>
              </a:tr>
              <a:tr h="307749">
                <a:tc>
                  <a:txBody>
                    <a:bodyPr/>
                    <a:lstStyle/>
                    <a:p>
                      <a:pPr algn="just">
                        <a:lnSpc>
                          <a:spcPct val="107000"/>
                        </a:lnSpc>
                        <a:spcAft>
                          <a:spcPts val="800"/>
                        </a:spcAft>
                      </a:pPr>
                      <a:r>
                        <a:rPr lang="es-CO" sz="1200">
                          <a:effectLst/>
                        </a:rPr>
                        <a:t>VIBROCOMPACTADORES </a:t>
                      </a:r>
                      <a:endParaRPr lang="es-CO"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11</a:t>
                      </a:r>
                      <a:endParaRPr lang="es-CO"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3</a:t>
                      </a:r>
                      <a:endParaRPr lang="es-CO"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 </a:t>
                      </a:r>
                      <a:endParaRPr lang="es-CO"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470587710"/>
                  </a:ext>
                </a:extLst>
              </a:tr>
              <a:tr h="307749">
                <a:tc>
                  <a:txBody>
                    <a:bodyPr/>
                    <a:lstStyle/>
                    <a:p>
                      <a:pPr algn="just">
                        <a:lnSpc>
                          <a:spcPct val="107000"/>
                        </a:lnSpc>
                        <a:spcAft>
                          <a:spcPts val="800"/>
                        </a:spcAft>
                      </a:pPr>
                      <a:r>
                        <a:rPr lang="es-CO" sz="1200">
                          <a:effectLst/>
                        </a:rPr>
                        <a:t>VEHICULOS PESADOS </a:t>
                      </a:r>
                      <a:endParaRPr lang="es-CO" sz="11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18</a:t>
                      </a:r>
                      <a:endParaRPr lang="es-CO"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5</a:t>
                      </a:r>
                      <a:endParaRPr lang="es-CO"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dirty="0">
                          <a:effectLst/>
                        </a:rPr>
                        <a:t>12</a:t>
                      </a:r>
                      <a:endParaRPr lang="es-CO"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861975230"/>
                  </a:ext>
                </a:extLst>
              </a:tr>
              <a:tr h="307749">
                <a:tc>
                  <a:txBody>
                    <a:bodyPr/>
                    <a:lstStyle/>
                    <a:p>
                      <a:pPr algn="ctr">
                        <a:lnSpc>
                          <a:spcPct val="107000"/>
                        </a:lnSpc>
                        <a:spcAft>
                          <a:spcPts val="800"/>
                        </a:spcAft>
                      </a:pPr>
                      <a:r>
                        <a:rPr lang="es-CO" sz="1200" dirty="0">
                          <a:effectLst/>
                        </a:rPr>
                        <a:t>TOTAL MAQUINARIA </a:t>
                      </a:r>
                      <a:endParaRPr lang="es-CO" sz="11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s-CO" sz="1200" b="1" dirty="0">
                          <a:effectLst/>
                        </a:rPr>
                        <a:t>52</a:t>
                      </a:r>
                      <a:endParaRPr lang="es-CO" sz="1100" b="1"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b="1" dirty="0">
                          <a:effectLst/>
                        </a:rPr>
                        <a:t>18</a:t>
                      </a:r>
                      <a:endParaRPr lang="es-CO" sz="1100" b="1" dirty="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s-CO" sz="1200" b="1" dirty="0">
                          <a:effectLst/>
                        </a:rPr>
                        <a:t>14</a:t>
                      </a:r>
                      <a:endParaRPr lang="es-CO" sz="1100" b="1"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12089936"/>
                  </a:ext>
                </a:extLst>
              </a:tr>
            </a:tbl>
          </a:graphicData>
        </a:graphic>
      </p:graphicFrame>
      <p:sp>
        <p:nvSpPr>
          <p:cNvPr id="3" name="Rectangle 1">
            <a:extLst>
              <a:ext uri="{FF2B5EF4-FFF2-40B4-BE49-F238E27FC236}">
                <a16:creationId xmlns:a16="http://schemas.microsoft.com/office/drawing/2014/main" id="{799B807A-DF47-EBF5-C09E-F918728C483B}"/>
              </a:ext>
            </a:extLst>
          </p:cNvPr>
          <p:cNvSpPr>
            <a:spLocks noChangeArrowheads="1"/>
          </p:cNvSpPr>
          <p:nvPr/>
        </p:nvSpPr>
        <p:spPr bwMode="auto">
          <a:xfrm>
            <a:off x="893050" y="874609"/>
            <a:ext cx="961136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CO" altLang="es-CO" b="0" i="0" u="none" strike="noStrike" cap="none" normalizeH="0" baseline="0" dirty="0">
                <a:ln>
                  <a:noFill/>
                </a:ln>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 corte de 31 de diciembre de 2024 la maquinaria administrada por Tierrasua S.A.S finalizo el año en las siguientes condiciones</a:t>
            </a:r>
            <a:r>
              <a:rPr kumimoji="0" lang="es-CO" altLang="es-CO"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s-CO" altLang="es-CO" sz="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Gráfico 4">
            <a:extLst>
              <a:ext uri="{FF2B5EF4-FFF2-40B4-BE49-F238E27FC236}">
                <a16:creationId xmlns:a16="http://schemas.microsoft.com/office/drawing/2014/main" id="{FD32A9C8-64AC-A018-82E4-7DE3B1E61A79}"/>
              </a:ext>
            </a:extLst>
          </p:cNvPr>
          <p:cNvGraphicFramePr/>
          <p:nvPr>
            <p:extLst>
              <p:ext uri="{D42A27DB-BD31-4B8C-83A1-F6EECF244321}">
                <p14:modId xmlns:p14="http://schemas.microsoft.com/office/powerpoint/2010/main" val="3399204803"/>
              </p:ext>
            </p:extLst>
          </p:nvPr>
        </p:nvGraphicFramePr>
        <p:xfrm>
          <a:off x="6773735" y="1767840"/>
          <a:ext cx="4618166" cy="3399448"/>
        </p:xfrm>
        <a:graphic>
          <a:graphicData uri="http://schemas.openxmlformats.org/drawingml/2006/chart">
            <c:chart xmlns:c="http://schemas.openxmlformats.org/drawingml/2006/chart" xmlns:r="http://schemas.openxmlformats.org/officeDocument/2006/relationships" r:id="rId6"/>
          </a:graphicData>
        </a:graphic>
      </p:graphicFrame>
      <p:sp>
        <p:nvSpPr>
          <p:cNvPr id="4" name="CuadroTexto 3">
            <a:extLst>
              <a:ext uri="{FF2B5EF4-FFF2-40B4-BE49-F238E27FC236}">
                <a16:creationId xmlns:a16="http://schemas.microsoft.com/office/drawing/2014/main" id="{4AFF2523-963E-34A0-F9E1-670FEA6AC576}"/>
              </a:ext>
            </a:extLst>
          </p:cNvPr>
          <p:cNvSpPr txBox="1"/>
          <p:nvPr/>
        </p:nvSpPr>
        <p:spPr>
          <a:xfrm>
            <a:off x="1926830" y="5305306"/>
            <a:ext cx="3771900" cy="584775"/>
          </a:xfrm>
          <a:prstGeom prst="rect">
            <a:avLst/>
          </a:prstGeom>
          <a:noFill/>
        </p:spPr>
        <p:txBody>
          <a:bodyPr wrap="square" rtlCol="0">
            <a:spAutoFit/>
          </a:bodyPr>
          <a:lstStyle/>
          <a:p>
            <a:pPr algn="ctr"/>
            <a:r>
              <a:rPr lang="es-CO" sz="1600" b="1" dirty="0">
                <a:latin typeface="Century Gothic" panose="020B0502020202020204" pitchFamily="34" charset="0"/>
              </a:rPr>
              <a:t>TOTAL MAQUINARIA RECUPERADA </a:t>
            </a:r>
          </a:p>
          <a:p>
            <a:pPr algn="ctr"/>
            <a:r>
              <a:rPr lang="es-CO" sz="1600" b="1" dirty="0">
                <a:latin typeface="Century Gothic" panose="020B0502020202020204" pitchFamily="34" charset="0"/>
              </a:rPr>
              <a:t>19</a:t>
            </a:r>
          </a:p>
        </p:txBody>
      </p:sp>
    </p:spTree>
    <p:extLst>
      <p:ext uri="{BB962C8B-B14F-4D97-AF65-F5344CB8AC3E}">
        <p14:creationId xmlns:p14="http://schemas.microsoft.com/office/powerpoint/2010/main" val="32860958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5">
            <a:extLst>
              <a:ext uri="{FF2B5EF4-FFF2-40B4-BE49-F238E27FC236}">
                <a16:creationId xmlns:a16="http://schemas.microsoft.com/office/drawing/2014/main" id="{BA3D8199-7127-7C78-1139-C7711A73841A}"/>
              </a:ext>
            </a:extLst>
          </p:cNvPr>
          <p:cNvSpPr txBox="1"/>
          <p:nvPr/>
        </p:nvSpPr>
        <p:spPr>
          <a:xfrm>
            <a:off x="2155657" y="2933700"/>
            <a:ext cx="7880684" cy="830997"/>
          </a:xfrm>
          <a:prstGeom prst="rect">
            <a:avLst/>
          </a:prstGeom>
          <a:noFill/>
          <a:ln cap="flat">
            <a:noFill/>
          </a:ln>
        </p:spPr>
        <p:txBody>
          <a:bodyPr wrap="none">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4800" b="1" kern="0" dirty="0">
                <a:solidFill>
                  <a:srgbClr val="FFFFFF"/>
                </a:solidFill>
                <a:latin typeface="+mj-lt"/>
                <a:cs typeface="Arial" pitchFamily="34"/>
              </a:rPr>
              <a:t>AREA FINANCIERA Y CONTABLE </a:t>
            </a:r>
          </a:p>
        </p:txBody>
      </p:sp>
      <p:sp>
        <p:nvSpPr>
          <p:cNvPr id="3" name="CuadroTexto 6">
            <a:extLst>
              <a:ext uri="{FF2B5EF4-FFF2-40B4-BE49-F238E27FC236}">
                <a16:creationId xmlns:a16="http://schemas.microsoft.com/office/drawing/2014/main" id="{583A47CB-5085-3BB3-B5B8-0DEB918CA1AA}"/>
              </a:ext>
            </a:extLst>
          </p:cNvPr>
          <p:cNvSpPr txBox="1"/>
          <p:nvPr/>
        </p:nvSpPr>
        <p:spPr>
          <a:xfrm>
            <a:off x="611188" y="4869429"/>
            <a:ext cx="4865687" cy="923330"/>
          </a:xfrm>
          <a:prstGeom prst="rect">
            <a:avLst/>
          </a:prstGeom>
          <a:noFill/>
          <a:ln cap="flat">
            <a:noFill/>
          </a:ln>
        </p:spPr>
        <p:txBody>
          <a:bodyPr wrap="square">
            <a:spAutoFit/>
          </a:bodyPr>
          <a:lstStyle/>
          <a:p>
            <a:pPr marL="457200" indent="-457200" defTabSz="457200" eaLnBrk="1" fontAlgn="auto" hangingPunct="1">
              <a:spcBef>
                <a:spcPts val="0"/>
              </a:spcBef>
              <a:spcAft>
                <a:spcPts val="0"/>
              </a:spcAft>
              <a:buSzPct val="100000"/>
              <a:buFont typeface="Arial" pitchFamily="34"/>
              <a:buChar char="•"/>
              <a:defRPr sz="1800" b="0" i="0" u="none" strike="noStrike" kern="0" cap="none" spc="0" baseline="0">
                <a:solidFill>
                  <a:srgbClr val="000000"/>
                </a:solidFill>
                <a:uFillTx/>
              </a:defRPr>
            </a:pPr>
            <a:r>
              <a:rPr lang="es-CO" b="1" kern="0" dirty="0">
                <a:solidFill>
                  <a:srgbClr val="FFFFFF"/>
                </a:solidFill>
                <a:latin typeface="+mj-lt"/>
                <a:cs typeface="Arial" panose="020B0604020202020204" pitchFamily="34" charset="0"/>
              </a:rPr>
              <a:t>ESTADO DE SITUACIÓN FINANCIERA</a:t>
            </a:r>
          </a:p>
          <a:p>
            <a:pPr marL="457200" indent="-457200" defTabSz="457200" eaLnBrk="1" fontAlgn="auto" hangingPunct="1">
              <a:spcBef>
                <a:spcPts val="0"/>
              </a:spcBef>
              <a:spcAft>
                <a:spcPts val="0"/>
              </a:spcAft>
              <a:buSzPct val="100000"/>
              <a:buFont typeface="Arial" pitchFamily="34"/>
              <a:buChar char="•"/>
              <a:defRPr sz="1800" b="0" i="0" u="none" strike="noStrike" kern="0" cap="none" spc="0" baseline="0">
                <a:solidFill>
                  <a:srgbClr val="000000"/>
                </a:solidFill>
                <a:uFillTx/>
              </a:defRPr>
            </a:pPr>
            <a:r>
              <a:rPr lang="es-CO" b="1" kern="0" dirty="0">
                <a:solidFill>
                  <a:srgbClr val="FFFFFF"/>
                </a:solidFill>
                <a:latin typeface="+mj-lt"/>
                <a:cs typeface="Arial" panose="020B0604020202020204" pitchFamily="34" charset="0"/>
              </a:rPr>
              <a:t>EJECUCIÓN PRESUPUESTAL</a:t>
            </a:r>
          </a:p>
          <a:p>
            <a:pPr marL="457200" indent="-457200" defTabSz="457200" eaLnBrk="1" fontAlgn="auto" hangingPunct="1">
              <a:spcBef>
                <a:spcPts val="0"/>
              </a:spcBef>
              <a:spcAft>
                <a:spcPts val="0"/>
              </a:spcAft>
              <a:buSzPct val="100000"/>
              <a:buFont typeface="Arial" pitchFamily="34"/>
              <a:buChar char="•"/>
              <a:defRPr sz="1800" b="0" i="0" u="none" strike="noStrike" kern="0" cap="none" spc="0" baseline="0">
                <a:solidFill>
                  <a:srgbClr val="000000"/>
                </a:solidFill>
                <a:uFillTx/>
              </a:defRPr>
            </a:pPr>
            <a:r>
              <a:rPr lang="es-CO" b="1" kern="0" dirty="0">
                <a:solidFill>
                  <a:srgbClr val="FFFFFF"/>
                </a:solidFill>
                <a:latin typeface="+mj-lt"/>
                <a:cs typeface="Arial" panose="020B0604020202020204" pitchFamily="34" charset="0"/>
              </a:rPr>
              <a:t>CIERRE PRESUPUESTAL DICIEMBRE 2024</a:t>
            </a:r>
          </a:p>
        </p:txBody>
      </p:sp>
      <p:pic>
        <p:nvPicPr>
          <p:cNvPr id="7172" name="Imagen 2">
            <a:extLst>
              <a:ext uri="{FF2B5EF4-FFF2-40B4-BE49-F238E27FC236}">
                <a16:creationId xmlns:a16="http://schemas.microsoft.com/office/drawing/2014/main" id="{0B666D08-1A41-6727-5BFA-DE17B6E657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4716"/>
          <a:stretch/>
        </p:blipFill>
        <p:spPr bwMode="auto">
          <a:xfrm>
            <a:off x="2474913" y="157808"/>
            <a:ext cx="3001962" cy="124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Imagen 4" descr="Logotipo&#10;&#10;El contenido generado por IA puede ser incorrecto.">
            <a:extLst>
              <a:ext uri="{FF2B5EF4-FFF2-40B4-BE49-F238E27FC236}">
                <a16:creationId xmlns:a16="http://schemas.microsoft.com/office/drawing/2014/main" id="{46FE1677-0BF3-6E9E-C069-12FFE14AA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074" y="153989"/>
            <a:ext cx="1590676" cy="107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n 8">
            <a:extLst>
              <a:ext uri="{FF2B5EF4-FFF2-40B4-BE49-F238E27FC236}">
                <a16:creationId xmlns:a16="http://schemas.microsoft.com/office/drawing/2014/main" id="{91E651A8-D4E9-FE43-E0C2-EA86E7811B7B}"/>
              </a:ext>
            </a:extLst>
          </p:cNvPr>
          <p:cNvPicPr>
            <a:picLocks noMove="1" noResize="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99991"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Imagen 13">
            <a:extLst>
              <a:ext uri="{FF2B5EF4-FFF2-40B4-BE49-F238E27FC236}">
                <a16:creationId xmlns:a16="http://schemas.microsoft.com/office/drawing/2014/main" id="{D5993E3D-5A36-20B8-7199-0FF3E0F7C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5260"/>
          <a:stretch>
            <a:fillRect/>
          </a:stretch>
        </p:blipFill>
        <p:spPr bwMode="auto">
          <a:xfrm>
            <a:off x="111125" y="201588"/>
            <a:ext cx="2085975" cy="8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Forma libre: forma 9">
            <a:extLst>
              <a:ext uri="{FF2B5EF4-FFF2-40B4-BE49-F238E27FC236}">
                <a16:creationId xmlns:a16="http://schemas.microsoft.com/office/drawing/2014/main" id="{2F464464-578A-1F81-4C63-04A061D5CFE9}"/>
              </a:ext>
            </a:extLst>
          </p:cNvPr>
          <p:cNvSpPr>
            <a:spLocks/>
          </p:cNvSpPr>
          <p:nvPr/>
        </p:nvSpPr>
        <p:spPr bwMode="auto">
          <a:xfrm>
            <a:off x="7199314" y="1933626"/>
            <a:ext cx="3302000" cy="1098550"/>
          </a:xfrm>
          <a:custGeom>
            <a:avLst/>
            <a:gdLst>
              <a:gd name="T0" fmla="*/ 1651116 w 3302253"/>
              <a:gd name="T1" fmla="*/ 0 h 1098100"/>
              <a:gd name="T2" fmla="*/ 3302231 w 3302253"/>
              <a:gd name="T3" fmla="*/ 549209 h 1098100"/>
              <a:gd name="T4" fmla="*/ 1651116 w 3302253"/>
              <a:gd name="T5" fmla="*/ 1098419 h 1098100"/>
              <a:gd name="T6" fmla="*/ 0 w 3302253"/>
              <a:gd name="T7" fmla="*/ 549209 h 1098100"/>
              <a:gd name="T8" fmla="*/ 0 w 3302253"/>
              <a:gd name="T9" fmla="*/ 0 h 1098100"/>
              <a:gd name="T10" fmla="*/ 3302231 w 3302253"/>
              <a:gd name="T11" fmla="*/ 0 h 1098100"/>
              <a:gd name="T12" fmla="*/ 3302231 w 3302253"/>
              <a:gd name="T13" fmla="*/ 1098419 h 1098100"/>
              <a:gd name="T14" fmla="*/ 0 w 3302253"/>
              <a:gd name="T15" fmla="*/ 1098419 h 1098100"/>
              <a:gd name="T16" fmla="*/ 0 w 3302253"/>
              <a:gd name="T17" fmla="*/ 0 h 1098100"/>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3302253"/>
              <a:gd name="T28" fmla="*/ 0 h 1098100"/>
              <a:gd name="T29" fmla="*/ 3302253 w 3302253"/>
              <a:gd name="T30" fmla="*/ 1098100 h 1098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02253" h="1098100">
                <a:moveTo>
                  <a:pt x="0" y="0"/>
                </a:moveTo>
                <a:lnTo>
                  <a:pt x="3302253" y="0"/>
                </a:lnTo>
                <a:lnTo>
                  <a:pt x="3302253" y="1098100"/>
                </a:lnTo>
                <a:lnTo>
                  <a:pt x="0" y="10981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8" tIns="10158" rIns="10158" bIns="10158" anchor="ctr"/>
          <a:lstStyle>
            <a:lvl1pPr marL="342900" indent="-342900" defTabSz="531813">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114300" indent="-114300" defTabSz="531813">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defTabSz="531813">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defTabSz="531813">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defTabSz="531813">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defTabSz="531813"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defTabSz="531813"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defTabSz="531813"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defTabSz="531813"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lvl="1" eaLnBrk="1" hangingPunct="1">
              <a:spcBef>
                <a:spcPct val="0"/>
              </a:spcBef>
              <a:spcAft>
                <a:spcPts val="200"/>
              </a:spcAft>
              <a:buFontTx/>
              <a:buChar char="•"/>
            </a:pPr>
            <a:r>
              <a:rPr lang="es-CO" altLang="es-CO" sz="1200" dirty="0">
                <a:latin typeface="Aptos" panose="020B0004020202020204" pitchFamily="34" charset="0"/>
              </a:rPr>
              <a:t>CERTIFICADO DE DISPONIBILIDAD PRESUPUESTAL</a:t>
            </a:r>
          </a:p>
          <a:p>
            <a:pPr lvl="1" eaLnBrk="1" hangingPunct="1">
              <a:spcBef>
                <a:spcPct val="0"/>
              </a:spcBef>
              <a:spcAft>
                <a:spcPts val="200"/>
              </a:spcAft>
              <a:buFontTx/>
              <a:buChar char="•"/>
            </a:pPr>
            <a:r>
              <a:rPr lang="es-CO" altLang="es-CO" sz="1200" dirty="0">
                <a:latin typeface="Aptos" panose="020B0004020202020204" pitchFamily="34" charset="0"/>
              </a:rPr>
              <a:t>CERTIFICADO DE RESGITRO PRESUPUESTAL</a:t>
            </a:r>
          </a:p>
          <a:p>
            <a:pPr lvl="1" eaLnBrk="1" hangingPunct="1">
              <a:spcBef>
                <a:spcPct val="0"/>
              </a:spcBef>
              <a:spcAft>
                <a:spcPts val="200"/>
              </a:spcAft>
              <a:buFontTx/>
              <a:buChar char="•"/>
            </a:pPr>
            <a:r>
              <a:rPr lang="es-CO" altLang="es-CO" sz="1200" dirty="0">
                <a:latin typeface="Aptos" panose="020B0004020202020204" pitchFamily="34" charset="0"/>
              </a:rPr>
              <a:t>EJECUCIONES PRESUPUESTALES</a:t>
            </a:r>
          </a:p>
          <a:p>
            <a:pPr lvl="1" eaLnBrk="1" hangingPunct="1">
              <a:spcBef>
                <a:spcPct val="0"/>
              </a:spcBef>
              <a:spcAft>
                <a:spcPts val="200"/>
              </a:spcAft>
              <a:buFontTx/>
              <a:buChar char="•"/>
            </a:pPr>
            <a:r>
              <a:rPr lang="es-CO" altLang="es-CO" sz="1200" dirty="0">
                <a:latin typeface="Aptos" panose="020B0004020202020204" pitchFamily="34" charset="0"/>
              </a:rPr>
              <a:t>MODIFICACIONES PRESUPUESTALES</a:t>
            </a:r>
          </a:p>
          <a:p>
            <a:pPr lvl="1" eaLnBrk="1" hangingPunct="1">
              <a:spcBef>
                <a:spcPct val="0"/>
              </a:spcBef>
              <a:spcAft>
                <a:spcPts val="200"/>
              </a:spcAft>
              <a:buFontTx/>
              <a:buChar char="•"/>
            </a:pPr>
            <a:r>
              <a:rPr lang="es-CO" altLang="es-CO" sz="1200" dirty="0">
                <a:latin typeface="Aptos" panose="020B0004020202020204" pitchFamily="34" charset="0"/>
              </a:rPr>
              <a:t>APROBACION DE ORDENES DE PAGO</a:t>
            </a:r>
          </a:p>
          <a:p>
            <a:pPr lvl="1" eaLnBrk="1" hangingPunct="1">
              <a:spcBef>
                <a:spcPct val="0"/>
              </a:spcBef>
              <a:spcAft>
                <a:spcPts val="200"/>
              </a:spcAft>
              <a:buFontTx/>
              <a:buChar char="•"/>
            </a:pPr>
            <a:endParaRPr lang="es-CO" altLang="es-CO" sz="1200" dirty="0">
              <a:latin typeface="Aptos" panose="020B0004020202020204" pitchFamily="34" charset="0"/>
            </a:endParaRPr>
          </a:p>
        </p:txBody>
      </p:sp>
      <p:sp>
        <p:nvSpPr>
          <p:cNvPr id="11281" name="Forma libre: forma 12">
            <a:extLst>
              <a:ext uri="{FF2B5EF4-FFF2-40B4-BE49-F238E27FC236}">
                <a16:creationId xmlns:a16="http://schemas.microsoft.com/office/drawing/2014/main" id="{2F0308FF-4C00-ABE5-6DE5-44DFA073E400}"/>
              </a:ext>
            </a:extLst>
          </p:cNvPr>
          <p:cNvSpPr>
            <a:spLocks/>
          </p:cNvSpPr>
          <p:nvPr/>
        </p:nvSpPr>
        <p:spPr bwMode="auto">
          <a:xfrm>
            <a:off x="1508125" y="2062163"/>
            <a:ext cx="2357438" cy="3349625"/>
          </a:xfrm>
          <a:custGeom>
            <a:avLst/>
            <a:gdLst>
              <a:gd name="T0" fmla="*/ 1178810 w 2356487"/>
              <a:gd name="T1" fmla="*/ 0 h 1796623"/>
              <a:gd name="T2" fmla="*/ 2357618 w 2356487"/>
              <a:gd name="T3" fmla="*/ 10858030 h 1796623"/>
              <a:gd name="T4" fmla="*/ 1178810 w 2356487"/>
              <a:gd name="T5" fmla="*/ 21716033 h 1796623"/>
              <a:gd name="T6" fmla="*/ 0 w 2356487"/>
              <a:gd name="T7" fmla="*/ 10858030 h 1796623"/>
              <a:gd name="T8" fmla="*/ 0 w 2356487"/>
              <a:gd name="T9" fmla="*/ 0 h 1796623"/>
              <a:gd name="T10" fmla="*/ 2357618 w 2356487"/>
              <a:gd name="T11" fmla="*/ 0 h 1796623"/>
              <a:gd name="T12" fmla="*/ 2357618 w 2356487"/>
              <a:gd name="T13" fmla="*/ 21716033 h 1796623"/>
              <a:gd name="T14" fmla="*/ 0 w 2356487"/>
              <a:gd name="T15" fmla="*/ 21716033 h 1796623"/>
              <a:gd name="T16" fmla="*/ 0 w 2356487"/>
              <a:gd name="T17" fmla="*/ 0 h 1796623"/>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2356487"/>
              <a:gd name="T28" fmla="*/ 0 h 1796623"/>
              <a:gd name="T29" fmla="*/ 2356487 w 2356487"/>
              <a:gd name="T30" fmla="*/ 1796623 h 17966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6487" h="1796623">
                <a:moveTo>
                  <a:pt x="0" y="0"/>
                </a:moveTo>
                <a:lnTo>
                  <a:pt x="2356487" y="0"/>
                </a:lnTo>
                <a:lnTo>
                  <a:pt x="2356487" y="1796623"/>
                </a:lnTo>
                <a:lnTo>
                  <a:pt x="0" y="179662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16" tIns="7616" rIns="7616" bIns="7616" anchor="ctr"/>
          <a:lstStyle>
            <a:lvl1pPr marL="342900" indent="-342900" defTabSz="531813">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114300" indent="-114300" defTabSz="531813">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355600" indent="-228600" defTabSz="531813">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defTabSz="531813">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defTabSz="531813">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defTabSz="531813"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defTabSz="531813"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defTabSz="531813"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defTabSz="531813"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lvl="1" eaLnBrk="1" hangingPunct="1">
              <a:spcBef>
                <a:spcPct val="0"/>
              </a:spcBef>
              <a:spcAft>
                <a:spcPts val="200"/>
              </a:spcAft>
              <a:buFontTx/>
              <a:buChar char="•"/>
            </a:pPr>
            <a:r>
              <a:rPr lang="es-CO" altLang="es-CO" sz="1200">
                <a:latin typeface="Aptos" panose="020B0004020202020204" pitchFamily="34" charset="0"/>
              </a:rPr>
              <a:t>ORDENES DE PAGO</a:t>
            </a:r>
          </a:p>
          <a:p>
            <a:pPr lvl="1" eaLnBrk="1" hangingPunct="1">
              <a:spcBef>
                <a:spcPct val="0"/>
              </a:spcBef>
              <a:spcAft>
                <a:spcPts val="200"/>
              </a:spcAft>
              <a:buFontTx/>
              <a:buChar char="•"/>
            </a:pPr>
            <a:r>
              <a:rPr lang="es-CO" altLang="es-CO" sz="1200">
                <a:latin typeface="Aptos" panose="020B0004020202020204" pitchFamily="34" charset="0"/>
              </a:rPr>
              <a:t>CAUSACIONES CONTABLES</a:t>
            </a:r>
          </a:p>
          <a:p>
            <a:pPr lvl="1" eaLnBrk="1" hangingPunct="1">
              <a:spcBef>
                <a:spcPct val="0"/>
              </a:spcBef>
              <a:spcAft>
                <a:spcPts val="200"/>
              </a:spcAft>
              <a:buFontTx/>
              <a:buChar char="•"/>
            </a:pPr>
            <a:r>
              <a:rPr lang="es-CO" altLang="es-CO" sz="1200">
                <a:latin typeface="Aptos" panose="020B0004020202020204" pitchFamily="34" charset="0"/>
              </a:rPr>
              <a:t>LIQUIDACIÓN DE NOMINA</a:t>
            </a:r>
          </a:p>
          <a:p>
            <a:pPr lvl="1" eaLnBrk="1" hangingPunct="1">
              <a:spcBef>
                <a:spcPct val="0"/>
              </a:spcBef>
              <a:spcAft>
                <a:spcPts val="200"/>
              </a:spcAft>
              <a:buFontTx/>
              <a:buChar char="•"/>
            </a:pPr>
            <a:r>
              <a:rPr lang="es-CO" altLang="es-CO" sz="1200">
                <a:latin typeface="Aptos" panose="020B0004020202020204" pitchFamily="34" charset="0"/>
              </a:rPr>
              <a:t>REPORTE CHIP CONTABLE</a:t>
            </a:r>
          </a:p>
          <a:p>
            <a:pPr lvl="1" eaLnBrk="1" hangingPunct="1">
              <a:spcBef>
                <a:spcPct val="0"/>
              </a:spcBef>
              <a:spcAft>
                <a:spcPts val="200"/>
              </a:spcAft>
              <a:buFontTx/>
              <a:buChar char="•"/>
            </a:pPr>
            <a:r>
              <a:rPr lang="es-CO" altLang="es-CO" sz="1200">
                <a:latin typeface="Aptos" panose="020B0004020202020204" pitchFamily="34" charset="0"/>
              </a:rPr>
              <a:t>REPORTE CHIP CUIPO</a:t>
            </a:r>
          </a:p>
          <a:p>
            <a:pPr lvl="1" eaLnBrk="1" hangingPunct="1">
              <a:spcBef>
                <a:spcPct val="0"/>
              </a:spcBef>
              <a:spcAft>
                <a:spcPts val="200"/>
              </a:spcAft>
              <a:buFontTx/>
              <a:buChar char="•"/>
            </a:pPr>
            <a:r>
              <a:rPr lang="es-CO" altLang="es-CO" sz="1200">
                <a:latin typeface="Aptos" panose="020B0004020202020204" pitchFamily="34" charset="0"/>
              </a:rPr>
              <a:t>REPORTE PERSONAL Y COSTOS</a:t>
            </a:r>
          </a:p>
          <a:p>
            <a:pPr lvl="1" eaLnBrk="1" hangingPunct="1">
              <a:spcBef>
                <a:spcPct val="0"/>
              </a:spcBef>
              <a:spcAft>
                <a:spcPts val="200"/>
              </a:spcAft>
              <a:buFontTx/>
              <a:buChar char="•"/>
            </a:pPr>
            <a:r>
              <a:rPr lang="es-CO" altLang="es-CO" sz="1200">
                <a:latin typeface="Aptos" panose="020B0004020202020204" pitchFamily="34" charset="0"/>
              </a:rPr>
              <a:t>IMPUESTOS Y CONTRIBUCIONES</a:t>
            </a:r>
          </a:p>
          <a:p>
            <a:pPr lvl="2" eaLnBrk="1" hangingPunct="1">
              <a:spcBef>
                <a:spcPct val="0"/>
              </a:spcBef>
              <a:spcAft>
                <a:spcPts val="200"/>
              </a:spcAft>
              <a:buFontTx/>
              <a:buChar char="•"/>
            </a:pPr>
            <a:r>
              <a:rPr lang="es-CO" altLang="es-CO" sz="800">
                <a:latin typeface="Aptos" panose="020B0004020202020204" pitchFamily="34" charset="0"/>
              </a:rPr>
              <a:t>MUNICIPALES</a:t>
            </a:r>
          </a:p>
          <a:p>
            <a:pPr lvl="2" eaLnBrk="1" hangingPunct="1">
              <a:spcBef>
                <a:spcPct val="0"/>
              </a:spcBef>
              <a:spcAft>
                <a:spcPts val="200"/>
              </a:spcAft>
              <a:buFontTx/>
              <a:buChar char="•"/>
            </a:pPr>
            <a:r>
              <a:rPr lang="es-CO" altLang="es-CO" sz="800">
                <a:latin typeface="Aptos" panose="020B0004020202020204" pitchFamily="34" charset="0"/>
              </a:rPr>
              <a:t>DEPARTAMENTALES</a:t>
            </a:r>
          </a:p>
          <a:p>
            <a:pPr lvl="2" eaLnBrk="1" hangingPunct="1">
              <a:spcBef>
                <a:spcPct val="0"/>
              </a:spcBef>
              <a:spcAft>
                <a:spcPts val="200"/>
              </a:spcAft>
              <a:buFontTx/>
              <a:buChar char="•"/>
            </a:pPr>
            <a:r>
              <a:rPr lang="es-CO" altLang="es-CO" sz="800">
                <a:latin typeface="Aptos" panose="020B0004020202020204" pitchFamily="34" charset="0"/>
              </a:rPr>
              <a:t>NACIONALES</a:t>
            </a:r>
          </a:p>
          <a:p>
            <a:pPr lvl="1" eaLnBrk="1" hangingPunct="1">
              <a:spcBef>
                <a:spcPct val="0"/>
              </a:spcBef>
              <a:spcAft>
                <a:spcPts val="200"/>
              </a:spcAft>
              <a:buFontTx/>
              <a:buChar char="•"/>
            </a:pPr>
            <a:r>
              <a:rPr lang="es-CO" altLang="es-CO" sz="1200">
                <a:latin typeface="Aptos" panose="020B0004020202020204" pitchFamily="34" charset="0"/>
              </a:rPr>
              <a:t>FACTURACIÓN Y NOMINA ELECTRÓNICA</a:t>
            </a:r>
          </a:p>
          <a:p>
            <a:pPr lvl="1" eaLnBrk="1" hangingPunct="1">
              <a:spcBef>
                <a:spcPct val="0"/>
              </a:spcBef>
              <a:spcAft>
                <a:spcPts val="200"/>
              </a:spcAft>
              <a:buFontTx/>
              <a:buChar char="•"/>
            </a:pPr>
            <a:r>
              <a:rPr lang="es-CO" altLang="es-CO" sz="1200">
                <a:latin typeface="Aptos" panose="020B0004020202020204" pitchFamily="34" charset="0"/>
              </a:rPr>
              <a:t>ESTADOS FINANCIEROS</a:t>
            </a:r>
          </a:p>
          <a:p>
            <a:pPr lvl="1" eaLnBrk="1" hangingPunct="1">
              <a:spcBef>
                <a:spcPct val="0"/>
              </a:spcBef>
              <a:spcAft>
                <a:spcPts val="200"/>
              </a:spcAft>
              <a:buFontTx/>
              <a:buChar char="•"/>
            </a:pPr>
            <a:r>
              <a:rPr lang="es-CO" altLang="es-CO" sz="1200">
                <a:latin typeface="Aptos" panose="020B0004020202020204" pitchFamily="34" charset="0"/>
              </a:rPr>
              <a:t>EVALUACIÓN DE PROPUESTAS EN PROCESOS DE SELECCIÓN </a:t>
            </a:r>
          </a:p>
          <a:p>
            <a:pPr lvl="1" eaLnBrk="1" hangingPunct="1">
              <a:spcBef>
                <a:spcPct val="0"/>
              </a:spcBef>
              <a:spcAft>
                <a:spcPts val="200"/>
              </a:spcAft>
              <a:buFontTx/>
              <a:buChar char="•"/>
            </a:pPr>
            <a:r>
              <a:rPr lang="es-CO" altLang="es-CO" sz="1200">
                <a:latin typeface="Aptos" panose="020B0004020202020204" pitchFamily="34" charset="0"/>
              </a:rPr>
              <a:t>ACOMPAÑAMIENTO EN ESTRUCTURACION DE CONVENIOS Y CONTRATOS</a:t>
            </a:r>
          </a:p>
        </p:txBody>
      </p:sp>
      <p:sp>
        <p:nvSpPr>
          <p:cNvPr id="11284" name="Forma libre: forma 15">
            <a:extLst>
              <a:ext uri="{FF2B5EF4-FFF2-40B4-BE49-F238E27FC236}">
                <a16:creationId xmlns:a16="http://schemas.microsoft.com/office/drawing/2014/main" id="{3B32A617-B00F-ED17-CE2B-845D10FC22FB}"/>
              </a:ext>
            </a:extLst>
          </p:cNvPr>
          <p:cNvSpPr>
            <a:spLocks/>
          </p:cNvSpPr>
          <p:nvPr/>
        </p:nvSpPr>
        <p:spPr bwMode="auto">
          <a:xfrm>
            <a:off x="7226300" y="4614863"/>
            <a:ext cx="2674938" cy="1573212"/>
          </a:xfrm>
          <a:custGeom>
            <a:avLst/>
            <a:gdLst>
              <a:gd name="T0" fmla="*/ 1337557 w 2675178"/>
              <a:gd name="T1" fmla="*/ 0 h 1573214"/>
              <a:gd name="T2" fmla="*/ 2675109 w 2675178"/>
              <a:gd name="T3" fmla="*/ 786509 h 1573214"/>
              <a:gd name="T4" fmla="*/ 1337557 w 2675178"/>
              <a:gd name="T5" fmla="*/ 1573019 h 1573214"/>
              <a:gd name="T6" fmla="*/ 0 w 2675178"/>
              <a:gd name="T7" fmla="*/ 786509 h 1573214"/>
              <a:gd name="T8" fmla="*/ 0 w 2675178"/>
              <a:gd name="T9" fmla="*/ 0 h 1573214"/>
              <a:gd name="T10" fmla="*/ 2675109 w 2675178"/>
              <a:gd name="T11" fmla="*/ 0 h 1573214"/>
              <a:gd name="T12" fmla="*/ 2675109 w 2675178"/>
              <a:gd name="T13" fmla="*/ 1573019 h 1573214"/>
              <a:gd name="T14" fmla="*/ 0 w 2675178"/>
              <a:gd name="T15" fmla="*/ 1573019 h 1573214"/>
              <a:gd name="T16" fmla="*/ 0 w 2675178"/>
              <a:gd name="T17" fmla="*/ 0 h 1573214"/>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2675178"/>
              <a:gd name="T28" fmla="*/ 0 h 1573214"/>
              <a:gd name="T29" fmla="*/ 2675178 w 2675178"/>
              <a:gd name="T30" fmla="*/ 1573214 h 15732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75178" h="1573214">
                <a:moveTo>
                  <a:pt x="0" y="0"/>
                </a:moveTo>
                <a:lnTo>
                  <a:pt x="2675178" y="0"/>
                </a:lnTo>
                <a:lnTo>
                  <a:pt x="2675178" y="1573214"/>
                </a:lnTo>
                <a:lnTo>
                  <a:pt x="0" y="1573214"/>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16" tIns="7616" rIns="7616" bIns="7616" anchor="ctr"/>
          <a:lstStyle>
            <a:lvl1pPr marL="342900" indent="-342900" defTabSz="531813">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114300" indent="-114300" defTabSz="531813">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defTabSz="531813">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defTabSz="531813">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defTabSz="531813">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defTabSz="531813"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defTabSz="531813"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defTabSz="531813"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defTabSz="531813"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lvl="1" eaLnBrk="1" hangingPunct="1">
              <a:spcBef>
                <a:spcPct val="0"/>
              </a:spcBef>
              <a:spcAft>
                <a:spcPts val="200"/>
              </a:spcAft>
              <a:buFontTx/>
              <a:buChar char="•"/>
            </a:pPr>
            <a:r>
              <a:rPr lang="es-CO" altLang="es-CO" sz="1200" b="1">
                <a:latin typeface="Aptos" panose="020B0004020202020204" pitchFamily="34" charset="0"/>
              </a:rPr>
              <a:t>ADMINISTRACION DE CUENTAS BANCARIAS</a:t>
            </a:r>
          </a:p>
          <a:p>
            <a:pPr lvl="1" eaLnBrk="1" hangingPunct="1">
              <a:spcBef>
                <a:spcPct val="0"/>
              </a:spcBef>
              <a:spcAft>
                <a:spcPts val="200"/>
              </a:spcAft>
              <a:buFontTx/>
              <a:buChar char="•"/>
            </a:pPr>
            <a:r>
              <a:rPr lang="es-CO" altLang="es-CO" sz="1200">
                <a:latin typeface="Aptos" panose="020B0004020202020204" pitchFamily="34" charset="0"/>
              </a:rPr>
              <a:t>EGRESOS</a:t>
            </a:r>
            <a:endParaRPr lang="es-CO" altLang="es-CO" sz="1200" b="1">
              <a:latin typeface="Aptos" panose="020B0004020202020204" pitchFamily="34" charset="0"/>
            </a:endParaRPr>
          </a:p>
          <a:p>
            <a:pPr lvl="1" eaLnBrk="1" hangingPunct="1">
              <a:spcBef>
                <a:spcPct val="0"/>
              </a:spcBef>
              <a:spcAft>
                <a:spcPts val="200"/>
              </a:spcAft>
              <a:buFontTx/>
              <a:buChar char="•"/>
            </a:pPr>
            <a:r>
              <a:rPr lang="es-CO" altLang="es-CO" sz="1200">
                <a:latin typeface="Aptos" panose="020B0004020202020204" pitchFamily="34" charset="0"/>
              </a:rPr>
              <a:t>INGRESOS</a:t>
            </a:r>
          </a:p>
          <a:p>
            <a:pPr lvl="1" eaLnBrk="1" hangingPunct="1">
              <a:spcBef>
                <a:spcPct val="0"/>
              </a:spcBef>
              <a:spcAft>
                <a:spcPts val="200"/>
              </a:spcAft>
              <a:buFontTx/>
              <a:buChar char="•"/>
            </a:pPr>
            <a:r>
              <a:rPr lang="es-CO" altLang="es-CO" sz="1200">
                <a:latin typeface="Aptos" panose="020B0004020202020204" pitchFamily="34" charset="0"/>
              </a:rPr>
              <a:t>TRASLADOS BANCARIOS</a:t>
            </a:r>
          </a:p>
          <a:p>
            <a:pPr lvl="1" eaLnBrk="1" hangingPunct="1">
              <a:spcBef>
                <a:spcPct val="0"/>
              </a:spcBef>
              <a:spcAft>
                <a:spcPts val="200"/>
              </a:spcAft>
              <a:buFontTx/>
              <a:buChar char="•"/>
            </a:pPr>
            <a:r>
              <a:rPr lang="es-CO" altLang="es-CO" sz="1200">
                <a:latin typeface="Aptos" panose="020B0004020202020204" pitchFamily="34" charset="0"/>
              </a:rPr>
              <a:t>CONCILIACIONES BANCARIAS</a:t>
            </a:r>
          </a:p>
        </p:txBody>
      </p:sp>
      <p:grpSp>
        <p:nvGrpSpPr>
          <p:cNvPr id="3" name="Grupo 2">
            <a:extLst>
              <a:ext uri="{FF2B5EF4-FFF2-40B4-BE49-F238E27FC236}">
                <a16:creationId xmlns:a16="http://schemas.microsoft.com/office/drawing/2014/main" id="{02ADE2B0-13A1-B596-644F-8CD41B85F950}"/>
              </a:ext>
            </a:extLst>
          </p:cNvPr>
          <p:cNvGrpSpPr/>
          <p:nvPr/>
        </p:nvGrpSpPr>
        <p:grpSpPr>
          <a:xfrm>
            <a:off x="3690938" y="1208889"/>
            <a:ext cx="3414715" cy="5264150"/>
            <a:chOff x="3690938" y="923925"/>
            <a:chExt cx="3540125" cy="5667375"/>
          </a:xfrm>
        </p:grpSpPr>
        <p:sp>
          <p:nvSpPr>
            <p:cNvPr id="11277" name="Forma libre: forma 8">
              <a:extLst>
                <a:ext uri="{FF2B5EF4-FFF2-40B4-BE49-F238E27FC236}">
                  <a16:creationId xmlns:a16="http://schemas.microsoft.com/office/drawing/2014/main" id="{8D1F6C20-EC7E-E645-BA48-5A41DE0017E4}"/>
                </a:ext>
              </a:extLst>
            </p:cNvPr>
            <p:cNvSpPr>
              <a:spLocks/>
            </p:cNvSpPr>
            <p:nvPr/>
          </p:nvSpPr>
          <p:spPr bwMode="auto">
            <a:xfrm>
              <a:off x="4486275" y="923925"/>
              <a:ext cx="2744788" cy="2744788"/>
            </a:xfrm>
            <a:custGeom>
              <a:avLst/>
              <a:gdLst>
                <a:gd name="T0" fmla="*/ 1372479 w 2744262"/>
                <a:gd name="T1" fmla="*/ 0 h 2744679"/>
                <a:gd name="T2" fmla="*/ 2744958 w 2744262"/>
                <a:gd name="T3" fmla="*/ 1372221 h 2744679"/>
                <a:gd name="T4" fmla="*/ 1372479 w 2744262"/>
                <a:gd name="T5" fmla="*/ 2744442 h 2744679"/>
                <a:gd name="T6" fmla="*/ 0 w 2744262"/>
                <a:gd name="T7" fmla="*/ 1372221 h 2744679"/>
                <a:gd name="T8" fmla="*/ 343122 w 2744262"/>
                <a:gd name="T9" fmla="*/ 1372221 h 2744679"/>
                <a:gd name="T10" fmla="*/ 1614782 w 2744262"/>
                <a:gd name="T11" fmla="*/ 2708508 h 2744679"/>
                <a:gd name="T12" fmla="*/ 1299966 w 2744262"/>
                <a:gd name="T13" fmla="*/ 2398883 h 2744679"/>
                <a:gd name="T14" fmla="*/ 1663114 w 2744262"/>
                <a:gd name="T15" fmla="*/ 2024201 h 2744679"/>
                <a:gd name="T16" fmla="*/ 17694720 60000 65536"/>
                <a:gd name="T17" fmla="*/ 0 60000 65536"/>
                <a:gd name="T18" fmla="*/ 5898240 60000 65536"/>
                <a:gd name="T19" fmla="*/ 11796480 60000 65536"/>
                <a:gd name="T20" fmla="*/ 5898240 60000 65536"/>
                <a:gd name="T21" fmla="*/ 5898240 60000 65536"/>
                <a:gd name="T22" fmla="*/ 11796480 60000 65536"/>
                <a:gd name="T23" fmla="*/ 17694720 60000 65536"/>
                <a:gd name="T24" fmla="*/ 537916 w 2744262"/>
                <a:gd name="T25" fmla="*/ 537977 h 2744679"/>
                <a:gd name="T26" fmla="*/ 2206346 w 2744262"/>
                <a:gd name="T27" fmla="*/ 2206702 h 27446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44262" h="2744679">
                  <a:moveTo>
                    <a:pt x="192373" y="1372340"/>
                  </a:moveTo>
                  <a:lnTo>
                    <a:pt x="192373" y="1372339"/>
                  </a:lnTo>
                  <a:cubicBezTo>
                    <a:pt x="192373" y="720662"/>
                    <a:pt x="720568" y="192373"/>
                    <a:pt x="1372131" y="192373"/>
                  </a:cubicBezTo>
                  <a:cubicBezTo>
                    <a:pt x="2023693" y="192373"/>
                    <a:pt x="2551889" y="720662"/>
                    <a:pt x="2551889" y="1372340"/>
                  </a:cubicBezTo>
                  <a:cubicBezTo>
                    <a:pt x="2551889" y="1925644"/>
                    <a:pt x="2167492" y="2404640"/>
                    <a:pt x="1627390" y="2524356"/>
                  </a:cubicBezTo>
                  <a:lnTo>
                    <a:pt x="1614372" y="2708741"/>
                  </a:lnTo>
                  <a:lnTo>
                    <a:pt x="1299637" y="2399089"/>
                  </a:lnTo>
                  <a:lnTo>
                    <a:pt x="1662691" y="2024379"/>
                  </a:lnTo>
                  <a:lnTo>
                    <a:pt x="1649874" y="2205911"/>
                  </a:lnTo>
                  <a:cubicBezTo>
                    <a:pt x="2008599" y="2086328"/>
                    <a:pt x="2250569" y="1750552"/>
                    <a:pt x="2250569" y="1372339"/>
                  </a:cubicBezTo>
                  <a:cubicBezTo>
                    <a:pt x="2250569" y="887075"/>
                    <a:pt x="1857278" y="493692"/>
                    <a:pt x="1372131" y="493692"/>
                  </a:cubicBezTo>
                  <a:cubicBezTo>
                    <a:pt x="886983" y="493692"/>
                    <a:pt x="493693" y="887075"/>
                    <a:pt x="493693" y="1372339"/>
                  </a:cubicBezTo>
                  <a:lnTo>
                    <a:pt x="192373" y="1372340"/>
                  </a:lnTo>
                  <a:close/>
                </a:path>
              </a:pathLst>
            </a:custGeom>
            <a:solidFill>
              <a:schemeClr val="accent2">
                <a:lumMod val="50000"/>
              </a:schemeClr>
            </a:solidFill>
            <a:ln>
              <a:headEnd/>
              <a:tailEnd/>
            </a:ln>
          </p:spPr>
          <p:style>
            <a:lnRef idx="2">
              <a:schemeClr val="accent2">
                <a:shade val="15000"/>
              </a:schemeClr>
            </a:lnRef>
            <a:fillRef idx="1">
              <a:schemeClr val="accent2"/>
            </a:fillRef>
            <a:effectRef idx="0">
              <a:schemeClr val="accent2"/>
            </a:effectRef>
            <a:fontRef idx="minor">
              <a:schemeClr val="lt1"/>
            </a:fontRef>
          </p:style>
          <p:txBody>
            <a:bodyPr lIns="0" tIns="0" rIns="0" bIns="0"/>
            <a:lstStyle/>
            <a:p>
              <a:endParaRPr lang="es-CO"/>
            </a:p>
          </p:txBody>
        </p:sp>
        <p:sp>
          <p:nvSpPr>
            <p:cNvPr id="11279" name="Forma libre: forma 10">
              <a:extLst>
                <a:ext uri="{FF2B5EF4-FFF2-40B4-BE49-F238E27FC236}">
                  <a16:creationId xmlns:a16="http://schemas.microsoft.com/office/drawing/2014/main" id="{7DDED98D-AD49-B9CE-B66B-7E21508A8B61}"/>
                </a:ext>
              </a:extLst>
            </p:cNvPr>
            <p:cNvSpPr>
              <a:spLocks/>
            </p:cNvSpPr>
            <p:nvPr/>
          </p:nvSpPr>
          <p:spPr bwMode="auto">
            <a:xfrm>
              <a:off x="5094288" y="1914525"/>
              <a:ext cx="1524000" cy="762000"/>
            </a:xfrm>
            <a:custGeom>
              <a:avLst/>
              <a:gdLst>
                <a:gd name="T0" fmla="*/ 762057 w 1524933"/>
                <a:gd name="T1" fmla="*/ 0 h 762284"/>
                <a:gd name="T2" fmla="*/ 1524113 w 1524933"/>
                <a:gd name="T3" fmla="*/ 380939 h 762284"/>
                <a:gd name="T4" fmla="*/ 762057 w 1524933"/>
                <a:gd name="T5" fmla="*/ 761877 h 762284"/>
                <a:gd name="T6" fmla="*/ 0 w 1524933"/>
                <a:gd name="T7" fmla="*/ 380939 h 762284"/>
                <a:gd name="T8" fmla="*/ 0 w 1524933"/>
                <a:gd name="T9" fmla="*/ 0 h 762284"/>
                <a:gd name="T10" fmla="*/ 1524113 w 1524933"/>
                <a:gd name="T11" fmla="*/ 0 h 762284"/>
                <a:gd name="T12" fmla="*/ 1524113 w 1524933"/>
                <a:gd name="T13" fmla="*/ 761877 h 762284"/>
                <a:gd name="T14" fmla="*/ 0 w 1524933"/>
                <a:gd name="T15" fmla="*/ 761877 h 762284"/>
                <a:gd name="T16" fmla="*/ 0 w 1524933"/>
                <a:gd name="T17" fmla="*/ 0 h 762284"/>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524933"/>
                <a:gd name="T28" fmla="*/ 0 h 762284"/>
                <a:gd name="T29" fmla="*/ 1524933 w 1524933"/>
                <a:gd name="T30" fmla="*/ 762284 h 7622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4933" h="762284">
                  <a:moveTo>
                    <a:pt x="0" y="0"/>
                  </a:moveTo>
                  <a:lnTo>
                    <a:pt x="1524933" y="0"/>
                  </a:lnTo>
                  <a:lnTo>
                    <a:pt x="1524933" y="762284"/>
                  </a:lnTo>
                  <a:lnTo>
                    <a:pt x="0" y="762284"/>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8" tIns="10158" rIns="10158" bIns="10158" anchor="ctr" anchorCtr="1"/>
            <a:lstStyle>
              <a:lvl1pPr defTabSz="711200">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defTabSz="71120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defTabSz="7112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defTabSz="7112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defTabSz="7112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defTabSz="7112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defTabSz="7112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defTabSz="7112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defTabSz="7112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spcBef>
                  <a:spcPct val="0"/>
                </a:spcBef>
                <a:spcAft>
                  <a:spcPts val="700"/>
                </a:spcAft>
                <a:buSzTx/>
                <a:buFontTx/>
                <a:buNone/>
              </a:pPr>
              <a:r>
                <a:rPr lang="es-CO" altLang="es-CO" sz="1600" b="1" dirty="0">
                  <a:latin typeface="Aptos" panose="020B0004020202020204" pitchFamily="34" charset="0"/>
                </a:rPr>
                <a:t>PRESUPUESTO</a:t>
              </a:r>
            </a:p>
          </p:txBody>
        </p:sp>
        <p:sp>
          <p:nvSpPr>
            <p:cNvPr id="11280" name="Forma libre: forma 11">
              <a:extLst>
                <a:ext uri="{FF2B5EF4-FFF2-40B4-BE49-F238E27FC236}">
                  <a16:creationId xmlns:a16="http://schemas.microsoft.com/office/drawing/2014/main" id="{1252D4C4-CB38-3B45-F6AE-15A73CE0A346}"/>
                </a:ext>
              </a:extLst>
            </p:cNvPr>
            <p:cNvSpPr>
              <a:spLocks/>
            </p:cNvSpPr>
            <p:nvPr/>
          </p:nvSpPr>
          <p:spPr bwMode="auto">
            <a:xfrm>
              <a:off x="3690938" y="2500313"/>
              <a:ext cx="2744787" cy="2744787"/>
            </a:xfrm>
            <a:custGeom>
              <a:avLst/>
              <a:gdLst>
                <a:gd name="T0" fmla="*/ 1372479 w 2744262"/>
                <a:gd name="T1" fmla="*/ 0 h 2744679"/>
                <a:gd name="T2" fmla="*/ 2744957 w 2744262"/>
                <a:gd name="T3" fmla="*/ 1372221 h 2744679"/>
                <a:gd name="T4" fmla="*/ 1372479 w 2744262"/>
                <a:gd name="T5" fmla="*/ 2744441 h 2744679"/>
                <a:gd name="T6" fmla="*/ 0 w 2744262"/>
                <a:gd name="T7" fmla="*/ 1372221 h 2744679"/>
                <a:gd name="T8" fmla="*/ 2100417 w 2744262"/>
                <a:gd name="T9" fmla="*/ 644524 h 2744679"/>
                <a:gd name="T10" fmla="*/ 1130175 w 2744262"/>
                <a:gd name="T11" fmla="*/ 2708507 h 2744679"/>
                <a:gd name="T12" fmla="*/ 1444991 w 2744262"/>
                <a:gd name="T13" fmla="*/ 2398882 h 2744679"/>
                <a:gd name="T14" fmla="*/ 1081844 w 2744262"/>
                <a:gd name="T15" fmla="*/ 2024201 h 2744679"/>
                <a:gd name="T16" fmla="*/ 17694720 60000 65536"/>
                <a:gd name="T17" fmla="*/ 0 60000 65536"/>
                <a:gd name="T18" fmla="*/ 5898240 60000 65536"/>
                <a:gd name="T19" fmla="*/ 11796480 60000 65536"/>
                <a:gd name="T20" fmla="*/ 5898240 60000 65536"/>
                <a:gd name="T21" fmla="*/ 5898240 60000 65536"/>
                <a:gd name="T22" fmla="*/ 0 60000 65536"/>
                <a:gd name="T23" fmla="*/ 17694720 60000 65536"/>
                <a:gd name="T24" fmla="*/ 537916 w 2744262"/>
                <a:gd name="T25" fmla="*/ 537977 h 2744679"/>
                <a:gd name="T26" fmla="*/ 2206346 w 2744262"/>
                <a:gd name="T27" fmla="*/ 2206702 h 27446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44262" h="2744679">
                  <a:moveTo>
                    <a:pt x="2206420" y="538051"/>
                  </a:moveTo>
                  <a:lnTo>
                    <a:pt x="1993354" y="751116"/>
                  </a:lnTo>
                  <a:lnTo>
                    <a:pt x="1993354" y="751115"/>
                  </a:lnTo>
                  <a:cubicBezTo>
                    <a:pt x="1828609" y="586292"/>
                    <a:pt x="1605143" y="493692"/>
                    <a:pt x="1372131" y="493692"/>
                  </a:cubicBezTo>
                  <a:cubicBezTo>
                    <a:pt x="886983" y="493692"/>
                    <a:pt x="493693" y="887075"/>
                    <a:pt x="493693" y="1372339"/>
                  </a:cubicBezTo>
                  <a:cubicBezTo>
                    <a:pt x="493693" y="1750551"/>
                    <a:pt x="735662" y="2086327"/>
                    <a:pt x="1094387" y="2205910"/>
                  </a:cubicBezTo>
                  <a:lnTo>
                    <a:pt x="1081571" y="2024379"/>
                  </a:lnTo>
                  <a:lnTo>
                    <a:pt x="1444625" y="2399089"/>
                  </a:lnTo>
                  <a:lnTo>
                    <a:pt x="1129890" y="2708741"/>
                  </a:lnTo>
                  <a:lnTo>
                    <a:pt x="1116872" y="2524356"/>
                  </a:lnTo>
                  <a:lnTo>
                    <a:pt x="1116871" y="2524356"/>
                  </a:lnTo>
                  <a:cubicBezTo>
                    <a:pt x="576769" y="2404640"/>
                    <a:pt x="192373" y="1925644"/>
                    <a:pt x="192373" y="1372340"/>
                  </a:cubicBezTo>
                  <a:cubicBezTo>
                    <a:pt x="192373" y="720662"/>
                    <a:pt x="720568" y="192373"/>
                    <a:pt x="1372131" y="192373"/>
                  </a:cubicBezTo>
                  <a:cubicBezTo>
                    <a:pt x="1685058" y="192373"/>
                    <a:pt x="1985166" y="316719"/>
                    <a:pt x="2206419" y="538051"/>
                  </a:cubicBezTo>
                  <a:lnTo>
                    <a:pt x="2206420" y="538051"/>
                  </a:lnTo>
                  <a:close/>
                </a:path>
              </a:pathLst>
            </a:custGeom>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lIns="0" tIns="0" rIns="0" bIns="0"/>
            <a:lstStyle/>
            <a:p>
              <a:endParaRPr lang="es-CO"/>
            </a:p>
          </p:txBody>
        </p:sp>
        <p:sp>
          <p:nvSpPr>
            <p:cNvPr id="11282" name="Forma libre: forma 13">
              <a:extLst>
                <a:ext uri="{FF2B5EF4-FFF2-40B4-BE49-F238E27FC236}">
                  <a16:creationId xmlns:a16="http://schemas.microsoft.com/office/drawing/2014/main" id="{3285A676-D3EF-A83F-F31C-05A9CF55CE80}"/>
                </a:ext>
              </a:extLst>
            </p:cNvPr>
            <p:cNvSpPr>
              <a:spLocks/>
            </p:cNvSpPr>
            <p:nvPr/>
          </p:nvSpPr>
          <p:spPr bwMode="auto">
            <a:xfrm>
              <a:off x="4333875" y="3500438"/>
              <a:ext cx="1525588" cy="762000"/>
            </a:xfrm>
            <a:custGeom>
              <a:avLst/>
              <a:gdLst>
                <a:gd name="T0" fmla="*/ 762852 w 1524933"/>
                <a:gd name="T1" fmla="*/ 0 h 762284"/>
                <a:gd name="T2" fmla="*/ 1525701 w 1524933"/>
                <a:gd name="T3" fmla="*/ 380939 h 762284"/>
                <a:gd name="T4" fmla="*/ 762852 w 1524933"/>
                <a:gd name="T5" fmla="*/ 761877 h 762284"/>
                <a:gd name="T6" fmla="*/ 0 w 1524933"/>
                <a:gd name="T7" fmla="*/ 380939 h 762284"/>
                <a:gd name="T8" fmla="*/ 0 w 1524933"/>
                <a:gd name="T9" fmla="*/ 0 h 762284"/>
                <a:gd name="T10" fmla="*/ 1525701 w 1524933"/>
                <a:gd name="T11" fmla="*/ 0 h 762284"/>
                <a:gd name="T12" fmla="*/ 1525701 w 1524933"/>
                <a:gd name="T13" fmla="*/ 761877 h 762284"/>
                <a:gd name="T14" fmla="*/ 0 w 1524933"/>
                <a:gd name="T15" fmla="*/ 761877 h 762284"/>
                <a:gd name="T16" fmla="*/ 0 w 1524933"/>
                <a:gd name="T17" fmla="*/ 0 h 762284"/>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524933"/>
                <a:gd name="T28" fmla="*/ 0 h 762284"/>
                <a:gd name="T29" fmla="*/ 1524933 w 1524933"/>
                <a:gd name="T30" fmla="*/ 762284 h 7622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4933" h="762284">
                  <a:moveTo>
                    <a:pt x="0" y="0"/>
                  </a:moveTo>
                  <a:lnTo>
                    <a:pt x="1524933" y="0"/>
                  </a:lnTo>
                  <a:lnTo>
                    <a:pt x="1524933" y="762284"/>
                  </a:lnTo>
                  <a:lnTo>
                    <a:pt x="0" y="762284"/>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8" tIns="10158" rIns="10158" bIns="10158" anchor="ctr" anchorCtr="1"/>
            <a:lstStyle>
              <a:lvl1pPr defTabSz="711200">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defTabSz="71120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defTabSz="7112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defTabSz="7112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defTabSz="7112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defTabSz="7112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defTabSz="7112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defTabSz="7112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defTabSz="7112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spcBef>
                  <a:spcPct val="0"/>
                </a:spcBef>
                <a:spcAft>
                  <a:spcPts val="700"/>
                </a:spcAft>
                <a:buSzTx/>
                <a:buFontTx/>
                <a:buNone/>
              </a:pPr>
              <a:r>
                <a:rPr lang="es-CO" altLang="es-CO" sz="1600" b="1">
                  <a:latin typeface="Aptos" panose="020B0004020202020204" pitchFamily="34" charset="0"/>
                </a:rPr>
                <a:t>CONTABILIDAD</a:t>
              </a:r>
            </a:p>
          </p:txBody>
        </p:sp>
        <p:sp>
          <p:nvSpPr>
            <p:cNvPr id="2" name="Forma libre: forma 14">
              <a:extLst>
                <a:ext uri="{FF2B5EF4-FFF2-40B4-BE49-F238E27FC236}">
                  <a16:creationId xmlns:a16="http://schemas.microsoft.com/office/drawing/2014/main" id="{FB98F423-B943-F653-CD34-40F80C091ACB}"/>
                </a:ext>
              </a:extLst>
            </p:cNvPr>
            <p:cNvSpPr>
              <a:spLocks/>
            </p:cNvSpPr>
            <p:nvPr/>
          </p:nvSpPr>
          <p:spPr bwMode="auto">
            <a:xfrm>
              <a:off x="4680744" y="4232275"/>
              <a:ext cx="2357438" cy="2359025"/>
            </a:xfrm>
            <a:custGeom>
              <a:avLst/>
              <a:gdLst>
                <a:gd name="T0" fmla="*/ 1178872 w 2357743"/>
                <a:gd name="T1" fmla="*/ 0 h 2358694"/>
                <a:gd name="T2" fmla="*/ 2357743 w 2357743"/>
                <a:gd name="T3" fmla="*/ 1179347 h 2358694"/>
                <a:gd name="T4" fmla="*/ 1178872 w 2357743"/>
                <a:gd name="T5" fmla="*/ 2358694 h 2358694"/>
                <a:gd name="T6" fmla="*/ 0 w 2357743"/>
                <a:gd name="T7" fmla="*/ 1179347 h 2358694"/>
                <a:gd name="T8" fmla="*/ 451315 w 2357743"/>
                <a:gd name="T9" fmla="*/ 451790 h 2358694"/>
                <a:gd name="T10" fmla="*/ 150188 w 2357743"/>
                <a:gd name="T11" fmla="*/ 1179347 h 2358694"/>
                <a:gd name="T12" fmla="*/ 1178872 w 2357743"/>
                <a:gd name="T13" fmla="*/ 1179347 h 2358694"/>
                <a:gd name="T14" fmla="*/ 17694720 60000 65536"/>
                <a:gd name="T15" fmla="*/ 0 60000 65536"/>
                <a:gd name="T16" fmla="*/ 5898240 60000 65536"/>
                <a:gd name="T17" fmla="*/ 11796480 60000 65536"/>
                <a:gd name="T18" fmla="*/ 11796480 60000 65536"/>
                <a:gd name="T19" fmla="*/ 17694720 60000 65536"/>
                <a:gd name="T20" fmla="*/ 11796480 60000 65536"/>
                <a:gd name="T21" fmla="*/ 0 w 2357743"/>
                <a:gd name="T22" fmla="*/ 0 h 2358694"/>
                <a:gd name="T23" fmla="*/ 2357743 w 2357743"/>
                <a:gd name="T24" fmla="*/ 2358694 h 23586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57743" h="2358694">
                  <a:moveTo>
                    <a:pt x="345115" y="345591"/>
                  </a:moveTo>
                  <a:lnTo>
                    <a:pt x="345114" y="345590"/>
                  </a:lnTo>
                  <a:cubicBezTo>
                    <a:pt x="566209" y="124317"/>
                    <a:pt x="866132" y="0"/>
                    <a:pt x="1178871" y="0"/>
                  </a:cubicBezTo>
                  <a:cubicBezTo>
                    <a:pt x="1829944" y="0"/>
                    <a:pt x="2357743" y="528011"/>
                    <a:pt x="2357743" y="1179347"/>
                  </a:cubicBezTo>
                  <a:cubicBezTo>
                    <a:pt x="2357743" y="1830682"/>
                    <a:pt x="1829944" y="2358694"/>
                    <a:pt x="1178871" y="2358694"/>
                  </a:cubicBezTo>
                  <a:cubicBezTo>
                    <a:pt x="527797" y="2358693"/>
                    <a:pt x="-2" y="1830682"/>
                    <a:pt x="-2" y="1179346"/>
                  </a:cubicBezTo>
                  <a:lnTo>
                    <a:pt x="300376" y="1179347"/>
                  </a:lnTo>
                  <a:lnTo>
                    <a:pt x="300376" y="1179346"/>
                  </a:lnTo>
                  <a:cubicBezTo>
                    <a:pt x="300376" y="1664789"/>
                    <a:pt x="693691" y="2058318"/>
                    <a:pt x="1178871" y="2058318"/>
                  </a:cubicBezTo>
                  <a:cubicBezTo>
                    <a:pt x="1664050" y="2058318"/>
                    <a:pt x="2057366" y="1664789"/>
                    <a:pt x="2057366" y="1179347"/>
                  </a:cubicBezTo>
                  <a:cubicBezTo>
                    <a:pt x="2057366" y="693904"/>
                    <a:pt x="1664050" y="300376"/>
                    <a:pt x="1178871" y="300376"/>
                  </a:cubicBezTo>
                  <a:cubicBezTo>
                    <a:pt x="945797" y="300376"/>
                    <a:pt x="722276" y="393046"/>
                    <a:pt x="557513" y="557989"/>
                  </a:cubicBezTo>
                  <a:lnTo>
                    <a:pt x="345115" y="345591"/>
                  </a:lnTo>
                  <a:close/>
                </a:path>
              </a:pathLst>
            </a:custGeom>
            <a:solidFill>
              <a:schemeClr val="accent2">
                <a:lumMod val="60000"/>
                <a:lumOff val="40000"/>
              </a:schemeClr>
            </a:solidFill>
            <a:ln w="12701" cap="flat">
              <a:solidFill>
                <a:schemeClr val="bg1">
                  <a:lumMod val="50000"/>
                </a:schemeClr>
              </a:solidFill>
              <a:prstDash val="solid"/>
              <a:miter lim="800000"/>
              <a:headEnd/>
              <a:tailEnd/>
            </a:ln>
          </p:spPr>
          <p:txBody>
            <a:bodyPr lIns="0" tIns="0" rIns="0" bIns="0"/>
            <a:lstStyle/>
            <a:p>
              <a:pPr>
                <a:defRPr/>
              </a:pPr>
              <a:endParaRPr lang="es-CO" dirty="0"/>
            </a:p>
          </p:txBody>
        </p:sp>
        <p:sp>
          <p:nvSpPr>
            <p:cNvPr id="11285" name="Forma libre: forma 16">
              <a:extLst>
                <a:ext uri="{FF2B5EF4-FFF2-40B4-BE49-F238E27FC236}">
                  <a16:creationId xmlns:a16="http://schemas.microsoft.com/office/drawing/2014/main" id="{84061224-2135-2512-BB21-6882B88831FE}"/>
                </a:ext>
              </a:extLst>
            </p:cNvPr>
            <p:cNvSpPr>
              <a:spLocks/>
            </p:cNvSpPr>
            <p:nvPr/>
          </p:nvSpPr>
          <p:spPr bwMode="auto">
            <a:xfrm>
              <a:off x="5097463" y="5089525"/>
              <a:ext cx="1525587" cy="762000"/>
            </a:xfrm>
            <a:custGeom>
              <a:avLst/>
              <a:gdLst>
                <a:gd name="T0" fmla="*/ 762851 w 1524933"/>
                <a:gd name="T1" fmla="*/ 0 h 762284"/>
                <a:gd name="T2" fmla="*/ 1525700 w 1524933"/>
                <a:gd name="T3" fmla="*/ 380939 h 762284"/>
                <a:gd name="T4" fmla="*/ 762851 w 1524933"/>
                <a:gd name="T5" fmla="*/ 761877 h 762284"/>
                <a:gd name="T6" fmla="*/ 0 w 1524933"/>
                <a:gd name="T7" fmla="*/ 380939 h 762284"/>
                <a:gd name="T8" fmla="*/ 0 w 1524933"/>
                <a:gd name="T9" fmla="*/ 0 h 762284"/>
                <a:gd name="T10" fmla="*/ 1525700 w 1524933"/>
                <a:gd name="T11" fmla="*/ 0 h 762284"/>
                <a:gd name="T12" fmla="*/ 1525700 w 1524933"/>
                <a:gd name="T13" fmla="*/ 761877 h 762284"/>
                <a:gd name="T14" fmla="*/ 0 w 1524933"/>
                <a:gd name="T15" fmla="*/ 761877 h 762284"/>
                <a:gd name="T16" fmla="*/ 0 w 1524933"/>
                <a:gd name="T17" fmla="*/ 0 h 762284"/>
                <a:gd name="T18" fmla="*/ 17694720 60000 65536"/>
                <a:gd name="T19" fmla="*/ 0 60000 65536"/>
                <a:gd name="T20" fmla="*/ 5898240 60000 65536"/>
                <a:gd name="T21" fmla="*/ 11796480 60000 65536"/>
                <a:gd name="T22" fmla="*/ 0 60000 65536"/>
                <a:gd name="T23" fmla="*/ 0 60000 65536"/>
                <a:gd name="T24" fmla="*/ 0 60000 65536"/>
                <a:gd name="T25" fmla="*/ 0 60000 65536"/>
                <a:gd name="T26" fmla="*/ 0 60000 65536"/>
                <a:gd name="T27" fmla="*/ 0 w 1524933"/>
                <a:gd name="T28" fmla="*/ 0 h 762284"/>
                <a:gd name="T29" fmla="*/ 1524933 w 1524933"/>
                <a:gd name="T30" fmla="*/ 762284 h 7622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4933" h="762284">
                  <a:moveTo>
                    <a:pt x="0" y="0"/>
                  </a:moveTo>
                  <a:lnTo>
                    <a:pt x="1524933" y="0"/>
                  </a:lnTo>
                  <a:lnTo>
                    <a:pt x="1524933" y="762284"/>
                  </a:lnTo>
                  <a:lnTo>
                    <a:pt x="0" y="762284"/>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8" tIns="10158" rIns="10158" bIns="10158" anchor="ctr" anchorCtr="1"/>
            <a:lstStyle>
              <a:lvl1pPr defTabSz="711200">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defTabSz="71120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defTabSz="7112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defTabSz="7112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defTabSz="7112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defTabSz="7112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defTabSz="7112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defTabSz="7112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defTabSz="7112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spcBef>
                  <a:spcPct val="0"/>
                </a:spcBef>
                <a:spcAft>
                  <a:spcPts val="700"/>
                </a:spcAft>
                <a:buSzTx/>
                <a:buFontTx/>
                <a:buNone/>
              </a:pPr>
              <a:r>
                <a:rPr lang="es-CO" altLang="es-CO" sz="1600" b="1">
                  <a:latin typeface="Aptos" panose="020B0004020202020204" pitchFamily="34" charset="0"/>
                </a:rPr>
                <a:t>TESORERIA</a:t>
              </a:r>
            </a:p>
          </p:txBody>
        </p:sp>
      </p:grpSp>
      <p:sp>
        <p:nvSpPr>
          <p:cNvPr id="11270" name="Rectángulo 18">
            <a:extLst>
              <a:ext uri="{FF2B5EF4-FFF2-40B4-BE49-F238E27FC236}">
                <a16:creationId xmlns:a16="http://schemas.microsoft.com/office/drawing/2014/main" id="{E76970EC-AF40-B129-65FF-6576C2FD2E80}"/>
              </a:ext>
            </a:extLst>
          </p:cNvPr>
          <p:cNvSpPr>
            <a:spLocks noChangeArrowheads="1"/>
          </p:cNvSpPr>
          <p:nvPr/>
        </p:nvSpPr>
        <p:spPr bwMode="auto">
          <a:xfrm rot="5400013">
            <a:off x="10634669" y="2070920"/>
            <a:ext cx="11668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r>
              <a:rPr lang="es-ES" altLang="es-CO" sz="1600" b="1" dirty="0">
                <a:solidFill>
                  <a:schemeClr val="accent5"/>
                </a:solidFill>
                <a:latin typeface="Aptos" panose="020B0004020202020204" pitchFamily="34" charset="0"/>
              </a:rPr>
              <a:t>GERENCIA GENERAL</a:t>
            </a:r>
          </a:p>
        </p:txBody>
      </p:sp>
      <p:sp>
        <p:nvSpPr>
          <p:cNvPr id="11271" name="Abrir llave 13">
            <a:extLst>
              <a:ext uri="{FF2B5EF4-FFF2-40B4-BE49-F238E27FC236}">
                <a16:creationId xmlns:a16="http://schemas.microsoft.com/office/drawing/2014/main" id="{E6A30E14-B47F-24B9-0E82-463A38DF2E07}"/>
              </a:ext>
            </a:extLst>
          </p:cNvPr>
          <p:cNvSpPr>
            <a:spLocks/>
          </p:cNvSpPr>
          <p:nvPr/>
        </p:nvSpPr>
        <p:spPr bwMode="auto">
          <a:xfrm>
            <a:off x="952278" y="2011363"/>
            <a:ext cx="840010" cy="3424237"/>
          </a:xfrm>
          <a:custGeom>
            <a:avLst/>
            <a:gdLst>
              <a:gd name="T0" fmla="*/ 366216 w 737436"/>
              <a:gd name="T1" fmla="*/ 0 h 2664771"/>
              <a:gd name="T2" fmla="*/ 732435 w 737436"/>
              <a:gd name="T3" fmla="*/ 3629920 h 2664771"/>
              <a:gd name="T4" fmla="*/ 366216 w 737436"/>
              <a:gd name="T5" fmla="*/ 7259837 h 2664771"/>
              <a:gd name="T6" fmla="*/ 0 w 737436"/>
              <a:gd name="T7" fmla="*/ 3629920 h 2664771"/>
              <a:gd name="T8" fmla="*/ 732435 w 737436"/>
              <a:gd name="T9" fmla="*/ 0 h 2664771"/>
              <a:gd name="T10" fmla="*/ 0 w 737436"/>
              <a:gd name="T11" fmla="*/ 3629920 h 2664771"/>
              <a:gd name="T12" fmla="*/ 732435 w 737436"/>
              <a:gd name="T13" fmla="*/ 7259837 h 2664771"/>
              <a:gd name="T14" fmla="*/ 17694720 60000 65536"/>
              <a:gd name="T15" fmla="*/ 0 60000 65536"/>
              <a:gd name="T16" fmla="*/ 5898240 60000 65536"/>
              <a:gd name="T17" fmla="*/ 11796480 60000 65536"/>
              <a:gd name="T18" fmla="*/ 5898240 60000 65536"/>
              <a:gd name="T19" fmla="*/ 11796480 60000 65536"/>
              <a:gd name="T20" fmla="*/ 17694720 60000 65536"/>
              <a:gd name="T21" fmla="*/ 476713 w 737436"/>
              <a:gd name="T22" fmla="*/ 17998 h 2664771"/>
              <a:gd name="T23" fmla="*/ 737436 w 737436"/>
              <a:gd name="T24" fmla="*/ 2646773 h 26647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37436" h="2664771" stroke="0">
                <a:moveTo>
                  <a:pt x="737436" y="2664771"/>
                </a:moveTo>
                <a:lnTo>
                  <a:pt x="737436" y="2664770"/>
                </a:lnTo>
                <a:cubicBezTo>
                  <a:pt x="533798" y="2664770"/>
                  <a:pt x="368718" y="2637258"/>
                  <a:pt x="368718" y="2603320"/>
                </a:cubicBezTo>
                <a:lnTo>
                  <a:pt x="368718" y="1393836"/>
                </a:lnTo>
                <a:cubicBezTo>
                  <a:pt x="368718" y="1359897"/>
                  <a:pt x="203637" y="1332385"/>
                  <a:pt x="0" y="1332385"/>
                </a:cubicBezTo>
                <a:lnTo>
                  <a:pt x="0" y="1332384"/>
                </a:lnTo>
                <a:cubicBezTo>
                  <a:pt x="203637" y="1332384"/>
                  <a:pt x="368718" y="1304872"/>
                  <a:pt x="368718" y="1270934"/>
                </a:cubicBezTo>
                <a:lnTo>
                  <a:pt x="368718" y="61451"/>
                </a:lnTo>
                <a:lnTo>
                  <a:pt x="368718" y="61450"/>
                </a:lnTo>
                <a:cubicBezTo>
                  <a:pt x="368718" y="27512"/>
                  <a:pt x="533798" y="0"/>
                  <a:pt x="737436" y="0"/>
                </a:cubicBezTo>
                <a:lnTo>
                  <a:pt x="737436" y="2664771"/>
                </a:lnTo>
                <a:close/>
              </a:path>
              <a:path w="737436" h="2664771" fill="none">
                <a:moveTo>
                  <a:pt x="737436" y="2664771"/>
                </a:moveTo>
                <a:lnTo>
                  <a:pt x="737436" y="2664770"/>
                </a:lnTo>
                <a:cubicBezTo>
                  <a:pt x="533798" y="2664770"/>
                  <a:pt x="368718" y="2637258"/>
                  <a:pt x="368718" y="2603320"/>
                </a:cubicBezTo>
                <a:lnTo>
                  <a:pt x="368718" y="1393836"/>
                </a:lnTo>
                <a:cubicBezTo>
                  <a:pt x="368718" y="1359897"/>
                  <a:pt x="203637" y="1332385"/>
                  <a:pt x="0" y="1332385"/>
                </a:cubicBezTo>
                <a:lnTo>
                  <a:pt x="0" y="1332384"/>
                </a:lnTo>
                <a:cubicBezTo>
                  <a:pt x="203637" y="1332384"/>
                  <a:pt x="368718" y="1304872"/>
                  <a:pt x="368718" y="1270934"/>
                </a:cubicBezTo>
                <a:lnTo>
                  <a:pt x="368718" y="61451"/>
                </a:lnTo>
                <a:lnTo>
                  <a:pt x="368718" y="61450"/>
                </a:lnTo>
                <a:cubicBezTo>
                  <a:pt x="368718" y="27512"/>
                  <a:pt x="533798" y="0"/>
                  <a:pt x="737436" y="0"/>
                </a:cubicBezTo>
              </a:path>
            </a:pathLst>
          </a:custGeom>
          <a:noFill/>
          <a:ln w="19046" cap="flat">
            <a:solidFill>
              <a:schemeClr val="accent6">
                <a:lumMod val="75000"/>
              </a:schemeClr>
            </a:solidFill>
            <a:round/>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anchor="ctr" anchorCtr="1"/>
          <a:lstStyle/>
          <a:p>
            <a:endParaRPr lang="es-CO">
              <a:solidFill>
                <a:schemeClr val="accent6">
                  <a:lumMod val="75000"/>
                </a:schemeClr>
              </a:solidFill>
            </a:endParaRPr>
          </a:p>
        </p:txBody>
      </p:sp>
      <p:sp>
        <p:nvSpPr>
          <p:cNvPr id="11272" name="Rectángulo 20">
            <a:extLst>
              <a:ext uri="{FF2B5EF4-FFF2-40B4-BE49-F238E27FC236}">
                <a16:creationId xmlns:a16="http://schemas.microsoft.com/office/drawing/2014/main" id="{2562A301-D420-13B2-28CA-C008BBACE481}"/>
              </a:ext>
            </a:extLst>
          </p:cNvPr>
          <p:cNvSpPr>
            <a:spLocks noChangeArrowheads="1"/>
          </p:cNvSpPr>
          <p:nvPr/>
        </p:nvSpPr>
        <p:spPr bwMode="auto">
          <a:xfrm rot="-5399996">
            <a:off x="-746124" y="3375025"/>
            <a:ext cx="30464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1">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r>
              <a:rPr lang="es-ES" altLang="es-CO" sz="3200" b="1" dirty="0">
                <a:solidFill>
                  <a:schemeClr val="accent6">
                    <a:lumMod val="75000"/>
                  </a:schemeClr>
                </a:solidFill>
                <a:latin typeface="Aptos" panose="020B0004020202020204" pitchFamily="34" charset="0"/>
              </a:rPr>
              <a:t>CONTABILIDAD</a:t>
            </a:r>
          </a:p>
        </p:txBody>
      </p:sp>
      <p:sp>
        <p:nvSpPr>
          <p:cNvPr id="11273" name="Rectángulo 21">
            <a:extLst>
              <a:ext uri="{FF2B5EF4-FFF2-40B4-BE49-F238E27FC236}">
                <a16:creationId xmlns:a16="http://schemas.microsoft.com/office/drawing/2014/main" id="{C7787CBC-A554-3570-A77B-CF2AC86D7798}"/>
              </a:ext>
            </a:extLst>
          </p:cNvPr>
          <p:cNvSpPr>
            <a:spLocks noChangeArrowheads="1"/>
          </p:cNvSpPr>
          <p:nvPr/>
        </p:nvSpPr>
        <p:spPr bwMode="auto">
          <a:xfrm>
            <a:off x="3084823" y="348950"/>
            <a:ext cx="60223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1">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pPr>
            <a:r>
              <a:rPr lang="es-ES" altLang="es-CO" sz="3200" b="1" dirty="0">
                <a:solidFill>
                  <a:schemeClr val="tx1"/>
                </a:solidFill>
                <a:latin typeface="+mj-lt"/>
              </a:rPr>
              <a:t>CICLO FINANCIERO TIERRASUA S.A.S</a:t>
            </a:r>
          </a:p>
        </p:txBody>
      </p:sp>
      <p:sp>
        <p:nvSpPr>
          <p:cNvPr id="6" name="Rectángulo 18">
            <a:extLst>
              <a:ext uri="{FF2B5EF4-FFF2-40B4-BE49-F238E27FC236}">
                <a16:creationId xmlns:a16="http://schemas.microsoft.com/office/drawing/2014/main" id="{2C56C847-60D4-C011-09E8-790C42F2B4EA}"/>
              </a:ext>
            </a:extLst>
          </p:cNvPr>
          <p:cNvSpPr>
            <a:spLocks noChangeArrowheads="1"/>
          </p:cNvSpPr>
          <p:nvPr/>
        </p:nvSpPr>
        <p:spPr bwMode="auto">
          <a:xfrm rot="5400013">
            <a:off x="9390723" y="5211763"/>
            <a:ext cx="2241550" cy="400050"/>
          </a:xfrm>
          <a:prstGeom prst="rect">
            <a:avLst/>
          </a:prstGeom>
          <a:noFill/>
          <a:ln>
            <a:noFill/>
          </a:ln>
        </p:spPr>
        <p:txBody>
          <a:bodyPr anchorCtr="1">
            <a:spAutoFit/>
          </a:bodyPr>
          <a:lstStyle>
            <a:lvl1pPr>
              <a:lnSpc>
                <a:spcPct val="90000"/>
              </a:lnSpc>
              <a:spcBef>
                <a:spcPts val="1000"/>
              </a:spcBef>
              <a:buSzPct val="100000"/>
              <a:buFont typeface="Arial" panose="020B0604020202020204" pitchFamily="34" charset="0"/>
              <a:buChar char="•"/>
              <a:defRPr sz="2800">
                <a:solidFill>
                  <a:srgbClr val="000000"/>
                </a:solidFill>
                <a:latin typeface="Calibri" panose="020F0502020204030204" pitchFamily="34"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defRPr>
            </a:lvl9pPr>
          </a:lstStyle>
          <a:p>
            <a:pPr algn="ctr" eaLnBrk="1" hangingPunct="1">
              <a:lnSpc>
                <a:spcPct val="100000"/>
              </a:lnSpc>
              <a:spcBef>
                <a:spcPct val="0"/>
              </a:spcBef>
              <a:buSzTx/>
              <a:buFontTx/>
              <a:buNone/>
              <a:defRPr/>
            </a:pPr>
            <a:r>
              <a:rPr lang="es-ES" altLang="es-CO" sz="2000" b="1" dirty="0">
                <a:solidFill>
                  <a:schemeClr val="tx1"/>
                </a:solidFill>
                <a:latin typeface="Aptos" panose="020B0004020202020204" pitchFamily="34" charset="0"/>
              </a:rPr>
              <a:t>TESORERIA</a:t>
            </a:r>
          </a:p>
        </p:txBody>
      </p:sp>
      <p:pic>
        <p:nvPicPr>
          <p:cNvPr id="9236" name="Imagen 6" descr="Logotipo&#10;&#10;El contenido generado por IA puede ser incorrecto.">
            <a:extLst>
              <a:ext uri="{FF2B5EF4-FFF2-40B4-BE49-F238E27FC236}">
                <a16:creationId xmlns:a16="http://schemas.microsoft.com/office/drawing/2014/main" id="{5A4BCABF-8ADB-5687-C0E1-88955436B8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2433" y="87820"/>
            <a:ext cx="1397000" cy="9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errar llave 3">
            <a:extLst>
              <a:ext uri="{FF2B5EF4-FFF2-40B4-BE49-F238E27FC236}">
                <a16:creationId xmlns:a16="http://schemas.microsoft.com/office/drawing/2014/main" id="{B51FEAA5-254C-AF19-39BA-433F213E1291}"/>
              </a:ext>
            </a:extLst>
          </p:cNvPr>
          <p:cNvSpPr/>
          <p:nvPr/>
        </p:nvSpPr>
        <p:spPr>
          <a:xfrm>
            <a:off x="9975044" y="1690688"/>
            <a:ext cx="783443" cy="1346251"/>
          </a:xfrm>
          <a:prstGeom prst="rightBrace">
            <a:avLst/>
          </a:prstGeom>
          <a:ln>
            <a:solidFill>
              <a:schemeClr val="accent5"/>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7" name="Cerrar llave 6">
            <a:extLst>
              <a:ext uri="{FF2B5EF4-FFF2-40B4-BE49-F238E27FC236}">
                <a16:creationId xmlns:a16="http://schemas.microsoft.com/office/drawing/2014/main" id="{46074BE9-831F-E857-4B5D-591619DE4859}"/>
              </a:ext>
            </a:extLst>
          </p:cNvPr>
          <p:cNvSpPr/>
          <p:nvPr/>
        </p:nvSpPr>
        <p:spPr>
          <a:xfrm>
            <a:off x="9537700" y="4665663"/>
            <a:ext cx="593735" cy="1471612"/>
          </a:xfrm>
          <a:prstGeom prst="rightBrace">
            <a:avLst>
              <a:gd name="adj1" fmla="val 8333"/>
              <a:gd name="adj2" fmla="val 50647"/>
            </a:avLst>
          </a:prstGeom>
          <a:ln>
            <a:solidFill>
              <a:schemeClr val="tx1"/>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73"/>
                                        </p:tgtEl>
                                        <p:attrNameLst>
                                          <p:attrName>style.visibility</p:attrName>
                                        </p:attrNameLst>
                                      </p:cBhvr>
                                      <p:to>
                                        <p:strVal val="visible"/>
                                      </p:to>
                                    </p:set>
                                    <p:animEffect transition="in" filter="fade">
                                      <p:cBhvr>
                                        <p:cTn id="7" dur="1000"/>
                                        <p:tgtEl>
                                          <p:spTgt spid="11273"/>
                                        </p:tgtEl>
                                      </p:cBhvr>
                                    </p:animEffect>
                                    <p:anim calcmode="lin" valueType="num">
                                      <p:cBhvr>
                                        <p:cTn id="8" dur="1000" fill="hold"/>
                                        <p:tgtEl>
                                          <p:spTgt spid="11273"/>
                                        </p:tgtEl>
                                        <p:attrNameLst>
                                          <p:attrName>ppt_x</p:attrName>
                                        </p:attrNameLst>
                                      </p:cBhvr>
                                      <p:tavLst>
                                        <p:tav tm="0">
                                          <p:val>
                                            <p:strVal val="#ppt_x"/>
                                          </p:val>
                                        </p:tav>
                                        <p:tav tm="100000">
                                          <p:val>
                                            <p:strVal val="#ppt_x"/>
                                          </p:val>
                                        </p:tav>
                                      </p:tavLst>
                                    </p:anim>
                                    <p:anim calcmode="lin" valueType="num">
                                      <p:cBhvr>
                                        <p:cTn id="9" dur="1000" fill="hold"/>
                                        <p:tgtEl>
                                          <p:spTgt spid="11273"/>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1278"/>
                                        </p:tgtEl>
                                        <p:attrNameLst>
                                          <p:attrName>style.visibility</p:attrName>
                                        </p:attrNameLst>
                                      </p:cBhvr>
                                      <p:to>
                                        <p:strVal val="visible"/>
                                      </p:to>
                                    </p:set>
                                    <p:anim calcmode="lin" valueType="num">
                                      <p:cBhvr additive="base">
                                        <p:cTn id="12" dur="500" fill="hold"/>
                                        <p:tgtEl>
                                          <p:spTgt spid="11278"/>
                                        </p:tgtEl>
                                        <p:attrNameLst>
                                          <p:attrName>ppt_x</p:attrName>
                                        </p:attrNameLst>
                                      </p:cBhvr>
                                      <p:tavLst>
                                        <p:tav tm="0">
                                          <p:val>
                                            <p:strVal val="#ppt_x"/>
                                          </p:val>
                                        </p:tav>
                                        <p:tav tm="100000">
                                          <p:val>
                                            <p:strVal val="#ppt_x"/>
                                          </p:val>
                                        </p:tav>
                                      </p:tavLst>
                                    </p:anim>
                                    <p:anim calcmode="lin" valueType="num">
                                      <p:cBhvr additive="base">
                                        <p:cTn id="13" dur="500" fill="hold"/>
                                        <p:tgtEl>
                                          <p:spTgt spid="1127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270"/>
                                        </p:tgtEl>
                                        <p:attrNameLst>
                                          <p:attrName>style.visibility</p:attrName>
                                        </p:attrNameLst>
                                      </p:cBhvr>
                                      <p:to>
                                        <p:strVal val="visible"/>
                                      </p:to>
                                    </p:set>
                                    <p:anim calcmode="lin" valueType="num">
                                      <p:cBhvr additive="base">
                                        <p:cTn id="16" dur="500" fill="hold"/>
                                        <p:tgtEl>
                                          <p:spTgt spid="11270"/>
                                        </p:tgtEl>
                                        <p:attrNameLst>
                                          <p:attrName>ppt_x</p:attrName>
                                        </p:attrNameLst>
                                      </p:cBhvr>
                                      <p:tavLst>
                                        <p:tav tm="0">
                                          <p:val>
                                            <p:strVal val="#ppt_x"/>
                                          </p:val>
                                        </p:tav>
                                        <p:tav tm="100000">
                                          <p:val>
                                            <p:strVal val="#ppt_x"/>
                                          </p:val>
                                        </p:tav>
                                      </p:tavLst>
                                    </p:anim>
                                    <p:anim calcmode="lin" valueType="num">
                                      <p:cBhvr additive="base">
                                        <p:cTn id="17" dur="500" fill="hold"/>
                                        <p:tgtEl>
                                          <p:spTgt spid="11270"/>
                                        </p:tgtEl>
                                        <p:attrNameLst>
                                          <p:attrName>ppt_y</p:attrName>
                                        </p:attrNameLst>
                                      </p:cBhvr>
                                      <p:tavLst>
                                        <p:tav tm="0">
                                          <p:val>
                                            <p:strVal val="1+#ppt_h/2"/>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281"/>
                                        </p:tgtEl>
                                        <p:attrNameLst>
                                          <p:attrName>style.visibility</p:attrName>
                                        </p:attrNameLst>
                                      </p:cBhvr>
                                      <p:to>
                                        <p:strVal val="visible"/>
                                      </p:to>
                                    </p:set>
                                    <p:animEffect transition="in" filter="fade">
                                      <p:cBhvr>
                                        <p:cTn id="20" dur="1000"/>
                                        <p:tgtEl>
                                          <p:spTgt spid="11281"/>
                                        </p:tgtEl>
                                      </p:cBhvr>
                                    </p:animEffect>
                                    <p:anim calcmode="lin" valueType="num">
                                      <p:cBhvr>
                                        <p:cTn id="21" dur="1000" fill="hold"/>
                                        <p:tgtEl>
                                          <p:spTgt spid="11281"/>
                                        </p:tgtEl>
                                        <p:attrNameLst>
                                          <p:attrName>ppt_x</p:attrName>
                                        </p:attrNameLst>
                                      </p:cBhvr>
                                      <p:tavLst>
                                        <p:tav tm="0">
                                          <p:val>
                                            <p:strVal val="#ppt_x"/>
                                          </p:val>
                                        </p:tav>
                                        <p:tav tm="100000">
                                          <p:val>
                                            <p:strVal val="#ppt_x"/>
                                          </p:val>
                                        </p:tav>
                                      </p:tavLst>
                                    </p:anim>
                                    <p:anim calcmode="lin" valueType="num">
                                      <p:cBhvr>
                                        <p:cTn id="22" dur="1000" fill="hold"/>
                                        <p:tgtEl>
                                          <p:spTgt spid="1128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271"/>
                                        </p:tgtEl>
                                        <p:attrNameLst>
                                          <p:attrName>style.visibility</p:attrName>
                                        </p:attrNameLst>
                                      </p:cBhvr>
                                      <p:to>
                                        <p:strVal val="visible"/>
                                      </p:to>
                                    </p:set>
                                    <p:animEffect transition="in" filter="fade">
                                      <p:cBhvr>
                                        <p:cTn id="25" dur="1000"/>
                                        <p:tgtEl>
                                          <p:spTgt spid="11271"/>
                                        </p:tgtEl>
                                      </p:cBhvr>
                                    </p:animEffect>
                                    <p:anim calcmode="lin" valueType="num">
                                      <p:cBhvr>
                                        <p:cTn id="26" dur="1000" fill="hold"/>
                                        <p:tgtEl>
                                          <p:spTgt spid="11271"/>
                                        </p:tgtEl>
                                        <p:attrNameLst>
                                          <p:attrName>ppt_x</p:attrName>
                                        </p:attrNameLst>
                                      </p:cBhvr>
                                      <p:tavLst>
                                        <p:tav tm="0">
                                          <p:val>
                                            <p:strVal val="#ppt_x"/>
                                          </p:val>
                                        </p:tav>
                                        <p:tav tm="100000">
                                          <p:val>
                                            <p:strVal val="#ppt_x"/>
                                          </p:val>
                                        </p:tav>
                                      </p:tavLst>
                                    </p:anim>
                                    <p:anim calcmode="lin" valueType="num">
                                      <p:cBhvr>
                                        <p:cTn id="27" dur="1000" fill="hold"/>
                                        <p:tgtEl>
                                          <p:spTgt spid="1127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1272"/>
                                        </p:tgtEl>
                                        <p:attrNameLst>
                                          <p:attrName>style.visibility</p:attrName>
                                        </p:attrNameLst>
                                      </p:cBhvr>
                                      <p:to>
                                        <p:strVal val="visible"/>
                                      </p:to>
                                    </p:set>
                                    <p:animEffect transition="in" filter="fade">
                                      <p:cBhvr>
                                        <p:cTn id="30" dur="1000"/>
                                        <p:tgtEl>
                                          <p:spTgt spid="11272"/>
                                        </p:tgtEl>
                                      </p:cBhvr>
                                    </p:animEffect>
                                    <p:anim calcmode="lin" valueType="num">
                                      <p:cBhvr>
                                        <p:cTn id="31" dur="1000" fill="hold"/>
                                        <p:tgtEl>
                                          <p:spTgt spid="11272"/>
                                        </p:tgtEl>
                                        <p:attrNameLst>
                                          <p:attrName>ppt_x</p:attrName>
                                        </p:attrNameLst>
                                      </p:cBhvr>
                                      <p:tavLst>
                                        <p:tav tm="0">
                                          <p:val>
                                            <p:strVal val="#ppt_x"/>
                                          </p:val>
                                        </p:tav>
                                        <p:tav tm="100000">
                                          <p:val>
                                            <p:strVal val="#ppt_x"/>
                                          </p:val>
                                        </p:tav>
                                      </p:tavLst>
                                    </p:anim>
                                    <p:anim calcmode="lin" valueType="num">
                                      <p:cBhvr>
                                        <p:cTn id="32" dur="1000" fill="hold"/>
                                        <p:tgtEl>
                                          <p:spTgt spid="1127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1284"/>
                                        </p:tgtEl>
                                        <p:attrNameLst>
                                          <p:attrName>style.visibility</p:attrName>
                                        </p:attrNameLst>
                                      </p:cBhvr>
                                      <p:to>
                                        <p:strVal val="visible"/>
                                      </p:to>
                                    </p:set>
                                    <p:animEffect transition="in" filter="fade">
                                      <p:cBhvr>
                                        <p:cTn id="35" dur="1000"/>
                                        <p:tgtEl>
                                          <p:spTgt spid="11284"/>
                                        </p:tgtEl>
                                      </p:cBhvr>
                                    </p:animEffect>
                                    <p:anim calcmode="lin" valueType="num">
                                      <p:cBhvr>
                                        <p:cTn id="36" dur="1000" fill="hold"/>
                                        <p:tgtEl>
                                          <p:spTgt spid="11284"/>
                                        </p:tgtEl>
                                        <p:attrNameLst>
                                          <p:attrName>ppt_x</p:attrName>
                                        </p:attrNameLst>
                                      </p:cBhvr>
                                      <p:tavLst>
                                        <p:tav tm="0">
                                          <p:val>
                                            <p:strVal val="#ppt_x"/>
                                          </p:val>
                                        </p:tav>
                                        <p:tav tm="100000">
                                          <p:val>
                                            <p:strVal val="#ppt_x"/>
                                          </p:val>
                                        </p:tav>
                                      </p:tavLst>
                                    </p:anim>
                                    <p:anim calcmode="lin" valueType="num">
                                      <p:cBhvr>
                                        <p:cTn id="37" dur="1000" fill="hold"/>
                                        <p:tgtEl>
                                          <p:spTgt spid="1128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8" grpId="0"/>
      <p:bldP spid="11281" grpId="0"/>
      <p:bldP spid="11284" grpId="0"/>
      <p:bldP spid="11270" grpId="0"/>
      <p:bldP spid="11272" grpId="0"/>
      <p:bldP spid="11273"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agen 8">
            <a:extLst>
              <a:ext uri="{FF2B5EF4-FFF2-40B4-BE49-F238E27FC236}">
                <a16:creationId xmlns:a16="http://schemas.microsoft.com/office/drawing/2014/main" id="{1336FB02-61DC-D5BE-FF47-DAA4E666B4AC}"/>
              </a:ext>
            </a:extLst>
          </p:cNvPr>
          <p:cNvPicPr>
            <a:picLocks noMove="1" noResize="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99991"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Imagen 13">
            <a:extLst>
              <a:ext uri="{FF2B5EF4-FFF2-40B4-BE49-F238E27FC236}">
                <a16:creationId xmlns:a16="http://schemas.microsoft.com/office/drawing/2014/main" id="{D6F03326-1397-89E4-D877-370A386845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5260"/>
          <a:stretch>
            <a:fillRect/>
          </a:stretch>
        </p:blipFill>
        <p:spPr bwMode="auto">
          <a:xfrm>
            <a:off x="-9" y="188921"/>
            <a:ext cx="24812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21">
            <a:extLst>
              <a:ext uri="{FF2B5EF4-FFF2-40B4-BE49-F238E27FC236}">
                <a16:creationId xmlns:a16="http://schemas.microsoft.com/office/drawing/2014/main" id="{5E5F7D99-20FF-C96F-383A-B768D310021F}"/>
              </a:ext>
            </a:extLst>
          </p:cNvPr>
          <p:cNvSpPr/>
          <p:nvPr/>
        </p:nvSpPr>
        <p:spPr>
          <a:xfrm>
            <a:off x="3512611" y="319107"/>
            <a:ext cx="5984331" cy="584775"/>
          </a:xfrm>
          <a:prstGeom prst="rect">
            <a:avLst/>
          </a:prstGeom>
          <a:noFill/>
          <a:ln cap="flat">
            <a:noFill/>
            <a:prstDash val="solid"/>
          </a:ln>
        </p:spPr>
        <p:txBody>
          <a:bodyPr wrap="none" anchorCtr="1">
            <a:spAutoFit/>
          </a:bodyPr>
          <a:lstStyle/>
          <a:p>
            <a:pPr algn="ctr" eaLnBrk="1" fontAlgn="auto" hangingPunct="1">
              <a:spcBef>
                <a:spcPts val="0"/>
              </a:spcBef>
              <a:spcAft>
                <a:spcPts val="0"/>
              </a:spcAft>
              <a:defRPr sz="1800" b="0" i="0" u="none" strike="noStrike" kern="0" cap="none" spc="0" baseline="0">
                <a:solidFill>
                  <a:srgbClr val="000000"/>
                </a:solidFill>
                <a:uFillTx/>
              </a:defRPr>
            </a:pPr>
            <a:r>
              <a:rPr lang="es-ES" sz="3200" b="1" kern="0" dirty="0">
                <a:latin typeface="+mj-lt"/>
              </a:rPr>
              <a:t>ESTADO DE SITUACION FINANCIERA</a:t>
            </a:r>
          </a:p>
        </p:txBody>
      </p:sp>
      <p:pic>
        <p:nvPicPr>
          <p:cNvPr id="11269" name="Imagen 1" descr="Logotipo&#10;&#10;El contenido generado por IA puede ser incorrecto.">
            <a:extLst>
              <a:ext uri="{FF2B5EF4-FFF2-40B4-BE49-F238E27FC236}">
                <a16:creationId xmlns:a16="http://schemas.microsoft.com/office/drawing/2014/main" id="{5C9C5B21-1686-DECA-73EC-C2FBA23B15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7956" y="126224"/>
            <a:ext cx="15494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Gráfico 5">
            <a:extLst>
              <a:ext uri="{FF2B5EF4-FFF2-40B4-BE49-F238E27FC236}">
                <a16:creationId xmlns:a16="http://schemas.microsoft.com/office/drawing/2014/main" id="{96B78A9C-F891-6789-8E57-6B0007031CDF}"/>
              </a:ext>
            </a:extLst>
          </p:cNvPr>
          <p:cNvGraphicFramePr>
            <a:graphicFrameLocks/>
          </p:cNvGraphicFramePr>
          <p:nvPr>
            <p:extLst>
              <p:ext uri="{D42A27DB-BD31-4B8C-83A1-F6EECF244321}">
                <p14:modId xmlns:p14="http://schemas.microsoft.com/office/powerpoint/2010/main" val="494900868"/>
              </p:ext>
            </p:extLst>
          </p:nvPr>
        </p:nvGraphicFramePr>
        <p:xfrm>
          <a:off x="1099343" y="1707373"/>
          <a:ext cx="9993313" cy="488315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n 8">
            <a:extLst>
              <a:ext uri="{FF2B5EF4-FFF2-40B4-BE49-F238E27FC236}">
                <a16:creationId xmlns:a16="http://schemas.microsoft.com/office/drawing/2014/main" id="{4C49D5FD-4125-8AF9-7D50-9CE8E96CE673}"/>
              </a:ext>
            </a:extLst>
          </p:cNvPr>
          <p:cNvPicPr>
            <a:picLocks noMove="1" noResize="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99991"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Imagen 13">
            <a:extLst>
              <a:ext uri="{FF2B5EF4-FFF2-40B4-BE49-F238E27FC236}">
                <a16:creationId xmlns:a16="http://schemas.microsoft.com/office/drawing/2014/main" id="{C0FE9A57-AAD0-3BFB-586E-B9A2DDB2BE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5260"/>
          <a:stretch>
            <a:fillRect/>
          </a:stretch>
        </p:blipFill>
        <p:spPr bwMode="auto">
          <a:xfrm>
            <a:off x="0" y="34925"/>
            <a:ext cx="24812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8">
            <a:extLst>
              <a:ext uri="{FF2B5EF4-FFF2-40B4-BE49-F238E27FC236}">
                <a16:creationId xmlns:a16="http://schemas.microsoft.com/office/drawing/2014/main" id="{4C29D47D-BC15-8300-7D93-49002485BEA2}"/>
              </a:ext>
            </a:extLst>
          </p:cNvPr>
          <p:cNvSpPr txBox="1"/>
          <p:nvPr/>
        </p:nvSpPr>
        <p:spPr>
          <a:xfrm>
            <a:off x="5662498" y="307503"/>
            <a:ext cx="3935693" cy="954107"/>
          </a:xfrm>
          <a:prstGeom prst="rect">
            <a:avLst/>
          </a:prstGeom>
          <a:noFill/>
          <a:ln cap="flat">
            <a:noFill/>
          </a:ln>
        </p:spPr>
        <p:txBody>
          <a:bodyPr wrap="none"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mj-lt"/>
                <a:cs typeface="Arial" pitchFamily="34"/>
              </a:rPr>
              <a:t>CUENTAS POR COBRAR</a:t>
            </a:r>
          </a:p>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mj-lt"/>
                <a:cs typeface="Arial" pitchFamily="34"/>
              </a:rPr>
              <a:t>31 DE DICIEMBRE DE 2024</a:t>
            </a:r>
          </a:p>
        </p:txBody>
      </p:sp>
      <p:sp>
        <p:nvSpPr>
          <p:cNvPr id="6" name="CuadroTexto 8">
            <a:extLst>
              <a:ext uri="{FF2B5EF4-FFF2-40B4-BE49-F238E27FC236}">
                <a16:creationId xmlns:a16="http://schemas.microsoft.com/office/drawing/2014/main" id="{D3B1A169-C37F-7722-C605-21249C36E85C}"/>
              </a:ext>
            </a:extLst>
          </p:cNvPr>
          <p:cNvSpPr txBox="1"/>
          <p:nvPr/>
        </p:nvSpPr>
        <p:spPr>
          <a:xfrm>
            <a:off x="4678838" y="5677398"/>
            <a:ext cx="2597185" cy="830997"/>
          </a:xfrm>
          <a:prstGeom prst="rect">
            <a:avLst/>
          </a:prstGeom>
          <a:noFill/>
          <a:ln cap="flat">
            <a:noFill/>
          </a:ln>
        </p:spPr>
        <p:txBody>
          <a:bodyPr wrap="none"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400" b="1" kern="0" dirty="0">
                <a:solidFill>
                  <a:srgbClr val="000000"/>
                </a:solidFill>
                <a:latin typeface="Calibri" pitchFamily="34"/>
              </a:rPr>
              <a:t>CARTERA</a:t>
            </a:r>
          </a:p>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400" b="1" kern="0" dirty="0">
                <a:solidFill>
                  <a:srgbClr val="000000"/>
                </a:solidFill>
                <a:latin typeface="Calibri" pitchFamily="34"/>
              </a:rPr>
              <a:t>$ 2,534,385,449.98</a:t>
            </a:r>
            <a:endParaRPr lang="es-CO" sz="4400" b="1" kern="0" dirty="0">
              <a:solidFill>
                <a:srgbClr val="404040"/>
              </a:solidFill>
              <a:latin typeface="Arial" pitchFamily="34"/>
              <a:cs typeface="Arial" pitchFamily="34"/>
            </a:endParaRPr>
          </a:p>
        </p:txBody>
      </p:sp>
      <p:pic>
        <p:nvPicPr>
          <p:cNvPr id="13318" name="Imagen 1" descr="Logotipo&#10;&#10;El contenido generado por IA puede ser incorrecto.">
            <a:extLst>
              <a:ext uri="{FF2B5EF4-FFF2-40B4-BE49-F238E27FC236}">
                <a16:creationId xmlns:a16="http://schemas.microsoft.com/office/drawing/2014/main" id="{5778C2DD-619A-7D3F-A053-1205A2D23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7825" y="34925"/>
            <a:ext cx="15494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Gráfico 2">
            <a:extLst>
              <a:ext uri="{FF2B5EF4-FFF2-40B4-BE49-F238E27FC236}">
                <a16:creationId xmlns:a16="http://schemas.microsoft.com/office/drawing/2014/main" id="{5FE7A21D-AA85-930F-3539-FE15E0B4C391}"/>
              </a:ext>
            </a:extLst>
          </p:cNvPr>
          <p:cNvGraphicFramePr>
            <a:graphicFrameLocks/>
          </p:cNvGraphicFramePr>
          <p:nvPr>
            <p:extLst>
              <p:ext uri="{D42A27DB-BD31-4B8C-83A1-F6EECF244321}">
                <p14:modId xmlns:p14="http://schemas.microsoft.com/office/powerpoint/2010/main" val="420947622"/>
              </p:ext>
            </p:extLst>
          </p:nvPr>
        </p:nvGraphicFramePr>
        <p:xfrm>
          <a:off x="-554840" y="1282708"/>
          <a:ext cx="6743700" cy="4927600"/>
        </p:xfrm>
        <a:graphic>
          <a:graphicData uri="http://schemas.openxmlformats.org/drawingml/2006/chart">
            <c:chart xmlns:c="http://schemas.openxmlformats.org/drawingml/2006/chart" xmlns:r="http://schemas.openxmlformats.org/officeDocument/2006/relationships" r:id="rId6"/>
          </a:graphicData>
        </a:graphic>
      </p:graphicFrame>
      <p:sp>
        <p:nvSpPr>
          <p:cNvPr id="7" name="Flecha: a la derecha 6">
            <a:extLst>
              <a:ext uri="{FF2B5EF4-FFF2-40B4-BE49-F238E27FC236}">
                <a16:creationId xmlns:a16="http://schemas.microsoft.com/office/drawing/2014/main" id="{6BE00B9D-DFB3-BB26-7B3D-30E165148554}"/>
              </a:ext>
            </a:extLst>
          </p:cNvPr>
          <p:cNvSpPr/>
          <p:nvPr/>
        </p:nvSpPr>
        <p:spPr>
          <a:xfrm>
            <a:off x="5031467" y="3376620"/>
            <a:ext cx="1262062" cy="369888"/>
          </a:xfrm>
          <a:prstGeom prst="rightArrow">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es-CO"/>
          </a:p>
        </p:txBody>
      </p:sp>
      <p:graphicFrame>
        <p:nvGraphicFramePr>
          <p:cNvPr id="13" name="Gráfico 12">
            <a:extLst>
              <a:ext uri="{FF2B5EF4-FFF2-40B4-BE49-F238E27FC236}">
                <a16:creationId xmlns:a16="http://schemas.microsoft.com/office/drawing/2014/main" id="{6F5B9D17-60B3-E225-8E74-65838D66FAA6}"/>
              </a:ext>
            </a:extLst>
          </p:cNvPr>
          <p:cNvGraphicFramePr>
            <a:graphicFrameLocks/>
          </p:cNvGraphicFramePr>
          <p:nvPr>
            <p:extLst>
              <p:ext uri="{D42A27DB-BD31-4B8C-83A1-F6EECF244321}">
                <p14:modId xmlns:p14="http://schemas.microsoft.com/office/powerpoint/2010/main" val="4071266599"/>
              </p:ext>
            </p:extLst>
          </p:nvPr>
        </p:nvGraphicFramePr>
        <p:xfrm>
          <a:off x="5977431" y="1675630"/>
          <a:ext cx="6109212" cy="4141756"/>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3">
          <a:extLst>
            <a:ext uri="{FF2B5EF4-FFF2-40B4-BE49-F238E27FC236}">
              <a16:creationId xmlns:a16="http://schemas.microsoft.com/office/drawing/2014/main" id="{D9687FCA-1D30-EB8F-2AB5-34AB8ECDFB83}"/>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BB0EC4BA-855A-E691-E3A5-E9E1EA2F4BC2}"/>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10" name="CuadroTexto 9">
            <a:extLst>
              <a:ext uri="{FF2B5EF4-FFF2-40B4-BE49-F238E27FC236}">
                <a16:creationId xmlns:a16="http://schemas.microsoft.com/office/drawing/2014/main" id="{BBB5B7E2-BDC6-E445-9E78-00995816F6E9}"/>
              </a:ext>
            </a:extLst>
          </p:cNvPr>
          <p:cNvSpPr txBox="1"/>
          <p:nvPr/>
        </p:nvSpPr>
        <p:spPr>
          <a:xfrm>
            <a:off x="3244578" y="379825"/>
            <a:ext cx="5702843" cy="954107"/>
          </a:xfrm>
          <a:prstGeom prst="rect">
            <a:avLst/>
          </a:prstGeom>
          <a:noFill/>
        </p:spPr>
        <p:txBody>
          <a:bodyPr wrap="none" rtlCol="0">
            <a:spAutoFit/>
          </a:bodyPr>
          <a:lstStyle/>
          <a:p>
            <a:pPr algn="ctr"/>
            <a:r>
              <a:rPr lang="es-CO" sz="2800" b="1" dirty="0">
                <a:solidFill>
                  <a:schemeClr val="tx1">
                    <a:lumMod val="75000"/>
                    <a:lumOff val="25000"/>
                  </a:schemeClr>
                </a:solidFill>
                <a:latin typeface="+mj-lt"/>
                <a:cs typeface="Arial" panose="020B0604020202020204" pitchFamily="34" charset="0"/>
              </a:rPr>
              <a:t>TOTAL CONVENIOS Y CONTRATOS </a:t>
            </a:r>
          </a:p>
          <a:p>
            <a:pPr algn="ctr"/>
            <a:r>
              <a:rPr lang="es-CO" sz="2800" b="1" dirty="0">
                <a:solidFill>
                  <a:schemeClr val="tx1">
                    <a:lumMod val="75000"/>
                    <a:lumOff val="25000"/>
                  </a:schemeClr>
                </a:solidFill>
                <a:latin typeface="+mj-lt"/>
                <a:cs typeface="Arial" panose="020B0604020202020204" pitchFamily="34" charset="0"/>
              </a:rPr>
              <a:t>CELEBRADOS COMO PROVEEDOR 2024</a:t>
            </a:r>
          </a:p>
        </p:txBody>
      </p:sp>
      <p:sp>
        <p:nvSpPr>
          <p:cNvPr id="11" name="CuadroTexto 10">
            <a:extLst>
              <a:ext uri="{FF2B5EF4-FFF2-40B4-BE49-F238E27FC236}">
                <a16:creationId xmlns:a16="http://schemas.microsoft.com/office/drawing/2014/main" id="{A6097D88-854C-B6FE-9042-62F6C6BB00C2}"/>
              </a:ext>
            </a:extLst>
          </p:cNvPr>
          <p:cNvSpPr txBox="1"/>
          <p:nvPr/>
        </p:nvSpPr>
        <p:spPr>
          <a:xfrm>
            <a:off x="5675155" y="1567869"/>
            <a:ext cx="4024555" cy="2031325"/>
          </a:xfrm>
          <a:prstGeom prst="rect">
            <a:avLst/>
          </a:prstGeom>
          <a:noFill/>
        </p:spPr>
        <p:txBody>
          <a:bodyPr wrap="square" rtlCol="0">
            <a:spAutoFit/>
          </a:bodyPr>
          <a:lstStyle/>
          <a:p>
            <a:pPr algn="ctr"/>
            <a:r>
              <a:rPr lang="es-CO" b="1" dirty="0">
                <a:latin typeface="+mj-lt"/>
                <a:cs typeface="Arial" panose="020B0604020202020204" pitchFamily="34" charset="0"/>
              </a:rPr>
              <a:t>Valor Total contratos y convenios celebrados vigencia 2024: </a:t>
            </a:r>
            <a:r>
              <a:rPr lang="es-CO" b="1" u="sng" dirty="0">
                <a:latin typeface="+mj-lt"/>
                <a:cs typeface="Arial" panose="020B0604020202020204" pitchFamily="34" charset="0"/>
              </a:rPr>
              <a:t>$17.472.376.697,22</a:t>
            </a:r>
          </a:p>
          <a:p>
            <a:endParaRPr lang="es-CO" b="1" dirty="0">
              <a:latin typeface="Arial" panose="020B0604020202020204" pitchFamily="34" charset="0"/>
              <a:cs typeface="Arial" panose="020B0604020202020204" pitchFamily="34" charset="0"/>
            </a:endParaRPr>
          </a:p>
          <a:p>
            <a:r>
              <a:rPr lang="es-CO" b="1" dirty="0">
                <a:latin typeface="Arial" panose="020B0604020202020204" pitchFamily="34" charset="0"/>
                <a:cs typeface="Arial" panose="020B0604020202020204" pitchFamily="34" charset="0"/>
              </a:rPr>
              <a:t>   </a:t>
            </a:r>
            <a:endParaRPr lang="es-CO"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a:p>
            <a:endParaRPr lang="es-CO" dirty="0">
              <a:latin typeface="Arial" panose="020B0604020202020204" pitchFamily="34" charset="0"/>
              <a:cs typeface="Arial" panose="020B0604020202020204" pitchFamily="34" charset="0"/>
            </a:endParaRPr>
          </a:p>
        </p:txBody>
      </p:sp>
      <p:pic>
        <p:nvPicPr>
          <p:cNvPr id="14" name="Imagen 13">
            <a:extLst>
              <a:ext uri="{FF2B5EF4-FFF2-40B4-BE49-F238E27FC236}">
                <a16:creationId xmlns:a16="http://schemas.microsoft.com/office/drawing/2014/main" id="{81F4FA4D-0E34-CBBB-5C2F-C55B2B9392A8}"/>
              </a:ext>
            </a:extLst>
          </p:cNvPr>
          <p:cNvPicPr>
            <a:picLocks noChangeAspect="1"/>
          </p:cNvPicPr>
          <p:nvPr/>
        </p:nvPicPr>
        <p:blipFill>
          <a:blip r:embed="rId4"/>
          <a:srcRect r="55260"/>
          <a:stretch/>
        </p:blipFill>
        <p:spPr>
          <a:xfrm>
            <a:off x="-130244" y="161817"/>
            <a:ext cx="2481162" cy="1045047"/>
          </a:xfrm>
          <a:prstGeom prst="rect">
            <a:avLst/>
          </a:prstGeom>
        </p:spPr>
      </p:pic>
      <p:pic>
        <p:nvPicPr>
          <p:cNvPr id="2" name="Imagen 1" descr="Logotipo&#10;&#10;Descripción generada automáticamente">
            <a:extLst>
              <a:ext uri="{FF2B5EF4-FFF2-40B4-BE49-F238E27FC236}">
                <a16:creationId xmlns:a16="http://schemas.microsoft.com/office/drawing/2014/main" id="{5D09A287-2F9D-32E3-DA91-C02A64BFFAAD}"/>
              </a:ext>
            </a:extLst>
          </p:cNvPr>
          <p:cNvPicPr>
            <a:picLocks noChangeAspect="1"/>
          </p:cNvPicPr>
          <p:nvPr/>
        </p:nvPicPr>
        <p:blipFill>
          <a:blip r:embed="rId5"/>
          <a:stretch>
            <a:fillRect/>
          </a:stretch>
        </p:blipFill>
        <p:spPr>
          <a:xfrm>
            <a:off x="10400276" y="126460"/>
            <a:ext cx="1600599" cy="1080404"/>
          </a:xfrm>
          <a:prstGeom prst="rect">
            <a:avLst/>
          </a:prstGeom>
        </p:spPr>
      </p:pic>
      <p:graphicFrame>
        <p:nvGraphicFramePr>
          <p:cNvPr id="6" name="Gráfico 5">
            <a:extLst>
              <a:ext uri="{FF2B5EF4-FFF2-40B4-BE49-F238E27FC236}">
                <a16:creationId xmlns:a16="http://schemas.microsoft.com/office/drawing/2014/main" id="{77385993-9B2D-DFE0-9296-2FD06D254B61}"/>
              </a:ext>
            </a:extLst>
          </p:cNvPr>
          <p:cNvGraphicFramePr/>
          <p:nvPr>
            <p:extLst>
              <p:ext uri="{D42A27DB-BD31-4B8C-83A1-F6EECF244321}">
                <p14:modId xmlns:p14="http://schemas.microsoft.com/office/powerpoint/2010/main" val="1693804287"/>
              </p:ext>
            </p:extLst>
          </p:nvPr>
        </p:nvGraphicFramePr>
        <p:xfrm>
          <a:off x="-1" y="1751592"/>
          <a:ext cx="11838563" cy="5495200"/>
        </p:xfrm>
        <a:graphic>
          <a:graphicData uri="http://schemas.openxmlformats.org/drawingml/2006/chart">
            <c:chart xmlns:c="http://schemas.openxmlformats.org/drawingml/2006/chart" xmlns:r="http://schemas.openxmlformats.org/officeDocument/2006/relationships" r:id="rId6"/>
          </a:graphicData>
        </a:graphic>
      </p:graphicFrame>
      <p:sp>
        <p:nvSpPr>
          <p:cNvPr id="4" name="CuadroTexto 3">
            <a:extLst>
              <a:ext uri="{FF2B5EF4-FFF2-40B4-BE49-F238E27FC236}">
                <a16:creationId xmlns:a16="http://schemas.microsoft.com/office/drawing/2014/main" id="{092DB4A8-CD5B-7249-1413-7130F2D07706}"/>
              </a:ext>
            </a:extLst>
          </p:cNvPr>
          <p:cNvSpPr txBox="1"/>
          <p:nvPr/>
        </p:nvSpPr>
        <p:spPr>
          <a:xfrm>
            <a:off x="2492289" y="1567869"/>
            <a:ext cx="3407113" cy="923330"/>
          </a:xfrm>
          <a:prstGeom prst="rect">
            <a:avLst/>
          </a:prstGeom>
          <a:noFill/>
        </p:spPr>
        <p:txBody>
          <a:bodyPr wrap="square">
            <a:spAutoFit/>
          </a:bodyPr>
          <a:lstStyle/>
          <a:p>
            <a:pPr algn="ctr"/>
            <a:r>
              <a:rPr lang="es-CO" b="1" dirty="0">
                <a:latin typeface="+mj-lt"/>
                <a:cs typeface="Arial" panose="020B0604020202020204" pitchFamily="34" charset="0"/>
              </a:rPr>
              <a:t>Total contratos y convenios celebrados vigencia 2024:</a:t>
            </a:r>
            <a:r>
              <a:rPr lang="es-CO" dirty="0">
                <a:latin typeface="+mj-lt"/>
                <a:cs typeface="Arial" panose="020B0604020202020204" pitchFamily="34" charset="0"/>
              </a:rPr>
              <a:t> </a:t>
            </a:r>
          </a:p>
          <a:p>
            <a:pPr algn="ctr"/>
            <a:r>
              <a:rPr lang="es-CO" b="1" dirty="0">
                <a:latin typeface="+mj-lt"/>
                <a:cs typeface="Arial" panose="020B0604020202020204" pitchFamily="34" charset="0"/>
              </a:rPr>
              <a:t>12</a:t>
            </a:r>
          </a:p>
        </p:txBody>
      </p:sp>
    </p:spTree>
    <p:extLst>
      <p:ext uri="{BB962C8B-B14F-4D97-AF65-F5344CB8AC3E}">
        <p14:creationId xmlns:p14="http://schemas.microsoft.com/office/powerpoint/2010/main" val="3597288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n 5">
            <a:extLst>
              <a:ext uri="{FF2B5EF4-FFF2-40B4-BE49-F238E27FC236}">
                <a16:creationId xmlns:a16="http://schemas.microsoft.com/office/drawing/2014/main" id="{1FAC2CCC-C89C-6A0B-45E2-C6FE1420590E}"/>
              </a:ext>
            </a:extLst>
          </p:cNvPr>
          <p:cNvPicPr>
            <a:picLocks noMove="1" noResize="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99991"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Imagen 7">
            <a:extLst>
              <a:ext uri="{FF2B5EF4-FFF2-40B4-BE49-F238E27FC236}">
                <a16:creationId xmlns:a16="http://schemas.microsoft.com/office/drawing/2014/main" id="{CA798C57-6A93-2608-B4B0-EC6637733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5260"/>
          <a:stretch>
            <a:fillRect/>
          </a:stretch>
        </p:blipFill>
        <p:spPr bwMode="auto">
          <a:xfrm>
            <a:off x="0" y="34925"/>
            <a:ext cx="24812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8">
            <a:extLst>
              <a:ext uri="{FF2B5EF4-FFF2-40B4-BE49-F238E27FC236}">
                <a16:creationId xmlns:a16="http://schemas.microsoft.com/office/drawing/2014/main" id="{95908D03-5984-A0F9-CDFC-963EB7C2CA9A}"/>
              </a:ext>
            </a:extLst>
          </p:cNvPr>
          <p:cNvSpPr txBox="1"/>
          <p:nvPr/>
        </p:nvSpPr>
        <p:spPr>
          <a:xfrm>
            <a:off x="2649069" y="881496"/>
            <a:ext cx="7122463" cy="830997"/>
          </a:xfrm>
          <a:prstGeom prst="rect">
            <a:avLst/>
          </a:prstGeom>
          <a:noFill/>
          <a:ln cap="flat">
            <a:noFill/>
          </a:ln>
        </p:spPr>
        <p:txBody>
          <a:bodyPr wrap="none"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400" b="1" kern="0" dirty="0">
                <a:solidFill>
                  <a:srgbClr val="404040"/>
                </a:solidFill>
                <a:latin typeface="+mj-lt"/>
                <a:cs typeface="Arial" pitchFamily="34"/>
              </a:rPr>
              <a:t>CUENTAS POR PAGAR – CONVENIOS SIN AMORTIZACIÓN </a:t>
            </a:r>
          </a:p>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400" b="1" kern="0" dirty="0">
                <a:solidFill>
                  <a:srgbClr val="404040"/>
                </a:solidFill>
                <a:latin typeface="+mj-lt"/>
                <a:cs typeface="Arial" pitchFamily="34"/>
              </a:rPr>
              <a:t>31 DE DICIEMBRE DE 2024</a:t>
            </a:r>
          </a:p>
        </p:txBody>
      </p:sp>
      <p:sp>
        <p:nvSpPr>
          <p:cNvPr id="6" name="CuadroTexto 8">
            <a:extLst>
              <a:ext uri="{FF2B5EF4-FFF2-40B4-BE49-F238E27FC236}">
                <a16:creationId xmlns:a16="http://schemas.microsoft.com/office/drawing/2014/main" id="{915D2240-8A8A-C102-00BB-88424938FC06}"/>
              </a:ext>
            </a:extLst>
          </p:cNvPr>
          <p:cNvSpPr txBox="1"/>
          <p:nvPr/>
        </p:nvSpPr>
        <p:spPr>
          <a:xfrm>
            <a:off x="686095" y="5862949"/>
            <a:ext cx="2637313" cy="461665"/>
          </a:xfrm>
          <a:prstGeom prst="rect">
            <a:avLst/>
          </a:prstGeom>
          <a:noFill/>
          <a:ln cap="flat">
            <a:noFill/>
          </a:ln>
        </p:spPr>
        <p:txBody>
          <a:bodyPr wrap="square"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400" b="1" kern="0" dirty="0">
                <a:solidFill>
                  <a:srgbClr val="000000"/>
                </a:solidFill>
                <a:latin typeface="Arial Narrow" panose="020B0606020202030204" pitchFamily="34" charset="0"/>
              </a:rPr>
              <a:t> </a:t>
            </a:r>
            <a:r>
              <a:rPr lang="es-CO" sz="2400" b="1" kern="0" dirty="0">
                <a:solidFill>
                  <a:srgbClr val="000000"/>
                </a:solidFill>
                <a:latin typeface="+mj-lt"/>
              </a:rPr>
              <a:t>$ 2,658,133,330.49 </a:t>
            </a:r>
            <a:endParaRPr lang="es-CO" sz="4000" b="1" kern="0" dirty="0">
              <a:solidFill>
                <a:srgbClr val="404040"/>
              </a:solidFill>
              <a:latin typeface="+mj-lt"/>
              <a:cs typeface="Arial" pitchFamily="34"/>
            </a:endParaRPr>
          </a:p>
        </p:txBody>
      </p:sp>
      <p:pic>
        <p:nvPicPr>
          <p:cNvPr id="15366" name="Imagen 1" descr="Logotipo&#10;&#10;El contenido generado por IA puede ser incorrecto.">
            <a:extLst>
              <a:ext uri="{FF2B5EF4-FFF2-40B4-BE49-F238E27FC236}">
                <a16:creationId xmlns:a16="http://schemas.microsoft.com/office/drawing/2014/main" id="{46690142-536F-159A-504F-3507C782D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7825" y="34925"/>
            <a:ext cx="15494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Gráfico 3">
            <a:extLst>
              <a:ext uri="{FF2B5EF4-FFF2-40B4-BE49-F238E27FC236}">
                <a16:creationId xmlns:a16="http://schemas.microsoft.com/office/drawing/2014/main" id="{76D5ACFE-44FA-B802-A263-D80B7D4F1C51}"/>
              </a:ext>
            </a:extLst>
          </p:cNvPr>
          <p:cNvGraphicFramePr>
            <a:graphicFrameLocks/>
          </p:cNvGraphicFramePr>
          <p:nvPr>
            <p:extLst>
              <p:ext uri="{D42A27DB-BD31-4B8C-83A1-F6EECF244321}">
                <p14:modId xmlns:p14="http://schemas.microsoft.com/office/powerpoint/2010/main" val="3060592390"/>
              </p:ext>
            </p:extLst>
          </p:nvPr>
        </p:nvGraphicFramePr>
        <p:xfrm>
          <a:off x="2119054" y="1927659"/>
          <a:ext cx="8182494" cy="4801798"/>
        </p:xfrm>
        <a:graphic>
          <a:graphicData uri="http://schemas.openxmlformats.org/drawingml/2006/chart">
            <c:chart xmlns:c="http://schemas.openxmlformats.org/drawingml/2006/chart" xmlns:r="http://schemas.openxmlformats.org/officeDocument/2006/relationships" r:id="rId5"/>
          </a:graphicData>
        </a:graphic>
      </p:graphicFrame>
      <p:sp>
        <p:nvSpPr>
          <p:cNvPr id="2" name="CuadroTexto 1">
            <a:extLst>
              <a:ext uri="{FF2B5EF4-FFF2-40B4-BE49-F238E27FC236}">
                <a16:creationId xmlns:a16="http://schemas.microsoft.com/office/drawing/2014/main" id="{53CA788E-4EBC-64EB-ABDE-EEF25C114E99}"/>
              </a:ext>
            </a:extLst>
          </p:cNvPr>
          <p:cNvSpPr txBox="1"/>
          <p:nvPr/>
        </p:nvSpPr>
        <p:spPr>
          <a:xfrm>
            <a:off x="453425" y="5273441"/>
            <a:ext cx="3102655" cy="646331"/>
          </a:xfrm>
          <a:prstGeom prst="rect">
            <a:avLst/>
          </a:prstGeom>
          <a:noFill/>
        </p:spPr>
        <p:txBody>
          <a:bodyPr wrap="square" rtlCol="0">
            <a:spAutoFit/>
          </a:bodyPr>
          <a:lstStyle/>
          <a:p>
            <a:pPr algn="ctr"/>
            <a:r>
              <a:rPr lang="es-CO" b="1" dirty="0">
                <a:latin typeface="+mj-lt"/>
              </a:rPr>
              <a:t>VALOR TOTAL CUENTAS POR PAGAR: </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n 5">
            <a:extLst>
              <a:ext uri="{FF2B5EF4-FFF2-40B4-BE49-F238E27FC236}">
                <a16:creationId xmlns:a16="http://schemas.microsoft.com/office/drawing/2014/main" id="{B97203BE-2361-9DB4-A371-51157192A3DF}"/>
              </a:ext>
            </a:extLst>
          </p:cNvPr>
          <p:cNvPicPr>
            <a:picLocks noMove="1" noResize="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99991"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Imagen 7">
            <a:extLst>
              <a:ext uri="{FF2B5EF4-FFF2-40B4-BE49-F238E27FC236}">
                <a16:creationId xmlns:a16="http://schemas.microsoft.com/office/drawing/2014/main" id="{A3511570-F42B-84ED-620F-F4ADA5755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5260"/>
          <a:stretch>
            <a:fillRect/>
          </a:stretch>
        </p:blipFill>
        <p:spPr bwMode="auto">
          <a:xfrm>
            <a:off x="0" y="34925"/>
            <a:ext cx="24812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8">
            <a:extLst>
              <a:ext uri="{FF2B5EF4-FFF2-40B4-BE49-F238E27FC236}">
                <a16:creationId xmlns:a16="http://schemas.microsoft.com/office/drawing/2014/main" id="{96F07180-BAA2-C3BC-1EC2-4FD8211DB02C}"/>
              </a:ext>
            </a:extLst>
          </p:cNvPr>
          <p:cNvSpPr txBox="1"/>
          <p:nvPr/>
        </p:nvSpPr>
        <p:spPr>
          <a:xfrm>
            <a:off x="2569202" y="485068"/>
            <a:ext cx="6026009" cy="954107"/>
          </a:xfrm>
          <a:prstGeom prst="rect">
            <a:avLst/>
          </a:prstGeom>
          <a:noFill/>
          <a:ln cap="flat">
            <a:noFill/>
          </a:ln>
        </p:spPr>
        <p:txBody>
          <a:bodyPr wrap="none">
            <a:spAutoFit/>
          </a:bodyPr>
          <a:lstStyle/>
          <a:p>
            <a:pP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mj-lt"/>
                <a:cs typeface="Arial" pitchFamily="34"/>
              </a:rPr>
              <a:t>EJECUCIÓN PRESUPUESTAL DE INGRESOS</a:t>
            </a:r>
          </a:p>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mj-lt"/>
                <a:cs typeface="Arial" pitchFamily="34"/>
              </a:rPr>
              <a:t>31 de Diciembre de 2024</a:t>
            </a:r>
          </a:p>
        </p:txBody>
      </p:sp>
      <p:pic>
        <p:nvPicPr>
          <p:cNvPr id="16389" name="Imagen 1" descr="Logotipo&#10;&#10;El contenido generado por IA puede ser incorrecto.">
            <a:extLst>
              <a:ext uri="{FF2B5EF4-FFF2-40B4-BE49-F238E27FC236}">
                <a16:creationId xmlns:a16="http://schemas.microsoft.com/office/drawing/2014/main" id="{C064F53E-D52E-69BD-5469-8987D4E58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7825" y="34925"/>
            <a:ext cx="15494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ráfico 2">
            <a:extLst>
              <a:ext uri="{FF2B5EF4-FFF2-40B4-BE49-F238E27FC236}">
                <a16:creationId xmlns:a16="http://schemas.microsoft.com/office/drawing/2014/main" id="{7CCA3314-2BBC-9953-9C77-6254AAC97F0A}"/>
              </a:ext>
            </a:extLst>
          </p:cNvPr>
          <p:cNvGraphicFramePr>
            <a:graphicFrameLocks/>
          </p:cNvGraphicFramePr>
          <p:nvPr>
            <p:extLst>
              <p:ext uri="{D42A27DB-BD31-4B8C-83A1-F6EECF244321}">
                <p14:modId xmlns:p14="http://schemas.microsoft.com/office/powerpoint/2010/main" val="1073566905"/>
              </p:ext>
            </p:extLst>
          </p:nvPr>
        </p:nvGraphicFramePr>
        <p:xfrm>
          <a:off x="1517381" y="1544753"/>
          <a:ext cx="9434944" cy="496164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n 5">
            <a:extLst>
              <a:ext uri="{FF2B5EF4-FFF2-40B4-BE49-F238E27FC236}">
                <a16:creationId xmlns:a16="http://schemas.microsoft.com/office/drawing/2014/main" id="{18629817-181B-DEBB-54B3-4EB7783C2C12}"/>
              </a:ext>
            </a:extLst>
          </p:cNvPr>
          <p:cNvPicPr>
            <a:picLocks noMove="1" noResize="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99991"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Imagen 7">
            <a:extLst>
              <a:ext uri="{FF2B5EF4-FFF2-40B4-BE49-F238E27FC236}">
                <a16:creationId xmlns:a16="http://schemas.microsoft.com/office/drawing/2014/main" id="{E28704B3-1BAC-AD22-2004-E87862622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5260"/>
          <a:stretch>
            <a:fillRect/>
          </a:stretch>
        </p:blipFill>
        <p:spPr bwMode="auto">
          <a:xfrm>
            <a:off x="0" y="34925"/>
            <a:ext cx="24812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8">
            <a:extLst>
              <a:ext uri="{FF2B5EF4-FFF2-40B4-BE49-F238E27FC236}">
                <a16:creationId xmlns:a16="http://schemas.microsoft.com/office/drawing/2014/main" id="{5B95BE75-3C00-C121-7C70-299F4A121136}"/>
              </a:ext>
            </a:extLst>
          </p:cNvPr>
          <p:cNvSpPr txBox="1"/>
          <p:nvPr/>
        </p:nvSpPr>
        <p:spPr>
          <a:xfrm>
            <a:off x="2758356" y="558006"/>
            <a:ext cx="7502375" cy="1015663"/>
          </a:xfrm>
          <a:prstGeom prst="rect">
            <a:avLst/>
          </a:prstGeom>
          <a:noFill/>
          <a:ln cap="flat">
            <a:noFill/>
          </a:ln>
        </p:spPr>
        <p:txBody>
          <a:bodyPr wrap="none">
            <a:spAutoFit/>
          </a:bodyPr>
          <a:lstStyle/>
          <a:p>
            <a:pP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Arial" pitchFamily="34"/>
                <a:cs typeface="Arial" pitchFamily="34"/>
              </a:rPr>
              <a:t>EJECUCIÓN PRESUPUESTAL DE GASTOS</a:t>
            </a:r>
          </a:p>
          <a:p>
            <a:pPr algn="ctr" defTabSz="457200" eaLnBrk="1" fontAlgn="auto" hangingPunct="1">
              <a:spcBef>
                <a:spcPts val="0"/>
              </a:spcBef>
              <a:spcAft>
                <a:spcPts val="0"/>
              </a:spcAft>
              <a:defRPr sz="1800" b="0" i="0" u="none" strike="noStrike" kern="0" cap="none" spc="0" baseline="0">
                <a:solidFill>
                  <a:srgbClr val="000000"/>
                </a:solidFill>
                <a:uFillTx/>
              </a:defRPr>
            </a:pPr>
            <a:r>
              <a:rPr lang="es-CO" sz="3200" b="1" kern="0" dirty="0">
                <a:solidFill>
                  <a:srgbClr val="404040"/>
                </a:solidFill>
                <a:latin typeface="Arial" pitchFamily="34"/>
                <a:cs typeface="Arial" pitchFamily="34"/>
              </a:rPr>
              <a:t>31 de Diciembre de 2024</a:t>
            </a:r>
          </a:p>
        </p:txBody>
      </p:sp>
      <p:pic>
        <p:nvPicPr>
          <p:cNvPr id="17413" name="Imagen 1" descr="Logotipo&#10;&#10;El contenido generado por IA puede ser incorrecto.">
            <a:extLst>
              <a:ext uri="{FF2B5EF4-FFF2-40B4-BE49-F238E27FC236}">
                <a16:creationId xmlns:a16="http://schemas.microsoft.com/office/drawing/2014/main" id="{D96C09F8-E916-37DA-28EE-12ED9A880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7825" y="34925"/>
            <a:ext cx="15494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ráfico 2">
            <a:extLst>
              <a:ext uri="{FF2B5EF4-FFF2-40B4-BE49-F238E27FC236}">
                <a16:creationId xmlns:a16="http://schemas.microsoft.com/office/drawing/2014/main" id="{E610E097-094D-BA9F-B309-4D832765FE1F}"/>
              </a:ext>
            </a:extLst>
          </p:cNvPr>
          <p:cNvGraphicFramePr>
            <a:graphicFrameLocks/>
          </p:cNvGraphicFramePr>
          <p:nvPr>
            <p:extLst>
              <p:ext uri="{D42A27DB-BD31-4B8C-83A1-F6EECF244321}">
                <p14:modId xmlns:p14="http://schemas.microsoft.com/office/powerpoint/2010/main" val="819663544"/>
              </p:ext>
            </p:extLst>
          </p:nvPr>
        </p:nvGraphicFramePr>
        <p:xfrm>
          <a:off x="696190" y="1644650"/>
          <a:ext cx="10235046" cy="46418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8">
            <a:extLst>
              <a:ext uri="{FF2B5EF4-FFF2-40B4-BE49-F238E27FC236}">
                <a16:creationId xmlns:a16="http://schemas.microsoft.com/office/drawing/2014/main" id="{008323BC-6822-1F03-8662-8E31C88C3718}"/>
              </a:ext>
            </a:extLst>
          </p:cNvPr>
          <p:cNvSpPr txBox="1"/>
          <p:nvPr/>
        </p:nvSpPr>
        <p:spPr>
          <a:xfrm>
            <a:off x="3055938" y="461963"/>
            <a:ext cx="4939942" cy="954107"/>
          </a:xfrm>
          <a:prstGeom prst="rect">
            <a:avLst/>
          </a:prstGeom>
          <a:noFill/>
          <a:ln cap="flat">
            <a:noFill/>
          </a:ln>
        </p:spPr>
        <p:txBody>
          <a:bodyPr wrap="square">
            <a:spAutoFit/>
          </a:bodyPr>
          <a:lstStyle/>
          <a:p>
            <a:pP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mj-lt"/>
                <a:cs typeface="Arial" pitchFamily="34"/>
              </a:rPr>
              <a:t>Ejecución Presupuestal de Gastos</a:t>
            </a:r>
          </a:p>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800" b="1" kern="0" dirty="0">
                <a:solidFill>
                  <a:srgbClr val="404040"/>
                </a:solidFill>
                <a:latin typeface="+mj-lt"/>
                <a:cs typeface="Arial" pitchFamily="34"/>
              </a:rPr>
              <a:t>31 de Diciembre de 2024</a:t>
            </a:r>
          </a:p>
        </p:txBody>
      </p:sp>
      <p:sp>
        <p:nvSpPr>
          <p:cNvPr id="18435" name="CuadroTexto 3">
            <a:extLst>
              <a:ext uri="{FF2B5EF4-FFF2-40B4-BE49-F238E27FC236}">
                <a16:creationId xmlns:a16="http://schemas.microsoft.com/office/drawing/2014/main" id="{0022473F-8CEA-2624-970D-3DA0A1F733A6}"/>
              </a:ext>
            </a:extLst>
          </p:cNvPr>
          <p:cNvSpPr txBox="1">
            <a:spLocks noChangeArrowheads="1"/>
          </p:cNvSpPr>
          <p:nvPr/>
        </p:nvSpPr>
        <p:spPr bwMode="auto">
          <a:xfrm>
            <a:off x="1775838" y="1825422"/>
            <a:ext cx="8891588"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algn="just">
              <a:lnSpc>
                <a:spcPct val="107000"/>
              </a:lnSpc>
              <a:spcAft>
                <a:spcPts val="800"/>
              </a:spcAft>
            </a:pPr>
            <a:r>
              <a:rPr lang="es-ES_tradnl" altLang="es-CO" sz="2000" b="1" dirty="0">
                <a:latin typeface="Calibri Light" panose="020F0302020204030204" pitchFamily="34" charset="0"/>
                <a:ea typeface="Bitstream Vera Sans"/>
                <a:cs typeface="Times New Roman" panose="02020603050405020304" pitchFamily="18" charset="0"/>
              </a:rPr>
              <a:t>Registros Presupuestales / RP</a:t>
            </a:r>
            <a:r>
              <a:rPr lang="es-ES_tradnl" altLang="es-CO" sz="2000" dirty="0">
                <a:latin typeface="Calibri Light" panose="020F0302020204030204" pitchFamily="34" charset="0"/>
                <a:ea typeface="Bitstream Vera Sans"/>
                <a:cs typeface="Times New Roman" panose="02020603050405020304" pitchFamily="18" charset="0"/>
              </a:rPr>
              <a:t>:</a:t>
            </a:r>
            <a:r>
              <a:rPr lang="es-ES_tradnl" altLang="es-CO" dirty="0">
                <a:latin typeface="Arial" panose="020B0604020202020204" pitchFamily="34" charset="0"/>
                <a:ea typeface="Bitstream Vera Sans"/>
                <a:cs typeface="Times New Roman" panose="02020603050405020304" pitchFamily="18" charset="0"/>
              </a:rPr>
              <a:t> </a:t>
            </a:r>
            <a:r>
              <a:rPr lang="es-ES_tradnl" altLang="es-CO" sz="2000" dirty="0">
                <a:latin typeface="Calibri Light" panose="020F0302020204030204" pitchFamily="34" charset="0"/>
                <a:ea typeface="Bitstream Vera Sans"/>
                <a:cs typeface="Times New Roman" panose="02020603050405020304" pitchFamily="18" charset="0"/>
              </a:rPr>
              <a:t>10,498,961,236.22</a:t>
            </a:r>
            <a:endParaRPr lang="es-CO" altLang="es-CO" dirty="0">
              <a:latin typeface="Arial" panose="020B0604020202020204" pitchFamily="34" charset="0"/>
              <a:ea typeface="Bitstream Vera Sans"/>
              <a:cs typeface="Times New Roman" panose="02020603050405020304" pitchFamily="18" charset="0"/>
            </a:endParaRPr>
          </a:p>
          <a:p>
            <a:pPr algn="just">
              <a:lnSpc>
                <a:spcPct val="107000"/>
              </a:lnSpc>
              <a:spcAft>
                <a:spcPts val="800"/>
              </a:spcAft>
            </a:pPr>
            <a:r>
              <a:rPr lang="es-ES_tradnl" altLang="es-CO" sz="2000" b="1" dirty="0">
                <a:latin typeface="Calibri Light" panose="020F0302020204030204" pitchFamily="34" charset="0"/>
                <a:ea typeface="Bitstream Vera Sans"/>
                <a:cs typeface="Times New Roman" panose="02020603050405020304" pitchFamily="18" charset="0"/>
              </a:rPr>
              <a:t>Obligaciones Presupuestales / Ordenes De Pago</a:t>
            </a:r>
            <a:r>
              <a:rPr lang="es-ES_tradnl" altLang="es-CO" sz="2000" dirty="0">
                <a:latin typeface="Calibri Light" panose="020F0302020204030204" pitchFamily="34" charset="0"/>
                <a:ea typeface="Bitstream Vera Sans"/>
                <a:cs typeface="Times New Roman" panose="02020603050405020304" pitchFamily="18" charset="0"/>
              </a:rPr>
              <a:t>:</a:t>
            </a:r>
            <a:r>
              <a:rPr lang="es-ES_tradnl" altLang="es-CO" dirty="0">
                <a:latin typeface="Arial" panose="020B0604020202020204" pitchFamily="34" charset="0"/>
                <a:ea typeface="Bitstream Vera Sans"/>
                <a:cs typeface="Times New Roman" panose="02020603050405020304" pitchFamily="18" charset="0"/>
              </a:rPr>
              <a:t> </a:t>
            </a:r>
            <a:r>
              <a:rPr lang="es-ES_tradnl" altLang="es-CO" sz="2000" dirty="0">
                <a:latin typeface="Calibri Light" panose="020F0302020204030204" pitchFamily="34" charset="0"/>
                <a:ea typeface="Bitstream Vera Sans"/>
                <a:cs typeface="Times New Roman" panose="02020603050405020304" pitchFamily="18" charset="0"/>
              </a:rPr>
              <a:t>8.678.197.486,72</a:t>
            </a:r>
          </a:p>
          <a:p>
            <a:pPr algn="just">
              <a:lnSpc>
                <a:spcPct val="107000"/>
              </a:lnSpc>
              <a:spcAft>
                <a:spcPts val="800"/>
              </a:spcAft>
            </a:pPr>
            <a:r>
              <a:rPr lang="es-ES_tradnl" altLang="es-CO" sz="2000" b="1" dirty="0">
                <a:latin typeface="Calibri Light" panose="020F0302020204030204" pitchFamily="34" charset="0"/>
                <a:ea typeface="Bitstream Vera Sans"/>
                <a:cs typeface="Times New Roman" panose="02020603050405020304" pitchFamily="18" charset="0"/>
              </a:rPr>
              <a:t>Pagos / Egresos</a:t>
            </a:r>
            <a:r>
              <a:rPr lang="es-ES_tradnl" altLang="es-CO" sz="2000" dirty="0">
                <a:latin typeface="Calibri Light" panose="020F0302020204030204" pitchFamily="34" charset="0"/>
                <a:ea typeface="Bitstream Vera Sans"/>
                <a:cs typeface="Times New Roman" panose="02020603050405020304" pitchFamily="18" charset="0"/>
              </a:rPr>
              <a:t>:</a:t>
            </a:r>
            <a:r>
              <a:rPr lang="es-ES_tradnl" altLang="es-CO" sz="2000" dirty="0">
                <a:latin typeface="Arial" panose="020B0604020202020204" pitchFamily="34" charset="0"/>
                <a:ea typeface="Bitstream Vera Sans"/>
                <a:cs typeface="Times New Roman" panose="02020603050405020304" pitchFamily="18" charset="0"/>
              </a:rPr>
              <a:t> </a:t>
            </a:r>
            <a:r>
              <a:rPr lang="es-ES_tradnl" altLang="es-CO" sz="2000" dirty="0">
                <a:latin typeface="Calibri Light" panose="020F0302020204030204" pitchFamily="34" charset="0"/>
                <a:ea typeface="Bitstream Vera Sans"/>
                <a:cs typeface="Times New Roman" panose="02020603050405020304" pitchFamily="18" charset="0"/>
              </a:rPr>
              <a:t>8.622.171.770,61</a:t>
            </a:r>
            <a:endParaRPr lang="es-CO" altLang="es-CO" sz="2000" dirty="0">
              <a:latin typeface="Arial" panose="020B0604020202020204" pitchFamily="34" charset="0"/>
              <a:ea typeface="Bitstream Vera Sans"/>
              <a:cs typeface="Times New Roman" panose="02020603050405020304" pitchFamily="18" charset="0"/>
            </a:endParaRPr>
          </a:p>
        </p:txBody>
      </p:sp>
      <p:sp>
        <p:nvSpPr>
          <p:cNvPr id="18436" name="CuadroTexto 4">
            <a:extLst>
              <a:ext uri="{FF2B5EF4-FFF2-40B4-BE49-F238E27FC236}">
                <a16:creationId xmlns:a16="http://schemas.microsoft.com/office/drawing/2014/main" id="{37292F96-3A5F-11C8-748F-4A2A7AB94B04}"/>
              </a:ext>
            </a:extLst>
          </p:cNvPr>
          <p:cNvSpPr txBox="1">
            <a:spLocks noChangeArrowheads="1"/>
          </p:cNvSpPr>
          <p:nvPr/>
        </p:nvSpPr>
        <p:spPr bwMode="auto">
          <a:xfrm>
            <a:off x="673100" y="3522663"/>
            <a:ext cx="10845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eaLnBrk="0" fontAlgn="base" hangingPunct="0">
              <a:spcBef>
                <a:spcPct val="0"/>
              </a:spcBef>
              <a:spcAft>
                <a:spcPct val="0"/>
              </a:spcAft>
              <a:defRPr>
                <a:solidFill>
                  <a:schemeClr val="tx1"/>
                </a:solidFill>
                <a:latin typeface="Aptos" panose="020B0004020202020204" pitchFamily="34" charset="0"/>
              </a:defRPr>
            </a:lvl6pPr>
            <a:lvl7pPr marL="2971800" indent="-228600" eaLnBrk="0" fontAlgn="base" hangingPunct="0">
              <a:spcBef>
                <a:spcPct val="0"/>
              </a:spcBef>
              <a:spcAft>
                <a:spcPct val="0"/>
              </a:spcAft>
              <a:defRPr>
                <a:solidFill>
                  <a:schemeClr val="tx1"/>
                </a:solidFill>
                <a:latin typeface="Aptos" panose="020B0004020202020204" pitchFamily="34" charset="0"/>
              </a:defRPr>
            </a:lvl7pPr>
            <a:lvl8pPr marL="3429000" indent="-228600" eaLnBrk="0" fontAlgn="base" hangingPunct="0">
              <a:spcBef>
                <a:spcPct val="0"/>
              </a:spcBef>
              <a:spcAft>
                <a:spcPct val="0"/>
              </a:spcAft>
              <a:defRPr>
                <a:solidFill>
                  <a:schemeClr val="tx1"/>
                </a:solidFill>
                <a:latin typeface="Aptos" panose="020B0004020202020204" pitchFamily="34" charset="0"/>
              </a:defRPr>
            </a:lvl8pPr>
            <a:lvl9pPr marL="3886200" indent="-228600" eaLnBrk="0" fontAlgn="base" hangingPunct="0">
              <a:spcBef>
                <a:spcPct val="0"/>
              </a:spcBef>
              <a:spcAft>
                <a:spcPct val="0"/>
              </a:spcAft>
              <a:defRPr>
                <a:solidFill>
                  <a:schemeClr val="tx1"/>
                </a:solidFill>
                <a:latin typeface="Aptos" panose="020B0004020202020204" pitchFamily="34" charset="0"/>
              </a:defRPr>
            </a:lvl9pPr>
          </a:lstStyle>
          <a:p>
            <a:pPr algn="just">
              <a:buFont typeface="Arial" panose="020B0604020202020204" pitchFamily="34" charset="0"/>
              <a:buChar char="•"/>
            </a:pPr>
            <a:r>
              <a:rPr lang="es-ES_tradnl" altLang="es-CO" dirty="0">
                <a:latin typeface="Calibri Light" panose="020F0302020204030204" pitchFamily="34" charset="0"/>
                <a:ea typeface="Bitstream Vera Sans"/>
                <a:cs typeface="Times New Roman" panose="02020603050405020304" pitchFamily="18" charset="0"/>
              </a:rPr>
              <a:t>Se presentan los saldos de cuentas por pagar en registros presupuestales sin ejecución, sin informes de ejecución o por determinar ejecución, con corte 31 de Diciembre de 2024, que genera un saldo de </a:t>
            </a:r>
            <a:r>
              <a:rPr lang="es-ES_tradnl" altLang="es-CO" b="1" dirty="0">
                <a:latin typeface="Calibri Light" panose="020F0302020204030204" pitchFamily="34" charset="0"/>
                <a:ea typeface="Bitstream Vera Sans"/>
                <a:cs typeface="Times New Roman" panose="02020603050405020304" pitchFamily="18" charset="0"/>
              </a:rPr>
              <a:t>1,820,763,749.50</a:t>
            </a:r>
            <a:r>
              <a:rPr lang="es-ES_tradnl" altLang="es-CO" dirty="0">
                <a:latin typeface="Calibri Light" panose="020F0302020204030204" pitchFamily="34" charset="0"/>
                <a:ea typeface="Bitstream Vera Sans"/>
                <a:cs typeface="Times New Roman" panose="02020603050405020304" pitchFamily="18" charset="0"/>
              </a:rPr>
              <a:t>, cuentas por pagar constituidas mediante resolución </a:t>
            </a:r>
            <a:r>
              <a:rPr lang="es-ES_tradnl" altLang="es-CO" dirty="0" err="1">
                <a:latin typeface="Calibri Light" panose="020F0302020204030204" pitchFamily="34" charset="0"/>
                <a:ea typeface="Bitstream Vera Sans"/>
                <a:cs typeface="Times New Roman" panose="02020603050405020304" pitchFamily="18" charset="0"/>
              </a:rPr>
              <a:t>N°</a:t>
            </a:r>
            <a:r>
              <a:rPr lang="es-ES_tradnl" altLang="es-CO" dirty="0">
                <a:latin typeface="Calibri Light" panose="020F0302020204030204" pitchFamily="34" charset="0"/>
                <a:ea typeface="Bitstream Vera Sans"/>
                <a:cs typeface="Times New Roman" panose="02020603050405020304" pitchFamily="18" charset="0"/>
              </a:rPr>
              <a:t> 2024120007 de (DICIEMBRE 31 DE 2024)</a:t>
            </a:r>
          </a:p>
          <a:p>
            <a:pPr algn="just">
              <a:buFont typeface="Arial" panose="020B0604020202020204" pitchFamily="34" charset="0"/>
              <a:buChar char="•"/>
            </a:pPr>
            <a:endParaRPr lang="es-ES_tradnl" altLang="es-CO" dirty="0">
              <a:latin typeface="Calibri Light" panose="020F0302020204030204" pitchFamily="34" charset="0"/>
              <a:ea typeface="Bitstream Vera Sans"/>
              <a:cs typeface="Times New Roman" panose="02020603050405020304" pitchFamily="18" charset="0"/>
            </a:endParaRPr>
          </a:p>
          <a:p>
            <a:pPr algn="just">
              <a:buFont typeface="Arial" panose="020B0604020202020204" pitchFamily="34" charset="0"/>
              <a:buChar char="•"/>
            </a:pPr>
            <a:r>
              <a:rPr lang="es-ES_tradnl" altLang="es-CO" dirty="0">
                <a:latin typeface="Calibri Light" panose="020F0302020204030204" pitchFamily="34" charset="0"/>
                <a:ea typeface="Bitstream Vera Sans"/>
                <a:cs typeface="Times New Roman" panose="02020603050405020304" pitchFamily="18" charset="0"/>
              </a:rPr>
              <a:t>Se presentan los saldos de cuentas por pagar en registros presupuestales con ejecución y debidamente causadas contablemente con corte 31 de Diciembre de 2024, que genera un saldo de </a:t>
            </a:r>
            <a:r>
              <a:rPr lang="es-ES_tradnl" altLang="es-CO" b="1" dirty="0">
                <a:latin typeface="Calibri Light" panose="020F0302020204030204" pitchFamily="34" charset="0"/>
                <a:ea typeface="Bitstream Vera Sans"/>
                <a:cs typeface="Times New Roman" panose="02020603050405020304" pitchFamily="18" charset="0"/>
              </a:rPr>
              <a:t>56,025,716.11</a:t>
            </a:r>
            <a:r>
              <a:rPr lang="es-ES_tradnl" altLang="es-CO" dirty="0">
                <a:latin typeface="Calibri Light" panose="020F0302020204030204" pitchFamily="34" charset="0"/>
                <a:ea typeface="Bitstream Vera Sans"/>
                <a:cs typeface="Times New Roman" panose="02020603050405020304" pitchFamily="18" charset="0"/>
              </a:rPr>
              <a:t>, cuentas por pagar constituidas mediante resolución </a:t>
            </a:r>
            <a:r>
              <a:rPr lang="es-ES_tradnl" altLang="es-CO" dirty="0" err="1">
                <a:latin typeface="Calibri Light" panose="020F0302020204030204" pitchFamily="34" charset="0"/>
                <a:ea typeface="Bitstream Vera Sans"/>
                <a:cs typeface="Times New Roman" panose="02020603050405020304" pitchFamily="18" charset="0"/>
              </a:rPr>
              <a:t>N°</a:t>
            </a:r>
            <a:r>
              <a:rPr lang="es-ES_tradnl" altLang="es-CO" dirty="0">
                <a:latin typeface="Calibri Light" panose="020F0302020204030204" pitchFamily="34" charset="0"/>
                <a:ea typeface="Bitstream Vera Sans"/>
                <a:cs typeface="Times New Roman" panose="02020603050405020304" pitchFamily="18" charset="0"/>
              </a:rPr>
              <a:t> 2024120007 de (DICIEMBRE 31 DE 2024)</a:t>
            </a:r>
            <a:endParaRPr lang="es-CO" altLang="es-CO" dirty="0">
              <a:latin typeface="Arial" panose="020B0604020202020204" pitchFamily="34" charset="0"/>
              <a:ea typeface="Bitstream Vera Sans"/>
              <a:cs typeface="Times New Roman" panose="02020603050405020304" pitchFamily="18" charset="0"/>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n 5">
            <a:extLst>
              <a:ext uri="{FF2B5EF4-FFF2-40B4-BE49-F238E27FC236}">
                <a16:creationId xmlns:a16="http://schemas.microsoft.com/office/drawing/2014/main" id="{2D59194C-8543-C9AA-55E5-484BB7E6C3CE}"/>
              </a:ext>
            </a:extLst>
          </p:cNvPr>
          <p:cNvPicPr>
            <a:picLocks noMove="1" noResize="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99991"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Imagen 7">
            <a:extLst>
              <a:ext uri="{FF2B5EF4-FFF2-40B4-BE49-F238E27FC236}">
                <a16:creationId xmlns:a16="http://schemas.microsoft.com/office/drawing/2014/main" id="{643F9BA9-0F2D-5B92-8C84-E5BF2AC87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5260"/>
          <a:stretch>
            <a:fillRect/>
          </a:stretch>
        </p:blipFill>
        <p:spPr bwMode="auto">
          <a:xfrm>
            <a:off x="0" y="34925"/>
            <a:ext cx="24812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8">
            <a:extLst>
              <a:ext uri="{FF2B5EF4-FFF2-40B4-BE49-F238E27FC236}">
                <a16:creationId xmlns:a16="http://schemas.microsoft.com/office/drawing/2014/main" id="{A342DBBD-A291-56DB-768D-9E0AAC7F4535}"/>
              </a:ext>
            </a:extLst>
          </p:cNvPr>
          <p:cNvSpPr txBox="1"/>
          <p:nvPr/>
        </p:nvSpPr>
        <p:spPr>
          <a:xfrm>
            <a:off x="3564270" y="184150"/>
            <a:ext cx="5479384" cy="584775"/>
          </a:xfrm>
          <a:prstGeom prst="rect">
            <a:avLst/>
          </a:prstGeom>
          <a:noFill/>
          <a:ln cap="flat">
            <a:noFill/>
          </a:ln>
        </p:spPr>
        <p:txBody>
          <a:bodyPr wrap="none"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3200" b="1" kern="0" dirty="0">
                <a:solidFill>
                  <a:srgbClr val="404040"/>
                </a:solidFill>
                <a:latin typeface="+mj-lt"/>
                <a:cs typeface="Arial" pitchFamily="34"/>
              </a:rPr>
              <a:t>SALDO DE CUENTAS BANCARIAS </a:t>
            </a:r>
          </a:p>
        </p:txBody>
      </p:sp>
      <p:pic>
        <p:nvPicPr>
          <p:cNvPr id="19461" name="Imagen 7">
            <a:extLst>
              <a:ext uri="{FF2B5EF4-FFF2-40B4-BE49-F238E27FC236}">
                <a16:creationId xmlns:a16="http://schemas.microsoft.com/office/drawing/2014/main" id="{1DBD6052-FF70-A060-8445-0FDE75D90407}"/>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0050" y="2482850"/>
            <a:ext cx="4968875"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Imagen 1" descr="Logotipo&#10;&#10;El contenido generado por IA puede ser incorrecto.">
            <a:extLst>
              <a:ext uri="{FF2B5EF4-FFF2-40B4-BE49-F238E27FC236}">
                <a16:creationId xmlns:a16="http://schemas.microsoft.com/office/drawing/2014/main" id="{61A9E803-056D-5361-723E-1EAF060245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7825" y="34925"/>
            <a:ext cx="15494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Imagen 1" descr="Tabla&#10;&#10;El contenido generado por IA puede ser incorrecto.">
            <a:extLst>
              <a:ext uri="{FF2B5EF4-FFF2-40B4-BE49-F238E27FC236}">
                <a16:creationId xmlns:a16="http://schemas.microsoft.com/office/drawing/2014/main" id="{9F0EBDE4-3DEC-061B-1093-53DEFB4BD1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232"/>
          <a:stretch>
            <a:fillRect/>
          </a:stretch>
        </p:blipFill>
        <p:spPr bwMode="auto">
          <a:xfrm>
            <a:off x="5978525" y="1550988"/>
            <a:ext cx="5722938"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Imagen 2" descr="Tabla&#10;&#10;El contenido generado por IA puede ser incorrecto.">
            <a:extLst>
              <a:ext uri="{FF2B5EF4-FFF2-40B4-BE49-F238E27FC236}">
                <a16:creationId xmlns:a16="http://schemas.microsoft.com/office/drawing/2014/main" id="{7A328BD3-6685-0F0C-28CF-59CC465A7A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611" t="45914" b="16454"/>
          <a:stretch>
            <a:fillRect/>
          </a:stretch>
        </p:blipFill>
        <p:spPr bwMode="auto">
          <a:xfrm>
            <a:off x="5978525" y="4795838"/>
            <a:ext cx="57229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8">
            <a:extLst>
              <a:ext uri="{FF2B5EF4-FFF2-40B4-BE49-F238E27FC236}">
                <a16:creationId xmlns:a16="http://schemas.microsoft.com/office/drawing/2014/main" id="{A53F34BF-A458-6C03-1431-CEE8F9D086DB}"/>
              </a:ext>
            </a:extLst>
          </p:cNvPr>
          <p:cNvSpPr txBox="1"/>
          <p:nvPr/>
        </p:nvSpPr>
        <p:spPr>
          <a:xfrm>
            <a:off x="1415629" y="1989138"/>
            <a:ext cx="2680542" cy="400110"/>
          </a:xfrm>
          <a:prstGeom prst="rect">
            <a:avLst/>
          </a:prstGeom>
          <a:noFill/>
          <a:ln cap="flat">
            <a:noFill/>
          </a:ln>
        </p:spPr>
        <p:txBody>
          <a:bodyPr wrap="none"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000" b="1" kern="0" dirty="0">
                <a:solidFill>
                  <a:srgbClr val="404040"/>
                </a:solidFill>
                <a:latin typeface="+mj-lt"/>
                <a:cs typeface="Arial" pitchFamily="34"/>
              </a:rPr>
              <a:t>08 SEPTIEMBRE DE 2024</a:t>
            </a:r>
          </a:p>
        </p:txBody>
      </p:sp>
      <p:sp>
        <p:nvSpPr>
          <p:cNvPr id="7" name="CuadroTexto 8">
            <a:extLst>
              <a:ext uri="{FF2B5EF4-FFF2-40B4-BE49-F238E27FC236}">
                <a16:creationId xmlns:a16="http://schemas.microsoft.com/office/drawing/2014/main" id="{4650CC6D-78E7-A1E3-FB86-88541F9AD0D4}"/>
              </a:ext>
            </a:extLst>
          </p:cNvPr>
          <p:cNvSpPr txBox="1"/>
          <p:nvPr/>
        </p:nvSpPr>
        <p:spPr>
          <a:xfrm>
            <a:off x="7402741" y="1150938"/>
            <a:ext cx="2874505" cy="400110"/>
          </a:xfrm>
          <a:prstGeom prst="rect">
            <a:avLst/>
          </a:prstGeom>
          <a:noFill/>
          <a:ln cap="flat">
            <a:noFill/>
          </a:ln>
        </p:spPr>
        <p:txBody>
          <a:bodyPr wrap="none"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2000" b="1" kern="0" dirty="0">
                <a:solidFill>
                  <a:srgbClr val="404040"/>
                </a:solidFill>
                <a:latin typeface="+mj-lt"/>
                <a:cs typeface="Arial" pitchFamily="34"/>
              </a:rPr>
              <a:t>31 DE DICIEMBRE DE 2024</a:t>
            </a:r>
          </a:p>
        </p:txBody>
      </p:sp>
      <p:cxnSp>
        <p:nvCxnSpPr>
          <p:cNvPr id="9" name="Conector recto 8">
            <a:extLst>
              <a:ext uri="{FF2B5EF4-FFF2-40B4-BE49-F238E27FC236}">
                <a16:creationId xmlns:a16="http://schemas.microsoft.com/office/drawing/2014/main" id="{E6B25A91-EB5D-F2B9-F9AA-83CE37873927}"/>
              </a:ext>
            </a:extLst>
          </p:cNvPr>
          <p:cNvCxnSpPr/>
          <p:nvPr/>
        </p:nvCxnSpPr>
        <p:spPr>
          <a:xfrm>
            <a:off x="5694363" y="1150938"/>
            <a:ext cx="0" cy="5300662"/>
          </a:xfrm>
          <a:prstGeom prst="line">
            <a:avLst/>
          </a:prstGeom>
          <a:ln w="57150">
            <a:solidFill>
              <a:schemeClr val="accent2">
                <a:lumMod val="75000"/>
              </a:schemeClr>
            </a:solidFill>
          </a:ln>
        </p:spPr>
        <p:style>
          <a:lnRef idx="3">
            <a:schemeClr val="accent6"/>
          </a:lnRef>
          <a:fillRef idx="0">
            <a:schemeClr val="accent6"/>
          </a:fillRef>
          <a:effectRef idx="2">
            <a:schemeClr val="accent6"/>
          </a:effectRef>
          <a:fontRef idx="minor">
            <a:schemeClr val="tx1"/>
          </a:fontRef>
        </p:style>
      </p:cxn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n 5">
            <a:extLst>
              <a:ext uri="{FF2B5EF4-FFF2-40B4-BE49-F238E27FC236}">
                <a16:creationId xmlns:a16="http://schemas.microsoft.com/office/drawing/2014/main" id="{0FAA2E99-5C18-35BA-FF5F-A77208CD7271}"/>
              </a:ext>
            </a:extLst>
          </p:cNvPr>
          <p:cNvPicPr>
            <a:picLocks noMove="1" noResize="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799991" flipH="1">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Imagen 7">
            <a:extLst>
              <a:ext uri="{FF2B5EF4-FFF2-40B4-BE49-F238E27FC236}">
                <a16:creationId xmlns:a16="http://schemas.microsoft.com/office/drawing/2014/main" id="{D0E66A7A-72E9-0D9C-04C3-90BD5CB125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5260"/>
          <a:stretch>
            <a:fillRect/>
          </a:stretch>
        </p:blipFill>
        <p:spPr bwMode="auto">
          <a:xfrm>
            <a:off x="0" y="34925"/>
            <a:ext cx="2481263"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8">
            <a:extLst>
              <a:ext uri="{FF2B5EF4-FFF2-40B4-BE49-F238E27FC236}">
                <a16:creationId xmlns:a16="http://schemas.microsoft.com/office/drawing/2014/main" id="{D5731B9A-EC77-0437-76CB-69218D319D58}"/>
              </a:ext>
            </a:extLst>
          </p:cNvPr>
          <p:cNvSpPr txBox="1"/>
          <p:nvPr/>
        </p:nvSpPr>
        <p:spPr>
          <a:xfrm>
            <a:off x="3656870" y="802296"/>
            <a:ext cx="4878259" cy="861774"/>
          </a:xfrm>
          <a:prstGeom prst="rect">
            <a:avLst/>
          </a:prstGeom>
          <a:noFill/>
          <a:ln cap="flat">
            <a:noFill/>
          </a:ln>
        </p:spPr>
        <p:txBody>
          <a:bodyPr wrap="none"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3200" b="1" kern="0" dirty="0">
                <a:solidFill>
                  <a:srgbClr val="404040"/>
                </a:solidFill>
                <a:latin typeface="+mj-lt"/>
                <a:cs typeface="Arial" pitchFamily="34"/>
              </a:rPr>
              <a:t>RESUMEN DE FLUJO DE CAJA</a:t>
            </a:r>
          </a:p>
          <a:p>
            <a:pPr algn="ctr" defTabSz="457200" eaLnBrk="1" fontAlgn="auto" hangingPunct="1">
              <a:spcBef>
                <a:spcPts val="0"/>
              </a:spcBef>
              <a:spcAft>
                <a:spcPts val="0"/>
              </a:spcAft>
              <a:defRPr sz="1800" b="0" i="0" u="none" strike="noStrike" kern="0" cap="none" spc="0" baseline="0">
                <a:solidFill>
                  <a:srgbClr val="000000"/>
                </a:solidFill>
                <a:uFillTx/>
              </a:defRPr>
            </a:pPr>
            <a:r>
              <a:rPr lang="es-CO" b="1" kern="0" dirty="0">
                <a:solidFill>
                  <a:srgbClr val="404040"/>
                </a:solidFill>
                <a:latin typeface="+mj-lt"/>
                <a:cs typeface="Arial" pitchFamily="34"/>
              </a:rPr>
              <a:t>Cuentas Por Cobrar - Cuentas Por Pagar</a:t>
            </a:r>
          </a:p>
        </p:txBody>
      </p:sp>
      <p:sp>
        <p:nvSpPr>
          <p:cNvPr id="7" name="CuadroTexto 8">
            <a:extLst>
              <a:ext uri="{FF2B5EF4-FFF2-40B4-BE49-F238E27FC236}">
                <a16:creationId xmlns:a16="http://schemas.microsoft.com/office/drawing/2014/main" id="{B3374B47-BD22-B02B-A606-F7D3BFF36877}"/>
              </a:ext>
            </a:extLst>
          </p:cNvPr>
          <p:cNvSpPr txBox="1"/>
          <p:nvPr/>
        </p:nvSpPr>
        <p:spPr>
          <a:xfrm>
            <a:off x="3164749" y="5526088"/>
            <a:ext cx="5862502" cy="584775"/>
          </a:xfrm>
          <a:prstGeom prst="rect">
            <a:avLst/>
          </a:prstGeom>
          <a:noFill/>
          <a:ln cap="flat">
            <a:noFill/>
          </a:ln>
        </p:spPr>
        <p:txBody>
          <a:bodyPr wrap="none" anchorCtr="1">
            <a:spAutoFit/>
          </a:bodyPr>
          <a:lstStyle/>
          <a:p>
            <a:pPr algn="ctr" defTabSz="457200" eaLnBrk="1" fontAlgn="auto" hangingPunct="1">
              <a:spcBef>
                <a:spcPts val="0"/>
              </a:spcBef>
              <a:spcAft>
                <a:spcPts val="0"/>
              </a:spcAft>
              <a:defRPr sz="1800" b="0" i="0" u="none" strike="noStrike" kern="0" cap="none" spc="0" baseline="0">
                <a:solidFill>
                  <a:srgbClr val="000000"/>
                </a:solidFill>
                <a:uFillTx/>
              </a:defRPr>
            </a:pPr>
            <a:r>
              <a:rPr lang="es-CO" sz="1600" kern="0" dirty="0">
                <a:solidFill>
                  <a:srgbClr val="000000"/>
                </a:solidFill>
                <a:latin typeface="Calibri" pitchFamily="34"/>
              </a:rPr>
              <a:t>CUENTAS POR COBRAR MENOS LAS CUENTAS POR PAGAR MAS LOS </a:t>
            </a:r>
          </a:p>
          <a:p>
            <a:pPr algn="ctr" defTabSz="457200" eaLnBrk="1" fontAlgn="auto" hangingPunct="1">
              <a:spcBef>
                <a:spcPts val="0"/>
              </a:spcBef>
              <a:spcAft>
                <a:spcPts val="0"/>
              </a:spcAft>
              <a:defRPr sz="1800" b="0" i="0" u="none" strike="noStrike" kern="0" cap="none" spc="0" baseline="0">
                <a:solidFill>
                  <a:srgbClr val="000000"/>
                </a:solidFill>
                <a:uFillTx/>
              </a:defRPr>
            </a:pPr>
            <a:r>
              <a:rPr lang="es-CO" sz="1600" kern="0" dirty="0">
                <a:solidFill>
                  <a:srgbClr val="000000"/>
                </a:solidFill>
                <a:latin typeface="Calibri" pitchFamily="34"/>
              </a:rPr>
              <a:t>SALDOS DE BANCOS NOS DA UN SALDO NEGATIVO</a:t>
            </a:r>
          </a:p>
        </p:txBody>
      </p:sp>
      <p:pic>
        <p:nvPicPr>
          <p:cNvPr id="20486" name="Imagen 1" descr="Logotipo&#10;&#10;El contenido generado por IA puede ser incorrecto.">
            <a:extLst>
              <a:ext uri="{FF2B5EF4-FFF2-40B4-BE49-F238E27FC236}">
                <a16:creationId xmlns:a16="http://schemas.microsoft.com/office/drawing/2014/main" id="{69333B1C-EE4A-D9CA-3CAF-323ABE5C9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7825" y="34925"/>
            <a:ext cx="15494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Imagen 1">
            <a:extLst>
              <a:ext uri="{FF2B5EF4-FFF2-40B4-BE49-F238E27FC236}">
                <a16:creationId xmlns:a16="http://schemas.microsoft.com/office/drawing/2014/main" id="{D10D344C-C70A-10B7-17C6-8AD976DB10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0" y="2122488"/>
            <a:ext cx="10033000"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3">
          <a:extLst>
            <a:ext uri="{FF2B5EF4-FFF2-40B4-BE49-F238E27FC236}">
              <a16:creationId xmlns:a16="http://schemas.microsoft.com/office/drawing/2014/main" id="{0E9665E2-4AA6-481F-2DF3-227FCBC20610}"/>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C2187CA1-C95B-6639-5FA7-55EFFB0A4341}"/>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10" name="CuadroTexto 9">
            <a:extLst>
              <a:ext uri="{FF2B5EF4-FFF2-40B4-BE49-F238E27FC236}">
                <a16:creationId xmlns:a16="http://schemas.microsoft.com/office/drawing/2014/main" id="{17712112-ED9A-2B6B-B6C7-9BF3111872EA}"/>
              </a:ext>
            </a:extLst>
          </p:cNvPr>
          <p:cNvSpPr txBox="1"/>
          <p:nvPr/>
        </p:nvSpPr>
        <p:spPr>
          <a:xfrm>
            <a:off x="2992554" y="834403"/>
            <a:ext cx="6206891" cy="1200329"/>
          </a:xfrm>
          <a:prstGeom prst="rect">
            <a:avLst/>
          </a:prstGeom>
          <a:noFill/>
        </p:spPr>
        <p:txBody>
          <a:bodyPr wrap="none" rtlCol="0">
            <a:spAutoFit/>
          </a:bodyPr>
          <a:lstStyle/>
          <a:p>
            <a:pPr algn="ctr"/>
            <a:r>
              <a:rPr lang="es-CO" sz="3600" b="1" dirty="0">
                <a:solidFill>
                  <a:schemeClr val="tx1">
                    <a:lumMod val="75000"/>
                    <a:lumOff val="25000"/>
                  </a:schemeClr>
                </a:solidFill>
                <a:latin typeface="+mj-lt"/>
                <a:cs typeface="Arial" panose="020B0604020202020204" pitchFamily="34" charset="0"/>
              </a:rPr>
              <a:t>TOTAL CONTRATOS CELEBRADOS </a:t>
            </a:r>
          </a:p>
          <a:p>
            <a:pPr algn="ctr"/>
            <a:r>
              <a:rPr lang="es-CO" sz="3600" b="1" dirty="0">
                <a:solidFill>
                  <a:schemeClr val="tx1">
                    <a:lumMod val="75000"/>
                    <a:lumOff val="25000"/>
                  </a:schemeClr>
                </a:solidFill>
                <a:latin typeface="+mj-lt"/>
                <a:cs typeface="Arial" panose="020B0604020202020204" pitchFamily="34" charset="0"/>
              </a:rPr>
              <a:t>COMO COMPRADOR 2024</a:t>
            </a:r>
          </a:p>
        </p:txBody>
      </p:sp>
      <p:pic>
        <p:nvPicPr>
          <p:cNvPr id="14" name="Imagen 13">
            <a:extLst>
              <a:ext uri="{FF2B5EF4-FFF2-40B4-BE49-F238E27FC236}">
                <a16:creationId xmlns:a16="http://schemas.microsoft.com/office/drawing/2014/main" id="{E4F0D7BF-84EF-F9D7-8C4B-0E612F35BBDA}"/>
              </a:ext>
            </a:extLst>
          </p:cNvPr>
          <p:cNvPicPr>
            <a:picLocks noChangeAspect="1"/>
          </p:cNvPicPr>
          <p:nvPr/>
        </p:nvPicPr>
        <p:blipFill>
          <a:blip r:embed="rId4"/>
          <a:srcRect r="55260"/>
          <a:stretch/>
        </p:blipFill>
        <p:spPr>
          <a:xfrm>
            <a:off x="0" y="35357"/>
            <a:ext cx="2481162" cy="1045047"/>
          </a:xfrm>
          <a:prstGeom prst="rect">
            <a:avLst/>
          </a:prstGeom>
        </p:spPr>
      </p:pic>
      <p:pic>
        <p:nvPicPr>
          <p:cNvPr id="2" name="Imagen 1" descr="Logotipo&#10;&#10;Descripción generada automáticamente">
            <a:extLst>
              <a:ext uri="{FF2B5EF4-FFF2-40B4-BE49-F238E27FC236}">
                <a16:creationId xmlns:a16="http://schemas.microsoft.com/office/drawing/2014/main" id="{0FC7153D-B4C1-86DE-3FBB-3447F1C4E17B}"/>
              </a:ext>
            </a:extLst>
          </p:cNvPr>
          <p:cNvPicPr>
            <a:picLocks noChangeAspect="1"/>
          </p:cNvPicPr>
          <p:nvPr/>
        </p:nvPicPr>
        <p:blipFill>
          <a:blip r:embed="rId5"/>
          <a:stretch>
            <a:fillRect/>
          </a:stretch>
        </p:blipFill>
        <p:spPr>
          <a:xfrm>
            <a:off x="10370212" y="494"/>
            <a:ext cx="1821787" cy="1229706"/>
          </a:xfrm>
          <a:prstGeom prst="rect">
            <a:avLst/>
          </a:prstGeom>
        </p:spPr>
      </p:pic>
      <p:graphicFrame>
        <p:nvGraphicFramePr>
          <p:cNvPr id="5" name="Gráfico 4">
            <a:extLst>
              <a:ext uri="{FF2B5EF4-FFF2-40B4-BE49-F238E27FC236}">
                <a16:creationId xmlns:a16="http://schemas.microsoft.com/office/drawing/2014/main" id="{982A53FA-8E45-754B-A087-0C34BF6CD1B8}"/>
              </a:ext>
            </a:extLst>
          </p:cNvPr>
          <p:cNvGraphicFramePr/>
          <p:nvPr>
            <p:extLst>
              <p:ext uri="{D42A27DB-BD31-4B8C-83A1-F6EECF244321}">
                <p14:modId xmlns:p14="http://schemas.microsoft.com/office/powerpoint/2010/main" val="2251935609"/>
              </p:ext>
            </p:extLst>
          </p:nvPr>
        </p:nvGraphicFramePr>
        <p:xfrm>
          <a:off x="6313252" y="2297286"/>
          <a:ext cx="5573948" cy="389923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 name="Tabla 2">
            <a:extLst>
              <a:ext uri="{FF2B5EF4-FFF2-40B4-BE49-F238E27FC236}">
                <a16:creationId xmlns:a16="http://schemas.microsoft.com/office/drawing/2014/main" id="{06BFD01A-DA25-18E6-FCA4-193002A9DA17}"/>
              </a:ext>
            </a:extLst>
          </p:cNvPr>
          <p:cNvGraphicFramePr>
            <a:graphicFrameLocks noGrp="1"/>
          </p:cNvGraphicFramePr>
          <p:nvPr>
            <p:extLst>
              <p:ext uri="{D42A27DB-BD31-4B8C-83A1-F6EECF244321}">
                <p14:modId xmlns:p14="http://schemas.microsoft.com/office/powerpoint/2010/main" val="2928871072"/>
              </p:ext>
            </p:extLst>
          </p:nvPr>
        </p:nvGraphicFramePr>
        <p:xfrm>
          <a:off x="491259" y="2869135"/>
          <a:ext cx="5720946" cy="2494280"/>
        </p:xfrm>
        <a:graphic>
          <a:graphicData uri="http://schemas.openxmlformats.org/drawingml/2006/table">
            <a:tbl>
              <a:tblPr firstRow="1" bandRow="1">
                <a:tableStyleId>{3B4B98B0-60AC-42C2-AFA5-B58CD77FA1E5}</a:tableStyleId>
              </a:tblPr>
              <a:tblGrid>
                <a:gridCol w="3433041">
                  <a:extLst>
                    <a:ext uri="{9D8B030D-6E8A-4147-A177-3AD203B41FA5}">
                      <a16:colId xmlns:a16="http://schemas.microsoft.com/office/drawing/2014/main" val="2266876108"/>
                    </a:ext>
                  </a:extLst>
                </a:gridCol>
                <a:gridCol w="2287905">
                  <a:extLst>
                    <a:ext uri="{9D8B030D-6E8A-4147-A177-3AD203B41FA5}">
                      <a16:colId xmlns:a16="http://schemas.microsoft.com/office/drawing/2014/main" val="2116338994"/>
                    </a:ext>
                  </a:extLst>
                </a:gridCol>
              </a:tblGrid>
              <a:tr h="370840">
                <a:tc>
                  <a:txBody>
                    <a:bodyPr/>
                    <a:lstStyle/>
                    <a:p>
                      <a:r>
                        <a:rPr lang="es-CO" b="0" dirty="0"/>
                        <a:t>CONTRATOS PRESTACIÓN DE SERVICIOS </a:t>
                      </a:r>
                    </a:p>
                  </a:txBody>
                  <a:tcPr/>
                </a:tc>
                <a:tc>
                  <a:txBody>
                    <a:bodyPr/>
                    <a:lstStyle/>
                    <a:p>
                      <a:pPr algn="ctr"/>
                      <a:r>
                        <a:rPr lang="es-CO" b="0" dirty="0"/>
                        <a:t>75</a:t>
                      </a:r>
                    </a:p>
                  </a:txBody>
                  <a:tcPr/>
                </a:tc>
                <a:extLst>
                  <a:ext uri="{0D108BD9-81ED-4DB2-BD59-A6C34878D82A}">
                    <a16:rowId xmlns:a16="http://schemas.microsoft.com/office/drawing/2014/main" val="574612026"/>
                  </a:ext>
                </a:extLst>
              </a:tr>
              <a:tr h="370840">
                <a:tc>
                  <a:txBody>
                    <a:bodyPr/>
                    <a:lstStyle/>
                    <a:p>
                      <a:r>
                        <a:rPr lang="es-CO" dirty="0"/>
                        <a:t>CONTRATOS DE SUMINISTRO</a:t>
                      </a:r>
                    </a:p>
                  </a:txBody>
                  <a:tcPr/>
                </a:tc>
                <a:tc>
                  <a:txBody>
                    <a:bodyPr/>
                    <a:lstStyle/>
                    <a:p>
                      <a:pPr algn="ctr"/>
                      <a:r>
                        <a:rPr lang="es-CO" dirty="0"/>
                        <a:t>22</a:t>
                      </a:r>
                    </a:p>
                  </a:txBody>
                  <a:tcPr/>
                </a:tc>
                <a:extLst>
                  <a:ext uri="{0D108BD9-81ED-4DB2-BD59-A6C34878D82A}">
                    <a16:rowId xmlns:a16="http://schemas.microsoft.com/office/drawing/2014/main" val="205615296"/>
                  </a:ext>
                </a:extLst>
              </a:tr>
              <a:tr h="370840">
                <a:tc>
                  <a:txBody>
                    <a:bodyPr/>
                    <a:lstStyle/>
                    <a:p>
                      <a:r>
                        <a:rPr lang="es-CO" dirty="0"/>
                        <a:t>COMPRAVENTA </a:t>
                      </a:r>
                    </a:p>
                  </a:txBody>
                  <a:tcPr/>
                </a:tc>
                <a:tc>
                  <a:txBody>
                    <a:bodyPr/>
                    <a:lstStyle/>
                    <a:p>
                      <a:pPr algn="ctr"/>
                      <a:r>
                        <a:rPr lang="es-CO" dirty="0"/>
                        <a:t>8</a:t>
                      </a:r>
                    </a:p>
                  </a:txBody>
                  <a:tcPr/>
                </a:tc>
                <a:extLst>
                  <a:ext uri="{0D108BD9-81ED-4DB2-BD59-A6C34878D82A}">
                    <a16:rowId xmlns:a16="http://schemas.microsoft.com/office/drawing/2014/main" val="2686080744"/>
                  </a:ext>
                </a:extLst>
              </a:tr>
              <a:tr h="370840">
                <a:tc>
                  <a:txBody>
                    <a:bodyPr/>
                    <a:lstStyle/>
                    <a:p>
                      <a:r>
                        <a:rPr lang="es-CO" dirty="0"/>
                        <a:t>CONTRATOS DE ALQUILER </a:t>
                      </a:r>
                    </a:p>
                  </a:txBody>
                  <a:tcPr/>
                </a:tc>
                <a:tc>
                  <a:txBody>
                    <a:bodyPr/>
                    <a:lstStyle/>
                    <a:p>
                      <a:pPr algn="ctr"/>
                      <a:r>
                        <a:rPr lang="es-CO" dirty="0"/>
                        <a:t>10</a:t>
                      </a:r>
                    </a:p>
                  </a:txBody>
                  <a:tcPr/>
                </a:tc>
                <a:extLst>
                  <a:ext uri="{0D108BD9-81ED-4DB2-BD59-A6C34878D82A}">
                    <a16:rowId xmlns:a16="http://schemas.microsoft.com/office/drawing/2014/main" val="319804345"/>
                  </a:ext>
                </a:extLst>
              </a:tr>
              <a:tr h="370840">
                <a:tc>
                  <a:txBody>
                    <a:bodyPr/>
                    <a:lstStyle/>
                    <a:p>
                      <a:r>
                        <a:rPr lang="es-CO" dirty="0"/>
                        <a:t>CONTRATOS DE OBRA </a:t>
                      </a:r>
                    </a:p>
                  </a:txBody>
                  <a:tcPr/>
                </a:tc>
                <a:tc>
                  <a:txBody>
                    <a:bodyPr/>
                    <a:lstStyle/>
                    <a:p>
                      <a:pPr algn="ctr"/>
                      <a:r>
                        <a:rPr lang="es-CO" dirty="0"/>
                        <a:t>1</a:t>
                      </a:r>
                    </a:p>
                  </a:txBody>
                  <a:tcPr/>
                </a:tc>
                <a:extLst>
                  <a:ext uri="{0D108BD9-81ED-4DB2-BD59-A6C34878D82A}">
                    <a16:rowId xmlns:a16="http://schemas.microsoft.com/office/drawing/2014/main" val="480919462"/>
                  </a:ext>
                </a:extLst>
              </a:tr>
              <a:tr h="370840">
                <a:tc>
                  <a:txBody>
                    <a:bodyPr/>
                    <a:lstStyle/>
                    <a:p>
                      <a:r>
                        <a:rPr lang="es-CO" b="1" dirty="0"/>
                        <a:t>TOTAL CONTRATOS CELEBRADOS</a:t>
                      </a:r>
                    </a:p>
                  </a:txBody>
                  <a:tcPr/>
                </a:tc>
                <a:tc>
                  <a:txBody>
                    <a:bodyPr/>
                    <a:lstStyle/>
                    <a:p>
                      <a:pPr algn="ctr"/>
                      <a:r>
                        <a:rPr lang="es-CO" b="1" dirty="0"/>
                        <a:t>115</a:t>
                      </a:r>
                    </a:p>
                  </a:txBody>
                  <a:tcPr/>
                </a:tc>
                <a:extLst>
                  <a:ext uri="{0D108BD9-81ED-4DB2-BD59-A6C34878D82A}">
                    <a16:rowId xmlns:a16="http://schemas.microsoft.com/office/drawing/2014/main" val="3115265274"/>
                  </a:ext>
                </a:extLst>
              </a:tr>
            </a:tbl>
          </a:graphicData>
        </a:graphic>
      </p:graphicFrame>
      <p:sp>
        <p:nvSpPr>
          <p:cNvPr id="6" name="CuadroTexto 5">
            <a:extLst>
              <a:ext uri="{FF2B5EF4-FFF2-40B4-BE49-F238E27FC236}">
                <a16:creationId xmlns:a16="http://schemas.microsoft.com/office/drawing/2014/main" id="{96BBB851-7EEF-BFF4-4C60-5C2A91A96CA3}"/>
              </a:ext>
            </a:extLst>
          </p:cNvPr>
          <p:cNvSpPr txBox="1"/>
          <p:nvPr/>
        </p:nvSpPr>
        <p:spPr>
          <a:xfrm>
            <a:off x="1184760" y="5669654"/>
            <a:ext cx="4333943" cy="707886"/>
          </a:xfrm>
          <a:prstGeom prst="rect">
            <a:avLst/>
          </a:prstGeom>
          <a:noFill/>
        </p:spPr>
        <p:txBody>
          <a:bodyPr wrap="square">
            <a:spAutoFit/>
          </a:bodyPr>
          <a:lstStyle/>
          <a:p>
            <a:r>
              <a:rPr lang="es-CO" sz="2000" b="1" dirty="0">
                <a:latin typeface="+mj-lt"/>
                <a:cs typeface="Arial" panose="020B0604020202020204" pitchFamily="34" charset="0"/>
              </a:rPr>
              <a:t>Valor total contratos celebrados </a:t>
            </a:r>
          </a:p>
          <a:p>
            <a:r>
              <a:rPr lang="es-CO" sz="2000" b="1" dirty="0">
                <a:latin typeface="+mj-lt"/>
                <a:cs typeface="Arial" panose="020B0604020202020204" pitchFamily="34" charset="0"/>
              </a:rPr>
              <a:t>Vigencia 2024: $5.090.998.550.73</a:t>
            </a:r>
          </a:p>
        </p:txBody>
      </p:sp>
    </p:spTree>
    <p:extLst>
      <p:ext uri="{BB962C8B-B14F-4D97-AF65-F5344CB8AC3E}">
        <p14:creationId xmlns:p14="http://schemas.microsoft.com/office/powerpoint/2010/main" val="2853365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D2C9A29-E94F-9238-04A5-6AC55472F62A}"/>
              </a:ext>
            </a:extLst>
          </p:cNvPr>
          <p:cNvSpPr txBox="1"/>
          <p:nvPr/>
        </p:nvSpPr>
        <p:spPr>
          <a:xfrm>
            <a:off x="2704943" y="434681"/>
            <a:ext cx="6782114" cy="1323439"/>
          </a:xfrm>
          <a:prstGeom prst="rect">
            <a:avLst/>
          </a:prstGeom>
          <a:noFill/>
        </p:spPr>
        <p:txBody>
          <a:bodyPr wrap="none" rtlCol="0">
            <a:spAutoFit/>
          </a:bodyPr>
          <a:lstStyle/>
          <a:p>
            <a:pPr algn="ctr"/>
            <a:r>
              <a:rPr lang="es-CO" sz="4000" b="1" dirty="0">
                <a:solidFill>
                  <a:schemeClr val="tx1">
                    <a:lumMod val="75000"/>
                    <a:lumOff val="25000"/>
                  </a:schemeClr>
                </a:solidFill>
                <a:latin typeface="+mj-lt"/>
                <a:cs typeface="Arial" panose="020B0604020202020204" pitchFamily="34" charset="0"/>
              </a:rPr>
              <a:t>TOTAL CONTRATOS LIQUIDADOS </a:t>
            </a:r>
          </a:p>
          <a:p>
            <a:pPr algn="ctr"/>
            <a:r>
              <a:rPr lang="es-CO" sz="4000" b="1" dirty="0">
                <a:solidFill>
                  <a:schemeClr val="tx1">
                    <a:lumMod val="75000"/>
                    <a:lumOff val="25000"/>
                  </a:schemeClr>
                </a:solidFill>
                <a:latin typeface="+mj-lt"/>
                <a:cs typeface="Arial" panose="020B0604020202020204" pitchFamily="34" charset="0"/>
              </a:rPr>
              <a:t>VIGENCIA 2024</a:t>
            </a:r>
          </a:p>
        </p:txBody>
      </p:sp>
      <p:pic>
        <p:nvPicPr>
          <p:cNvPr id="3" name="Imagen 2">
            <a:extLst>
              <a:ext uri="{FF2B5EF4-FFF2-40B4-BE49-F238E27FC236}">
                <a16:creationId xmlns:a16="http://schemas.microsoft.com/office/drawing/2014/main" id="{101EAA76-8218-C08B-A7E2-96E03346A2B3}"/>
              </a:ext>
            </a:extLst>
          </p:cNvPr>
          <p:cNvPicPr>
            <a:picLocks noChangeAspect="1"/>
          </p:cNvPicPr>
          <p:nvPr/>
        </p:nvPicPr>
        <p:blipFill>
          <a:blip r:embed="rId2"/>
          <a:srcRect r="55260"/>
          <a:stretch/>
        </p:blipFill>
        <p:spPr>
          <a:xfrm>
            <a:off x="-77821" y="5812953"/>
            <a:ext cx="2481162" cy="1045047"/>
          </a:xfrm>
          <a:prstGeom prst="rect">
            <a:avLst/>
          </a:prstGeom>
        </p:spPr>
      </p:pic>
      <p:pic>
        <p:nvPicPr>
          <p:cNvPr id="4" name="Imagen 3" descr="Logotipo&#10;&#10;Descripción generada automáticamente">
            <a:extLst>
              <a:ext uri="{FF2B5EF4-FFF2-40B4-BE49-F238E27FC236}">
                <a16:creationId xmlns:a16="http://schemas.microsoft.com/office/drawing/2014/main" id="{CDBA5D15-EE16-9AB4-5E85-02AC596B1D76}"/>
              </a:ext>
            </a:extLst>
          </p:cNvPr>
          <p:cNvPicPr>
            <a:picLocks noChangeAspect="1"/>
          </p:cNvPicPr>
          <p:nvPr/>
        </p:nvPicPr>
        <p:blipFill>
          <a:blip r:embed="rId3"/>
          <a:stretch>
            <a:fillRect/>
          </a:stretch>
        </p:blipFill>
        <p:spPr>
          <a:xfrm>
            <a:off x="10234025" y="5628294"/>
            <a:ext cx="1821787" cy="1229706"/>
          </a:xfrm>
          <a:prstGeom prst="rect">
            <a:avLst/>
          </a:prstGeom>
        </p:spPr>
      </p:pic>
      <p:sp>
        <p:nvSpPr>
          <p:cNvPr id="6" name="CuadroTexto 5">
            <a:extLst>
              <a:ext uri="{FF2B5EF4-FFF2-40B4-BE49-F238E27FC236}">
                <a16:creationId xmlns:a16="http://schemas.microsoft.com/office/drawing/2014/main" id="{4EA9F285-EF51-10D3-B1F8-94B7B1D18090}"/>
              </a:ext>
            </a:extLst>
          </p:cNvPr>
          <p:cNvSpPr txBox="1"/>
          <p:nvPr/>
        </p:nvSpPr>
        <p:spPr>
          <a:xfrm>
            <a:off x="7815931" y="4233538"/>
            <a:ext cx="3328987" cy="1200329"/>
          </a:xfrm>
          <a:prstGeom prst="rect">
            <a:avLst/>
          </a:prstGeom>
          <a:noFill/>
        </p:spPr>
        <p:txBody>
          <a:bodyPr wrap="square" rtlCol="0">
            <a:spAutoFit/>
          </a:bodyPr>
          <a:lstStyle/>
          <a:p>
            <a:pPr algn="ctr"/>
            <a:r>
              <a:rPr lang="es-CO" sz="2400" b="1" dirty="0">
                <a:latin typeface="+mj-lt"/>
              </a:rPr>
              <a:t>VALOR TOTAL CONTRATOS SIN LIQUIDAR: $1.820.763.749,50</a:t>
            </a:r>
          </a:p>
        </p:txBody>
      </p:sp>
      <p:graphicFrame>
        <p:nvGraphicFramePr>
          <p:cNvPr id="7" name="Gráfico 6">
            <a:extLst>
              <a:ext uri="{FF2B5EF4-FFF2-40B4-BE49-F238E27FC236}">
                <a16:creationId xmlns:a16="http://schemas.microsoft.com/office/drawing/2014/main" id="{90A5C46A-E58F-AF7F-1273-5B5D733DA2EB}"/>
              </a:ext>
            </a:extLst>
          </p:cNvPr>
          <p:cNvGraphicFramePr/>
          <p:nvPr>
            <p:extLst>
              <p:ext uri="{D42A27DB-BD31-4B8C-83A1-F6EECF244321}">
                <p14:modId xmlns:p14="http://schemas.microsoft.com/office/powerpoint/2010/main" val="1106502274"/>
              </p:ext>
            </p:extLst>
          </p:nvPr>
        </p:nvGraphicFramePr>
        <p:xfrm>
          <a:off x="2692400" y="2146974"/>
          <a:ext cx="6121400" cy="40961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5222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5946332-4C58-BB92-FDEA-8B1D84589BB0}"/>
              </a:ext>
            </a:extLst>
          </p:cNvPr>
          <p:cNvSpPr txBox="1"/>
          <p:nvPr/>
        </p:nvSpPr>
        <p:spPr>
          <a:xfrm>
            <a:off x="3100915" y="512732"/>
            <a:ext cx="5990165" cy="1015663"/>
          </a:xfrm>
          <a:prstGeom prst="rect">
            <a:avLst/>
          </a:prstGeom>
          <a:noFill/>
        </p:spPr>
        <p:txBody>
          <a:bodyPr wrap="none" rtlCol="0">
            <a:spAutoFit/>
          </a:bodyPr>
          <a:lstStyle/>
          <a:p>
            <a:pPr algn="ctr"/>
            <a:r>
              <a:rPr lang="es-CO" sz="3000" b="1" dirty="0">
                <a:solidFill>
                  <a:schemeClr val="tx1">
                    <a:lumMod val="75000"/>
                    <a:lumOff val="25000"/>
                  </a:schemeClr>
                </a:solidFill>
                <a:latin typeface="+mj-lt"/>
                <a:cs typeface="Arial" panose="020B0604020202020204" pitchFamily="34" charset="0"/>
              </a:rPr>
              <a:t>CONTRATOS A TÉRMINO INDEFINIDO</a:t>
            </a:r>
          </a:p>
          <a:p>
            <a:pPr algn="ctr"/>
            <a:r>
              <a:rPr lang="es-CO" sz="3000" b="1" dirty="0">
                <a:solidFill>
                  <a:schemeClr val="tx1">
                    <a:lumMod val="75000"/>
                    <a:lumOff val="25000"/>
                  </a:schemeClr>
                </a:solidFill>
                <a:latin typeface="+mj-lt"/>
                <a:cs typeface="Arial" panose="020B0604020202020204" pitchFamily="34" charset="0"/>
              </a:rPr>
              <a:t>CELEBRADOS VIGENCIAS ANTERIORES </a:t>
            </a:r>
          </a:p>
        </p:txBody>
      </p:sp>
      <p:sp>
        <p:nvSpPr>
          <p:cNvPr id="7" name="CuadroTexto 6">
            <a:extLst>
              <a:ext uri="{FF2B5EF4-FFF2-40B4-BE49-F238E27FC236}">
                <a16:creationId xmlns:a16="http://schemas.microsoft.com/office/drawing/2014/main" id="{40BCD919-137F-E520-C8FC-A159E9B507EE}"/>
              </a:ext>
            </a:extLst>
          </p:cNvPr>
          <p:cNvSpPr txBox="1"/>
          <p:nvPr/>
        </p:nvSpPr>
        <p:spPr>
          <a:xfrm>
            <a:off x="3921867" y="1983558"/>
            <a:ext cx="4348263" cy="646331"/>
          </a:xfrm>
          <a:prstGeom prst="rect">
            <a:avLst/>
          </a:prstGeom>
          <a:noFill/>
        </p:spPr>
        <p:txBody>
          <a:bodyPr wrap="square">
            <a:spAutoFit/>
          </a:bodyPr>
          <a:lstStyle/>
          <a:p>
            <a:pPr marL="285750" indent="-285750" algn="ctr">
              <a:buFont typeface="Arial" panose="020B0604020202020204" pitchFamily="34" charset="0"/>
              <a:buChar char="•"/>
            </a:pPr>
            <a:r>
              <a:rPr lang="es-CO" b="1" dirty="0">
                <a:latin typeface="+mj-lt"/>
                <a:cs typeface="Arial" panose="020B0604020202020204" pitchFamily="34" charset="0"/>
              </a:rPr>
              <a:t>JUAN ROBLES (VIGENTE) </a:t>
            </a:r>
          </a:p>
          <a:p>
            <a:pPr marL="285750" indent="-285750" algn="ctr">
              <a:buFont typeface="Arial" panose="020B0604020202020204" pitchFamily="34" charset="0"/>
              <a:buChar char="•"/>
            </a:pPr>
            <a:endParaRPr lang="es-CO" dirty="0">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59EE18B3-6579-B0B4-5883-112C0E278AB9}"/>
              </a:ext>
            </a:extLst>
          </p:cNvPr>
          <p:cNvSpPr txBox="1"/>
          <p:nvPr/>
        </p:nvSpPr>
        <p:spPr>
          <a:xfrm>
            <a:off x="1131092" y="3562859"/>
            <a:ext cx="9929811" cy="830997"/>
          </a:xfrm>
          <a:prstGeom prst="rect">
            <a:avLst/>
          </a:prstGeom>
          <a:noFill/>
        </p:spPr>
        <p:txBody>
          <a:bodyPr wrap="square">
            <a:spAutoFit/>
          </a:bodyPr>
          <a:lstStyle/>
          <a:p>
            <a:pPr algn="ctr"/>
            <a:r>
              <a:rPr lang="es-CO" sz="2400" b="1" dirty="0">
                <a:latin typeface="+mj-lt"/>
                <a:cs typeface="Arial" panose="020B0604020202020204" pitchFamily="34" charset="0"/>
              </a:rPr>
              <a:t>CONTRATOS EN CUMPLIMIETO A FALLO DE TUTELA VIGENTE A 31 DE DICIEMBRE DE 2024:</a:t>
            </a:r>
          </a:p>
        </p:txBody>
      </p:sp>
      <p:sp>
        <p:nvSpPr>
          <p:cNvPr id="15" name="CuadroTexto 14">
            <a:extLst>
              <a:ext uri="{FF2B5EF4-FFF2-40B4-BE49-F238E27FC236}">
                <a16:creationId xmlns:a16="http://schemas.microsoft.com/office/drawing/2014/main" id="{64591BBC-89B8-2799-3C41-FD1F9DF4A15A}"/>
              </a:ext>
            </a:extLst>
          </p:cNvPr>
          <p:cNvSpPr txBox="1"/>
          <p:nvPr/>
        </p:nvSpPr>
        <p:spPr>
          <a:xfrm>
            <a:off x="4495788" y="4514878"/>
            <a:ext cx="3937398" cy="646331"/>
          </a:xfrm>
          <a:prstGeom prst="rect">
            <a:avLst/>
          </a:prstGeom>
          <a:noFill/>
        </p:spPr>
        <p:txBody>
          <a:bodyPr wrap="square">
            <a:spAutoFit/>
          </a:bodyPr>
          <a:lstStyle/>
          <a:p>
            <a:endParaRPr lang="es-CO"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CO" b="1" dirty="0">
                <a:latin typeface="+mj-lt"/>
                <a:cs typeface="Arial" panose="020B0604020202020204" pitchFamily="34" charset="0"/>
              </a:rPr>
              <a:t>FERMIN LA VERDE (VIGENTE)</a:t>
            </a:r>
          </a:p>
        </p:txBody>
      </p:sp>
      <p:graphicFrame>
        <p:nvGraphicFramePr>
          <p:cNvPr id="3" name="Tabla 2">
            <a:extLst>
              <a:ext uri="{FF2B5EF4-FFF2-40B4-BE49-F238E27FC236}">
                <a16:creationId xmlns:a16="http://schemas.microsoft.com/office/drawing/2014/main" id="{7C3CD389-596E-5449-5552-E0145A63AFF7}"/>
              </a:ext>
            </a:extLst>
          </p:cNvPr>
          <p:cNvGraphicFramePr>
            <a:graphicFrameLocks noGrp="1"/>
          </p:cNvGraphicFramePr>
          <p:nvPr>
            <p:extLst>
              <p:ext uri="{D42A27DB-BD31-4B8C-83A1-F6EECF244321}">
                <p14:modId xmlns:p14="http://schemas.microsoft.com/office/powerpoint/2010/main" val="464422781"/>
              </p:ext>
            </p:extLst>
          </p:nvPr>
        </p:nvGraphicFramePr>
        <p:xfrm>
          <a:off x="2126260" y="2535505"/>
          <a:ext cx="8127999" cy="741680"/>
        </p:xfrm>
        <a:graphic>
          <a:graphicData uri="http://schemas.openxmlformats.org/drawingml/2006/table">
            <a:tbl>
              <a:tblPr firstRow="1" bandRow="1">
                <a:tableStyleId>{3B4B98B0-60AC-42C2-AFA5-B58CD77FA1E5}</a:tableStyleId>
              </a:tblPr>
              <a:tblGrid>
                <a:gridCol w="2709333">
                  <a:extLst>
                    <a:ext uri="{9D8B030D-6E8A-4147-A177-3AD203B41FA5}">
                      <a16:colId xmlns:a16="http://schemas.microsoft.com/office/drawing/2014/main" val="2258584338"/>
                    </a:ext>
                  </a:extLst>
                </a:gridCol>
                <a:gridCol w="2709333">
                  <a:extLst>
                    <a:ext uri="{9D8B030D-6E8A-4147-A177-3AD203B41FA5}">
                      <a16:colId xmlns:a16="http://schemas.microsoft.com/office/drawing/2014/main" val="1762046358"/>
                    </a:ext>
                  </a:extLst>
                </a:gridCol>
                <a:gridCol w="2709333">
                  <a:extLst>
                    <a:ext uri="{9D8B030D-6E8A-4147-A177-3AD203B41FA5}">
                      <a16:colId xmlns:a16="http://schemas.microsoft.com/office/drawing/2014/main" val="1205922309"/>
                    </a:ext>
                  </a:extLst>
                </a:gridCol>
              </a:tblGrid>
              <a:tr h="370840">
                <a:tc>
                  <a:txBody>
                    <a:bodyPr/>
                    <a:lstStyle/>
                    <a:p>
                      <a:pPr algn="ctr"/>
                      <a:r>
                        <a:rPr lang="es-CO" dirty="0"/>
                        <a:t>SALARIO BÁSICO</a:t>
                      </a:r>
                    </a:p>
                  </a:txBody>
                  <a:tcPr/>
                </a:tc>
                <a:tc>
                  <a:txBody>
                    <a:bodyPr/>
                    <a:lstStyle/>
                    <a:p>
                      <a:pPr algn="ctr"/>
                      <a:r>
                        <a:rPr lang="es-CO" dirty="0"/>
                        <a:t>AUXILIO DE TRANSPORTE</a:t>
                      </a:r>
                    </a:p>
                  </a:txBody>
                  <a:tcPr/>
                </a:tc>
                <a:tc>
                  <a:txBody>
                    <a:bodyPr/>
                    <a:lstStyle/>
                    <a:p>
                      <a:pPr algn="ctr"/>
                      <a:r>
                        <a:rPr lang="es-CO" dirty="0"/>
                        <a:t>FECHA DE INGRESO</a:t>
                      </a:r>
                    </a:p>
                  </a:txBody>
                  <a:tcPr/>
                </a:tc>
                <a:extLst>
                  <a:ext uri="{0D108BD9-81ED-4DB2-BD59-A6C34878D82A}">
                    <a16:rowId xmlns:a16="http://schemas.microsoft.com/office/drawing/2014/main" val="1432937344"/>
                  </a:ext>
                </a:extLst>
              </a:tr>
              <a:tr h="370840">
                <a:tc>
                  <a:txBody>
                    <a:bodyPr/>
                    <a:lstStyle/>
                    <a:p>
                      <a:pPr algn="ctr"/>
                      <a:r>
                        <a:rPr lang="es-CO" dirty="0"/>
                        <a:t>$2.131.258</a:t>
                      </a:r>
                    </a:p>
                  </a:txBody>
                  <a:tcPr/>
                </a:tc>
                <a:tc>
                  <a:txBody>
                    <a:bodyPr/>
                    <a:lstStyle/>
                    <a:p>
                      <a:pPr algn="ctr"/>
                      <a:r>
                        <a:rPr lang="es-CO" dirty="0"/>
                        <a:t>$200.000</a:t>
                      </a:r>
                    </a:p>
                  </a:txBody>
                  <a:tcPr/>
                </a:tc>
                <a:tc>
                  <a:txBody>
                    <a:bodyPr/>
                    <a:lstStyle/>
                    <a:p>
                      <a:pPr algn="ctr"/>
                      <a:r>
                        <a:rPr lang="es-CO" dirty="0"/>
                        <a:t>17/01/2024</a:t>
                      </a:r>
                    </a:p>
                  </a:txBody>
                  <a:tcPr/>
                </a:tc>
                <a:extLst>
                  <a:ext uri="{0D108BD9-81ED-4DB2-BD59-A6C34878D82A}">
                    <a16:rowId xmlns:a16="http://schemas.microsoft.com/office/drawing/2014/main" val="2880465876"/>
                  </a:ext>
                </a:extLst>
              </a:tr>
            </a:tbl>
          </a:graphicData>
        </a:graphic>
      </p:graphicFrame>
      <p:graphicFrame>
        <p:nvGraphicFramePr>
          <p:cNvPr id="4" name="Tabla 3">
            <a:extLst>
              <a:ext uri="{FF2B5EF4-FFF2-40B4-BE49-F238E27FC236}">
                <a16:creationId xmlns:a16="http://schemas.microsoft.com/office/drawing/2014/main" id="{18FC32F4-3ED5-867E-E4FD-E0B607207718}"/>
              </a:ext>
            </a:extLst>
          </p:cNvPr>
          <p:cNvGraphicFramePr>
            <a:graphicFrameLocks noGrp="1"/>
          </p:cNvGraphicFramePr>
          <p:nvPr>
            <p:extLst>
              <p:ext uri="{D42A27DB-BD31-4B8C-83A1-F6EECF244321}">
                <p14:modId xmlns:p14="http://schemas.microsoft.com/office/powerpoint/2010/main" val="1002884238"/>
              </p:ext>
            </p:extLst>
          </p:nvPr>
        </p:nvGraphicFramePr>
        <p:xfrm>
          <a:off x="2115539" y="5282231"/>
          <a:ext cx="8127999" cy="741680"/>
        </p:xfrm>
        <a:graphic>
          <a:graphicData uri="http://schemas.openxmlformats.org/drawingml/2006/table">
            <a:tbl>
              <a:tblPr firstRow="1" bandRow="1">
                <a:tableStyleId>{3B4B98B0-60AC-42C2-AFA5-B58CD77FA1E5}</a:tableStyleId>
              </a:tblPr>
              <a:tblGrid>
                <a:gridCol w="2709333">
                  <a:extLst>
                    <a:ext uri="{9D8B030D-6E8A-4147-A177-3AD203B41FA5}">
                      <a16:colId xmlns:a16="http://schemas.microsoft.com/office/drawing/2014/main" val="2258584338"/>
                    </a:ext>
                  </a:extLst>
                </a:gridCol>
                <a:gridCol w="2709333">
                  <a:extLst>
                    <a:ext uri="{9D8B030D-6E8A-4147-A177-3AD203B41FA5}">
                      <a16:colId xmlns:a16="http://schemas.microsoft.com/office/drawing/2014/main" val="1762046358"/>
                    </a:ext>
                  </a:extLst>
                </a:gridCol>
                <a:gridCol w="2709333">
                  <a:extLst>
                    <a:ext uri="{9D8B030D-6E8A-4147-A177-3AD203B41FA5}">
                      <a16:colId xmlns:a16="http://schemas.microsoft.com/office/drawing/2014/main" val="1205922309"/>
                    </a:ext>
                  </a:extLst>
                </a:gridCol>
              </a:tblGrid>
              <a:tr h="370840">
                <a:tc>
                  <a:txBody>
                    <a:bodyPr/>
                    <a:lstStyle/>
                    <a:p>
                      <a:pPr algn="ctr"/>
                      <a:r>
                        <a:rPr lang="es-CO" dirty="0"/>
                        <a:t>SALARIO BÁSICO</a:t>
                      </a:r>
                    </a:p>
                  </a:txBody>
                  <a:tcPr/>
                </a:tc>
                <a:tc>
                  <a:txBody>
                    <a:bodyPr/>
                    <a:lstStyle/>
                    <a:p>
                      <a:pPr algn="ctr"/>
                      <a:r>
                        <a:rPr lang="es-CO" dirty="0"/>
                        <a:t>AUXILIO DE TRANSPORTE</a:t>
                      </a:r>
                    </a:p>
                  </a:txBody>
                  <a:tcPr/>
                </a:tc>
                <a:tc>
                  <a:txBody>
                    <a:bodyPr/>
                    <a:lstStyle/>
                    <a:p>
                      <a:pPr algn="ctr"/>
                      <a:r>
                        <a:rPr lang="es-CO" dirty="0"/>
                        <a:t>FECHA DE INGRESO</a:t>
                      </a:r>
                    </a:p>
                  </a:txBody>
                  <a:tcPr/>
                </a:tc>
                <a:extLst>
                  <a:ext uri="{0D108BD9-81ED-4DB2-BD59-A6C34878D82A}">
                    <a16:rowId xmlns:a16="http://schemas.microsoft.com/office/drawing/2014/main" val="1432937344"/>
                  </a:ext>
                </a:extLst>
              </a:tr>
              <a:tr h="370840">
                <a:tc>
                  <a:txBody>
                    <a:bodyPr/>
                    <a:lstStyle/>
                    <a:p>
                      <a:pPr algn="ctr"/>
                      <a:r>
                        <a:rPr lang="es-CO" dirty="0"/>
                        <a:t>$1.699.869</a:t>
                      </a:r>
                    </a:p>
                  </a:txBody>
                  <a:tcPr/>
                </a:tc>
                <a:tc>
                  <a:txBody>
                    <a:bodyPr/>
                    <a:lstStyle/>
                    <a:p>
                      <a:pPr algn="ctr"/>
                      <a:r>
                        <a:rPr lang="es-CO" dirty="0"/>
                        <a:t>$200.000</a:t>
                      </a:r>
                    </a:p>
                  </a:txBody>
                  <a:tcPr/>
                </a:tc>
                <a:tc>
                  <a:txBody>
                    <a:bodyPr/>
                    <a:lstStyle/>
                    <a:p>
                      <a:pPr algn="ctr"/>
                      <a:r>
                        <a:rPr lang="es-CO" dirty="0"/>
                        <a:t>09/12/2021</a:t>
                      </a:r>
                    </a:p>
                  </a:txBody>
                  <a:tcPr/>
                </a:tc>
                <a:extLst>
                  <a:ext uri="{0D108BD9-81ED-4DB2-BD59-A6C34878D82A}">
                    <a16:rowId xmlns:a16="http://schemas.microsoft.com/office/drawing/2014/main" val="2880465876"/>
                  </a:ext>
                </a:extLst>
              </a:tr>
            </a:tbl>
          </a:graphicData>
        </a:graphic>
      </p:graphicFrame>
    </p:spTree>
    <p:extLst>
      <p:ext uri="{BB962C8B-B14F-4D97-AF65-F5344CB8AC3E}">
        <p14:creationId xmlns:p14="http://schemas.microsoft.com/office/powerpoint/2010/main" val="2011764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3">
          <a:extLst>
            <a:ext uri="{FF2B5EF4-FFF2-40B4-BE49-F238E27FC236}">
              <a16:creationId xmlns:a16="http://schemas.microsoft.com/office/drawing/2014/main" id="{0197D408-3564-F84C-41C2-12F81BCAE16C}"/>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069C3BA1-0217-FB4A-0790-8741E46B4F38}"/>
              </a:ext>
            </a:extLst>
          </p:cNvPr>
          <p:cNvPicPr>
            <a:picLocks noGrp="1" noRot="1" noChangeAspect="1" noMove="1" noResize="1" noEditPoints="1" noAdjustHandles="1" noChangeArrowheads="1" noChangeShapeType="1" noCrop="1"/>
          </p:cNvPicPr>
          <p:nvPr/>
        </p:nvPicPr>
        <p:blipFill>
          <a:blip r:embed="rId3"/>
          <a:stretch>
            <a:fillRect/>
          </a:stretch>
        </p:blipFill>
        <p:spPr>
          <a:xfrm flipV="1">
            <a:off x="0" y="0"/>
            <a:ext cx="12192000" cy="6858000"/>
          </a:xfrm>
          <a:prstGeom prst="rect">
            <a:avLst/>
          </a:prstGeom>
        </p:spPr>
      </p:pic>
      <p:sp>
        <p:nvSpPr>
          <p:cNvPr id="10" name="CuadroTexto 9">
            <a:extLst>
              <a:ext uri="{FF2B5EF4-FFF2-40B4-BE49-F238E27FC236}">
                <a16:creationId xmlns:a16="http://schemas.microsoft.com/office/drawing/2014/main" id="{98467AE3-8142-84E6-1E5E-F205C9CBF799}"/>
              </a:ext>
            </a:extLst>
          </p:cNvPr>
          <p:cNvSpPr txBox="1"/>
          <p:nvPr/>
        </p:nvSpPr>
        <p:spPr>
          <a:xfrm>
            <a:off x="2470885" y="566003"/>
            <a:ext cx="7621571" cy="954107"/>
          </a:xfrm>
          <a:prstGeom prst="rect">
            <a:avLst/>
          </a:prstGeom>
          <a:noFill/>
        </p:spPr>
        <p:txBody>
          <a:bodyPr wrap="square" rtlCol="0">
            <a:spAutoFit/>
          </a:bodyPr>
          <a:lstStyle/>
          <a:p>
            <a:pPr algn="ctr"/>
            <a:r>
              <a:rPr lang="es-CO" sz="2800" b="1" dirty="0">
                <a:solidFill>
                  <a:schemeClr val="tx1">
                    <a:lumMod val="75000"/>
                    <a:lumOff val="25000"/>
                  </a:schemeClr>
                </a:solidFill>
                <a:latin typeface="+mj-lt"/>
                <a:cs typeface="Arial" panose="020B0604020202020204" pitchFamily="34" charset="0"/>
              </a:rPr>
              <a:t>CONTRATOS LABORALES A TÉRMINO FIJO CELEBRADOS 2024</a:t>
            </a:r>
          </a:p>
        </p:txBody>
      </p:sp>
      <p:sp>
        <p:nvSpPr>
          <p:cNvPr id="11" name="CuadroTexto 10">
            <a:extLst>
              <a:ext uri="{FF2B5EF4-FFF2-40B4-BE49-F238E27FC236}">
                <a16:creationId xmlns:a16="http://schemas.microsoft.com/office/drawing/2014/main" id="{71C97B58-2B27-E447-C139-A61B6ACA1EDE}"/>
              </a:ext>
            </a:extLst>
          </p:cNvPr>
          <p:cNvSpPr txBox="1"/>
          <p:nvPr/>
        </p:nvSpPr>
        <p:spPr>
          <a:xfrm>
            <a:off x="3521122" y="1796850"/>
            <a:ext cx="4401194" cy="923330"/>
          </a:xfrm>
          <a:prstGeom prst="rect">
            <a:avLst/>
          </a:prstGeom>
          <a:noFill/>
        </p:spPr>
        <p:txBody>
          <a:bodyPr wrap="square" rtlCol="0">
            <a:spAutoFit/>
          </a:bodyPr>
          <a:lstStyle/>
          <a:p>
            <a:r>
              <a:rPr lang="es-CO" b="1" dirty="0">
                <a:latin typeface="+mj-lt"/>
                <a:cs typeface="Arial" panose="020B0604020202020204" pitchFamily="34" charset="0"/>
              </a:rPr>
              <a:t>CONTRATOS DE TIERRASUA: 170 / 94</a:t>
            </a:r>
          </a:p>
          <a:p>
            <a:pPr marL="285750" indent="-285750">
              <a:buFont typeface="Arial" panose="020B0604020202020204" pitchFamily="34" charset="0"/>
              <a:buChar char="•"/>
            </a:pPr>
            <a:r>
              <a:rPr lang="es-CO" dirty="0">
                <a:latin typeface="+mj-lt"/>
                <a:cs typeface="Arial" panose="020B0604020202020204" pitchFamily="34" charset="0"/>
              </a:rPr>
              <a:t>HASTA EL 08/09/24: 159</a:t>
            </a:r>
          </a:p>
          <a:p>
            <a:pPr marL="285750" indent="-285750">
              <a:buFont typeface="Arial" panose="020B0604020202020204" pitchFamily="34" charset="0"/>
              <a:buChar char="•"/>
            </a:pPr>
            <a:r>
              <a:rPr lang="es-CO" dirty="0">
                <a:latin typeface="+mj-lt"/>
                <a:cs typeface="Arial" panose="020B0604020202020204" pitchFamily="34" charset="0"/>
              </a:rPr>
              <a:t>DESDE EL 09/09/24: 11</a:t>
            </a:r>
          </a:p>
        </p:txBody>
      </p:sp>
      <p:pic>
        <p:nvPicPr>
          <p:cNvPr id="14" name="Imagen 13">
            <a:extLst>
              <a:ext uri="{FF2B5EF4-FFF2-40B4-BE49-F238E27FC236}">
                <a16:creationId xmlns:a16="http://schemas.microsoft.com/office/drawing/2014/main" id="{C2295898-32CF-A460-DD2A-815A57C5DE62}"/>
              </a:ext>
            </a:extLst>
          </p:cNvPr>
          <p:cNvPicPr>
            <a:picLocks noChangeAspect="1"/>
          </p:cNvPicPr>
          <p:nvPr/>
        </p:nvPicPr>
        <p:blipFill>
          <a:blip r:embed="rId4"/>
          <a:srcRect r="55260"/>
          <a:stretch/>
        </p:blipFill>
        <p:spPr>
          <a:xfrm>
            <a:off x="136187" y="185153"/>
            <a:ext cx="2481162" cy="1045047"/>
          </a:xfrm>
          <a:prstGeom prst="rect">
            <a:avLst/>
          </a:prstGeom>
        </p:spPr>
      </p:pic>
      <p:pic>
        <p:nvPicPr>
          <p:cNvPr id="2" name="Imagen 1" descr="Logotipo&#10;&#10;Descripción generada automáticamente">
            <a:extLst>
              <a:ext uri="{FF2B5EF4-FFF2-40B4-BE49-F238E27FC236}">
                <a16:creationId xmlns:a16="http://schemas.microsoft.com/office/drawing/2014/main" id="{E7E94AE9-C058-3BCB-0771-074F044C5306}"/>
              </a:ext>
            </a:extLst>
          </p:cNvPr>
          <p:cNvPicPr>
            <a:picLocks noChangeAspect="1"/>
          </p:cNvPicPr>
          <p:nvPr/>
        </p:nvPicPr>
        <p:blipFill>
          <a:blip r:embed="rId5"/>
          <a:stretch>
            <a:fillRect/>
          </a:stretch>
        </p:blipFill>
        <p:spPr>
          <a:xfrm>
            <a:off x="10063214" y="35357"/>
            <a:ext cx="1821787" cy="1229706"/>
          </a:xfrm>
          <a:prstGeom prst="rect">
            <a:avLst/>
          </a:prstGeom>
        </p:spPr>
      </p:pic>
      <p:graphicFrame>
        <p:nvGraphicFramePr>
          <p:cNvPr id="5" name="Gráfico 4">
            <a:extLst>
              <a:ext uri="{FF2B5EF4-FFF2-40B4-BE49-F238E27FC236}">
                <a16:creationId xmlns:a16="http://schemas.microsoft.com/office/drawing/2014/main" id="{721E91F8-3549-A9A9-AD66-BF8E934B9168}"/>
              </a:ext>
            </a:extLst>
          </p:cNvPr>
          <p:cNvGraphicFramePr/>
          <p:nvPr>
            <p:extLst>
              <p:ext uri="{D42A27DB-BD31-4B8C-83A1-F6EECF244321}">
                <p14:modId xmlns:p14="http://schemas.microsoft.com/office/powerpoint/2010/main" val="1838639413"/>
              </p:ext>
            </p:extLst>
          </p:nvPr>
        </p:nvGraphicFramePr>
        <p:xfrm>
          <a:off x="8115866" y="1435495"/>
          <a:ext cx="3246040" cy="2800680"/>
        </p:xfrm>
        <a:graphic>
          <a:graphicData uri="http://schemas.openxmlformats.org/drawingml/2006/chart">
            <c:chart xmlns:c="http://schemas.openxmlformats.org/drawingml/2006/chart" xmlns:r="http://schemas.openxmlformats.org/officeDocument/2006/relationships" r:id="rId6"/>
          </a:graphicData>
        </a:graphic>
      </p:graphicFrame>
      <p:sp>
        <p:nvSpPr>
          <p:cNvPr id="6" name="CuadroTexto 5">
            <a:extLst>
              <a:ext uri="{FF2B5EF4-FFF2-40B4-BE49-F238E27FC236}">
                <a16:creationId xmlns:a16="http://schemas.microsoft.com/office/drawing/2014/main" id="{3C266375-A9E4-2C58-B700-145DB2E1BF18}"/>
              </a:ext>
            </a:extLst>
          </p:cNvPr>
          <p:cNvSpPr txBox="1"/>
          <p:nvPr/>
        </p:nvSpPr>
        <p:spPr>
          <a:xfrm>
            <a:off x="5046230" y="4522422"/>
            <a:ext cx="4739215" cy="923330"/>
          </a:xfrm>
          <a:prstGeom prst="rect">
            <a:avLst/>
          </a:prstGeom>
          <a:noFill/>
        </p:spPr>
        <p:txBody>
          <a:bodyPr wrap="square" rtlCol="0">
            <a:spAutoFit/>
          </a:bodyPr>
          <a:lstStyle/>
          <a:p>
            <a:r>
              <a:rPr lang="es-CO" b="1" dirty="0">
                <a:latin typeface="+mj-lt"/>
                <a:cs typeface="Arial" panose="020B0604020202020204" pitchFamily="34" charset="0"/>
              </a:rPr>
              <a:t>CONTRATOS DE GESTIÓN DEL RIESGO: 55 /40</a:t>
            </a:r>
          </a:p>
          <a:p>
            <a:pPr marL="285750" indent="-285750">
              <a:buFont typeface="Arial" panose="020B0604020202020204" pitchFamily="34" charset="0"/>
              <a:buChar char="•"/>
            </a:pPr>
            <a:r>
              <a:rPr lang="es-CO" dirty="0">
                <a:latin typeface="+mj-lt"/>
                <a:cs typeface="Arial" panose="020B0604020202020204" pitchFamily="34" charset="0"/>
              </a:rPr>
              <a:t>HASTA EL 08/09/24: 54</a:t>
            </a:r>
          </a:p>
          <a:p>
            <a:pPr marL="285750" indent="-285750">
              <a:buFont typeface="Arial" panose="020B0604020202020204" pitchFamily="34" charset="0"/>
              <a:buChar char="•"/>
            </a:pPr>
            <a:r>
              <a:rPr lang="es-CO" dirty="0">
                <a:latin typeface="+mj-lt"/>
                <a:cs typeface="Arial" panose="020B0604020202020204" pitchFamily="34" charset="0"/>
              </a:rPr>
              <a:t>DESDE EL 09/09/24: 1 </a:t>
            </a:r>
          </a:p>
        </p:txBody>
      </p:sp>
      <p:graphicFrame>
        <p:nvGraphicFramePr>
          <p:cNvPr id="15" name="Gráfico 14">
            <a:extLst>
              <a:ext uri="{FF2B5EF4-FFF2-40B4-BE49-F238E27FC236}">
                <a16:creationId xmlns:a16="http://schemas.microsoft.com/office/drawing/2014/main" id="{0F5BD1ED-E655-083D-7D52-2D7F9A0763FE}"/>
              </a:ext>
            </a:extLst>
          </p:cNvPr>
          <p:cNvGraphicFramePr/>
          <p:nvPr>
            <p:extLst>
              <p:ext uri="{D42A27DB-BD31-4B8C-83A1-F6EECF244321}">
                <p14:modId xmlns:p14="http://schemas.microsoft.com/office/powerpoint/2010/main" val="2502016595"/>
              </p:ext>
            </p:extLst>
          </p:nvPr>
        </p:nvGraphicFramePr>
        <p:xfrm>
          <a:off x="564204" y="2954748"/>
          <a:ext cx="3353619" cy="3149459"/>
        </p:xfrm>
        <a:graphic>
          <a:graphicData uri="http://schemas.openxmlformats.org/drawingml/2006/chart">
            <c:chart xmlns:c="http://schemas.openxmlformats.org/drawingml/2006/chart" xmlns:r="http://schemas.openxmlformats.org/officeDocument/2006/relationships" r:id="rId7"/>
          </a:graphicData>
        </a:graphic>
      </p:graphicFrame>
      <p:sp>
        <p:nvSpPr>
          <p:cNvPr id="17" name="Flecha: a la derecha 16">
            <a:extLst>
              <a:ext uri="{FF2B5EF4-FFF2-40B4-BE49-F238E27FC236}">
                <a16:creationId xmlns:a16="http://schemas.microsoft.com/office/drawing/2014/main" id="{9571E322-AFD1-BEDB-ACCC-1E83759924E9}"/>
              </a:ext>
            </a:extLst>
          </p:cNvPr>
          <p:cNvSpPr/>
          <p:nvPr/>
        </p:nvSpPr>
        <p:spPr>
          <a:xfrm>
            <a:off x="7260435" y="2066281"/>
            <a:ext cx="743564" cy="419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Flecha: a la derecha 17">
            <a:extLst>
              <a:ext uri="{FF2B5EF4-FFF2-40B4-BE49-F238E27FC236}">
                <a16:creationId xmlns:a16="http://schemas.microsoft.com/office/drawing/2014/main" id="{F7E1CC11-BB47-9B1D-14B7-197DBE41D5AB}"/>
              </a:ext>
            </a:extLst>
          </p:cNvPr>
          <p:cNvSpPr/>
          <p:nvPr/>
        </p:nvSpPr>
        <p:spPr>
          <a:xfrm rot="10800000">
            <a:off x="4110245" y="4680462"/>
            <a:ext cx="743564" cy="419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Rectángulo 18">
            <a:extLst>
              <a:ext uri="{FF2B5EF4-FFF2-40B4-BE49-F238E27FC236}">
                <a16:creationId xmlns:a16="http://schemas.microsoft.com/office/drawing/2014/main" id="{A20F8130-C8B3-5BB6-5951-BD9B24163503}"/>
              </a:ext>
            </a:extLst>
          </p:cNvPr>
          <p:cNvSpPr/>
          <p:nvPr/>
        </p:nvSpPr>
        <p:spPr>
          <a:xfrm>
            <a:off x="4110244" y="5934847"/>
            <a:ext cx="6671128" cy="523220"/>
          </a:xfrm>
          <a:prstGeom prst="rect">
            <a:avLst/>
          </a:prstGeom>
          <a:noFill/>
        </p:spPr>
        <p:txBody>
          <a:bodyPr wrap="square" lIns="91440" tIns="45720" rIns="91440" bIns="45720">
            <a:spAutoFit/>
          </a:bodyPr>
          <a:lstStyle/>
          <a:p>
            <a:pPr algn="ctr"/>
            <a:r>
              <a:rPr lang="es-ES" sz="2800" dirty="0">
                <a:ln w="0"/>
                <a:effectLst>
                  <a:outerShdw blurRad="38100" dist="19050" dir="2700000" algn="tl" rotWithShape="0">
                    <a:schemeClr val="dk1">
                      <a:alpha val="40000"/>
                    </a:schemeClr>
                  </a:outerShdw>
                </a:effectLst>
                <a:latin typeface="+mj-lt"/>
              </a:rPr>
              <a:t>TOTAL (CONTRATOS SUSCRITOS): 222</a:t>
            </a:r>
          </a:p>
        </p:txBody>
      </p:sp>
    </p:spTree>
    <p:extLst>
      <p:ext uri="{BB962C8B-B14F-4D97-AF65-F5344CB8AC3E}">
        <p14:creationId xmlns:p14="http://schemas.microsoft.com/office/powerpoint/2010/main" val="23263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4DA91-A7DB-DE2A-EEBC-BAC007A662A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B5907FA-11FF-6C44-4784-B374B289B0EE}"/>
              </a:ext>
            </a:extLst>
          </p:cNvPr>
          <p:cNvSpPr txBox="1"/>
          <p:nvPr/>
        </p:nvSpPr>
        <p:spPr>
          <a:xfrm>
            <a:off x="1268361" y="600145"/>
            <a:ext cx="9655272" cy="1015663"/>
          </a:xfrm>
          <a:prstGeom prst="rect">
            <a:avLst/>
          </a:prstGeom>
          <a:noFill/>
        </p:spPr>
        <p:txBody>
          <a:bodyPr wrap="none" rtlCol="0">
            <a:spAutoFit/>
          </a:bodyPr>
          <a:lstStyle/>
          <a:p>
            <a:pPr algn="ctr"/>
            <a:r>
              <a:rPr lang="es-CO" sz="3000" b="1" dirty="0">
                <a:solidFill>
                  <a:schemeClr val="tx1">
                    <a:lumMod val="75000"/>
                    <a:lumOff val="25000"/>
                  </a:schemeClr>
                </a:solidFill>
                <a:latin typeface="Arial" panose="020B0604020202020204" pitchFamily="34" charset="0"/>
                <a:cs typeface="Arial" panose="020B0604020202020204" pitchFamily="34" charset="0"/>
              </a:rPr>
              <a:t>CONTRATOS LABORALES A TÉRMINO INDEFINIDO</a:t>
            </a:r>
          </a:p>
          <a:p>
            <a:pPr algn="ctr"/>
            <a:r>
              <a:rPr lang="es-CO" sz="3000" b="1" dirty="0">
                <a:solidFill>
                  <a:schemeClr val="tx1">
                    <a:lumMod val="75000"/>
                    <a:lumOff val="25000"/>
                  </a:schemeClr>
                </a:solidFill>
                <a:latin typeface="Arial" panose="020B0604020202020204" pitchFamily="34" charset="0"/>
                <a:cs typeface="Arial" panose="020B0604020202020204" pitchFamily="34" charset="0"/>
              </a:rPr>
              <a:t>VIGENCIA 2024 </a:t>
            </a:r>
          </a:p>
        </p:txBody>
      </p:sp>
      <p:sp>
        <p:nvSpPr>
          <p:cNvPr id="5" name="CuadroTexto 4">
            <a:extLst>
              <a:ext uri="{FF2B5EF4-FFF2-40B4-BE49-F238E27FC236}">
                <a16:creationId xmlns:a16="http://schemas.microsoft.com/office/drawing/2014/main" id="{A26956EF-30AE-AB09-5D0A-BB6AF63444A2}"/>
              </a:ext>
            </a:extLst>
          </p:cNvPr>
          <p:cNvSpPr txBox="1"/>
          <p:nvPr/>
        </p:nvSpPr>
        <p:spPr>
          <a:xfrm>
            <a:off x="3921868" y="1688605"/>
            <a:ext cx="4348263" cy="1477328"/>
          </a:xfrm>
          <a:prstGeom prst="rect">
            <a:avLst/>
          </a:prstGeom>
          <a:noFill/>
        </p:spPr>
        <p:txBody>
          <a:bodyPr wrap="square">
            <a:spAutoFit/>
          </a:bodyPr>
          <a:lstStyle/>
          <a:p>
            <a:pPr algn="ctr"/>
            <a:endParaRPr lang="es-CO" dirty="0">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es-CO" b="1" dirty="0">
                <a:latin typeface="Arial" panose="020B0604020202020204" pitchFamily="34" charset="0"/>
                <a:cs typeface="Arial" panose="020B0604020202020204" pitchFamily="34" charset="0"/>
              </a:rPr>
              <a:t>EVER DANIEL PALACIOS (LIQUIDADO A 31/DIC/2024)</a:t>
            </a:r>
          </a:p>
          <a:p>
            <a:pPr algn="ctr"/>
            <a:endParaRPr lang="es-CO" dirty="0">
              <a:highlight>
                <a:srgbClr val="FFFF00"/>
              </a:highlight>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s-CO" dirty="0">
              <a:highlight>
                <a:srgbClr val="FFFF00"/>
              </a:highlight>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8FD0097D-CB7D-F8C5-2D40-B5786257E79E}"/>
              </a:ext>
            </a:extLst>
          </p:cNvPr>
          <p:cNvSpPr txBox="1"/>
          <p:nvPr/>
        </p:nvSpPr>
        <p:spPr>
          <a:xfrm>
            <a:off x="3779152" y="4049098"/>
            <a:ext cx="4633690" cy="1754326"/>
          </a:xfrm>
          <a:prstGeom prst="rect">
            <a:avLst/>
          </a:prstGeom>
          <a:noFill/>
        </p:spPr>
        <p:txBody>
          <a:bodyPr wrap="square">
            <a:spAutoFit/>
          </a:bodyPr>
          <a:lstStyle/>
          <a:p>
            <a:pPr marL="285750" indent="-285750" algn="ctr">
              <a:buFont typeface="Arial" panose="020B0604020202020204" pitchFamily="34" charset="0"/>
              <a:buChar char="•"/>
            </a:pPr>
            <a:r>
              <a:rPr lang="es-CO" b="1" dirty="0">
                <a:latin typeface="Arial" panose="020B0604020202020204" pitchFamily="34" charset="0"/>
                <a:cs typeface="Arial" panose="020B0604020202020204" pitchFamily="34" charset="0"/>
              </a:rPr>
              <a:t>WUILMAN DORIA</a:t>
            </a:r>
          </a:p>
          <a:p>
            <a:pPr algn="ctr"/>
            <a:r>
              <a:rPr lang="es-CO" b="1" dirty="0">
                <a:latin typeface="Arial" panose="020B0604020202020204" pitchFamily="34" charset="0"/>
                <a:cs typeface="Arial" panose="020B0604020202020204" pitchFamily="34" charset="0"/>
              </a:rPr>
              <a:t>(LIQUIDADO A 31/DIC/2024)</a:t>
            </a:r>
          </a:p>
          <a:p>
            <a:pPr algn="ctr"/>
            <a:endParaRPr lang="es-CO" dirty="0">
              <a:highlight>
                <a:srgbClr val="FFFF00"/>
              </a:highlight>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s-CO" b="1" dirty="0">
              <a:highlight>
                <a:srgbClr val="FFFF00"/>
              </a:highlight>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s-CO" dirty="0">
              <a:highlight>
                <a:srgbClr val="FFFF00"/>
              </a:highlight>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endParaRPr lang="es-CO" dirty="0">
              <a:highlight>
                <a:srgbClr val="FFFF00"/>
              </a:highlight>
              <a:latin typeface="Arial" panose="020B060402020202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id="{7911B16D-76AD-69F4-7927-CA73E1607734}"/>
              </a:ext>
            </a:extLst>
          </p:cNvPr>
          <p:cNvGraphicFramePr>
            <a:graphicFrameLocks noGrp="1"/>
          </p:cNvGraphicFramePr>
          <p:nvPr>
            <p:extLst>
              <p:ext uri="{D42A27DB-BD31-4B8C-83A1-F6EECF244321}">
                <p14:modId xmlns:p14="http://schemas.microsoft.com/office/powerpoint/2010/main" val="1720851439"/>
              </p:ext>
            </p:extLst>
          </p:nvPr>
        </p:nvGraphicFramePr>
        <p:xfrm>
          <a:off x="770104" y="2833793"/>
          <a:ext cx="10651787" cy="949960"/>
        </p:xfrm>
        <a:graphic>
          <a:graphicData uri="http://schemas.openxmlformats.org/drawingml/2006/table">
            <a:tbl>
              <a:tblPr firstRow="1" bandRow="1">
                <a:tableStyleId>{5C22544A-7EE6-4342-B048-85BDC9FD1C3A}</a:tableStyleId>
              </a:tblPr>
              <a:tblGrid>
                <a:gridCol w="1715311">
                  <a:extLst>
                    <a:ext uri="{9D8B030D-6E8A-4147-A177-3AD203B41FA5}">
                      <a16:colId xmlns:a16="http://schemas.microsoft.com/office/drawing/2014/main" val="1275461644"/>
                    </a:ext>
                  </a:extLst>
                </a:gridCol>
                <a:gridCol w="1715311">
                  <a:extLst>
                    <a:ext uri="{9D8B030D-6E8A-4147-A177-3AD203B41FA5}">
                      <a16:colId xmlns:a16="http://schemas.microsoft.com/office/drawing/2014/main" val="2224980867"/>
                    </a:ext>
                  </a:extLst>
                </a:gridCol>
                <a:gridCol w="1987684">
                  <a:extLst>
                    <a:ext uri="{9D8B030D-6E8A-4147-A177-3AD203B41FA5}">
                      <a16:colId xmlns:a16="http://schemas.microsoft.com/office/drawing/2014/main" val="1833826766"/>
                    </a:ext>
                  </a:extLst>
                </a:gridCol>
                <a:gridCol w="2344366">
                  <a:extLst>
                    <a:ext uri="{9D8B030D-6E8A-4147-A177-3AD203B41FA5}">
                      <a16:colId xmlns:a16="http://schemas.microsoft.com/office/drawing/2014/main" val="4094340604"/>
                    </a:ext>
                  </a:extLst>
                </a:gridCol>
                <a:gridCol w="1196503">
                  <a:extLst>
                    <a:ext uri="{9D8B030D-6E8A-4147-A177-3AD203B41FA5}">
                      <a16:colId xmlns:a16="http://schemas.microsoft.com/office/drawing/2014/main" val="4151240548"/>
                    </a:ext>
                  </a:extLst>
                </a:gridCol>
                <a:gridCol w="1692612">
                  <a:extLst>
                    <a:ext uri="{9D8B030D-6E8A-4147-A177-3AD203B41FA5}">
                      <a16:colId xmlns:a16="http://schemas.microsoft.com/office/drawing/2014/main" val="1032075369"/>
                    </a:ext>
                  </a:extLst>
                </a:gridCol>
              </a:tblGrid>
              <a:tr h="370840">
                <a:tc>
                  <a:txBody>
                    <a:bodyPr/>
                    <a:lstStyle/>
                    <a:p>
                      <a:pPr algn="ctr"/>
                      <a:r>
                        <a:rPr lang="es-CO" sz="1600" dirty="0"/>
                        <a:t>Salario Básico</a:t>
                      </a:r>
                    </a:p>
                  </a:txBody>
                  <a:tcPr anchor="ctr"/>
                </a:tc>
                <a:tc>
                  <a:txBody>
                    <a:bodyPr/>
                    <a:lstStyle/>
                    <a:p>
                      <a:pPr algn="ctr"/>
                      <a:r>
                        <a:rPr lang="es-CO" sz="1600" dirty="0"/>
                        <a:t>Auxilio de Transporte </a:t>
                      </a:r>
                    </a:p>
                  </a:txBody>
                  <a:tcPr anchor="ctr"/>
                </a:tc>
                <a:tc>
                  <a:txBody>
                    <a:bodyPr/>
                    <a:lstStyle/>
                    <a:p>
                      <a:pPr algn="ctr"/>
                      <a:r>
                        <a:rPr lang="es-CO" sz="1600" dirty="0"/>
                        <a:t>Fecha de ingreso</a:t>
                      </a:r>
                    </a:p>
                  </a:txBody>
                  <a:tcPr anchor="ctr"/>
                </a:tc>
                <a:tc>
                  <a:txBody>
                    <a:bodyPr/>
                    <a:lstStyle/>
                    <a:p>
                      <a:pPr algn="ctr"/>
                      <a:r>
                        <a:rPr lang="es-CO" sz="1600" dirty="0"/>
                        <a:t>Fecha retiro</a:t>
                      </a:r>
                    </a:p>
                  </a:txBody>
                  <a:tcPr anchor="ctr"/>
                </a:tc>
                <a:tc>
                  <a:txBody>
                    <a:bodyPr/>
                    <a:lstStyle/>
                    <a:p>
                      <a:pPr algn="ctr"/>
                      <a:r>
                        <a:rPr lang="es-CO" sz="1600" dirty="0"/>
                        <a:t>Días laborados </a:t>
                      </a:r>
                    </a:p>
                  </a:txBody>
                  <a:tcPr anchor="ctr"/>
                </a:tc>
                <a:tc>
                  <a:txBody>
                    <a:bodyPr/>
                    <a:lstStyle/>
                    <a:p>
                      <a:pPr algn="ctr"/>
                      <a:r>
                        <a:rPr lang="es-CO" sz="1600" dirty="0"/>
                        <a:t>Indemnización </a:t>
                      </a:r>
                    </a:p>
                  </a:txBody>
                  <a:tcPr anchor="ctr"/>
                </a:tc>
                <a:extLst>
                  <a:ext uri="{0D108BD9-81ED-4DB2-BD59-A6C34878D82A}">
                    <a16:rowId xmlns:a16="http://schemas.microsoft.com/office/drawing/2014/main" val="1272290004"/>
                  </a:ext>
                </a:extLst>
              </a:tr>
              <a:tr h="370840">
                <a:tc>
                  <a:txBody>
                    <a:bodyPr/>
                    <a:lstStyle/>
                    <a:p>
                      <a:pPr algn="ctr"/>
                      <a:r>
                        <a:rPr lang="es-CO" sz="1600" dirty="0"/>
                        <a:t>$1.550.00</a:t>
                      </a:r>
                    </a:p>
                  </a:txBody>
                  <a:tcPr anchor="ctr"/>
                </a:tc>
                <a:tc>
                  <a:txBody>
                    <a:bodyPr/>
                    <a:lstStyle/>
                    <a:p>
                      <a:pPr algn="ctr"/>
                      <a:r>
                        <a:rPr lang="es-CO" sz="1600" dirty="0"/>
                        <a:t>162.00</a:t>
                      </a:r>
                    </a:p>
                  </a:txBody>
                  <a:tcPr anchor="ctr"/>
                </a:tc>
                <a:tc>
                  <a:txBody>
                    <a:bodyPr/>
                    <a:lstStyle/>
                    <a:p>
                      <a:pPr algn="ctr"/>
                      <a:r>
                        <a:rPr lang="es-CO" sz="1600" dirty="0"/>
                        <a:t>4 de Junio de 2024</a:t>
                      </a:r>
                    </a:p>
                  </a:txBody>
                  <a:tcPr anchor="ctr"/>
                </a:tc>
                <a:tc>
                  <a:txBody>
                    <a:bodyPr/>
                    <a:lstStyle/>
                    <a:p>
                      <a:pPr algn="ctr"/>
                      <a:r>
                        <a:rPr lang="es-CO" sz="1600" dirty="0"/>
                        <a:t>30 de Diciembre de 2024</a:t>
                      </a:r>
                    </a:p>
                  </a:txBody>
                  <a:tcPr anchor="ctr"/>
                </a:tc>
                <a:tc>
                  <a:txBody>
                    <a:bodyPr/>
                    <a:lstStyle/>
                    <a:p>
                      <a:pPr algn="ctr"/>
                      <a:r>
                        <a:rPr lang="es-CO" sz="1600" dirty="0"/>
                        <a:t>207</a:t>
                      </a:r>
                    </a:p>
                  </a:txBody>
                  <a:tcPr anchor="ctr"/>
                </a:tc>
                <a:tc>
                  <a:txBody>
                    <a:bodyPr/>
                    <a:lstStyle/>
                    <a:p>
                      <a:pPr algn="ctr"/>
                      <a:r>
                        <a:rPr lang="es-CO" sz="1600" dirty="0"/>
                        <a:t>$984.400</a:t>
                      </a:r>
                    </a:p>
                  </a:txBody>
                  <a:tcPr anchor="ctr"/>
                </a:tc>
                <a:extLst>
                  <a:ext uri="{0D108BD9-81ED-4DB2-BD59-A6C34878D82A}">
                    <a16:rowId xmlns:a16="http://schemas.microsoft.com/office/drawing/2014/main" val="695752237"/>
                  </a:ext>
                </a:extLst>
              </a:tr>
            </a:tbl>
          </a:graphicData>
        </a:graphic>
      </p:graphicFrame>
      <p:graphicFrame>
        <p:nvGraphicFramePr>
          <p:cNvPr id="4" name="Tabla 3">
            <a:extLst>
              <a:ext uri="{FF2B5EF4-FFF2-40B4-BE49-F238E27FC236}">
                <a16:creationId xmlns:a16="http://schemas.microsoft.com/office/drawing/2014/main" id="{E2F84F6A-7BCB-9FC8-3F01-138A107F96F0}"/>
              </a:ext>
            </a:extLst>
          </p:cNvPr>
          <p:cNvGraphicFramePr>
            <a:graphicFrameLocks noGrp="1"/>
          </p:cNvGraphicFramePr>
          <p:nvPr>
            <p:extLst>
              <p:ext uri="{D42A27DB-BD31-4B8C-83A1-F6EECF244321}">
                <p14:modId xmlns:p14="http://schemas.microsoft.com/office/powerpoint/2010/main" val="1048099275"/>
              </p:ext>
            </p:extLst>
          </p:nvPr>
        </p:nvGraphicFramePr>
        <p:xfrm>
          <a:off x="770104" y="4926261"/>
          <a:ext cx="10651787" cy="949960"/>
        </p:xfrm>
        <a:graphic>
          <a:graphicData uri="http://schemas.openxmlformats.org/drawingml/2006/table">
            <a:tbl>
              <a:tblPr firstRow="1" bandRow="1">
                <a:tableStyleId>{5C22544A-7EE6-4342-B048-85BDC9FD1C3A}</a:tableStyleId>
              </a:tblPr>
              <a:tblGrid>
                <a:gridCol w="1715311">
                  <a:extLst>
                    <a:ext uri="{9D8B030D-6E8A-4147-A177-3AD203B41FA5}">
                      <a16:colId xmlns:a16="http://schemas.microsoft.com/office/drawing/2014/main" val="1275461644"/>
                    </a:ext>
                  </a:extLst>
                </a:gridCol>
                <a:gridCol w="1715311">
                  <a:extLst>
                    <a:ext uri="{9D8B030D-6E8A-4147-A177-3AD203B41FA5}">
                      <a16:colId xmlns:a16="http://schemas.microsoft.com/office/drawing/2014/main" val="2224980867"/>
                    </a:ext>
                  </a:extLst>
                </a:gridCol>
                <a:gridCol w="1987684">
                  <a:extLst>
                    <a:ext uri="{9D8B030D-6E8A-4147-A177-3AD203B41FA5}">
                      <a16:colId xmlns:a16="http://schemas.microsoft.com/office/drawing/2014/main" val="1833826766"/>
                    </a:ext>
                  </a:extLst>
                </a:gridCol>
                <a:gridCol w="2344366">
                  <a:extLst>
                    <a:ext uri="{9D8B030D-6E8A-4147-A177-3AD203B41FA5}">
                      <a16:colId xmlns:a16="http://schemas.microsoft.com/office/drawing/2014/main" val="4094340604"/>
                    </a:ext>
                  </a:extLst>
                </a:gridCol>
                <a:gridCol w="1196503">
                  <a:extLst>
                    <a:ext uri="{9D8B030D-6E8A-4147-A177-3AD203B41FA5}">
                      <a16:colId xmlns:a16="http://schemas.microsoft.com/office/drawing/2014/main" val="4151240548"/>
                    </a:ext>
                  </a:extLst>
                </a:gridCol>
                <a:gridCol w="1692612">
                  <a:extLst>
                    <a:ext uri="{9D8B030D-6E8A-4147-A177-3AD203B41FA5}">
                      <a16:colId xmlns:a16="http://schemas.microsoft.com/office/drawing/2014/main" val="1032075369"/>
                    </a:ext>
                  </a:extLst>
                </a:gridCol>
              </a:tblGrid>
              <a:tr h="370840">
                <a:tc>
                  <a:txBody>
                    <a:bodyPr/>
                    <a:lstStyle/>
                    <a:p>
                      <a:pPr algn="ctr"/>
                      <a:r>
                        <a:rPr lang="es-CO" sz="1600" dirty="0"/>
                        <a:t>Salario Básico</a:t>
                      </a:r>
                    </a:p>
                  </a:txBody>
                  <a:tcPr anchor="ctr"/>
                </a:tc>
                <a:tc>
                  <a:txBody>
                    <a:bodyPr/>
                    <a:lstStyle/>
                    <a:p>
                      <a:pPr algn="ctr"/>
                      <a:r>
                        <a:rPr lang="es-CO" sz="1600" dirty="0"/>
                        <a:t>Auxilio de Transporte </a:t>
                      </a:r>
                    </a:p>
                  </a:txBody>
                  <a:tcPr anchor="ctr"/>
                </a:tc>
                <a:tc>
                  <a:txBody>
                    <a:bodyPr/>
                    <a:lstStyle/>
                    <a:p>
                      <a:pPr algn="ctr"/>
                      <a:r>
                        <a:rPr lang="es-CO" sz="1600" dirty="0"/>
                        <a:t>Fecha de ingreso</a:t>
                      </a:r>
                    </a:p>
                  </a:txBody>
                  <a:tcPr anchor="ctr"/>
                </a:tc>
                <a:tc>
                  <a:txBody>
                    <a:bodyPr/>
                    <a:lstStyle/>
                    <a:p>
                      <a:pPr algn="ctr"/>
                      <a:r>
                        <a:rPr lang="es-CO" sz="1600" dirty="0"/>
                        <a:t>Fecha retiro</a:t>
                      </a:r>
                    </a:p>
                  </a:txBody>
                  <a:tcPr anchor="ctr"/>
                </a:tc>
                <a:tc>
                  <a:txBody>
                    <a:bodyPr/>
                    <a:lstStyle/>
                    <a:p>
                      <a:pPr algn="ctr"/>
                      <a:r>
                        <a:rPr lang="es-CO" sz="1600" dirty="0"/>
                        <a:t>Días laborados </a:t>
                      </a:r>
                    </a:p>
                  </a:txBody>
                  <a:tcPr anchor="ctr"/>
                </a:tc>
                <a:tc>
                  <a:txBody>
                    <a:bodyPr/>
                    <a:lstStyle/>
                    <a:p>
                      <a:pPr algn="ctr"/>
                      <a:r>
                        <a:rPr lang="es-CO" sz="1600" dirty="0"/>
                        <a:t>Indemnización </a:t>
                      </a:r>
                    </a:p>
                  </a:txBody>
                  <a:tcPr anchor="ctr"/>
                </a:tc>
                <a:extLst>
                  <a:ext uri="{0D108BD9-81ED-4DB2-BD59-A6C34878D82A}">
                    <a16:rowId xmlns:a16="http://schemas.microsoft.com/office/drawing/2014/main" val="1272290004"/>
                  </a:ext>
                </a:extLst>
              </a:tr>
              <a:tr h="370840">
                <a:tc>
                  <a:txBody>
                    <a:bodyPr/>
                    <a:lstStyle/>
                    <a:p>
                      <a:pPr algn="ctr"/>
                      <a:r>
                        <a:rPr lang="es-CO" sz="1600" dirty="0"/>
                        <a:t>$1.945.644</a:t>
                      </a:r>
                    </a:p>
                  </a:txBody>
                  <a:tcPr anchor="ctr"/>
                </a:tc>
                <a:tc>
                  <a:txBody>
                    <a:bodyPr/>
                    <a:lstStyle/>
                    <a:p>
                      <a:pPr algn="ctr"/>
                      <a:r>
                        <a:rPr lang="es-CO" sz="1600" dirty="0"/>
                        <a:t>162.00</a:t>
                      </a:r>
                    </a:p>
                  </a:txBody>
                  <a:tcPr anchor="ctr"/>
                </a:tc>
                <a:tc>
                  <a:txBody>
                    <a:bodyPr/>
                    <a:lstStyle/>
                    <a:p>
                      <a:pPr algn="ctr"/>
                      <a:r>
                        <a:rPr lang="es-CO" sz="1600" dirty="0"/>
                        <a:t>25 de Enero de 2024</a:t>
                      </a:r>
                    </a:p>
                  </a:txBody>
                  <a:tcPr anchor="ctr"/>
                </a:tc>
                <a:tc>
                  <a:txBody>
                    <a:bodyPr/>
                    <a:lstStyle/>
                    <a:p>
                      <a:pPr algn="ctr"/>
                      <a:r>
                        <a:rPr lang="es-CO" sz="1600" dirty="0"/>
                        <a:t>30 de Noviembre de 2024</a:t>
                      </a:r>
                    </a:p>
                  </a:txBody>
                  <a:tcPr anchor="ctr"/>
                </a:tc>
                <a:tc>
                  <a:txBody>
                    <a:bodyPr/>
                    <a:lstStyle/>
                    <a:p>
                      <a:pPr algn="ctr"/>
                      <a:r>
                        <a:rPr lang="es-CO" sz="1600" dirty="0"/>
                        <a:t>306</a:t>
                      </a:r>
                    </a:p>
                  </a:txBody>
                  <a:tcPr anchor="ctr"/>
                </a:tc>
                <a:tc>
                  <a:txBody>
                    <a:bodyPr/>
                    <a:lstStyle/>
                    <a:p>
                      <a:pPr algn="ctr"/>
                      <a:r>
                        <a:rPr lang="es-CO" sz="1600" dirty="0"/>
                        <a:t>$1.791.500</a:t>
                      </a:r>
                    </a:p>
                  </a:txBody>
                  <a:tcPr anchor="ctr"/>
                </a:tc>
                <a:extLst>
                  <a:ext uri="{0D108BD9-81ED-4DB2-BD59-A6C34878D82A}">
                    <a16:rowId xmlns:a16="http://schemas.microsoft.com/office/drawing/2014/main" val="695752237"/>
                  </a:ext>
                </a:extLst>
              </a:tr>
            </a:tbl>
          </a:graphicData>
        </a:graphic>
      </p:graphicFrame>
    </p:spTree>
    <p:extLst>
      <p:ext uri="{BB962C8B-B14F-4D97-AF65-F5344CB8AC3E}">
        <p14:creationId xmlns:p14="http://schemas.microsoft.com/office/powerpoint/2010/main" val="3314870939"/>
      </p:ext>
    </p:extLst>
  </p:cSld>
  <p:clrMapOvr>
    <a:masterClrMapping/>
  </p:clrMapOvr>
</p:sld>
</file>

<file path=ppt/theme/theme1.xml><?xml version="1.0" encoding="utf-8"?>
<a:theme xmlns:a="http://schemas.openxmlformats.org/drawingml/2006/main" name="Office 2013 - Tema de 2022">
  <a:themeElements>
    <a:clrScheme name="Office 2013 - Tema de 2022">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Tema de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de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TM10001105[[fn=Recorte]]</Template>
  <TotalTime>9181</TotalTime>
  <Words>3331</Words>
  <Application>Microsoft Office PowerPoint</Application>
  <PresentationFormat>Panorámica</PresentationFormat>
  <Paragraphs>802</Paragraphs>
  <Slides>45</Slides>
  <Notes>35</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45</vt:i4>
      </vt:variant>
    </vt:vector>
  </HeadingPairs>
  <TitlesOfParts>
    <vt:vector size="54" baseType="lpstr">
      <vt:lpstr>Aptos</vt:lpstr>
      <vt:lpstr>Arial</vt:lpstr>
      <vt:lpstr>Arial Narrow</vt:lpstr>
      <vt:lpstr>Calibri</vt:lpstr>
      <vt:lpstr>Calibri Light</vt:lpstr>
      <vt:lpstr>Century Gothic</vt:lpstr>
      <vt:lpstr>Symbol</vt:lpstr>
      <vt:lpstr>Times New Roman</vt:lpstr>
      <vt:lpstr>Office 2013 - Tema de 2022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Mary Eugenia Abril Goyeneche</cp:lastModifiedBy>
  <cp:revision>128</cp:revision>
  <dcterms:created xsi:type="dcterms:W3CDTF">2024-07-03T14:39:53Z</dcterms:created>
  <dcterms:modified xsi:type="dcterms:W3CDTF">2025-03-05T00:20:17Z</dcterms:modified>
</cp:coreProperties>
</file>