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notesSlides/notesSlide4.xml" ContentType="application/vnd.openxmlformats-officedocument.presentationml.notesSlide+xml"/>
  <Override PartName="/ppt/comments/comment2.xml" ContentType="application/vnd.openxmlformats-officedocument.presentationml.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comment3.xml" ContentType="application/vnd.openxmlformats-officedocument.presentationml.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comment4.xml" ContentType="application/vnd.openxmlformats-officedocument.presentationml.comment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omments/comment5.xml" ContentType="application/vnd.openxmlformats-officedocument.presentationml.comment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omments/comment6.xml" ContentType="application/vnd.openxmlformats-officedocument.presentationml.comments+xml"/>
  <Override PartName="/ppt/notesSlides/notesSlide2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9.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30.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31.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3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1"/>
  </p:sldMasterIdLst>
  <p:notesMasterIdLst>
    <p:notesMasterId r:id="rId51"/>
  </p:notesMasterIdLst>
  <p:sldIdLst>
    <p:sldId id="256" r:id="rId2"/>
    <p:sldId id="400" r:id="rId3"/>
    <p:sldId id="361" r:id="rId4"/>
    <p:sldId id="362" r:id="rId5"/>
    <p:sldId id="357" r:id="rId6"/>
    <p:sldId id="343" r:id="rId7"/>
    <p:sldId id="363" r:id="rId8"/>
    <p:sldId id="366" r:id="rId9"/>
    <p:sldId id="365" r:id="rId10"/>
    <p:sldId id="340" r:id="rId11"/>
    <p:sldId id="341" r:id="rId12"/>
    <p:sldId id="358" r:id="rId13"/>
    <p:sldId id="371" r:id="rId14"/>
    <p:sldId id="372" r:id="rId15"/>
    <p:sldId id="373" r:id="rId16"/>
    <p:sldId id="374" r:id="rId17"/>
    <p:sldId id="375" r:id="rId18"/>
    <p:sldId id="364" r:id="rId19"/>
    <p:sldId id="324" r:id="rId20"/>
    <p:sldId id="342" r:id="rId21"/>
    <p:sldId id="359" r:id="rId22"/>
    <p:sldId id="376" r:id="rId23"/>
    <p:sldId id="377" r:id="rId24"/>
    <p:sldId id="378" r:id="rId25"/>
    <p:sldId id="379" r:id="rId26"/>
    <p:sldId id="336" r:id="rId27"/>
    <p:sldId id="399" r:id="rId28"/>
    <p:sldId id="352" r:id="rId29"/>
    <p:sldId id="347" r:id="rId30"/>
    <p:sldId id="353" r:id="rId31"/>
    <p:sldId id="350" r:id="rId32"/>
    <p:sldId id="380" r:id="rId33"/>
    <p:sldId id="381" r:id="rId34"/>
    <p:sldId id="382" r:id="rId35"/>
    <p:sldId id="383" r:id="rId36"/>
    <p:sldId id="384" r:id="rId37"/>
    <p:sldId id="385" r:id="rId38"/>
    <p:sldId id="386" r:id="rId39"/>
    <p:sldId id="387" r:id="rId40"/>
    <p:sldId id="388" r:id="rId41"/>
    <p:sldId id="389" r:id="rId42"/>
    <p:sldId id="390" r:id="rId43"/>
    <p:sldId id="391" r:id="rId44"/>
    <p:sldId id="392" r:id="rId45"/>
    <p:sldId id="393" r:id="rId46"/>
    <p:sldId id="394" r:id="rId47"/>
    <p:sldId id="395" r:id="rId48"/>
    <p:sldId id="396" r:id="rId49"/>
    <p:sldId id="397" r:id="rId5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rolina Pulido" initials="CP" lastIdx="11" clrIdx="0">
    <p:extLst>
      <p:ext uri="{19B8F6BF-5375-455C-9EA6-DF929625EA0E}">
        <p15:presenceInfo xmlns:p15="http://schemas.microsoft.com/office/powerpoint/2012/main" userId="53b53e64186eb7a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0404"/>
    <a:srgbClr val="171717"/>
    <a:srgbClr val="0C0C0C"/>
    <a:srgbClr val="0A0A0A"/>
    <a:srgbClr val="308C45"/>
    <a:srgbClr val="FCEBD2"/>
    <a:srgbClr val="DFF4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CF1AB2-1976-4502-BF36-3FF5EA218861}" styleName="Estilo medio 4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660B408-B3CF-4A94-85FC-2B1E0A45F4A2}" styleName="Estilo oscuro 2 - Énfasis 1/Énfasis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BDBED569-4797-4DF1-A0F4-6AAB3CD982D8}" styleName="Estilo claro 3 - Acento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8B1032C-EA38-4F05-BA0D-38AFFFC7BED3}" styleName="Estilo claro 3 - Acento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69C7853C-536D-4A76-A0AE-DD22124D55A5}" styleName="Estilo temático 1 - Énfasis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6E25E649-3F16-4E02-A733-19D2CDBF48F0}" styleName="Estilo medio 3 - Énfasis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EB344D84-9AFB-497E-A393-DC336BA19D2E}" styleName="Estilo medio 3 - Énfasis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DA37D80-6434-44D0-A028-1B22A696006F}" styleName="Estilo claro 3 - Acento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72833802-FEF1-4C79-8D5D-14CF1EAF98D9}" styleName="Estilo claro 2 - Acento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Estilo medio 1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5BE263C-DBD7-4A20-BB59-AAB30ACAA65A}" styleName="Estilo medio 3 - Énfasis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8A107856-5554-42FB-B03E-39F5DBC370BA}" styleName="Estilo medio 4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76"/>
    <p:restoredTop sz="92902" autoAdjust="0"/>
  </p:normalViewPr>
  <p:slideViewPr>
    <p:cSldViewPr snapToGrid="0">
      <p:cViewPr varScale="1">
        <p:scale>
          <a:sx n="59" d="100"/>
          <a:sy n="59" d="100"/>
        </p:scale>
        <p:origin x="102" y="10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6/11/relationships/changesInfo" Target="changesInfos/changesInfo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olina Pulido" userId="53b53e64186eb7a9" providerId="LiveId" clId="{4789F702-2723-4839-B5AE-0B6E6B671886}"/>
    <pc:docChg chg="undo custSel addSld delSld modSld sldOrd">
      <pc:chgData name="Carolina Pulido" userId="53b53e64186eb7a9" providerId="LiveId" clId="{4789F702-2723-4839-B5AE-0B6E6B671886}" dt="2025-05-05T20:35:07.439" v="3058" actId="1076"/>
      <pc:docMkLst>
        <pc:docMk/>
      </pc:docMkLst>
      <pc:sldChg chg="addSp delSp modSp mod">
        <pc:chgData name="Carolina Pulido" userId="53b53e64186eb7a9" providerId="LiveId" clId="{4789F702-2723-4839-B5AE-0B6E6B671886}" dt="2025-05-05T13:40:50.472" v="2523" actId="1076"/>
        <pc:sldMkLst>
          <pc:docMk/>
          <pc:sldMk cId="3153340345" sldId="256"/>
        </pc:sldMkLst>
        <pc:picChg chg="mod">
          <ac:chgData name="Carolina Pulido" userId="53b53e64186eb7a9" providerId="LiveId" clId="{4789F702-2723-4839-B5AE-0B6E6B671886}" dt="2025-05-05T13:40:47.016" v="2522" actId="1076"/>
          <ac:picMkLst>
            <pc:docMk/>
            <pc:sldMk cId="3153340345" sldId="256"/>
            <ac:picMk id="8" creationId="{E31598D6-A046-D13E-73AC-9C587F2661F6}"/>
          </ac:picMkLst>
        </pc:picChg>
        <pc:picChg chg="mod">
          <ac:chgData name="Carolina Pulido" userId="53b53e64186eb7a9" providerId="LiveId" clId="{4789F702-2723-4839-B5AE-0B6E6B671886}" dt="2025-05-05T13:40:50.472" v="2523" actId="1076"/>
          <ac:picMkLst>
            <pc:docMk/>
            <pc:sldMk cId="3153340345" sldId="256"/>
            <ac:picMk id="9" creationId="{8B817F09-59B5-7BB7-C623-545C73BBC8A0}"/>
          </ac:picMkLst>
        </pc:picChg>
        <pc:picChg chg="del mod">
          <ac:chgData name="Carolina Pulido" userId="53b53e64186eb7a9" providerId="LiveId" clId="{4789F702-2723-4839-B5AE-0B6E6B671886}" dt="2025-05-05T13:40:45.318" v="2521" actId="478"/>
          <ac:picMkLst>
            <pc:docMk/>
            <pc:sldMk cId="3153340345" sldId="256"/>
            <ac:picMk id="10" creationId="{F3921EB9-D298-147F-1386-FCAE36E1557F}"/>
          </ac:picMkLst>
        </pc:picChg>
      </pc:sldChg>
      <pc:sldChg chg="addSp delSp modSp mod ord modCm modNotesTx">
        <pc:chgData name="Carolina Pulido" userId="53b53e64186eb7a9" providerId="LiveId" clId="{4789F702-2723-4839-B5AE-0B6E6B671886}" dt="2025-05-05T16:55:06.808" v="2790" actId="255"/>
        <pc:sldMkLst>
          <pc:docMk/>
          <pc:sldMk cId="878255834" sldId="324"/>
        </pc:sldMkLst>
        <pc:spChg chg="mod">
          <ac:chgData name="Carolina Pulido" userId="53b53e64186eb7a9" providerId="LiveId" clId="{4789F702-2723-4839-B5AE-0B6E6B671886}" dt="2025-04-28T15:08:24.527" v="688" actId="1076"/>
          <ac:spMkLst>
            <pc:docMk/>
            <pc:sldMk cId="878255834" sldId="324"/>
            <ac:spMk id="2" creationId="{A6C1D0C1-B6B2-D65F-0BEB-C546D300409D}"/>
          </ac:spMkLst>
        </pc:spChg>
        <pc:spChg chg="mod">
          <ac:chgData name="Carolina Pulido" userId="53b53e64186eb7a9" providerId="LiveId" clId="{4789F702-2723-4839-B5AE-0B6E6B671886}" dt="2025-04-28T15:08:52.816" v="710" actId="1076"/>
          <ac:spMkLst>
            <pc:docMk/>
            <pc:sldMk cId="878255834" sldId="324"/>
            <ac:spMk id="4" creationId="{0CC4D0E3-DD3A-6D3E-1167-BEE98C1DD489}"/>
          </ac:spMkLst>
        </pc:spChg>
        <pc:spChg chg="mod">
          <ac:chgData name="Carolina Pulido" userId="53b53e64186eb7a9" providerId="LiveId" clId="{4789F702-2723-4839-B5AE-0B6E6B671886}" dt="2025-05-05T16:55:06.808" v="2790" actId="255"/>
          <ac:spMkLst>
            <pc:docMk/>
            <pc:sldMk cId="878255834" sldId="324"/>
            <ac:spMk id="10" creationId="{0A4DF4D9-F76C-45EF-4F2C-9CDBCEF35266}"/>
          </ac:spMkLst>
        </pc:spChg>
        <pc:graphicFrameChg chg="add mod modGraphic">
          <ac:chgData name="Carolina Pulido" userId="53b53e64186eb7a9" providerId="LiveId" clId="{4789F702-2723-4839-B5AE-0B6E6B671886}" dt="2025-04-28T14:58:00.084" v="638" actId="20577"/>
          <ac:graphicFrameMkLst>
            <pc:docMk/>
            <pc:sldMk cId="878255834" sldId="324"/>
            <ac:graphicFrameMk id="7" creationId="{8F39F44E-FC5E-3CBD-C435-E5E196A2D4D8}"/>
          </ac:graphicFrameMkLst>
        </pc:graphicFrameChg>
        <pc:graphicFrameChg chg="modGraphic">
          <ac:chgData name="Carolina Pulido" userId="53b53e64186eb7a9" providerId="LiveId" clId="{4789F702-2723-4839-B5AE-0B6E6B671886}" dt="2025-04-28T16:01:18.164" v="730" actId="14734"/>
          <ac:graphicFrameMkLst>
            <pc:docMk/>
            <pc:sldMk cId="878255834" sldId="324"/>
            <ac:graphicFrameMk id="13" creationId="{3EFDF271-F2CB-4C02-AE07-ECD2EA771122}"/>
          </ac:graphicFrameMkLst>
        </pc:graphicFrameChg>
        <pc:picChg chg="mod">
          <ac:chgData name="Carolina Pulido" userId="53b53e64186eb7a9" providerId="LiveId" clId="{4789F702-2723-4839-B5AE-0B6E6B671886}" dt="2025-04-28T15:09:12.039" v="712" actId="1076"/>
          <ac:picMkLst>
            <pc:docMk/>
            <pc:sldMk cId="878255834" sldId="324"/>
            <ac:picMk id="12" creationId="{83492D15-4B5D-1268-CFC4-9C43D9E15E51}"/>
          </ac:picMkLst>
        </pc:picChg>
        <pc:picChg chg="mod">
          <ac:chgData name="Carolina Pulido" userId="53b53e64186eb7a9" providerId="LiveId" clId="{4789F702-2723-4839-B5AE-0B6E6B671886}" dt="2025-04-28T15:59:27.837" v="713" actId="1076"/>
          <ac:picMkLst>
            <pc:docMk/>
            <pc:sldMk cId="878255834" sldId="324"/>
            <ac:picMk id="14" creationId="{90FFDE42-9C80-C86D-D1D5-52EB1BCDA928}"/>
          </ac:picMkLst>
        </pc:picChg>
      </pc:sldChg>
      <pc:sldChg chg="addSp delSp modSp mod">
        <pc:chgData name="Carolina Pulido" userId="53b53e64186eb7a9" providerId="LiveId" clId="{4789F702-2723-4839-B5AE-0B6E6B671886}" dt="2025-04-28T16:00:47.537" v="729" actId="1076"/>
        <pc:sldMkLst>
          <pc:docMk/>
          <pc:sldMk cId="1521882994" sldId="336"/>
        </pc:sldMkLst>
        <pc:spChg chg="mod">
          <ac:chgData name="Carolina Pulido" userId="53b53e64186eb7a9" providerId="LiveId" clId="{4789F702-2723-4839-B5AE-0B6E6B671886}" dt="2025-04-28T14:51:24.708" v="495" actId="1076"/>
          <ac:spMkLst>
            <pc:docMk/>
            <pc:sldMk cId="1521882994" sldId="336"/>
            <ac:spMk id="19" creationId="{F50F458F-16DA-A9C0-FA04-AD3126C0143E}"/>
          </ac:spMkLst>
        </pc:spChg>
        <pc:picChg chg="add mod">
          <ac:chgData name="Carolina Pulido" userId="53b53e64186eb7a9" providerId="LiveId" clId="{4789F702-2723-4839-B5AE-0B6E6B671886}" dt="2025-04-28T14:51:19.565" v="494"/>
          <ac:picMkLst>
            <pc:docMk/>
            <pc:sldMk cId="1521882994" sldId="336"/>
            <ac:picMk id="2" creationId="{3A2FDE0B-66DE-0FD8-B110-FCA7ED5F35F3}"/>
          </ac:picMkLst>
        </pc:picChg>
        <pc:picChg chg="mod">
          <ac:chgData name="Carolina Pulido" userId="53b53e64186eb7a9" providerId="LiveId" clId="{4789F702-2723-4839-B5AE-0B6E6B671886}" dt="2025-04-28T16:00:46.183" v="728" actId="1076"/>
          <ac:picMkLst>
            <pc:docMk/>
            <pc:sldMk cId="1521882994" sldId="336"/>
            <ac:picMk id="29" creationId="{31F9DF4A-D9C9-7D80-6C32-AF1F795934EA}"/>
          </ac:picMkLst>
        </pc:picChg>
        <pc:picChg chg="mod">
          <ac:chgData name="Carolina Pulido" userId="53b53e64186eb7a9" providerId="LiveId" clId="{4789F702-2723-4839-B5AE-0B6E6B671886}" dt="2025-04-28T16:00:47.537" v="729" actId="1076"/>
          <ac:picMkLst>
            <pc:docMk/>
            <pc:sldMk cId="1521882994" sldId="336"/>
            <ac:picMk id="30" creationId="{339B0E0B-305A-B467-F626-5F718D024F4C}"/>
          </ac:picMkLst>
        </pc:picChg>
      </pc:sldChg>
      <pc:sldChg chg="del">
        <pc:chgData name="Carolina Pulido" userId="53b53e64186eb7a9" providerId="LiveId" clId="{4789F702-2723-4839-B5AE-0B6E6B671886}" dt="2025-05-05T13:41:59.050" v="2526" actId="47"/>
        <pc:sldMkLst>
          <pc:docMk/>
          <pc:sldMk cId="1335195964" sldId="338"/>
        </pc:sldMkLst>
      </pc:sldChg>
      <pc:sldChg chg="delSp modSp mod ord">
        <pc:chgData name="Carolina Pulido" userId="53b53e64186eb7a9" providerId="LiveId" clId="{4789F702-2723-4839-B5AE-0B6E6B671886}" dt="2025-05-05T16:52:44.791" v="2781" actId="313"/>
        <pc:sldMkLst>
          <pc:docMk/>
          <pc:sldMk cId="2141240916" sldId="340"/>
        </pc:sldMkLst>
        <pc:graphicFrameChg chg="modGraphic">
          <ac:chgData name="Carolina Pulido" userId="53b53e64186eb7a9" providerId="LiveId" clId="{4789F702-2723-4839-B5AE-0B6E6B671886}" dt="2025-05-05T16:52:44.791" v="2781" actId="313"/>
          <ac:graphicFrameMkLst>
            <pc:docMk/>
            <pc:sldMk cId="2141240916" sldId="340"/>
            <ac:graphicFrameMk id="13" creationId="{8B455389-7BE9-5D3E-BE89-F2F8C9C9586C}"/>
          </ac:graphicFrameMkLst>
        </pc:graphicFrameChg>
        <pc:picChg chg="mod">
          <ac:chgData name="Carolina Pulido" userId="53b53e64186eb7a9" providerId="LiveId" clId="{4789F702-2723-4839-B5AE-0B6E6B671886}" dt="2025-04-28T15:59:38.570" v="715" actId="1076"/>
          <ac:picMkLst>
            <pc:docMk/>
            <pc:sldMk cId="2141240916" sldId="340"/>
            <ac:picMk id="12" creationId="{D604846F-5A12-EE90-9601-6905570497E0}"/>
          </ac:picMkLst>
        </pc:picChg>
        <pc:picChg chg="mod">
          <ac:chgData name="Carolina Pulido" userId="53b53e64186eb7a9" providerId="LiveId" clId="{4789F702-2723-4839-B5AE-0B6E6B671886}" dt="2025-04-28T15:59:42.465" v="716" actId="1076"/>
          <ac:picMkLst>
            <pc:docMk/>
            <pc:sldMk cId="2141240916" sldId="340"/>
            <ac:picMk id="14" creationId="{B16635B1-CC53-2D7A-C229-D5E5A8489A5F}"/>
          </ac:picMkLst>
        </pc:picChg>
      </pc:sldChg>
      <pc:sldChg chg="delSp modSp mod ord">
        <pc:chgData name="Carolina Pulido" userId="53b53e64186eb7a9" providerId="LiveId" clId="{4789F702-2723-4839-B5AE-0B6E6B671886}" dt="2025-05-05T15:52:37.815" v="2554" actId="5793"/>
        <pc:sldMkLst>
          <pc:docMk/>
          <pc:sldMk cId="3158507469" sldId="341"/>
        </pc:sldMkLst>
        <pc:graphicFrameChg chg="modGraphic">
          <ac:chgData name="Carolina Pulido" userId="53b53e64186eb7a9" providerId="LiveId" clId="{4789F702-2723-4839-B5AE-0B6E6B671886}" dt="2025-05-05T15:52:37.815" v="2554" actId="5793"/>
          <ac:graphicFrameMkLst>
            <pc:docMk/>
            <pc:sldMk cId="3158507469" sldId="341"/>
            <ac:graphicFrameMk id="13" creationId="{802E2900-F5BE-D7A6-21DA-0BFEF062D2C5}"/>
          </ac:graphicFrameMkLst>
        </pc:graphicFrameChg>
        <pc:picChg chg="mod">
          <ac:chgData name="Carolina Pulido" userId="53b53e64186eb7a9" providerId="LiveId" clId="{4789F702-2723-4839-B5AE-0B6E6B671886}" dt="2025-04-28T15:59:52.553" v="720" actId="1076"/>
          <ac:picMkLst>
            <pc:docMk/>
            <pc:sldMk cId="3158507469" sldId="341"/>
            <ac:picMk id="12" creationId="{08580B6E-278F-5C07-7896-C636EC234579}"/>
          </ac:picMkLst>
        </pc:picChg>
        <pc:picChg chg="mod">
          <ac:chgData name="Carolina Pulido" userId="53b53e64186eb7a9" providerId="LiveId" clId="{4789F702-2723-4839-B5AE-0B6E6B671886}" dt="2025-04-28T15:59:50.641" v="719" actId="1076"/>
          <ac:picMkLst>
            <pc:docMk/>
            <pc:sldMk cId="3158507469" sldId="341"/>
            <ac:picMk id="14" creationId="{597FC033-C1C1-E7DD-CC3D-D1FBB5456AA4}"/>
          </ac:picMkLst>
        </pc:picChg>
      </pc:sldChg>
      <pc:sldChg chg="delSp modSp mod">
        <pc:chgData name="Carolina Pulido" userId="53b53e64186eb7a9" providerId="LiveId" clId="{4789F702-2723-4839-B5AE-0B6E6B671886}" dt="2025-05-05T16:54:59.007" v="2789" actId="123"/>
        <pc:sldMkLst>
          <pc:docMk/>
          <pc:sldMk cId="645778628" sldId="342"/>
        </pc:sldMkLst>
        <pc:spChg chg="mod">
          <ac:chgData name="Carolina Pulido" userId="53b53e64186eb7a9" providerId="LiveId" clId="{4789F702-2723-4839-B5AE-0B6E6B671886}" dt="2025-05-05T16:54:59.007" v="2789" actId="123"/>
          <ac:spMkLst>
            <pc:docMk/>
            <pc:sldMk cId="645778628" sldId="342"/>
            <ac:spMk id="10" creationId="{E44A883D-A5BA-B316-AF41-745227E411D6}"/>
          </ac:spMkLst>
        </pc:spChg>
        <pc:graphicFrameChg chg="mod modGraphic">
          <ac:chgData name="Carolina Pulido" userId="53b53e64186eb7a9" providerId="LiveId" clId="{4789F702-2723-4839-B5AE-0B6E6B671886}" dt="2025-05-05T13:34:07.127" v="2455" actId="14734"/>
          <ac:graphicFrameMkLst>
            <pc:docMk/>
            <pc:sldMk cId="645778628" sldId="342"/>
            <ac:graphicFrameMk id="8" creationId="{9B453968-640B-EFBA-2A46-DCAFF6BB48FA}"/>
          </ac:graphicFrameMkLst>
        </pc:graphicFrameChg>
        <pc:picChg chg="mod">
          <ac:chgData name="Carolina Pulido" userId="53b53e64186eb7a9" providerId="LiveId" clId="{4789F702-2723-4839-B5AE-0B6E6B671886}" dt="2025-04-28T15:59:59.404" v="722" actId="1076"/>
          <ac:picMkLst>
            <pc:docMk/>
            <pc:sldMk cId="645778628" sldId="342"/>
            <ac:picMk id="12" creationId="{758104BB-6072-1853-2D1F-30B4D3DAC7B9}"/>
          </ac:picMkLst>
        </pc:picChg>
        <pc:picChg chg="mod">
          <ac:chgData name="Carolina Pulido" userId="53b53e64186eb7a9" providerId="LiveId" clId="{4789F702-2723-4839-B5AE-0B6E6B671886}" dt="2025-04-28T16:00:07.104" v="723" actId="1076"/>
          <ac:picMkLst>
            <pc:docMk/>
            <pc:sldMk cId="645778628" sldId="342"/>
            <ac:picMk id="14" creationId="{5B39D795-E7A5-E43B-D132-F92C66711E46}"/>
          </ac:picMkLst>
        </pc:picChg>
      </pc:sldChg>
      <pc:sldChg chg="delSp modSp mod ord modCm">
        <pc:chgData name="Carolina Pulido" userId="53b53e64186eb7a9" providerId="LiveId" clId="{4789F702-2723-4839-B5AE-0B6E6B671886}" dt="2025-05-05T16:46:03.666" v="2735" actId="20577"/>
        <pc:sldMkLst>
          <pc:docMk/>
          <pc:sldMk cId="3565924844" sldId="343"/>
        </pc:sldMkLst>
        <pc:spChg chg="mod">
          <ac:chgData name="Carolina Pulido" userId="53b53e64186eb7a9" providerId="LiveId" clId="{4789F702-2723-4839-B5AE-0B6E6B671886}" dt="2025-05-05T13:40:39.187" v="2519" actId="20577"/>
          <ac:spMkLst>
            <pc:docMk/>
            <pc:sldMk cId="3565924844" sldId="343"/>
            <ac:spMk id="10" creationId="{273FB2BC-FFF4-4B70-C2C8-237C3CD8DEED}"/>
          </ac:spMkLst>
        </pc:spChg>
        <pc:graphicFrameChg chg="modGraphic">
          <ac:chgData name="Carolina Pulido" userId="53b53e64186eb7a9" providerId="LiveId" clId="{4789F702-2723-4839-B5AE-0B6E6B671886}" dt="2025-05-05T16:46:03.666" v="2735" actId="20577"/>
          <ac:graphicFrameMkLst>
            <pc:docMk/>
            <pc:sldMk cId="3565924844" sldId="343"/>
            <ac:graphicFrameMk id="13" creationId="{ED939E9C-F7E1-0799-B3BD-BCAC7D99B945}"/>
          </ac:graphicFrameMkLst>
        </pc:graphicFrameChg>
        <pc:picChg chg="mod">
          <ac:chgData name="Carolina Pulido" userId="53b53e64186eb7a9" providerId="LiveId" clId="{4789F702-2723-4839-B5AE-0B6E6B671886}" dt="2025-04-28T16:00:17.690" v="725" actId="1076"/>
          <ac:picMkLst>
            <pc:docMk/>
            <pc:sldMk cId="3565924844" sldId="343"/>
            <ac:picMk id="12" creationId="{81C87DCE-BB35-380A-0C27-B0C5AE73920B}"/>
          </ac:picMkLst>
        </pc:picChg>
        <pc:picChg chg="mod">
          <ac:chgData name="Carolina Pulido" userId="53b53e64186eb7a9" providerId="LiveId" clId="{4789F702-2723-4839-B5AE-0B6E6B671886}" dt="2025-04-28T16:00:22.438" v="726" actId="1076"/>
          <ac:picMkLst>
            <pc:docMk/>
            <pc:sldMk cId="3565924844" sldId="343"/>
            <ac:picMk id="14" creationId="{EDA811A8-450B-D5D5-A596-F030BE4B529D}"/>
          </ac:picMkLst>
        </pc:picChg>
      </pc:sldChg>
      <pc:sldChg chg="addSp delSp modSp mod modShow modCm modNotesTx">
        <pc:chgData name="Carolina Pulido" userId="53b53e64186eb7a9" providerId="LiveId" clId="{4789F702-2723-4839-B5AE-0B6E6B671886}" dt="2025-05-05T16:59:42.194" v="2865" actId="20577"/>
        <pc:sldMkLst>
          <pc:docMk/>
          <pc:sldMk cId="3461403852" sldId="346"/>
        </pc:sldMkLst>
        <pc:spChg chg="mod">
          <ac:chgData name="Carolina Pulido" userId="53b53e64186eb7a9" providerId="LiveId" clId="{4789F702-2723-4839-B5AE-0B6E6B671886}" dt="2025-04-28T16:13:35.194" v="756" actId="20577"/>
          <ac:spMkLst>
            <pc:docMk/>
            <pc:sldMk cId="3461403852" sldId="346"/>
            <ac:spMk id="8" creationId="{93500B66-685E-27A8-3C47-743F5C55B0E9}"/>
          </ac:spMkLst>
        </pc:spChg>
        <pc:spChg chg="mod">
          <ac:chgData name="Carolina Pulido" userId="53b53e64186eb7a9" providerId="LiveId" clId="{4789F702-2723-4839-B5AE-0B6E6B671886}" dt="2025-05-05T16:59:42.194" v="2865" actId="20577"/>
          <ac:spMkLst>
            <pc:docMk/>
            <pc:sldMk cId="3461403852" sldId="346"/>
            <ac:spMk id="9" creationId="{CCD1C3DD-2235-13E1-1FCC-8DF1E3AFC029}"/>
          </ac:spMkLst>
        </pc:spChg>
        <pc:graphicFrameChg chg="mod modGraphic">
          <ac:chgData name="Carolina Pulido" userId="53b53e64186eb7a9" providerId="LiveId" clId="{4789F702-2723-4839-B5AE-0B6E6B671886}" dt="2025-04-28T16:12:20.441" v="745" actId="1076"/>
          <ac:graphicFrameMkLst>
            <pc:docMk/>
            <pc:sldMk cId="3461403852" sldId="346"/>
            <ac:graphicFrameMk id="3" creationId="{0AE7EEBB-553A-2D48-6193-5798A691976F}"/>
          </ac:graphicFrameMkLst>
        </pc:graphicFrameChg>
        <pc:graphicFrameChg chg="add mod">
          <ac:chgData name="Carolina Pulido" userId="53b53e64186eb7a9" providerId="LiveId" clId="{4789F702-2723-4839-B5AE-0B6E6B671886}" dt="2025-04-28T16:13:10.402" v="751" actId="1076"/>
          <ac:graphicFrameMkLst>
            <pc:docMk/>
            <pc:sldMk cId="3461403852" sldId="346"/>
            <ac:graphicFrameMk id="5" creationId="{46912EF5-268F-A4D0-4B5F-1421E52642FC}"/>
          </ac:graphicFrameMkLst>
        </pc:graphicFrameChg>
        <pc:picChg chg="add mod">
          <ac:chgData name="Carolina Pulido" userId="53b53e64186eb7a9" providerId="LiveId" clId="{4789F702-2723-4839-B5AE-0B6E6B671886}" dt="2025-05-05T16:57:51.977" v="2826" actId="1076"/>
          <ac:picMkLst>
            <pc:docMk/>
            <pc:sldMk cId="3461403852" sldId="346"/>
            <ac:picMk id="4" creationId="{E782D62F-8C6A-ABA8-D221-005A659F740F}"/>
          </ac:picMkLst>
        </pc:picChg>
      </pc:sldChg>
      <pc:sldChg chg="addSp delSp modSp mod modCm">
        <pc:chgData name="Carolina Pulido" userId="53b53e64186eb7a9" providerId="LiveId" clId="{4789F702-2723-4839-B5AE-0B6E6B671886}" dt="2025-05-05T20:35:07.439" v="3058" actId="1076"/>
        <pc:sldMkLst>
          <pc:docMk/>
          <pc:sldMk cId="2224603297" sldId="347"/>
        </pc:sldMkLst>
        <pc:spChg chg="mod">
          <ac:chgData name="Carolina Pulido" userId="53b53e64186eb7a9" providerId="LiveId" clId="{4789F702-2723-4839-B5AE-0B6E6B671886}" dt="2025-05-05T16:59:27.377" v="2841" actId="5793"/>
          <ac:spMkLst>
            <pc:docMk/>
            <pc:sldMk cId="2224603297" sldId="347"/>
            <ac:spMk id="9" creationId="{6391A22E-B668-DBE3-AEFC-F1E92D1ED406}"/>
          </ac:spMkLst>
        </pc:spChg>
        <pc:graphicFrameChg chg="add del mod modGraphic">
          <ac:chgData name="Carolina Pulido" userId="53b53e64186eb7a9" providerId="LiveId" clId="{4789F702-2723-4839-B5AE-0B6E6B671886}" dt="2025-05-05T20:33:54.162" v="3037" actId="478"/>
          <ac:graphicFrameMkLst>
            <pc:docMk/>
            <pc:sldMk cId="2224603297" sldId="347"/>
            <ac:graphicFrameMk id="2" creationId="{638C519F-667C-5244-71C8-EC2B40627E5F}"/>
          </ac:graphicFrameMkLst>
        </pc:graphicFrameChg>
        <pc:graphicFrameChg chg="add del mod">
          <ac:chgData name="Carolina Pulido" userId="53b53e64186eb7a9" providerId="LiveId" clId="{4789F702-2723-4839-B5AE-0B6E6B671886}" dt="2025-05-05T19:15:06.881" v="2940" actId="478"/>
          <ac:graphicFrameMkLst>
            <pc:docMk/>
            <pc:sldMk cId="2224603297" sldId="347"/>
            <ac:graphicFrameMk id="2" creationId="{95E95CE7-E1D2-9199-9202-882D7037D92C}"/>
          </ac:graphicFrameMkLst>
        </pc:graphicFrameChg>
        <pc:graphicFrameChg chg="add del mod modGraphic">
          <ac:chgData name="Carolina Pulido" userId="53b53e64186eb7a9" providerId="LiveId" clId="{4789F702-2723-4839-B5AE-0B6E6B671886}" dt="2025-05-05T20:19:27.742" v="2961" actId="478"/>
          <ac:graphicFrameMkLst>
            <pc:docMk/>
            <pc:sldMk cId="2224603297" sldId="347"/>
            <ac:graphicFrameMk id="3" creationId="{336D20A1-8F88-B9BF-91C4-AE66C000B26B}"/>
          </ac:graphicFrameMkLst>
        </pc:graphicFrameChg>
        <pc:graphicFrameChg chg="add mod modGraphic">
          <ac:chgData name="Carolina Pulido" userId="53b53e64186eb7a9" providerId="LiveId" clId="{4789F702-2723-4839-B5AE-0B6E6B671886}" dt="2025-05-05T20:35:03.361" v="3057" actId="14734"/>
          <ac:graphicFrameMkLst>
            <pc:docMk/>
            <pc:sldMk cId="2224603297" sldId="347"/>
            <ac:graphicFrameMk id="3" creationId="{C5B6E481-FF64-3B18-F2C0-7EA6710CD485}"/>
          </ac:graphicFrameMkLst>
        </pc:graphicFrameChg>
        <pc:graphicFrameChg chg="add mod">
          <ac:chgData name="Carolina Pulido" userId="53b53e64186eb7a9" providerId="LiveId" clId="{4789F702-2723-4839-B5AE-0B6E6B671886}" dt="2025-05-05T20:35:07.439" v="3058" actId="1076"/>
          <ac:graphicFrameMkLst>
            <pc:docMk/>
            <pc:sldMk cId="2224603297" sldId="347"/>
            <ac:graphicFrameMk id="4" creationId="{9E539691-C7A6-3D15-D800-3731A67BE13A}"/>
          </ac:graphicFrameMkLst>
        </pc:graphicFrameChg>
        <pc:graphicFrameChg chg="add del mod">
          <ac:chgData name="Carolina Pulido" userId="53b53e64186eb7a9" providerId="LiveId" clId="{4789F702-2723-4839-B5AE-0B6E6B671886}" dt="2025-05-05T20:19:22.649" v="2959" actId="478"/>
          <ac:graphicFrameMkLst>
            <pc:docMk/>
            <pc:sldMk cId="2224603297" sldId="347"/>
            <ac:graphicFrameMk id="4" creationId="{DB402CF0-410E-E166-6AFC-49EF7555C376}"/>
          </ac:graphicFrameMkLst>
        </pc:graphicFrameChg>
        <pc:graphicFrameChg chg="add del mod">
          <ac:chgData name="Carolina Pulido" userId="53b53e64186eb7a9" providerId="LiveId" clId="{4789F702-2723-4839-B5AE-0B6E6B671886}" dt="2025-05-05T20:34:05.689" v="3042" actId="478"/>
          <ac:graphicFrameMkLst>
            <pc:docMk/>
            <pc:sldMk cId="2224603297" sldId="347"/>
            <ac:graphicFrameMk id="5" creationId="{3CE95CBD-9CA5-5040-257C-366EB01E42D3}"/>
          </ac:graphicFrameMkLst>
        </pc:graphicFrameChg>
        <pc:graphicFrameChg chg="del modGraphic">
          <ac:chgData name="Carolina Pulido" userId="53b53e64186eb7a9" providerId="LiveId" clId="{4789F702-2723-4839-B5AE-0B6E6B671886}" dt="2025-05-05T19:13:16.540" v="2911" actId="478"/>
          <ac:graphicFrameMkLst>
            <pc:docMk/>
            <pc:sldMk cId="2224603297" sldId="347"/>
            <ac:graphicFrameMk id="5" creationId="{D8EE6A0A-F948-C4B3-1256-FF51A0FDCA13}"/>
          </ac:graphicFrameMkLst>
        </pc:graphicFrameChg>
      </pc:sldChg>
      <pc:sldChg chg="addSp delSp modSp mod modCm">
        <pc:chgData name="Carolina Pulido" userId="53b53e64186eb7a9" providerId="LiveId" clId="{4789F702-2723-4839-B5AE-0B6E6B671886}" dt="2025-04-28T14:50:08.600" v="492" actId="14100"/>
        <pc:sldMkLst>
          <pc:docMk/>
          <pc:sldMk cId="3286095854" sldId="350"/>
        </pc:sldMkLst>
        <pc:spChg chg="mod">
          <ac:chgData name="Carolina Pulido" userId="53b53e64186eb7a9" providerId="LiveId" clId="{4789F702-2723-4839-B5AE-0B6E6B671886}" dt="2025-04-28T14:46:27.329" v="486" actId="20577"/>
          <ac:spMkLst>
            <pc:docMk/>
            <pc:sldMk cId="3286095854" sldId="350"/>
            <ac:spMk id="3" creationId="{799B807A-DF47-EBF5-C09E-F918728C483B}"/>
          </ac:spMkLst>
        </pc:spChg>
        <pc:graphicFrameChg chg="add mod">
          <ac:chgData name="Carolina Pulido" userId="53b53e64186eb7a9" providerId="LiveId" clId="{4789F702-2723-4839-B5AE-0B6E6B671886}" dt="2025-04-28T14:50:08.600" v="492" actId="14100"/>
          <ac:graphicFrameMkLst>
            <pc:docMk/>
            <pc:sldMk cId="3286095854" sldId="350"/>
            <ac:graphicFrameMk id="2" creationId="{C3AC3B82-2752-F3A6-F27D-A589D018160D}"/>
          </ac:graphicFrameMkLst>
        </pc:graphicFrameChg>
        <pc:graphicFrameChg chg="mod modGraphic">
          <ac:chgData name="Carolina Pulido" userId="53b53e64186eb7a9" providerId="LiveId" clId="{4789F702-2723-4839-B5AE-0B6E6B671886}" dt="2025-04-28T14:50:05.049" v="491" actId="1076"/>
          <ac:graphicFrameMkLst>
            <pc:docMk/>
            <pc:sldMk cId="3286095854" sldId="350"/>
            <ac:graphicFrameMk id="4" creationId="{3684824A-2932-B580-0E39-B4F3D72420AA}"/>
          </ac:graphicFrameMkLst>
        </pc:graphicFrameChg>
      </pc:sldChg>
      <pc:sldChg chg="addSp delSp modSp mod">
        <pc:chgData name="Carolina Pulido" userId="53b53e64186eb7a9" providerId="LiveId" clId="{4789F702-2723-4839-B5AE-0B6E6B671886}" dt="2025-04-28T14:51:33.120" v="498" actId="1076"/>
        <pc:sldMkLst>
          <pc:docMk/>
          <pc:sldMk cId="3537006341" sldId="352"/>
        </pc:sldMkLst>
        <pc:spChg chg="mod">
          <ac:chgData name="Carolina Pulido" userId="53b53e64186eb7a9" providerId="LiveId" clId="{4789F702-2723-4839-B5AE-0B6E6B671886}" dt="2025-04-28T14:51:33.120" v="498" actId="1076"/>
          <ac:spMkLst>
            <pc:docMk/>
            <pc:sldMk cId="3537006341" sldId="352"/>
            <ac:spMk id="19" creationId="{2F32B77B-1D05-B6D8-FE38-13B1C322A824}"/>
          </ac:spMkLst>
        </pc:spChg>
        <pc:picChg chg="add mod">
          <ac:chgData name="Carolina Pulido" userId="53b53e64186eb7a9" providerId="LiveId" clId="{4789F702-2723-4839-B5AE-0B6E6B671886}" dt="2025-04-28T14:51:28.958" v="497"/>
          <ac:picMkLst>
            <pc:docMk/>
            <pc:sldMk cId="3537006341" sldId="352"/>
            <ac:picMk id="2" creationId="{F93EA779-5F18-696B-BB08-A432DCA32E83}"/>
          </ac:picMkLst>
        </pc:picChg>
      </pc:sldChg>
      <pc:sldChg chg="addSp delSp modSp mod">
        <pc:chgData name="Carolina Pulido" userId="53b53e64186eb7a9" providerId="LiveId" clId="{4789F702-2723-4839-B5AE-0B6E6B671886}" dt="2025-05-05T13:41:56.739" v="2525" actId="1076"/>
        <pc:sldMkLst>
          <pc:docMk/>
          <pc:sldMk cId="3278332173" sldId="353"/>
        </pc:sldMkLst>
        <pc:spChg chg="mod">
          <ac:chgData name="Carolina Pulido" userId="53b53e64186eb7a9" providerId="LiveId" clId="{4789F702-2723-4839-B5AE-0B6E6B671886}" dt="2025-05-05T13:41:56.739" v="2525" actId="1076"/>
          <ac:spMkLst>
            <pc:docMk/>
            <pc:sldMk cId="3278332173" sldId="353"/>
            <ac:spMk id="19" creationId="{178A863B-FD0F-A485-141B-7957E40C01E4}"/>
          </ac:spMkLst>
        </pc:spChg>
        <pc:picChg chg="add mod">
          <ac:chgData name="Carolina Pulido" userId="53b53e64186eb7a9" providerId="LiveId" clId="{4789F702-2723-4839-B5AE-0B6E6B671886}" dt="2025-04-28T14:51:38.895" v="500"/>
          <ac:picMkLst>
            <pc:docMk/>
            <pc:sldMk cId="3278332173" sldId="353"/>
            <ac:picMk id="2" creationId="{6CD70000-C972-2F9A-CAF5-0E87BBBF743B}"/>
          </ac:picMkLst>
        </pc:picChg>
      </pc:sldChg>
      <pc:sldChg chg="ord">
        <pc:chgData name="Carolina Pulido" userId="53b53e64186eb7a9" providerId="LiveId" clId="{4789F702-2723-4839-B5AE-0B6E6B671886}" dt="2025-05-05T13:35:30.864" v="2460"/>
        <pc:sldMkLst>
          <pc:docMk/>
          <pc:sldMk cId="469580793" sldId="357"/>
        </pc:sldMkLst>
      </pc:sldChg>
      <pc:sldChg chg="modSp mod ord">
        <pc:chgData name="Carolina Pulido" userId="53b53e64186eb7a9" providerId="LiveId" clId="{4789F702-2723-4839-B5AE-0B6E6B671886}" dt="2025-05-05T16:54:05.560" v="2788" actId="1076"/>
        <pc:sldMkLst>
          <pc:docMk/>
          <pc:sldMk cId="4039617749" sldId="358"/>
        </pc:sldMkLst>
        <pc:spChg chg="mod">
          <ac:chgData name="Carolina Pulido" userId="53b53e64186eb7a9" providerId="LiveId" clId="{4789F702-2723-4839-B5AE-0B6E6B671886}" dt="2025-05-05T16:54:05.560" v="2788" actId="1076"/>
          <ac:spMkLst>
            <pc:docMk/>
            <pc:sldMk cId="4039617749" sldId="358"/>
            <ac:spMk id="2" creationId="{D75F7E13-3F97-3A0E-EE6D-D899FEC0D94F}"/>
          </ac:spMkLst>
        </pc:spChg>
        <pc:spChg chg="mod">
          <ac:chgData name="Carolina Pulido" userId="53b53e64186eb7a9" providerId="LiveId" clId="{4789F702-2723-4839-B5AE-0B6E6B671886}" dt="2025-05-05T16:53:49.810" v="2785" actId="255"/>
          <ac:spMkLst>
            <pc:docMk/>
            <pc:sldMk cId="4039617749" sldId="358"/>
            <ac:spMk id="8" creationId="{346EC952-5617-CAAE-069D-A7870F1D9C23}"/>
          </ac:spMkLst>
        </pc:spChg>
        <pc:grpChg chg="mod">
          <ac:chgData name="Carolina Pulido" userId="53b53e64186eb7a9" providerId="LiveId" clId="{4789F702-2723-4839-B5AE-0B6E6B671886}" dt="2025-05-05T16:53:37.385" v="2783" actId="1076"/>
          <ac:grpSpMkLst>
            <pc:docMk/>
            <pc:sldMk cId="4039617749" sldId="358"/>
            <ac:grpSpMk id="15" creationId="{B3E848B1-FB8A-C172-1732-F1C757FA06A2}"/>
          </ac:grpSpMkLst>
        </pc:grpChg>
        <pc:graphicFrameChg chg="mod modGraphic">
          <ac:chgData name="Carolina Pulido" userId="53b53e64186eb7a9" providerId="LiveId" clId="{4789F702-2723-4839-B5AE-0B6E6B671886}" dt="2025-05-05T16:54:00.070" v="2787" actId="14734"/>
          <ac:graphicFrameMkLst>
            <pc:docMk/>
            <pc:sldMk cId="4039617749" sldId="358"/>
            <ac:graphicFrameMk id="13" creationId="{38F6B25C-77D8-E7B0-80B5-2609F9B66309}"/>
          </ac:graphicFrameMkLst>
        </pc:graphicFrameChg>
        <pc:graphicFrameChg chg="mod">
          <ac:chgData name="Carolina Pulido" userId="53b53e64186eb7a9" providerId="LiveId" clId="{4789F702-2723-4839-B5AE-0B6E6B671886}" dt="2025-05-05T16:53:31.188" v="2782" actId="1076"/>
          <ac:graphicFrameMkLst>
            <pc:docMk/>
            <pc:sldMk cId="4039617749" sldId="358"/>
            <ac:graphicFrameMk id="20" creationId="{3BF05FC4-2531-FCDF-7520-BCACA48C0A51}"/>
          </ac:graphicFrameMkLst>
        </pc:graphicFrameChg>
      </pc:sldChg>
      <pc:sldChg chg="modSp mod">
        <pc:chgData name="Carolina Pulido" userId="53b53e64186eb7a9" providerId="LiveId" clId="{4789F702-2723-4839-B5AE-0B6E6B671886}" dt="2025-05-05T16:57:01.844" v="2791" actId="1076"/>
        <pc:sldMkLst>
          <pc:docMk/>
          <pc:sldMk cId="2536573556" sldId="359"/>
        </pc:sldMkLst>
        <pc:spChg chg="mod">
          <ac:chgData name="Carolina Pulido" userId="53b53e64186eb7a9" providerId="LiveId" clId="{4789F702-2723-4839-B5AE-0B6E6B671886}" dt="2025-05-05T10:36:09.604" v="831" actId="1076"/>
          <ac:spMkLst>
            <pc:docMk/>
            <pc:sldMk cId="2536573556" sldId="359"/>
            <ac:spMk id="9" creationId="{7BFF09B7-9A98-6A12-56A7-3650F7C80B14}"/>
          </ac:spMkLst>
        </pc:spChg>
        <pc:grpChg chg="mod">
          <ac:chgData name="Carolina Pulido" userId="53b53e64186eb7a9" providerId="LiveId" clId="{4789F702-2723-4839-B5AE-0B6E6B671886}" dt="2025-05-05T16:57:01.844" v="2791" actId="1076"/>
          <ac:grpSpMkLst>
            <pc:docMk/>
            <pc:sldMk cId="2536573556" sldId="359"/>
            <ac:grpSpMk id="3" creationId="{06DF633C-B08D-24E3-9EB9-B227A76A69FE}"/>
          </ac:grpSpMkLst>
        </pc:grpChg>
        <pc:graphicFrameChg chg="modGraphic">
          <ac:chgData name="Carolina Pulido" userId="53b53e64186eb7a9" providerId="LiveId" clId="{4789F702-2723-4839-B5AE-0B6E6B671886}" dt="2025-05-05T13:37:24.327" v="2466" actId="2165"/>
          <ac:graphicFrameMkLst>
            <pc:docMk/>
            <pc:sldMk cId="2536573556" sldId="359"/>
            <ac:graphicFrameMk id="6" creationId="{C568EDEF-39B6-E589-5118-1DAD27DF8024}"/>
          </ac:graphicFrameMkLst>
        </pc:graphicFrameChg>
      </pc:sldChg>
      <pc:sldChg chg="modSp mod ord modCm">
        <pc:chgData name="Carolina Pulido" userId="53b53e64186eb7a9" providerId="LiveId" clId="{4789F702-2723-4839-B5AE-0B6E6B671886}" dt="2025-05-05T16:41:48.160" v="2585"/>
        <pc:sldMkLst>
          <pc:docMk/>
          <pc:sldMk cId="351092741" sldId="361"/>
        </pc:sldMkLst>
        <pc:spChg chg="mod">
          <ac:chgData name="Carolina Pulido" userId="53b53e64186eb7a9" providerId="LiveId" clId="{4789F702-2723-4839-B5AE-0B6E6B671886}" dt="2025-05-05T16:41:14.406" v="2580" actId="1076"/>
          <ac:spMkLst>
            <pc:docMk/>
            <pc:sldMk cId="351092741" sldId="361"/>
            <ac:spMk id="3" creationId="{D51D1380-A232-1D13-F671-55381B6451A4}"/>
          </ac:spMkLst>
        </pc:spChg>
        <pc:spChg chg="mod">
          <ac:chgData name="Carolina Pulido" userId="53b53e64186eb7a9" providerId="LiveId" clId="{4789F702-2723-4839-B5AE-0B6E6B671886}" dt="2025-05-05T16:39:53.080" v="2568" actId="1076"/>
          <ac:spMkLst>
            <pc:docMk/>
            <pc:sldMk cId="351092741" sldId="361"/>
            <ac:spMk id="5" creationId="{4F94BD10-F2E1-F3E9-4C03-B94555C27234}"/>
          </ac:spMkLst>
        </pc:spChg>
        <pc:spChg chg="mod">
          <ac:chgData name="Carolina Pulido" userId="53b53e64186eb7a9" providerId="LiveId" clId="{4789F702-2723-4839-B5AE-0B6E6B671886}" dt="2025-05-05T16:41:17.280" v="2581" actId="1076"/>
          <ac:spMkLst>
            <pc:docMk/>
            <pc:sldMk cId="351092741" sldId="361"/>
            <ac:spMk id="9" creationId="{C754DACE-B293-A3C7-1A07-21086F8A191F}"/>
          </ac:spMkLst>
        </pc:spChg>
        <pc:spChg chg="mod">
          <ac:chgData name="Carolina Pulido" userId="53b53e64186eb7a9" providerId="LiveId" clId="{4789F702-2723-4839-B5AE-0B6E6B671886}" dt="2025-05-05T16:41:21.474" v="2582" actId="1076"/>
          <ac:spMkLst>
            <pc:docMk/>
            <pc:sldMk cId="351092741" sldId="361"/>
            <ac:spMk id="16" creationId="{317201E6-F4FE-CC26-EFA0-DA3283740EFE}"/>
          </ac:spMkLst>
        </pc:spChg>
        <pc:graphicFrameChg chg="mod modGraphic">
          <ac:chgData name="Carolina Pulido" userId="53b53e64186eb7a9" providerId="LiveId" clId="{4789F702-2723-4839-B5AE-0B6E6B671886}" dt="2025-05-05T16:41:25.987" v="2584" actId="1076"/>
          <ac:graphicFrameMkLst>
            <pc:docMk/>
            <pc:sldMk cId="351092741" sldId="361"/>
            <ac:graphicFrameMk id="2" creationId="{92DE4857-3F40-956B-96D6-EC3215A86D2E}"/>
          </ac:graphicFrameMkLst>
        </pc:graphicFrameChg>
        <pc:graphicFrameChg chg="mod modGraphic">
          <ac:chgData name="Carolina Pulido" userId="53b53e64186eb7a9" providerId="LiveId" clId="{4789F702-2723-4839-B5AE-0B6E6B671886}" dt="2025-05-05T16:39:56.535" v="2569" actId="1076"/>
          <ac:graphicFrameMkLst>
            <pc:docMk/>
            <pc:sldMk cId="351092741" sldId="361"/>
            <ac:graphicFrameMk id="13" creationId="{9CA79C6C-7180-FA6F-0FF2-75898527CF4F}"/>
          </ac:graphicFrameMkLst>
        </pc:graphicFrameChg>
      </pc:sldChg>
      <pc:sldChg chg="addSp delSp modSp mod ord modCm">
        <pc:chgData name="Carolina Pulido" userId="53b53e64186eb7a9" providerId="LiveId" clId="{4789F702-2723-4839-B5AE-0B6E6B671886}" dt="2025-05-05T17:32:02.274" v="2910" actId="1076"/>
        <pc:sldMkLst>
          <pc:docMk/>
          <pc:sldMk cId="2250413531" sldId="362"/>
        </pc:sldMkLst>
        <pc:spChg chg="mod">
          <ac:chgData name="Carolina Pulido" userId="53b53e64186eb7a9" providerId="LiveId" clId="{4789F702-2723-4839-B5AE-0B6E6B671886}" dt="2025-05-05T17:31:25.923" v="2908" actId="1076"/>
          <ac:spMkLst>
            <pc:docMk/>
            <pc:sldMk cId="2250413531" sldId="362"/>
            <ac:spMk id="9" creationId="{826A1F84-4CE4-414D-17C8-3AE1C71F80CF}"/>
          </ac:spMkLst>
        </pc:spChg>
        <pc:graphicFrameChg chg="add mod modGraphic">
          <ac:chgData name="Carolina Pulido" userId="53b53e64186eb7a9" providerId="LiveId" clId="{4789F702-2723-4839-B5AE-0B6E6B671886}" dt="2025-05-05T17:31:53.944" v="2909" actId="1076"/>
          <ac:graphicFrameMkLst>
            <pc:docMk/>
            <pc:sldMk cId="2250413531" sldId="362"/>
            <ac:graphicFrameMk id="2" creationId="{DA239365-771C-1BA8-912C-2B3C84506343}"/>
          </ac:graphicFrameMkLst>
        </pc:graphicFrameChg>
        <pc:graphicFrameChg chg="del modGraphic">
          <ac:chgData name="Carolina Pulido" userId="53b53e64186eb7a9" providerId="LiveId" clId="{4789F702-2723-4839-B5AE-0B6E6B671886}" dt="2025-05-05T17:22:53.193" v="2867" actId="478"/>
          <ac:graphicFrameMkLst>
            <pc:docMk/>
            <pc:sldMk cId="2250413531" sldId="362"/>
            <ac:graphicFrameMk id="15" creationId="{6A50C044-013E-0A10-9333-657C937E94EB}"/>
          </ac:graphicFrameMkLst>
        </pc:graphicFrameChg>
        <pc:picChg chg="mod">
          <ac:chgData name="Carolina Pulido" userId="53b53e64186eb7a9" providerId="LiveId" clId="{4789F702-2723-4839-B5AE-0B6E6B671886}" dt="2025-05-05T17:32:02.274" v="2910" actId="1076"/>
          <ac:picMkLst>
            <pc:docMk/>
            <pc:sldMk cId="2250413531" sldId="362"/>
            <ac:picMk id="12" creationId="{2ED0EBFE-13ED-0D24-F6B1-F78479793BCE}"/>
          </ac:picMkLst>
        </pc:picChg>
        <pc:picChg chg="mod">
          <ac:chgData name="Carolina Pulido" userId="53b53e64186eb7a9" providerId="LiveId" clId="{4789F702-2723-4839-B5AE-0B6E6B671886}" dt="2025-05-05T17:25:35.649" v="2878" actId="1076"/>
          <ac:picMkLst>
            <pc:docMk/>
            <pc:sldMk cId="2250413531" sldId="362"/>
            <ac:picMk id="14" creationId="{8360243F-1643-F9B4-EB51-FAB8992C16D0}"/>
          </ac:picMkLst>
        </pc:picChg>
      </pc:sldChg>
      <pc:sldChg chg="addSp delSp modSp add mod ord">
        <pc:chgData name="Carolina Pulido" userId="53b53e64186eb7a9" providerId="LiveId" clId="{4789F702-2723-4839-B5AE-0B6E6B671886}" dt="2025-05-05T16:48:34.508" v="2745" actId="1076"/>
        <pc:sldMkLst>
          <pc:docMk/>
          <pc:sldMk cId="2146407765" sldId="363"/>
        </pc:sldMkLst>
        <pc:spChg chg="mod">
          <ac:chgData name="Carolina Pulido" userId="53b53e64186eb7a9" providerId="LiveId" clId="{4789F702-2723-4839-B5AE-0B6E6B671886}" dt="2025-05-05T16:48:34.508" v="2745" actId="1076"/>
          <ac:spMkLst>
            <pc:docMk/>
            <pc:sldMk cId="2146407765" sldId="363"/>
            <ac:spMk id="2" creationId="{DCFD62A2-0CF8-86E6-6E85-0272E0660D12}"/>
          </ac:spMkLst>
        </pc:spChg>
        <pc:spChg chg="mod">
          <ac:chgData name="Carolina Pulido" userId="53b53e64186eb7a9" providerId="LiveId" clId="{4789F702-2723-4839-B5AE-0B6E6B671886}" dt="2025-05-05T16:46:43.599" v="2736" actId="1076"/>
          <ac:spMkLst>
            <pc:docMk/>
            <pc:sldMk cId="2146407765" sldId="363"/>
            <ac:spMk id="9" creationId="{0995626F-7C2D-7CEC-4504-CDE378E6BD05}"/>
          </ac:spMkLst>
        </pc:spChg>
        <pc:spChg chg="mod">
          <ac:chgData name="Carolina Pulido" userId="53b53e64186eb7a9" providerId="LiveId" clId="{4789F702-2723-4839-B5AE-0B6E6B671886}" dt="2025-05-05T16:46:46.631" v="2737" actId="1076"/>
          <ac:spMkLst>
            <pc:docMk/>
            <pc:sldMk cId="2146407765" sldId="363"/>
            <ac:spMk id="10" creationId="{9BCEF215-99F4-FCA5-5AAD-24C1716765BD}"/>
          </ac:spMkLst>
        </pc:spChg>
        <pc:grpChg chg="del">
          <ac:chgData name="Carolina Pulido" userId="53b53e64186eb7a9" providerId="LiveId" clId="{4789F702-2723-4839-B5AE-0B6E6B671886}" dt="2025-05-05T10:45:54.550" v="1411" actId="478"/>
          <ac:grpSpMkLst>
            <pc:docMk/>
            <pc:sldMk cId="2146407765" sldId="363"/>
            <ac:grpSpMk id="3" creationId="{67A03684-11D0-B922-F7F7-B51F69383059}"/>
          </ac:grpSpMkLst>
        </pc:grpChg>
        <pc:graphicFrameChg chg="del">
          <ac:chgData name="Carolina Pulido" userId="53b53e64186eb7a9" providerId="LiveId" clId="{4789F702-2723-4839-B5AE-0B6E6B671886}" dt="2025-05-05T10:45:51.944" v="1410" actId="478"/>
          <ac:graphicFrameMkLst>
            <pc:docMk/>
            <pc:sldMk cId="2146407765" sldId="363"/>
            <ac:graphicFrameMk id="6" creationId="{BFE6FFCF-67FB-5EDD-0B88-7DAFCB970E85}"/>
          </ac:graphicFrameMkLst>
        </pc:graphicFrameChg>
        <pc:graphicFrameChg chg="add mod modGraphic">
          <ac:chgData name="Carolina Pulido" userId="53b53e64186eb7a9" providerId="LiveId" clId="{4789F702-2723-4839-B5AE-0B6E6B671886}" dt="2025-05-05T16:48:27.573" v="2742" actId="1076"/>
          <ac:graphicFrameMkLst>
            <pc:docMk/>
            <pc:sldMk cId="2146407765" sldId="363"/>
            <ac:graphicFrameMk id="7" creationId="{92BA0EF5-249E-1D85-2415-7136F07E0749}"/>
          </ac:graphicFrameMkLst>
        </pc:graphicFrameChg>
        <pc:graphicFrameChg chg="mod modGraphic">
          <ac:chgData name="Carolina Pulido" userId="53b53e64186eb7a9" providerId="LiveId" clId="{4789F702-2723-4839-B5AE-0B6E6B671886}" dt="2025-05-05T16:48:24.851" v="2741" actId="1076"/>
          <ac:graphicFrameMkLst>
            <pc:docMk/>
            <pc:sldMk cId="2146407765" sldId="363"/>
            <ac:graphicFrameMk id="13" creationId="{5B19AE66-6BC7-E1A1-CB9A-2CF2401E89F9}"/>
          </ac:graphicFrameMkLst>
        </pc:graphicFrameChg>
      </pc:sldChg>
      <pc:sldChg chg="addSp delSp modSp add mod ord">
        <pc:chgData name="Carolina Pulido" userId="53b53e64186eb7a9" providerId="LiveId" clId="{4789F702-2723-4839-B5AE-0B6E6B671886}" dt="2025-05-05T16:49:39.522" v="2751" actId="123"/>
        <pc:sldMkLst>
          <pc:docMk/>
          <pc:sldMk cId="684982154" sldId="364"/>
        </pc:sldMkLst>
        <pc:spChg chg="mod">
          <ac:chgData name="Carolina Pulido" userId="53b53e64186eb7a9" providerId="LiveId" clId="{4789F702-2723-4839-B5AE-0B6E6B671886}" dt="2025-05-05T10:53:15.622" v="1647" actId="20577"/>
          <ac:spMkLst>
            <pc:docMk/>
            <pc:sldMk cId="684982154" sldId="364"/>
            <ac:spMk id="2" creationId="{73117F21-F030-090A-2697-F638D55CCBF5}"/>
          </ac:spMkLst>
        </pc:spChg>
        <pc:spChg chg="mod">
          <ac:chgData name="Carolina Pulido" userId="53b53e64186eb7a9" providerId="LiveId" clId="{4789F702-2723-4839-B5AE-0B6E6B671886}" dt="2025-05-05T11:04:07.895" v="1989" actId="1076"/>
          <ac:spMkLst>
            <pc:docMk/>
            <pc:sldMk cId="684982154" sldId="364"/>
            <ac:spMk id="9" creationId="{934BBBCE-116A-88C2-2BF7-42622B1DA606}"/>
          </ac:spMkLst>
        </pc:spChg>
        <pc:spChg chg="mod">
          <ac:chgData name="Carolina Pulido" userId="53b53e64186eb7a9" providerId="LiveId" clId="{4789F702-2723-4839-B5AE-0B6E6B671886}" dt="2025-05-05T16:49:39.522" v="2751" actId="123"/>
          <ac:spMkLst>
            <pc:docMk/>
            <pc:sldMk cId="684982154" sldId="364"/>
            <ac:spMk id="10" creationId="{8FF3657C-71A8-0596-8197-C5D39526462A}"/>
          </ac:spMkLst>
        </pc:spChg>
        <pc:graphicFrameChg chg="add mod modGraphic">
          <ac:chgData name="Carolina Pulido" userId="53b53e64186eb7a9" providerId="LiveId" clId="{4789F702-2723-4839-B5AE-0B6E6B671886}" dt="2025-05-05T10:54:03.471" v="1656" actId="1076"/>
          <ac:graphicFrameMkLst>
            <pc:docMk/>
            <pc:sldMk cId="684982154" sldId="364"/>
            <ac:graphicFrameMk id="3" creationId="{C5A3E528-98AE-304D-7F88-2D68DED1EBB9}"/>
          </ac:graphicFrameMkLst>
        </pc:graphicFrameChg>
        <pc:graphicFrameChg chg="del">
          <ac:chgData name="Carolina Pulido" userId="53b53e64186eb7a9" providerId="LiveId" clId="{4789F702-2723-4839-B5AE-0B6E6B671886}" dt="2025-05-05T10:53:24.524" v="1648" actId="478"/>
          <ac:graphicFrameMkLst>
            <pc:docMk/>
            <pc:sldMk cId="684982154" sldId="364"/>
            <ac:graphicFrameMk id="7" creationId="{641628CB-BD5F-AB77-77BA-D5ED2A30A1EB}"/>
          </ac:graphicFrameMkLst>
        </pc:graphicFrameChg>
        <pc:graphicFrameChg chg="mod modGraphic">
          <ac:chgData name="Carolina Pulido" userId="53b53e64186eb7a9" providerId="LiveId" clId="{4789F702-2723-4839-B5AE-0B6E6B671886}" dt="2025-05-05T16:49:02.812" v="2750" actId="1076"/>
          <ac:graphicFrameMkLst>
            <pc:docMk/>
            <pc:sldMk cId="684982154" sldId="364"/>
            <ac:graphicFrameMk id="13" creationId="{237898E7-98FC-6D1D-C4B5-A0FB04C2A385}"/>
          </ac:graphicFrameMkLst>
        </pc:graphicFrameChg>
      </pc:sldChg>
      <pc:sldChg chg="addSp delSp modSp add mod ord">
        <pc:chgData name="Carolina Pulido" userId="53b53e64186eb7a9" providerId="LiveId" clId="{4789F702-2723-4839-B5AE-0B6E6B671886}" dt="2025-05-05T16:50:39.008" v="2758" actId="2165"/>
        <pc:sldMkLst>
          <pc:docMk/>
          <pc:sldMk cId="603732009" sldId="365"/>
        </pc:sldMkLst>
        <pc:spChg chg="mod">
          <ac:chgData name="Carolina Pulido" userId="53b53e64186eb7a9" providerId="LiveId" clId="{4789F702-2723-4839-B5AE-0B6E6B671886}" dt="2025-05-05T11:06:42.747" v="2043" actId="20577"/>
          <ac:spMkLst>
            <pc:docMk/>
            <pc:sldMk cId="603732009" sldId="365"/>
            <ac:spMk id="2" creationId="{B602383F-0C46-4225-A08F-2F62685E91C2}"/>
          </ac:spMkLst>
        </pc:spChg>
        <pc:spChg chg="mod">
          <ac:chgData name="Carolina Pulido" userId="53b53e64186eb7a9" providerId="LiveId" clId="{4789F702-2723-4839-B5AE-0B6E6B671886}" dt="2025-05-05T13:31:38.263" v="2441" actId="20577"/>
          <ac:spMkLst>
            <pc:docMk/>
            <pc:sldMk cId="603732009" sldId="365"/>
            <ac:spMk id="9" creationId="{95A29157-ECF4-96F6-45A7-3A537E6BCAA4}"/>
          </ac:spMkLst>
        </pc:spChg>
        <pc:spChg chg="mod">
          <ac:chgData name="Carolina Pulido" userId="53b53e64186eb7a9" providerId="LiveId" clId="{4789F702-2723-4839-B5AE-0B6E6B671886}" dt="2025-05-05T16:50:23.214" v="2757" actId="123"/>
          <ac:spMkLst>
            <pc:docMk/>
            <pc:sldMk cId="603732009" sldId="365"/>
            <ac:spMk id="10" creationId="{425CF91A-843E-7DFF-E098-4C8D213DAA7A}"/>
          </ac:spMkLst>
        </pc:spChg>
        <pc:graphicFrameChg chg="del modGraphic">
          <ac:chgData name="Carolina Pulido" userId="53b53e64186eb7a9" providerId="LiveId" clId="{4789F702-2723-4839-B5AE-0B6E6B671886}" dt="2025-05-05T11:06:59.753" v="2047" actId="478"/>
          <ac:graphicFrameMkLst>
            <pc:docMk/>
            <pc:sldMk cId="603732009" sldId="365"/>
            <ac:graphicFrameMk id="3" creationId="{9B761466-2049-4CE8-A83E-9EB0A0BBF351}"/>
          </ac:graphicFrameMkLst>
        </pc:graphicFrameChg>
        <pc:graphicFrameChg chg="add mod modGraphic">
          <ac:chgData name="Carolina Pulido" userId="53b53e64186eb7a9" providerId="LiveId" clId="{4789F702-2723-4839-B5AE-0B6E6B671886}" dt="2025-05-05T11:11:07.418" v="2387" actId="122"/>
          <ac:graphicFrameMkLst>
            <pc:docMk/>
            <pc:sldMk cId="603732009" sldId="365"/>
            <ac:graphicFrameMk id="4" creationId="{6F7B5D21-3E2E-9037-77C6-80723902C249}"/>
          </ac:graphicFrameMkLst>
        </pc:graphicFrameChg>
        <pc:graphicFrameChg chg="mod modGraphic">
          <ac:chgData name="Carolina Pulido" userId="53b53e64186eb7a9" providerId="LiveId" clId="{4789F702-2723-4839-B5AE-0B6E6B671886}" dt="2025-05-05T16:50:39.008" v="2758" actId="2165"/>
          <ac:graphicFrameMkLst>
            <pc:docMk/>
            <pc:sldMk cId="603732009" sldId="365"/>
            <ac:graphicFrameMk id="13" creationId="{EF653CA5-EAF9-A3AC-7371-398130C090FF}"/>
          </ac:graphicFrameMkLst>
        </pc:graphicFrameChg>
      </pc:sldChg>
      <pc:sldChg chg="addSp delSp modSp add mod ord">
        <pc:chgData name="Carolina Pulido" userId="53b53e64186eb7a9" providerId="LiveId" clId="{4789F702-2723-4839-B5AE-0B6E6B671886}" dt="2025-05-05T16:50:06.529" v="2755" actId="1076"/>
        <pc:sldMkLst>
          <pc:docMk/>
          <pc:sldMk cId="1172346931" sldId="366"/>
        </pc:sldMkLst>
        <pc:spChg chg="mod">
          <ac:chgData name="Carolina Pulido" userId="53b53e64186eb7a9" providerId="LiveId" clId="{4789F702-2723-4839-B5AE-0B6E6B671886}" dt="2025-05-05T16:50:06.529" v="2755" actId="1076"/>
          <ac:spMkLst>
            <pc:docMk/>
            <pc:sldMk cId="1172346931" sldId="366"/>
            <ac:spMk id="2" creationId="{C80AD045-B71A-4D01-064E-77F4F76D08E2}"/>
          </ac:spMkLst>
        </pc:spChg>
        <pc:spChg chg="mod">
          <ac:chgData name="Carolina Pulido" userId="53b53e64186eb7a9" providerId="LiveId" clId="{4789F702-2723-4839-B5AE-0B6E6B671886}" dt="2025-05-05T13:32:12.887" v="2449" actId="20577"/>
          <ac:spMkLst>
            <pc:docMk/>
            <pc:sldMk cId="1172346931" sldId="366"/>
            <ac:spMk id="9" creationId="{C10D32BE-7083-A01B-3FC5-A674A0E6B1F1}"/>
          </ac:spMkLst>
        </pc:spChg>
        <pc:spChg chg="mod">
          <ac:chgData name="Carolina Pulido" userId="53b53e64186eb7a9" providerId="LiveId" clId="{4789F702-2723-4839-B5AE-0B6E6B671886}" dt="2025-05-05T16:49:53.683" v="2753" actId="123"/>
          <ac:spMkLst>
            <pc:docMk/>
            <pc:sldMk cId="1172346931" sldId="366"/>
            <ac:spMk id="10" creationId="{1396F91E-1142-BCA9-E58D-D00BE091775F}"/>
          </ac:spMkLst>
        </pc:spChg>
        <pc:graphicFrameChg chg="add mod modGraphic">
          <ac:chgData name="Carolina Pulido" userId="53b53e64186eb7a9" providerId="LiveId" clId="{4789F702-2723-4839-B5AE-0B6E6B671886}" dt="2025-05-05T11:03:53.704" v="1986" actId="1076"/>
          <ac:graphicFrameMkLst>
            <pc:docMk/>
            <pc:sldMk cId="1172346931" sldId="366"/>
            <ac:graphicFrameMk id="3" creationId="{2F29AC22-2EC7-89EB-B7C6-BA2141B9825D}"/>
          </ac:graphicFrameMkLst>
        </pc:graphicFrameChg>
        <pc:graphicFrameChg chg="del mod">
          <ac:chgData name="Carolina Pulido" userId="53b53e64186eb7a9" providerId="LiveId" clId="{4789F702-2723-4839-B5AE-0B6E6B671886}" dt="2025-05-05T11:01:38.094" v="1969" actId="478"/>
          <ac:graphicFrameMkLst>
            <pc:docMk/>
            <pc:sldMk cId="1172346931" sldId="366"/>
            <ac:graphicFrameMk id="7" creationId="{F48D2EC3-C755-205D-BD28-240EB225D222}"/>
          </ac:graphicFrameMkLst>
        </pc:graphicFrameChg>
        <pc:graphicFrameChg chg="mod modGraphic">
          <ac:chgData name="Carolina Pulido" userId="53b53e64186eb7a9" providerId="LiveId" clId="{4789F702-2723-4839-B5AE-0B6E6B671886}" dt="2025-05-05T16:50:01.860" v="2754" actId="2165"/>
          <ac:graphicFrameMkLst>
            <pc:docMk/>
            <pc:sldMk cId="1172346931" sldId="366"/>
            <ac:graphicFrameMk id="13" creationId="{A0F24362-9CDF-0004-04B2-C8D2B892C65D}"/>
          </ac:graphicFrameMkLst>
        </pc:graphicFrame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Yeferson\Downloads\Libro%20Auxiliar%20Gastos_20250505123048.xls"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en-US" dirty="0"/>
              <a:t>KILOMETROS INTERVENIDOS</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es-CO"/>
        </a:p>
      </c:txPr>
    </c:title>
    <c:autoTitleDeleted val="0"/>
    <c:plotArea>
      <c:layout/>
      <c:doughnutChart>
        <c:varyColors val="1"/>
        <c:dLbls>
          <c:showLegendKey val="0"/>
          <c:showVal val="0"/>
          <c:showCatName val="0"/>
          <c:showSerName val="0"/>
          <c:showPercent val="0"/>
          <c:showBubbleSize val="0"/>
          <c:showLeaderLines val="0"/>
        </c:dLbls>
        <c:firstSliceAng val="0"/>
        <c:holeSize val="75"/>
      </c:doughnutChart>
      <c:spPr>
        <a:noFill/>
        <a:ln w="25400">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KILÓMETROS INTERVENIDOS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s-CO"/>
        </a:p>
      </c:txPr>
    </c:title>
    <c:autoTitleDeleted val="0"/>
    <c:plotArea>
      <c:layout>
        <c:manualLayout>
          <c:layoutTarget val="inner"/>
          <c:xMode val="edge"/>
          <c:yMode val="edge"/>
          <c:x val="0.21317656244381775"/>
          <c:y val="0.17339727105063563"/>
          <c:w val="0.42563630386430995"/>
          <c:h val="0.60752647768601287"/>
        </c:manualLayout>
      </c:layout>
      <c:doughnutChart>
        <c:varyColors val="1"/>
        <c:ser>
          <c:idx val="0"/>
          <c:order val="0"/>
          <c:tx>
            <c:strRef>
              <c:f>Hoja1!$B$1</c:f>
              <c:strCache>
                <c:ptCount val="1"/>
                <c:pt idx="0">
                  <c:v>KM INTERVENIDOS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3-A192-4246-9C1F-53C74D3A687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2-A192-4246-9C1F-53C74D3A687B}"/>
              </c:ext>
            </c:extLst>
          </c:dPt>
          <c:dLbls>
            <c:dLbl>
              <c:idx val="0"/>
              <c:layout>
                <c:manualLayout>
                  <c:x val="6.0592663039588796E-2"/>
                  <c:y val="0.1629480659402616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192-4246-9C1F-53C74D3A687B}"/>
                </c:ext>
              </c:extLst>
            </c:dLbl>
            <c:dLbl>
              <c:idx val="1"/>
              <c:layout>
                <c:manualLayout>
                  <c:x val="-6.4632173908894738E-2"/>
                  <c:y val="-0.1536367478865324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192-4246-9C1F-53C74D3A687B}"/>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Hoja1!$A$2:$A$3</c:f>
              <c:strCache>
                <c:ptCount val="2"/>
                <c:pt idx="0">
                  <c:v>MARZO</c:v>
                </c:pt>
                <c:pt idx="1">
                  <c:v>ABRIL</c:v>
                </c:pt>
              </c:strCache>
            </c:strRef>
          </c:cat>
          <c:val>
            <c:numRef>
              <c:f>Hoja1!$B$2:$B$3</c:f>
              <c:numCache>
                <c:formatCode>0.00%</c:formatCode>
                <c:ptCount val="2"/>
                <c:pt idx="0">
                  <c:v>0.56899999999999995</c:v>
                </c:pt>
                <c:pt idx="1">
                  <c:v>0.43099999999999999</c:v>
                </c:pt>
              </c:numCache>
            </c:numRef>
          </c:val>
          <c:extLst>
            <c:ext xmlns:c16="http://schemas.microsoft.com/office/drawing/2014/chart" uri="{C3380CC4-5D6E-409C-BE32-E72D297353CC}">
              <c16:uniqueId val="{00000000-A192-4246-9C1F-53C74D3A687B}"/>
            </c:ext>
          </c:extLst>
        </c:ser>
        <c:dLbls>
          <c:showLegendKey val="0"/>
          <c:showVal val="1"/>
          <c:showCatName val="0"/>
          <c:showSerName val="0"/>
          <c:showPercent val="0"/>
          <c:showBubbleSize val="0"/>
          <c:showLeaderLines val="1"/>
        </c:dLbls>
        <c:firstSliceAng val="0"/>
        <c:holeSize val="75"/>
      </c:doughnutChart>
      <c:spPr>
        <a:noFill/>
        <a:ln>
          <a:noFill/>
        </a:ln>
        <a:effectLst/>
      </c:spPr>
    </c:plotArea>
    <c:legend>
      <c:legendPos val="b"/>
      <c:layout>
        <c:manualLayout>
          <c:xMode val="edge"/>
          <c:yMode val="edge"/>
          <c:x val="0.20356612680361005"/>
          <c:y val="0.84885897862172699"/>
          <c:w val="0.35801935493812892"/>
          <c:h val="9.5273113055897599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'Libro Auxiliar General'!$U$697</c:f>
              <c:strCache>
                <c:ptCount val="1"/>
                <c:pt idx="0">
                  <c:v>VALOR</c:v>
                </c:pt>
              </c:strCache>
            </c:strRef>
          </c:tx>
          <c:dPt>
            <c:idx val="0"/>
            <c:bubble3D val="0"/>
            <c:explosion val="5"/>
            <c:spPr>
              <a:solidFill>
                <a:schemeClr val="accent1"/>
              </a:solidFill>
              <a:ln w="19050">
                <a:solidFill>
                  <a:schemeClr val="lt1"/>
                </a:solidFill>
              </a:ln>
              <a:effectLst/>
            </c:spPr>
            <c:extLst>
              <c:ext xmlns:c16="http://schemas.microsoft.com/office/drawing/2014/chart" uri="{C3380CC4-5D6E-409C-BE32-E72D297353CC}">
                <c16:uniqueId val="{00000001-0D75-4B34-8B94-E420AAA64E21}"/>
              </c:ext>
            </c:extLst>
          </c:dPt>
          <c:dPt>
            <c:idx val="1"/>
            <c:bubble3D val="0"/>
            <c:explosion val="7"/>
            <c:spPr>
              <a:solidFill>
                <a:schemeClr val="accent2"/>
              </a:solidFill>
              <a:ln w="19050">
                <a:solidFill>
                  <a:schemeClr val="lt1"/>
                </a:solidFill>
              </a:ln>
              <a:effectLst/>
            </c:spPr>
            <c:extLst>
              <c:ext xmlns:c16="http://schemas.microsoft.com/office/drawing/2014/chart" uri="{C3380CC4-5D6E-409C-BE32-E72D297353CC}">
                <c16:uniqueId val="{00000003-0D75-4B34-8B94-E420AAA64E21}"/>
              </c:ext>
            </c:extLst>
          </c:dPt>
          <c:dPt>
            <c:idx val="2"/>
            <c:bubble3D val="0"/>
            <c:explosion val="5"/>
            <c:spPr>
              <a:solidFill>
                <a:schemeClr val="accent3"/>
              </a:solidFill>
              <a:ln w="19050">
                <a:solidFill>
                  <a:schemeClr val="lt1"/>
                </a:solidFill>
              </a:ln>
              <a:effectLst/>
            </c:spPr>
            <c:extLst>
              <c:ext xmlns:c16="http://schemas.microsoft.com/office/drawing/2014/chart" uri="{C3380CC4-5D6E-409C-BE32-E72D297353CC}">
                <c16:uniqueId val="{00000005-0D75-4B34-8B94-E420AAA64E21}"/>
              </c:ext>
            </c:extLst>
          </c:dPt>
          <c:dPt>
            <c:idx val="3"/>
            <c:bubble3D val="0"/>
            <c:explosion val="6"/>
            <c:spPr>
              <a:solidFill>
                <a:schemeClr val="accent4"/>
              </a:solidFill>
              <a:ln w="19050">
                <a:solidFill>
                  <a:schemeClr val="lt1"/>
                </a:solidFill>
              </a:ln>
              <a:effectLst/>
            </c:spPr>
            <c:extLst>
              <c:ext xmlns:c16="http://schemas.microsoft.com/office/drawing/2014/chart" uri="{C3380CC4-5D6E-409C-BE32-E72D297353CC}">
                <c16:uniqueId val="{00000007-0D75-4B34-8B94-E420AAA64E21}"/>
              </c:ext>
            </c:extLst>
          </c:dPt>
          <c:dPt>
            <c:idx val="4"/>
            <c:bubble3D val="0"/>
            <c:explosion val="3"/>
            <c:spPr>
              <a:solidFill>
                <a:schemeClr val="accent5"/>
              </a:solidFill>
              <a:ln w="19050">
                <a:solidFill>
                  <a:schemeClr val="lt1"/>
                </a:solidFill>
              </a:ln>
              <a:effectLst/>
            </c:spPr>
            <c:extLst>
              <c:ext xmlns:c16="http://schemas.microsoft.com/office/drawing/2014/chart" uri="{C3380CC4-5D6E-409C-BE32-E72D297353CC}">
                <c16:uniqueId val="{00000009-0D75-4B34-8B94-E420AAA64E21}"/>
              </c:ext>
            </c:extLst>
          </c:dPt>
          <c:dPt>
            <c:idx val="5"/>
            <c:bubble3D val="0"/>
            <c:explosion val="4"/>
            <c:spPr>
              <a:solidFill>
                <a:schemeClr val="accent6"/>
              </a:solidFill>
              <a:ln w="19050">
                <a:solidFill>
                  <a:schemeClr val="lt1"/>
                </a:solidFill>
              </a:ln>
              <a:effectLst/>
            </c:spPr>
            <c:extLst>
              <c:ext xmlns:c16="http://schemas.microsoft.com/office/drawing/2014/chart" uri="{C3380CC4-5D6E-409C-BE32-E72D297353CC}">
                <c16:uniqueId val="{0000000B-0D75-4B34-8B94-E420AAA64E21}"/>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'Libro Auxiliar General'!$T$698:$T$703</c:f>
              <c:strCache>
                <c:ptCount val="6"/>
                <c:pt idx="0">
                  <c:v>S. DE GPS 0,24%</c:v>
                </c:pt>
                <c:pt idx="1">
                  <c:v>COMBUSTIBLE 6,82%</c:v>
                </c:pt>
                <c:pt idx="2">
                  <c:v>REPUESTOS 9,63%</c:v>
                </c:pt>
                <c:pt idx="3">
                  <c:v>OPERARIOS G.RIESGOS 21,9%</c:v>
                </c:pt>
                <c:pt idx="4">
                  <c:v>ADMINISTRATIVOS 30,61%</c:v>
                </c:pt>
                <c:pt idx="5">
                  <c:v>OPERARIOS TIERRASUA S.A.S 30,81%</c:v>
                </c:pt>
              </c:strCache>
            </c:strRef>
          </c:cat>
          <c:val>
            <c:numRef>
              <c:f>'Libro Auxiliar General'!$U$698:$U$703</c:f>
              <c:numCache>
                <c:formatCode>0.00%</c:formatCode>
                <c:ptCount val="6"/>
                <c:pt idx="0">
                  <c:v>2.3610088195863757E-3</c:v>
                </c:pt>
                <c:pt idx="1">
                  <c:v>6.8161806860406432E-2</c:v>
                </c:pt>
                <c:pt idx="2">
                  <c:v>9.6259584671538473E-2</c:v>
                </c:pt>
                <c:pt idx="3">
                  <c:v>0.21898471835202388</c:v>
                </c:pt>
                <c:pt idx="4">
                  <c:v>0.3061033455785751</c:v>
                </c:pt>
                <c:pt idx="5">
                  <c:v>0.30812953571786972</c:v>
                </c:pt>
              </c:numCache>
            </c:numRef>
          </c:val>
          <c:extLst>
            <c:ext xmlns:c16="http://schemas.microsoft.com/office/drawing/2014/chart" uri="{C3380CC4-5D6E-409C-BE32-E72D297353CC}">
              <c16:uniqueId val="{0000000C-0D75-4B34-8B94-E420AAA64E21}"/>
            </c:ext>
          </c:extLst>
        </c:ser>
        <c:ser>
          <c:idx val="1"/>
          <c:order val="1"/>
          <c:dPt>
            <c:idx val="0"/>
            <c:bubble3D val="0"/>
            <c:spPr>
              <a:solidFill>
                <a:schemeClr val="accent1"/>
              </a:solidFill>
              <a:ln w="19050">
                <a:solidFill>
                  <a:schemeClr val="lt1"/>
                </a:solidFill>
              </a:ln>
              <a:effectLst/>
            </c:spPr>
            <c:extLst>
              <c:ext xmlns:c16="http://schemas.microsoft.com/office/drawing/2014/chart" uri="{C3380CC4-5D6E-409C-BE32-E72D297353CC}">
                <c16:uniqueId val="{0000000E-0D75-4B34-8B94-E420AAA64E2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10-0D75-4B34-8B94-E420AAA64E21}"/>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12-0D75-4B34-8B94-E420AAA64E21}"/>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14-0D75-4B34-8B94-E420AAA64E21}"/>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16-0D75-4B34-8B94-E420AAA64E21}"/>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18-0D75-4B34-8B94-E420AAA64E21}"/>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'Libro Auxiliar General'!$T$698:$T$703</c:f>
              <c:strCache>
                <c:ptCount val="6"/>
                <c:pt idx="0">
                  <c:v>S. DE GPS 0,24%</c:v>
                </c:pt>
                <c:pt idx="1">
                  <c:v>COMBUSTIBLE 6,82%</c:v>
                </c:pt>
                <c:pt idx="2">
                  <c:v>REPUESTOS 9,63%</c:v>
                </c:pt>
                <c:pt idx="3">
                  <c:v>OPERARIOS G.RIESGOS 21,9%</c:v>
                </c:pt>
                <c:pt idx="4">
                  <c:v>ADMINISTRATIVOS 30,61%</c:v>
                </c:pt>
                <c:pt idx="5">
                  <c:v>OPERARIOS TIERRASUA S.A.S 30,81%</c:v>
                </c:pt>
              </c:strCache>
            </c:strRef>
          </c:cat>
          <c:val>
            <c:numRef>
              <c:f>'Libro Auxiliar General'!$S$698:$S$703</c:f>
              <c:numCache>
                <c:formatCode>@</c:formatCode>
                <c:ptCount val="6"/>
                <c:pt idx="0">
                  <c:v>0</c:v>
                </c:pt>
                <c:pt idx="1">
                  <c:v>0</c:v>
                </c:pt>
                <c:pt idx="2">
                  <c:v>0</c:v>
                </c:pt>
                <c:pt idx="3">
                  <c:v>0</c:v>
                </c:pt>
                <c:pt idx="4">
                  <c:v>0</c:v>
                </c:pt>
                <c:pt idx="5">
                  <c:v>0</c:v>
                </c:pt>
              </c:numCache>
            </c:numRef>
          </c:val>
          <c:extLst>
            <c:ext xmlns:c16="http://schemas.microsoft.com/office/drawing/2014/chart" uri="{C3380CC4-5D6E-409C-BE32-E72D297353CC}">
              <c16:uniqueId val="{00000019-0D75-4B34-8B94-E420AAA64E21}"/>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2200" b="1" i="0" u="none" strike="noStrike" kern="1200" baseline="0">
                <a:solidFill>
                  <a:schemeClr val="dk1">
                    <a:lumMod val="65000"/>
                    <a:lumOff val="35000"/>
                  </a:schemeClr>
                </a:solidFill>
                <a:latin typeface="+mn-lt"/>
                <a:ea typeface="+mn-ea"/>
                <a:cs typeface="+mn-cs"/>
              </a:defRPr>
            </a:pPr>
            <a:r>
              <a:rPr lang="en-US" dirty="0"/>
              <a:t>ESTADO</a:t>
            </a:r>
            <a:r>
              <a:rPr lang="en-US" baseline="0" dirty="0"/>
              <a:t> DE MAQUINAS </a:t>
            </a:r>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65000"/>
                  <a:lumOff val="35000"/>
                </a:schemeClr>
              </a:solidFill>
              <a:latin typeface="+mn-lt"/>
              <a:ea typeface="+mn-ea"/>
              <a:cs typeface="+mn-cs"/>
            </a:defRPr>
          </a:pPr>
          <a:endParaRPr lang="es-CO"/>
        </a:p>
      </c:txPr>
    </c:title>
    <c:autoTitleDeleted val="0"/>
    <c:plotArea>
      <c:layout/>
      <c:pieChart>
        <c:varyColors val="1"/>
        <c:ser>
          <c:idx val="0"/>
          <c:order val="0"/>
          <c:tx>
            <c:strRef>
              <c:f>Hoja1!$B$1</c:f>
              <c:strCache>
                <c:ptCount val="1"/>
                <c:pt idx="0">
                  <c:v>Ventas</c:v>
                </c:pt>
              </c:strCache>
            </c:strRef>
          </c:tx>
          <c:dPt>
            <c:idx val="0"/>
            <c:bubble3D val="0"/>
            <c:spPr>
              <a:solidFill>
                <a:schemeClr val="accent2">
                  <a:shade val="58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1-C4FF-4325-BBB8-52A6F4834F0F}"/>
              </c:ext>
            </c:extLst>
          </c:dPt>
          <c:dPt>
            <c:idx val="1"/>
            <c:bubble3D val="0"/>
            <c:spPr>
              <a:solidFill>
                <a:schemeClr val="accent2">
                  <a:shade val="86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3-C4FF-4325-BBB8-52A6F4834F0F}"/>
              </c:ext>
            </c:extLst>
          </c:dPt>
          <c:dPt>
            <c:idx val="2"/>
            <c:bubble3D val="0"/>
            <c:spPr>
              <a:solidFill>
                <a:schemeClr val="accent2">
                  <a:tint val="86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5-C4FF-4325-BBB8-52A6F4834F0F}"/>
              </c:ext>
            </c:extLst>
          </c:dPt>
          <c:dPt>
            <c:idx val="3"/>
            <c:bubble3D val="0"/>
            <c:spPr>
              <a:solidFill>
                <a:schemeClr val="accent2">
                  <a:tint val="58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7-C4FF-4325-BBB8-52A6F4834F0F}"/>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s-CO"/>
              </a:p>
            </c:txPr>
            <c:dLblPos val="inEnd"/>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Hoja1!$A$2:$A$5</c:f>
              <c:strCache>
                <c:ptCount val="3"/>
                <c:pt idx="0">
                  <c:v>OPERATIVAS</c:v>
                </c:pt>
                <c:pt idx="1">
                  <c:v>VARADAS</c:v>
                </c:pt>
                <c:pt idx="2">
                  <c:v>INOPERATIVAS</c:v>
                </c:pt>
              </c:strCache>
            </c:strRef>
          </c:cat>
          <c:val>
            <c:numRef>
              <c:f>Hoja1!$B$2:$B$5</c:f>
              <c:numCache>
                <c:formatCode>General</c:formatCode>
                <c:ptCount val="4"/>
                <c:pt idx="0">
                  <c:v>46</c:v>
                </c:pt>
                <c:pt idx="1">
                  <c:v>24</c:v>
                </c:pt>
                <c:pt idx="2">
                  <c:v>14</c:v>
                </c:pt>
              </c:numCache>
            </c:numRef>
          </c:val>
          <c:extLst>
            <c:ext xmlns:c16="http://schemas.microsoft.com/office/drawing/2014/chart" uri="{C3380CC4-5D6E-409C-BE32-E72D297353CC}">
              <c16:uniqueId val="{00000008-C4FF-4325-BBB8-52A6F4834F0F}"/>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b"/>
      <c:overlay val="0"/>
      <c:spPr>
        <a:solidFill>
          <a:schemeClr val="lt1">
            <a:alpha val="78000"/>
          </a:schemeClr>
        </a:solid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pattFill prst="dkDnDiag">
      <a:fgClr>
        <a:schemeClr val="lt1">
          <a:lumMod val="95000"/>
        </a:schemeClr>
      </a:fgClr>
      <a:bgClr>
        <a:schemeClr val="lt1"/>
      </a:bgClr>
    </a:pattFill>
    <a:ln w="9525" cap="flat" cmpd="sng" algn="ctr">
      <a:solidFill>
        <a:schemeClr val="dk1">
          <a:lumMod val="15000"/>
          <a:lumOff val="85000"/>
        </a:schemeClr>
      </a:solidFill>
      <a:round/>
    </a:ln>
    <a:effectLst/>
  </c:spPr>
  <c:txPr>
    <a:bodyPr/>
    <a:lstStyle/>
    <a:p>
      <a:pPr>
        <a:defRPr/>
      </a:pPr>
      <a:endParaRPr lang="es-CO"/>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15004740534538877"/>
          <c:y val="2.6620824349460157E-2"/>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s-CO"/>
        </a:p>
      </c:txPr>
    </c:title>
    <c:autoTitleDeleted val="0"/>
    <c:plotArea>
      <c:layout/>
      <c:barChart>
        <c:barDir val="col"/>
        <c:grouping val="clustered"/>
        <c:varyColors val="0"/>
        <c:ser>
          <c:idx val="0"/>
          <c:order val="0"/>
          <c:tx>
            <c:strRef>
              <c:f>Hoja1!$B$1</c:f>
              <c:strCache>
                <c:ptCount val="1"/>
                <c:pt idx="0">
                  <c:v>Contratos y convenios sin liquidar vigencia anteriores </c:v>
                </c:pt>
              </c:strCache>
            </c:strRef>
          </c:tx>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s-CO"/>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Hoja1!$A$2:$A$4</c:f>
              <c:strCache>
                <c:ptCount val="3"/>
                <c:pt idx="0">
                  <c:v>Contrato Int. 8742023/2023</c:v>
                </c:pt>
                <c:pt idx="1">
                  <c:v>Convenio Int. 3348/2022</c:v>
                </c:pt>
                <c:pt idx="2">
                  <c:v>Convenio Int. 2803/2021</c:v>
                </c:pt>
              </c:strCache>
            </c:strRef>
          </c:cat>
          <c:val>
            <c:numRef>
              <c:f>Hoja1!$B$2:$B$4</c:f>
              <c:numCache>
                <c:formatCode>"$"#,##0_);[Red]\("$"#,##0\)</c:formatCode>
                <c:ptCount val="3"/>
                <c:pt idx="0">
                  <c:v>2000000000</c:v>
                </c:pt>
                <c:pt idx="1">
                  <c:v>1999999106.6300001</c:v>
                </c:pt>
                <c:pt idx="2" formatCode="&quot;$&quot;#,##0.00_);[Red]\(&quot;$&quot;#,##0.00\)">
                  <c:v>1499998942.6400001</c:v>
                </c:pt>
              </c:numCache>
            </c:numRef>
          </c:val>
          <c:extLst>
            <c:ext xmlns:c16="http://schemas.microsoft.com/office/drawing/2014/chart" uri="{C3380CC4-5D6E-409C-BE32-E72D297353CC}">
              <c16:uniqueId val="{00000000-3AED-4BFC-8DC5-E69A7D9A7320}"/>
            </c:ext>
          </c:extLst>
        </c:ser>
        <c:dLbls>
          <c:dLblPos val="inEnd"/>
          <c:showLegendKey val="0"/>
          <c:showVal val="1"/>
          <c:showCatName val="0"/>
          <c:showSerName val="0"/>
          <c:showPercent val="0"/>
          <c:showBubbleSize val="0"/>
        </c:dLbls>
        <c:gapWidth val="65"/>
        <c:axId val="347568303"/>
        <c:axId val="347568783"/>
      </c:barChart>
      <c:catAx>
        <c:axId val="347568303"/>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es-CO"/>
          </a:p>
        </c:txPr>
        <c:crossAx val="347568783"/>
        <c:crosses val="autoZero"/>
        <c:auto val="1"/>
        <c:lblAlgn val="ctr"/>
        <c:lblOffset val="100"/>
        <c:noMultiLvlLbl val="0"/>
      </c:catAx>
      <c:valAx>
        <c:axId val="347568783"/>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quot;$&quot;#,##0_);[Red]\(&quot;$&quot;#,##0\)" sourceLinked="1"/>
        <c:majorTickMark val="none"/>
        <c:minorTickMark val="none"/>
        <c:tickLblPos val="nextTo"/>
        <c:crossAx val="347568303"/>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CO"/>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s-CO"/>
        </a:p>
      </c:txPr>
    </c:title>
    <c:autoTitleDeleted val="0"/>
    <c:plotArea>
      <c:layout/>
      <c:barChart>
        <c:barDir val="col"/>
        <c:grouping val="clustered"/>
        <c:varyColors val="0"/>
        <c:ser>
          <c:idx val="0"/>
          <c:order val="0"/>
          <c:tx>
            <c:strRef>
              <c:f>Hoja1!$B$1</c:f>
              <c:strCache>
                <c:ptCount val="1"/>
                <c:pt idx="0">
                  <c:v>Contratos y convenios suscritos  vigencia 2025</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s-CO"/>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Hoja1!$A$2:$A$3</c:f>
              <c:strCache>
                <c:ptCount val="2"/>
                <c:pt idx="0">
                  <c:v>Contrato Int. 065/2025
INDEPORTES</c:v>
                </c:pt>
                <c:pt idx="1">
                  <c:v>Contrato Int. 1708/2025
GESTION DEL RIESGO</c:v>
                </c:pt>
              </c:strCache>
            </c:strRef>
          </c:cat>
          <c:val>
            <c:numRef>
              <c:f>Hoja1!$B$2:$B$3</c:f>
              <c:numCache>
                <c:formatCode>"$"#,##0_);[Red]\("$"#,##0\)</c:formatCode>
                <c:ptCount val="2"/>
                <c:pt idx="0" formatCode="&quot;$&quot;#,##0.00_);[Red]\(&quot;$&quot;#,##0.00\)">
                  <c:v>250706899.5</c:v>
                </c:pt>
                <c:pt idx="1">
                  <c:v>756724000</c:v>
                </c:pt>
              </c:numCache>
            </c:numRef>
          </c:val>
          <c:extLst>
            <c:ext xmlns:c16="http://schemas.microsoft.com/office/drawing/2014/chart" uri="{C3380CC4-5D6E-409C-BE32-E72D297353CC}">
              <c16:uniqueId val="{00000000-3AED-4BFC-8DC5-E69A7D9A7320}"/>
            </c:ext>
          </c:extLst>
        </c:ser>
        <c:dLbls>
          <c:dLblPos val="inEnd"/>
          <c:showLegendKey val="0"/>
          <c:showVal val="1"/>
          <c:showCatName val="0"/>
          <c:showSerName val="0"/>
          <c:showPercent val="0"/>
          <c:showBubbleSize val="0"/>
        </c:dLbls>
        <c:gapWidth val="100"/>
        <c:overlap val="-24"/>
        <c:axId val="347568303"/>
        <c:axId val="347568783"/>
      </c:barChart>
      <c:catAx>
        <c:axId val="347568303"/>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s-CO"/>
          </a:p>
        </c:txPr>
        <c:crossAx val="347568783"/>
        <c:crosses val="autoZero"/>
        <c:auto val="1"/>
        <c:lblAlgn val="ctr"/>
        <c:lblOffset val="100"/>
        <c:noMultiLvlLbl val="0"/>
      </c:catAx>
      <c:valAx>
        <c:axId val="347568783"/>
        <c:scaling>
          <c:orientation val="minMax"/>
        </c:scaling>
        <c:delete val="0"/>
        <c:axPos val="l"/>
        <c:majorGridlines>
          <c:spPr>
            <a:ln w="9525" cap="flat" cmpd="sng" algn="ctr">
              <a:solidFill>
                <a:schemeClr val="lt1">
                  <a:lumMod val="95000"/>
                  <a:alpha val="10000"/>
                </a:schemeClr>
              </a:solidFill>
              <a:round/>
            </a:ln>
            <a:effectLst/>
          </c:spPr>
        </c:majorGridlines>
        <c:numFmt formatCode="&quot;$&quot;#,##0.00_);[Red]\(&quot;$&quot;#,##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s-CO"/>
          </a:p>
        </c:txPr>
        <c:crossAx val="34756830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s-CO"/>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s-CO"/>
        </a:p>
      </c:txPr>
    </c:title>
    <c:autoTitleDeleted val="0"/>
    <c:plotArea>
      <c:layout/>
      <c:pieChart>
        <c:varyColors val="1"/>
        <c:ser>
          <c:idx val="0"/>
          <c:order val="0"/>
          <c:tx>
            <c:strRef>
              <c:f>Hoja1!$B$1</c:f>
              <c:strCache>
                <c:ptCount val="1"/>
                <c:pt idx="0">
                  <c:v>CONTRATOS CELEBRADOS 2025</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9D2-42F5-9A97-2C413B139CD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9D2-42F5-9A97-2C413B139CD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9D2-42F5-9A97-2C413B139CD3}"/>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9D2-42F5-9A97-2C413B139CD3}"/>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29D2-42F5-9A97-2C413B139CD3}"/>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29D2-42F5-9A97-2C413B139CD3}"/>
              </c:ext>
            </c:extLst>
          </c:dPt>
          <c:cat>
            <c:strRef>
              <c:f>Hoja1!$A$2:$A$7</c:f>
              <c:strCache>
                <c:ptCount val="6"/>
                <c:pt idx="0">
                  <c:v>PRESTACION DE SERVICIOS</c:v>
                </c:pt>
                <c:pt idx="1">
                  <c:v>CONSULTORIA</c:v>
                </c:pt>
                <c:pt idx="2">
                  <c:v>SUMINISTRO4</c:v>
                </c:pt>
                <c:pt idx="3">
                  <c:v>COMPRAVENTA</c:v>
                </c:pt>
                <c:pt idx="4">
                  <c:v>ALQUILER</c:v>
                </c:pt>
                <c:pt idx="5">
                  <c:v>OBRA</c:v>
                </c:pt>
              </c:strCache>
            </c:strRef>
          </c:cat>
          <c:val>
            <c:numRef>
              <c:f>Hoja1!$B$2:$B$7</c:f>
              <c:numCache>
                <c:formatCode>General</c:formatCode>
                <c:ptCount val="6"/>
                <c:pt idx="0">
                  <c:v>63</c:v>
                </c:pt>
                <c:pt idx="1">
                  <c:v>2</c:v>
                </c:pt>
                <c:pt idx="2">
                  <c:v>11</c:v>
                </c:pt>
                <c:pt idx="3">
                  <c:v>3</c:v>
                </c:pt>
                <c:pt idx="4">
                  <c:v>2</c:v>
                </c:pt>
                <c:pt idx="5">
                  <c:v>2</c:v>
                </c:pt>
              </c:numCache>
            </c:numRef>
          </c:val>
          <c:extLst>
            <c:ext xmlns:c16="http://schemas.microsoft.com/office/drawing/2014/chart" uri="{C3380CC4-5D6E-409C-BE32-E72D297353CC}">
              <c16:uniqueId val="{00000000-6E20-4B26-9AF9-5C402B69F366}"/>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sz="1800" dirty="0"/>
              <a:t>CONTRATOS A TÉRMINO FIJO</a:t>
            </a:r>
          </a:p>
        </c:rich>
      </c:tx>
      <c:overlay val="0"/>
      <c:spPr>
        <a:noFill/>
        <a:ln>
          <a:noFill/>
        </a:ln>
        <a:effectLst>
          <a:outerShdw blurRad="50800" dist="38100" dir="5400000" algn="t" rotWithShape="0">
            <a:prstClr val="black">
              <a:alpha val="40000"/>
            </a:prstClr>
          </a:outerShdw>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s-CO"/>
        </a:p>
      </c:txPr>
    </c:title>
    <c:autoTitleDeleted val="0"/>
    <c:plotArea>
      <c:layout/>
      <c:pieChart>
        <c:varyColors val="1"/>
        <c:ser>
          <c:idx val="0"/>
          <c:order val="0"/>
          <c:tx>
            <c:strRef>
              <c:f>Hoja1!$B$1</c:f>
              <c:strCache>
                <c:ptCount val="1"/>
                <c:pt idx="0">
                  <c:v>Ventas</c:v>
                </c:pt>
              </c:strCache>
            </c:strRef>
          </c:tx>
          <c:spPr>
            <a:effectLst>
              <a:outerShdw blurRad="63500" sx="102000" sy="102000" algn="ctr" rotWithShape="0">
                <a:prstClr val="black">
                  <a:alpha val="40000"/>
                </a:prstClr>
              </a:outerShdw>
            </a:effectLst>
          </c:spPr>
          <c:dPt>
            <c:idx val="0"/>
            <c:bubble3D val="0"/>
            <c:spPr>
              <a:solidFill>
                <a:schemeClr val="accent1"/>
              </a:solidFill>
              <a:ln>
                <a:noFill/>
              </a:ln>
              <a:effectLst>
                <a:outerShdw blurRad="63500" sx="102000" sy="102000" algn="ctr" rotWithShape="0">
                  <a:prstClr val="black">
                    <a:alpha val="40000"/>
                  </a:prstClr>
                </a:outerShdw>
              </a:effectLst>
            </c:spPr>
            <c:extLst>
              <c:ext xmlns:c16="http://schemas.microsoft.com/office/drawing/2014/chart" uri="{C3380CC4-5D6E-409C-BE32-E72D297353CC}">
                <c16:uniqueId val="{00000001-5FDA-444D-A690-F80E63CA4B4F}"/>
              </c:ext>
            </c:extLst>
          </c:dPt>
          <c:dPt>
            <c:idx val="1"/>
            <c:bubble3D val="0"/>
            <c:spPr>
              <a:solidFill>
                <a:schemeClr val="accent2"/>
              </a:solidFill>
              <a:ln>
                <a:noFill/>
              </a:ln>
              <a:effectLst>
                <a:outerShdw blurRad="63500" sx="102000" sy="102000" algn="ctr" rotWithShape="0">
                  <a:prstClr val="black">
                    <a:alpha val="40000"/>
                  </a:prstClr>
                </a:outerShdw>
              </a:effectLst>
            </c:spPr>
            <c:extLst>
              <c:ext xmlns:c16="http://schemas.microsoft.com/office/drawing/2014/chart" uri="{C3380CC4-5D6E-409C-BE32-E72D297353CC}">
                <c16:uniqueId val="{00000003-5FDA-444D-A690-F80E63CA4B4F}"/>
              </c:ext>
            </c:extLst>
          </c:dPt>
          <c:dPt>
            <c:idx val="2"/>
            <c:bubble3D val="0"/>
            <c:spPr>
              <a:solidFill>
                <a:schemeClr val="accent3"/>
              </a:solidFill>
              <a:ln>
                <a:noFill/>
              </a:ln>
              <a:effectLst>
                <a:outerShdw blurRad="63500" sx="102000" sy="102000" algn="ctr" rotWithShape="0">
                  <a:prstClr val="black">
                    <a:alpha val="40000"/>
                  </a:prstClr>
                </a:outerShdw>
              </a:effectLst>
            </c:spPr>
            <c:extLst>
              <c:ext xmlns:c16="http://schemas.microsoft.com/office/drawing/2014/chart" uri="{C3380CC4-5D6E-409C-BE32-E72D297353CC}">
                <c16:uniqueId val="{00000005-5FDA-444D-A690-F80E63CA4B4F}"/>
              </c:ext>
            </c:extLst>
          </c:dPt>
          <c:dPt>
            <c:idx val="3"/>
            <c:bubble3D val="0"/>
            <c:spPr>
              <a:solidFill>
                <a:schemeClr val="accent4"/>
              </a:solidFill>
              <a:ln>
                <a:noFill/>
              </a:ln>
              <a:effectLst>
                <a:outerShdw blurRad="63500" sx="102000" sy="102000" algn="ctr" rotWithShape="0">
                  <a:prstClr val="black">
                    <a:alpha val="40000"/>
                  </a:prstClr>
                </a:outerShdw>
              </a:effectLst>
            </c:spPr>
            <c:extLst>
              <c:ext xmlns:c16="http://schemas.microsoft.com/office/drawing/2014/chart" uri="{C3380CC4-5D6E-409C-BE32-E72D297353CC}">
                <c16:uniqueId val="{00000007-5FDA-444D-A690-F80E63CA4B4F}"/>
              </c:ext>
            </c:extLst>
          </c:dPt>
          <c:dLbls>
            <c:dLbl>
              <c:idx val="0"/>
              <c:tx>
                <c:rich>
                  <a:bodyPr/>
                  <a:lstStyle/>
                  <a:p>
                    <a:fld id="{C2AEC240-8124-4361-AEDE-9924D3E9CDAC}" type="VALUE">
                      <a:rPr lang="en-US" smtClean="0"/>
                      <a:pPr/>
                      <a:t>[VALOR]</a:t>
                    </a:fld>
                    <a:endParaRPr lang="es-CO"/>
                  </a:p>
                </c:rich>
              </c:tx>
              <c:dLblPos val="ctr"/>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5FDA-444D-A690-F80E63CA4B4F}"/>
                </c:ext>
              </c:extLst>
            </c:dLbl>
            <c:dLbl>
              <c:idx val="1"/>
              <c:tx>
                <c:rich>
                  <a:bodyPr/>
                  <a:lstStyle/>
                  <a:p>
                    <a:fld id="{D436B0B6-01B5-435D-8B1F-10C365987EAE}" type="VALUE">
                      <a:rPr lang="en-US" smtClean="0"/>
                      <a:pPr/>
                      <a:t>[VALOR]</a:t>
                    </a:fld>
                    <a:endParaRPr lang="es-CO"/>
                  </a:p>
                </c:rich>
              </c:tx>
              <c:dLblPos val="ctr"/>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5FDA-444D-A690-F80E63CA4B4F}"/>
                </c:ext>
              </c:extLst>
            </c:dLbl>
            <c:dLbl>
              <c:idx val="2"/>
              <c:tx>
                <c:rich>
                  <a:bodyPr/>
                  <a:lstStyle/>
                  <a:p>
                    <a:fld id="{BD4F7FB2-2755-402C-83FA-A494A1362583}" type="VALUE">
                      <a:rPr lang="en-US" smtClean="0"/>
                      <a:pPr/>
                      <a:t>[VALOR]</a:t>
                    </a:fld>
                    <a:endParaRPr lang="es-CO"/>
                  </a:p>
                </c:rich>
              </c:tx>
              <c:dLblPos val="ctr"/>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5FDA-444D-A690-F80E63CA4B4F}"/>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s-CO"/>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Hoja1!$A$2:$A$5</c:f>
              <c:strCache>
                <c:ptCount val="3"/>
                <c:pt idx="0">
                  <c:v>TIERRASUA</c:v>
                </c:pt>
                <c:pt idx="1">
                  <c:v>GESTIÓN DEL RIESGO</c:v>
                </c:pt>
                <c:pt idx="2">
                  <c:v>INDEPORTES</c:v>
                </c:pt>
              </c:strCache>
            </c:strRef>
          </c:cat>
          <c:val>
            <c:numRef>
              <c:f>Hoja1!$B$2:$B$5</c:f>
              <c:numCache>
                <c:formatCode>General</c:formatCode>
                <c:ptCount val="4"/>
                <c:pt idx="0">
                  <c:v>71</c:v>
                </c:pt>
                <c:pt idx="1">
                  <c:v>36</c:v>
                </c:pt>
                <c:pt idx="2">
                  <c:v>4</c:v>
                </c:pt>
              </c:numCache>
            </c:numRef>
          </c:val>
          <c:extLst>
            <c:ext xmlns:c16="http://schemas.microsoft.com/office/drawing/2014/chart" uri="{C3380CC4-5D6E-409C-BE32-E72D297353CC}">
              <c16:uniqueId val="{00000008-5FDA-444D-A690-F80E63CA4B4F}"/>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egendEntry>
        <c:idx val="3"/>
        <c:delete val="1"/>
      </c:legendEntry>
      <c:overlay val="0"/>
      <c:spPr>
        <a:solidFill>
          <a:schemeClr val="lt1">
            <a:lumMod val="95000"/>
            <a:alpha val="39000"/>
          </a:schemeClr>
        </a:solidFill>
        <a:ln>
          <a:noFill/>
        </a:ln>
        <a:effectLst>
          <a:outerShdw blurRad="50800" dist="38100" dir="5400000" algn="t" rotWithShape="0">
            <a:prstClr val="black">
              <a:alpha val="40000"/>
            </a:prstClr>
          </a:outerShdw>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CO"/>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2">
  <a:schemeClr val="accent2"/>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withinLinear" id="15">
  <a:schemeClr val="accent2"/>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defRPr sz="1197"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22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25-05-05T11:41:31.143" idx="11">
    <p:pos x="6526" y="2990"/>
    <p:text>Valor por corroborar</p:text>
    <p:extLst>
      <p:ext uri="{C676402C-5697-4E1C-873F-D02D1690AC5C}">
        <p15:threadingInfo xmlns:p15="http://schemas.microsoft.com/office/powerpoint/2012/main" timeZoneBias="30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5-05-05T08:36:19.460" idx="9">
    <p:pos x="10" y="10"/>
    <p:text>Tabla actualizada luego de las visitas relaizadas por secretaria de agricultura y tierrasua</p:text>
    <p:extLst>
      <p:ext uri="{C676402C-5697-4E1C-873F-D02D1690AC5C}">
        <p15:threadingInfo xmlns:p15="http://schemas.microsoft.com/office/powerpoint/2012/main" timeZoneBias="30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5-05-05T08:34:45.845" idx="8">
    <p:pos x="10" y="10"/>
    <p:text>Se liquido en Marzo, esta pendiente lo de los impuestos.</p:text>
    <p:extLst>
      <p:ext uri="{C676402C-5697-4E1C-873F-D02D1690AC5C}">
        <p15:threadingInfo xmlns:p15="http://schemas.microsoft.com/office/powerpoint/2012/main" timeZoneBias="30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25-04-27T11:02:18.192" idx="7">
    <p:pos x="10" y="10"/>
    <p:text>PENDIENTE</p:text>
    <p:extLst>
      <p:ext uri="{C676402C-5697-4E1C-873F-D02D1690AC5C}">
        <p15:threadingInfo xmlns:p15="http://schemas.microsoft.com/office/powerpoint/2012/main" timeZoneBias="30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25-04-27T11:02:06.019" idx="6">
    <p:pos x="10" y="10"/>
    <p:text>PENDIENTE</p:text>
    <p:extLst>
      <p:ext uri="{C676402C-5697-4E1C-873F-D02D1690AC5C}">
        <p15:threadingInfo xmlns:p15="http://schemas.microsoft.com/office/powerpoint/2012/main" timeZoneBias="30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1" dt="2025-04-27T11:01:39.209" idx="4">
    <p:pos x="10" y="10"/>
    <p:text>PENDIENTE</p:text>
    <p:extLst>
      <p:ext uri="{C676402C-5697-4E1C-873F-D02D1690AC5C}">
        <p15:threadingInfo xmlns:p15="http://schemas.microsoft.com/office/powerpoint/2012/main" timeZoneBias="300"/>
      </p:ext>
    </p:extLst>
  </p:cm>
</p:cmLst>
</file>

<file path=ppt/diagrams/_rels/data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image" Target="../media/image12.jpeg"/><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image" Target="../media/image12.jpeg"/><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B9E4830-40A4-7E49-A270-1E7E4241181A}" type="doc">
      <dgm:prSet loTypeId="urn:microsoft.com/office/officeart/2008/layout/PictureStrips" loCatId="" qsTypeId="urn:microsoft.com/office/officeart/2005/8/quickstyle/simple1" qsCatId="simple" csTypeId="urn:microsoft.com/office/officeart/2005/8/colors/accent1_2" csCatId="accent1" phldr="1"/>
      <dgm:spPr/>
      <dgm:t>
        <a:bodyPr/>
        <a:lstStyle/>
        <a:p>
          <a:endParaRPr lang="es-MX"/>
        </a:p>
      </dgm:t>
    </dgm:pt>
    <dgm:pt modelId="{C7B35DB2-AD8A-8544-9134-6111A923F03C}">
      <dgm:prSet phldrT="[Texto]" custT="1"/>
      <dgm:spPr>
        <a:solidFill>
          <a:schemeClr val="accent2">
            <a:lumMod val="20000"/>
            <a:lumOff val="80000"/>
            <a:alpha val="40000"/>
          </a:schemeClr>
        </a:solidFill>
      </dgm:spPr>
      <dgm:t>
        <a:bodyPr/>
        <a:lstStyle/>
        <a:p>
          <a:pPr>
            <a:buFont typeface="Symbol" pitchFamily="2" charset="2"/>
            <a:buChar char=""/>
          </a:pPr>
          <a:r>
            <a:rPr lang="es-CO" sz="1600" b="0" dirty="0">
              <a:latin typeface="Century Gothic" panose="020B0502020202020204" pitchFamily="34" charset="0"/>
            </a:rPr>
            <a:t>ESTUDIO DE CARACTERIZACIÓN</a:t>
          </a:r>
          <a:endParaRPr lang="es-MX" sz="1600" b="0" dirty="0">
            <a:latin typeface="Century Gothic" panose="020B0502020202020204" pitchFamily="34" charset="0"/>
          </a:endParaRPr>
        </a:p>
      </dgm:t>
    </dgm:pt>
    <dgm:pt modelId="{B509F2B6-1106-D742-8230-BF303C68003D}" type="parTrans" cxnId="{6ED4F489-FBB7-0E44-A50A-8997CB9320B1}">
      <dgm:prSet/>
      <dgm:spPr/>
      <dgm:t>
        <a:bodyPr/>
        <a:lstStyle/>
        <a:p>
          <a:endParaRPr lang="es-MX" sz="1600">
            <a:latin typeface="Century Gothic" panose="020B0502020202020204" pitchFamily="34" charset="0"/>
          </a:endParaRPr>
        </a:p>
      </dgm:t>
    </dgm:pt>
    <dgm:pt modelId="{9CAD152D-A815-2840-8744-90412D212826}" type="sibTrans" cxnId="{6ED4F489-FBB7-0E44-A50A-8997CB9320B1}">
      <dgm:prSet/>
      <dgm:spPr/>
      <dgm:t>
        <a:bodyPr/>
        <a:lstStyle/>
        <a:p>
          <a:endParaRPr lang="es-MX" sz="1600">
            <a:latin typeface="Century Gothic" panose="020B0502020202020204" pitchFamily="34" charset="0"/>
          </a:endParaRPr>
        </a:p>
      </dgm:t>
    </dgm:pt>
    <dgm:pt modelId="{B1F41D03-F05F-B94E-B195-D352A25E72FF}">
      <dgm:prSet phldrT="[Texto]" custT="1"/>
      <dgm:spPr>
        <a:solidFill>
          <a:schemeClr val="accent6">
            <a:lumMod val="20000"/>
            <a:lumOff val="80000"/>
            <a:alpha val="40000"/>
          </a:schemeClr>
        </a:solidFill>
        <a:ln>
          <a:solidFill>
            <a:schemeClr val="accent6"/>
          </a:solidFill>
        </a:ln>
      </dgm:spPr>
      <dgm:t>
        <a:bodyPr/>
        <a:lstStyle/>
        <a:p>
          <a:pPr>
            <a:buFont typeface="Symbol" pitchFamily="2" charset="2"/>
            <a:buChar char=""/>
          </a:pPr>
          <a:r>
            <a:rPr lang="es-CO" sz="1600" b="0" dirty="0">
              <a:latin typeface="Century Gothic" panose="020B0502020202020204" pitchFamily="34" charset="0"/>
            </a:rPr>
            <a:t>ESTUDIO DE MERCADOS</a:t>
          </a:r>
          <a:endParaRPr lang="es-MX" sz="1600" b="0" dirty="0">
            <a:latin typeface="Century Gothic" panose="020B0502020202020204" pitchFamily="34" charset="0"/>
          </a:endParaRPr>
        </a:p>
      </dgm:t>
    </dgm:pt>
    <dgm:pt modelId="{1191313B-5647-B24E-81FF-4D9D87291AF9}" type="parTrans" cxnId="{3B85E9FD-F8C2-A040-AF42-27BDED762187}">
      <dgm:prSet/>
      <dgm:spPr/>
      <dgm:t>
        <a:bodyPr/>
        <a:lstStyle/>
        <a:p>
          <a:endParaRPr lang="es-MX" sz="1600">
            <a:latin typeface="Century Gothic" panose="020B0502020202020204" pitchFamily="34" charset="0"/>
          </a:endParaRPr>
        </a:p>
      </dgm:t>
    </dgm:pt>
    <dgm:pt modelId="{2D4C7A6F-5F5B-364D-A896-9C4AD6B5DEF3}" type="sibTrans" cxnId="{3B85E9FD-F8C2-A040-AF42-27BDED762187}">
      <dgm:prSet/>
      <dgm:spPr/>
      <dgm:t>
        <a:bodyPr/>
        <a:lstStyle/>
        <a:p>
          <a:endParaRPr lang="es-MX" sz="1600">
            <a:latin typeface="Century Gothic" panose="020B0502020202020204" pitchFamily="34" charset="0"/>
          </a:endParaRPr>
        </a:p>
      </dgm:t>
    </dgm:pt>
    <dgm:pt modelId="{168E2480-F14A-9246-AC3B-B1298C0D22FC}">
      <dgm:prSet phldrT="[Texto]" custT="1"/>
      <dgm:spPr>
        <a:solidFill>
          <a:schemeClr val="accent6">
            <a:lumMod val="20000"/>
            <a:lumOff val="80000"/>
            <a:alpha val="40000"/>
          </a:schemeClr>
        </a:solidFill>
        <a:ln>
          <a:solidFill>
            <a:schemeClr val="accent6"/>
          </a:solidFill>
        </a:ln>
      </dgm:spPr>
      <dgm:t>
        <a:bodyPr/>
        <a:lstStyle/>
        <a:p>
          <a:pPr>
            <a:buFont typeface="Symbol" pitchFamily="2" charset="2"/>
            <a:buChar char=""/>
          </a:pPr>
          <a:r>
            <a:rPr lang="es-CO" sz="1600" b="0" dirty="0">
              <a:latin typeface="Century Gothic" panose="020B0502020202020204" pitchFamily="34" charset="0"/>
            </a:rPr>
            <a:t>ESTUDIO TÉCNICO Y OPERATIVO</a:t>
          </a:r>
          <a:endParaRPr lang="es-MX" sz="1600" b="0" dirty="0">
            <a:latin typeface="Century Gothic" panose="020B0502020202020204" pitchFamily="34" charset="0"/>
          </a:endParaRPr>
        </a:p>
      </dgm:t>
    </dgm:pt>
    <dgm:pt modelId="{2FC42DE3-64F8-2240-B63B-F819E80E7B3D}" type="parTrans" cxnId="{B390B940-28BC-7A4A-94B8-4FAEA0229025}">
      <dgm:prSet/>
      <dgm:spPr/>
      <dgm:t>
        <a:bodyPr/>
        <a:lstStyle/>
        <a:p>
          <a:endParaRPr lang="es-MX" sz="1600">
            <a:latin typeface="Century Gothic" panose="020B0502020202020204" pitchFamily="34" charset="0"/>
          </a:endParaRPr>
        </a:p>
      </dgm:t>
    </dgm:pt>
    <dgm:pt modelId="{73D05CD6-BBA5-4346-BF02-24B4778E0DA8}" type="sibTrans" cxnId="{B390B940-28BC-7A4A-94B8-4FAEA0229025}">
      <dgm:prSet/>
      <dgm:spPr/>
      <dgm:t>
        <a:bodyPr/>
        <a:lstStyle/>
        <a:p>
          <a:endParaRPr lang="es-MX" sz="1600">
            <a:latin typeface="Century Gothic" panose="020B0502020202020204" pitchFamily="34" charset="0"/>
          </a:endParaRPr>
        </a:p>
      </dgm:t>
    </dgm:pt>
    <dgm:pt modelId="{FF31B0EA-93A2-3C47-90C5-1976A58EBF9E}">
      <dgm:prSet custT="1"/>
      <dgm:spPr>
        <a:solidFill>
          <a:schemeClr val="accent2">
            <a:lumMod val="20000"/>
            <a:lumOff val="80000"/>
            <a:alpha val="40000"/>
          </a:schemeClr>
        </a:solidFill>
      </dgm:spPr>
      <dgm:t>
        <a:bodyPr/>
        <a:lstStyle/>
        <a:p>
          <a:r>
            <a:rPr lang="es-CO" sz="1600" b="0" dirty="0">
              <a:latin typeface="Century Gothic" panose="020B0502020202020204" pitchFamily="34" charset="0"/>
            </a:rPr>
            <a:t>ESTUDIO SOCIAL Y AMBIENTAL</a:t>
          </a:r>
          <a:endParaRPr lang="es-MX" sz="1600" b="0" dirty="0">
            <a:latin typeface="Century Gothic" panose="020B0502020202020204" pitchFamily="34" charset="0"/>
          </a:endParaRPr>
        </a:p>
      </dgm:t>
    </dgm:pt>
    <dgm:pt modelId="{219DC414-8DB6-4941-AA84-DDDC4ACA368A}" type="parTrans" cxnId="{EE9A5549-2708-FE4C-8D56-82DA72ACF9A5}">
      <dgm:prSet/>
      <dgm:spPr/>
      <dgm:t>
        <a:bodyPr/>
        <a:lstStyle/>
        <a:p>
          <a:endParaRPr lang="es-MX" sz="1600">
            <a:latin typeface="Century Gothic" panose="020B0502020202020204" pitchFamily="34" charset="0"/>
          </a:endParaRPr>
        </a:p>
      </dgm:t>
    </dgm:pt>
    <dgm:pt modelId="{049578C0-93D9-524D-B6F6-61F88A82947D}" type="sibTrans" cxnId="{EE9A5549-2708-FE4C-8D56-82DA72ACF9A5}">
      <dgm:prSet/>
      <dgm:spPr/>
      <dgm:t>
        <a:bodyPr/>
        <a:lstStyle/>
        <a:p>
          <a:endParaRPr lang="es-MX" sz="1600">
            <a:latin typeface="Century Gothic" panose="020B0502020202020204" pitchFamily="34" charset="0"/>
          </a:endParaRPr>
        </a:p>
      </dgm:t>
    </dgm:pt>
    <dgm:pt modelId="{7B78698A-4ED3-9C47-B037-A6F8CF56FDA1}">
      <dgm:prSet custT="1"/>
      <dgm:spPr>
        <a:solidFill>
          <a:schemeClr val="accent6">
            <a:lumMod val="20000"/>
            <a:lumOff val="80000"/>
            <a:alpha val="40000"/>
          </a:schemeClr>
        </a:solidFill>
        <a:ln>
          <a:solidFill>
            <a:schemeClr val="accent6"/>
          </a:solidFill>
        </a:ln>
      </dgm:spPr>
      <dgm:t>
        <a:bodyPr/>
        <a:lstStyle/>
        <a:p>
          <a:r>
            <a:rPr lang="es-CO" sz="1600" b="0" dirty="0">
              <a:latin typeface="Century Gothic" panose="020B0502020202020204" pitchFamily="34" charset="0"/>
            </a:rPr>
            <a:t>ESTUDIO JURÍDICO/ ADMINISTRATIVO Y FINANCIERO</a:t>
          </a:r>
          <a:endParaRPr lang="es-MX" sz="1600" b="0" dirty="0">
            <a:latin typeface="Century Gothic" panose="020B0502020202020204" pitchFamily="34" charset="0"/>
          </a:endParaRPr>
        </a:p>
      </dgm:t>
    </dgm:pt>
    <dgm:pt modelId="{2726A4B8-8489-F94B-98E0-281F5E3FC0E3}" type="parTrans" cxnId="{25DA8A02-2634-C545-9723-E0526D1E98A5}">
      <dgm:prSet/>
      <dgm:spPr/>
      <dgm:t>
        <a:bodyPr/>
        <a:lstStyle/>
        <a:p>
          <a:endParaRPr lang="es-MX" sz="1600">
            <a:latin typeface="Century Gothic" panose="020B0502020202020204" pitchFamily="34" charset="0"/>
          </a:endParaRPr>
        </a:p>
      </dgm:t>
    </dgm:pt>
    <dgm:pt modelId="{3894AF92-C07B-2E47-89D0-123357B78FD0}" type="sibTrans" cxnId="{25DA8A02-2634-C545-9723-E0526D1E98A5}">
      <dgm:prSet/>
      <dgm:spPr/>
      <dgm:t>
        <a:bodyPr/>
        <a:lstStyle/>
        <a:p>
          <a:endParaRPr lang="es-MX" sz="1600">
            <a:latin typeface="Century Gothic" panose="020B0502020202020204" pitchFamily="34" charset="0"/>
          </a:endParaRPr>
        </a:p>
      </dgm:t>
    </dgm:pt>
    <dgm:pt modelId="{ACF40549-D525-974F-A7EC-975D10B9EA97}">
      <dgm:prSet custT="1"/>
      <dgm:spPr>
        <a:solidFill>
          <a:schemeClr val="accent2">
            <a:lumMod val="20000"/>
            <a:lumOff val="80000"/>
            <a:alpha val="40000"/>
          </a:schemeClr>
        </a:solidFill>
      </dgm:spPr>
      <dgm:t>
        <a:bodyPr/>
        <a:lstStyle/>
        <a:p>
          <a:pPr>
            <a:buFont typeface="Symbol" pitchFamily="2" charset="2"/>
            <a:buChar char=""/>
          </a:pPr>
          <a:r>
            <a:rPr lang="es-CO" sz="1600" b="0" dirty="0">
              <a:latin typeface="Century Gothic" panose="020B0502020202020204" pitchFamily="34" charset="0"/>
            </a:rPr>
            <a:t>ESTUDIO Y ANÁLISIS PARA LA ADQUISICIÓN DE PREDIOS</a:t>
          </a:r>
          <a:endParaRPr lang="es-MX" sz="1600" b="0" dirty="0">
            <a:latin typeface="Century Gothic" panose="020B0502020202020204" pitchFamily="34" charset="0"/>
          </a:endParaRPr>
        </a:p>
      </dgm:t>
    </dgm:pt>
    <dgm:pt modelId="{475C33C3-4F8E-454B-84EA-C22C829CA9CA}" type="parTrans" cxnId="{FCC08335-6659-CC47-B39C-C4EADE2D6DAA}">
      <dgm:prSet/>
      <dgm:spPr/>
      <dgm:t>
        <a:bodyPr/>
        <a:lstStyle/>
        <a:p>
          <a:endParaRPr lang="es-MX" sz="1600">
            <a:latin typeface="Century Gothic" panose="020B0502020202020204" pitchFamily="34" charset="0"/>
          </a:endParaRPr>
        </a:p>
      </dgm:t>
    </dgm:pt>
    <dgm:pt modelId="{C8EB83C7-4682-7341-B02B-A1665869CEFF}" type="sibTrans" cxnId="{FCC08335-6659-CC47-B39C-C4EADE2D6DAA}">
      <dgm:prSet/>
      <dgm:spPr/>
      <dgm:t>
        <a:bodyPr/>
        <a:lstStyle/>
        <a:p>
          <a:endParaRPr lang="es-MX" sz="1600">
            <a:latin typeface="Century Gothic" panose="020B0502020202020204" pitchFamily="34" charset="0"/>
          </a:endParaRPr>
        </a:p>
      </dgm:t>
    </dgm:pt>
    <dgm:pt modelId="{E86B6822-226A-F647-859F-C0B088B097A1}" type="pres">
      <dgm:prSet presAssocID="{3B9E4830-40A4-7E49-A270-1E7E4241181A}" presName="Name0" presStyleCnt="0">
        <dgm:presLayoutVars>
          <dgm:dir/>
          <dgm:resizeHandles val="exact"/>
        </dgm:presLayoutVars>
      </dgm:prSet>
      <dgm:spPr/>
    </dgm:pt>
    <dgm:pt modelId="{4FC2A4E7-0F2B-8147-80AF-C9687E9B6E98}" type="pres">
      <dgm:prSet presAssocID="{C7B35DB2-AD8A-8544-9134-6111A923F03C}" presName="composite" presStyleCnt="0"/>
      <dgm:spPr/>
    </dgm:pt>
    <dgm:pt modelId="{5F1EDF8D-8A09-614B-84D9-CE56FC39A75E}" type="pres">
      <dgm:prSet presAssocID="{C7B35DB2-AD8A-8544-9134-6111A923F03C}" presName="rect1" presStyleLbl="trAlignAcc1" presStyleIdx="0" presStyleCnt="6">
        <dgm:presLayoutVars>
          <dgm:bulletEnabled val="1"/>
        </dgm:presLayoutVars>
      </dgm:prSet>
      <dgm:spPr/>
    </dgm:pt>
    <dgm:pt modelId="{657643C6-3170-8446-A2BC-0FAB36DD937C}" type="pres">
      <dgm:prSet presAssocID="{C7B35DB2-AD8A-8544-9134-6111A923F03C}" presName="rect2" presStyleLbl="fgImgPlace1" presStyleIdx="0" presStyleCnt="6"/>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pt>
    <dgm:pt modelId="{4E8BD596-E28A-E542-BE43-2ECA64FF2024}" type="pres">
      <dgm:prSet presAssocID="{9CAD152D-A815-2840-8744-90412D212826}" presName="sibTrans" presStyleCnt="0"/>
      <dgm:spPr/>
    </dgm:pt>
    <dgm:pt modelId="{6DFD1792-2364-DF4C-8AC3-002D716B2096}" type="pres">
      <dgm:prSet presAssocID="{B1F41D03-F05F-B94E-B195-D352A25E72FF}" presName="composite" presStyleCnt="0"/>
      <dgm:spPr/>
    </dgm:pt>
    <dgm:pt modelId="{EAA8954B-2FE5-7B44-9A67-2F71E5B95D36}" type="pres">
      <dgm:prSet presAssocID="{B1F41D03-F05F-B94E-B195-D352A25E72FF}" presName="rect1" presStyleLbl="trAlignAcc1" presStyleIdx="1" presStyleCnt="6">
        <dgm:presLayoutVars>
          <dgm:bulletEnabled val="1"/>
        </dgm:presLayoutVars>
      </dgm:prSet>
      <dgm:spPr/>
    </dgm:pt>
    <dgm:pt modelId="{F849E791-6F26-F54D-BCF8-0038E99CA7B1}" type="pres">
      <dgm:prSet presAssocID="{B1F41D03-F05F-B94E-B195-D352A25E72FF}" presName="rect2" presStyleLbl="fgImgPlace1" presStyleIdx="1" presStyleCnt="6"/>
      <dgm:spPr>
        <a:blipFill>
          <a:blip xmlns:r="http://schemas.openxmlformats.org/officeDocument/2006/relationships" r:embed="rId2">
            <a:extLst>
              <a:ext uri="{28A0092B-C50C-407E-A947-70E740481C1C}">
                <a14:useLocalDpi xmlns:a14="http://schemas.microsoft.com/office/drawing/2010/main" val="0"/>
              </a:ext>
            </a:extLst>
          </a:blip>
          <a:srcRect/>
          <a:stretch>
            <a:fillRect l="-84000" r="-84000"/>
          </a:stretch>
        </a:blipFill>
      </dgm:spPr>
    </dgm:pt>
    <dgm:pt modelId="{00EB376E-2D4A-0949-9A54-EEF93687EE72}" type="pres">
      <dgm:prSet presAssocID="{2D4C7A6F-5F5B-364D-A896-9C4AD6B5DEF3}" presName="sibTrans" presStyleCnt="0"/>
      <dgm:spPr/>
    </dgm:pt>
    <dgm:pt modelId="{FD8D716B-1A6E-4249-BA84-26063466EC8B}" type="pres">
      <dgm:prSet presAssocID="{168E2480-F14A-9246-AC3B-B1298C0D22FC}" presName="composite" presStyleCnt="0"/>
      <dgm:spPr/>
    </dgm:pt>
    <dgm:pt modelId="{4C762DCC-4552-6740-93AA-C3890D24D9E1}" type="pres">
      <dgm:prSet presAssocID="{168E2480-F14A-9246-AC3B-B1298C0D22FC}" presName="rect1" presStyleLbl="trAlignAcc1" presStyleIdx="2" presStyleCnt="6">
        <dgm:presLayoutVars>
          <dgm:bulletEnabled val="1"/>
        </dgm:presLayoutVars>
      </dgm:prSet>
      <dgm:spPr/>
    </dgm:pt>
    <dgm:pt modelId="{B540C2A4-9599-364F-896E-32F8558874CB}" type="pres">
      <dgm:prSet presAssocID="{168E2480-F14A-9246-AC3B-B1298C0D22FC}" presName="rect2" presStyleLbl="fgImgPlace1" presStyleIdx="2" presStyleCnt="6"/>
      <dgm:spPr>
        <a:blipFill>
          <a:blip xmlns:r="http://schemas.openxmlformats.org/officeDocument/2006/relationships" r:embed="rId3">
            <a:extLst>
              <a:ext uri="{28A0092B-C50C-407E-A947-70E740481C1C}">
                <a14:useLocalDpi xmlns:a14="http://schemas.microsoft.com/office/drawing/2010/main" val="0"/>
              </a:ext>
            </a:extLst>
          </a:blip>
          <a:srcRect/>
          <a:stretch>
            <a:fillRect l="-91000" r="-91000"/>
          </a:stretch>
        </a:blipFill>
      </dgm:spPr>
    </dgm:pt>
    <dgm:pt modelId="{09615806-163C-C34F-A272-7D9158173B0D}" type="pres">
      <dgm:prSet presAssocID="{73D05CD6-BBA5-4346-BF02-24B4778E0DA8}" presName="sibTrans" presStyleCnt="0"/>
      <dgm:spPr/>
    </dgm:pt>
    <dgm:pt modelId="{CDD1860A-348A-C949-832E-71AE7E52A2BC}" type="pres">
      <dgm:prSet presAssocID="{FF31B0EA-93A2-3C47-90C5-1976A58EBF9E}" presName="composite" presStyleCnt="0"/>
      <dgm:spPr/>
    </dgm:pt>
    <dgm:pt modelId="{CF655889-D69D-C64B-ADDB-E0A1E40C9467}" type="pres">
      <dgm:prSet presAssocID="{FF31B0EA-93A2-3C47-90C5-1976A58EBF9E}" presName="rect1" presStyleLbl="trAlignAcc1" presStyleIdx="3" presStyleCnt="6">
        <dgm:presLayoutVars>
          <dgm:bulletEnabled val="1"/>
        </dgm:presLayoutVars>
      </dgm:prSet>
      <dgm:spPr/>
    </dgm:pt>
    <dgm:pt modelId="{43235377-00C1-F749-8CB8-C7F3889E4DA1}" type="pres">
      <dgm:prSet presAssocID="{FF31B0EA-93A2-3C47-90C5-1976A58EBF9E}" presName="rect2" presStyleLbl="fgImgPlace1" presStyleIdx="3" presStyleCnt="6"/>
      <dgm:spPr>
        <a:blipFill>
          <a:blip xmlns:r="http://schemas.openxmlformats.org/officeDocument/2006/relationships" r:embed="rId4">
            <a:extLst>
              <a:ext uri="{28A0092B-C50C-407E-A947-70E740481C1C}">
                <a14:useLocalDpi xmlns:a14="http://schemas.microsoft.com/office/drawing/2010/main" val="0"/>
              </a:ext>
            </a:extLst>
          </a:blip>
          <a:srcRect/>
          <a:stretch>
            <a:fillRect l="-26000" r="-26000"/>
          </a:stretch>
        </a:blipFill>
      </dgm:spPr>
    </dgm:pt>
    <dgm:pt modelId="{BEF9F071-C0AA-9E41-A220-8E33960BCA3C}" type="pres">
      <dgm:prSet presAssocID="{049578C0-93D9-524D-B6F6-61F88A82947D}" presName="sibTrans" presStyleCnt="0"/>
      <dgm:spPr/>
    </dgm:pt>
    <dgm:pt modelId="{9537DB76-E92C-D242-AD62-D58FEF5F4312}" type="pres">
      <dgm:prSet presAssocID="{7B78698A-4ED3-9C47-B037-A6F8CF56FDA1}" presName="composite" presStyleCnt="0"/>
      <dgm:spPr/>
    </dgm:pt>
    <dgm:pt modelId="{D638F4E9-D1B3-534A-A60A-867FBD3DFFDC}" type="pres">
      <dgm:prSet presAssocID="{7B78698A-4ED3-9C47-B037-A6F8CF56FDA1}" presName="rect1" presStyleLbl="trAlignAcc1" presStyleIdx="4" presStyleCnt="6">
        <dgm:presLayoutVars>
          <dgm:bulletEnabled val="1"/>
        </dgm:presLayoutVars>
      </dgm:prSet>
      <dgm:spPr/>
    </dgm:pt>
    <dgm:pt modelId="{F35EB216-8FD7-F340-91C7-C00BAFEDA32B}" type="pres">
      <dgm:prSet presAssocID="{7B78698A-4ED3-9C47-B037-A6F8CF56FDA1}" presName="rect2" presStyleLbl="fgImgPlace1" presStyleIdx="4" presStyleCnt="6"/>
      <dgm:spPr>
        <a:blipFill>
          <a:blip xmlns:r="http://schemas.openxmlformats.org/officeDocument/2006/relationships" r:embed="rId5">
            <a:extLst>
              <a:ext uri="{28A0092B-C50C-407E-A947-70E740481C1C}">
                <a14:useLocalDpi xmlns:a14="http://schemas.microsoft.com/office/drawing/2010/main" val="0"/>
              </a:ext>
            </a:extLst>
          </a:blip>
          <a:srcRect/>
          <a:stretch>
            <a:fillRect l="-84000" r="-84000"/>
          </a:stretch>
        </a:blipFill>
      </dgm:spPr>
    </dgm:pt>
    <dgm:pt modelId="{E933F231-97C4-A547-AD9C-89B3CC18A5DB}" type="pres">
      <dgm:prSet presAssocID="{3894AF92-C07B-2E47-89D0-123357B78FD0}" presName="sibTrans" presStyleCnt="0"/>
      <dgm:spPr/>
    </dgm:pt>
    <dgm:pt modelId="{55FD44AD-6078-7444-BF07-C4014BF220AA}" type="pres">
      <dgm:prSet presAssocID="{ACF40549-D525-974F-A7EC-975D10B9EA97}" presName="composite" presStyleCnt="0"/>
      <dgm:spPr/>
    </dgm:pt>
    <dgm:pt modelId="{7C7167CA-AC47-154D-AE7F-88052FAF0D2B}" type="pres">
      <dgm:prSet presAssocID="{ACF40549-D525-974F-A7EC-975D10B9EA97}" presName="rect1" presStyleLbl="trAlignAcc1" presStyleIdx="5" presStyleCnt="6" custLinFactNeighborX="-1492">
        <dgm:presLayoutVars>
          <dgm:bulletEnabled val="1"/>
        </dgm:presLayoutVars>
      </dgm:prSet>
      <dgm:spPr/>
    </dgm:pt>
    <dgm:pt modelId="{8B450FB4-8307-A642-9A5A-0A4A1624FEBF}" type="pres">
      <dgm:prSet presAssocID="{ACF40549-D525-974F-A7EC-975D10B9EA97}" presName="rect2" presStyleLbl="fgImgPlace1" presStyleIdx="5" presStyleCnt="6"/>
      <dgm:spPr>
        <a:blipFill>
          <a:blip xmlns:r="http://schemas.openxmlformats.org/officeDocument/2006/relationships" r:embed="rId6">
            <a:extLst>
              <a:ext uri="{28A0092B-C50C-407E-A947-70E740481C1C}">
                <a14:useLocalDpi xmlns:a14="http://schemas.microsoft.com/office/drawing/2010/main" val="0"/>
              </a:ext>
            </a:extLst>
          </a:blip>
          <a:srcRect/>
          <a:stretch>
            <a:fillRect l="-20000" r="-20000"/>
          </a:stretch>
        </a:blipFill>
      </dgm:spPr>
    </dgm:pt>
  </dgm:ptLst>
  <dgm:cxnLst>
    <dgm:cxn modelId="{25DA8A02-2634-C545-9723-E0526D1E98A5}" srcId="{3B9E4830-40A4-7E49-A270-1E7E4241181A}" destId="{7B78698A-4ED3-9C47-B037-A6F8CF56FDA1}" srcOrd="4" destOrd="0" parTransId="{2726A4B8-8489-F94B-98E0-281F5E3FC0E3}" sibTransId="{3894AF92-C07B-2E47-89D0-123357B78FD0}"/>
    <dgm:cxn modelId="{146F741E-4B22-3D41-A175-7D0BB80E1829}" type="presOf" srcId="{FF31B0EA-93A2-3C47-90C5-1976A58EBF9E}" destId="{CF655889-D69D-C64B-ADDB-E0A1E40C9467}" srcOrd="0" destOrd="0" presId="urn:microsoft.com/office/officeart/2008/layout/PictureStrips"/>
    <dgm:cxn modelId="{FCC08335-6659-CC47-B39C-C4EADE2D6DAA}" srcId="{3B9E4830-40A4-7E49-A270-1E7E4241181A}" destId="{ACF40549-D525-974F-A7EC-975D10B9EA97}" srcOrd="5" destOrd="0" parTransId="{475C33C3-4F8E-454B-84EA-C22C829CA9CA}" sibTransId="{C8EB83C7-4682-7341-B02B-A1665869CEFF}"/>
    <dgm:cxn modelId="{B390B940-28BC-7A4A-94B8-4FAEA0229025}" srcId="{3B9E4830-40A4-7E49-A270-1E7E4241181A}" destId="{168E2480-F14A-9246-AC3B-B1298C0D22FC}" srcOrd="2" destOrd="0" parTransId="{2FC42DE3-64F8-2240-B63B-F819E80E7B3D}" sibTransId="{73D05CD6-BBA5-4346-BF02-24B4778E0DA8}"/>
    <dgm:cxn modelId="{EE9A5549-2708-FE4C-8D56-82DA72ACF9A5}" srcId="{3B9E4830-40A4-7E49-A270-1E7E4241181A}" destId="{FF31B0EA-93A2-3C47-90C5-1976A58EBF9E}" srcOrd="3" destOrd="0" parTransId="{219DC414-8DB6-4941-AA84-DDDC4ACA368A}" sibTransId="{049578C0-93D9-524D-B6F6-61F88A82947D}"/>
    <dgm:cxn modelId="{B992AB7A-74A3-7A4E-9E04-7326FE236A07}" type="presOf" srcId="{7B78698A-4ED3-9C47-B037-A6F8CF56FDA1}" destId="{D638F4E9-D1B3-534A-A60A-867FBD3DFFDC}" srcOrd="0" destOrd="0" presId="urn:microsoft.com/office/officeart/2008/layout/PictureStrips"/>
    <dgm:cxn modelId="{88554587-AEB9-3649-84A1-8AFB101C0E06}" type="presOf" srcId="{ACF40549-D525-974F-A7EC-975D10B9EA97}" destId="{7C7167CA-AC47-154D-AE7F-88052FAF0D2B}" srcOrd="0" destOrd="0" presId="urn:microsoft.com/office/officeart/2008/layout/PictureStrips"/>
    <dgm:cxn modelId="{7F452889-47A8-6345-ADAE-BFC560D2DA35}" type="presOf" srcId="{3B9E4830-40A4-7E49-A270-1E7E4241181A}" destId="{E86B6822-226A-F647-859F-C0B088B097A1}" srcOrd="0" destOrd="0" presId="urn:microsoft.com/office/officeart/2008/layout/PictureStrips"/>
    <dgm:cxn modelId="{AD5F4C89-074D-6043-8F51-245AE646F14C}" type="presOf" srcId="{C7B35DB2-AD8A-8544-9134-6111A923F03C}" destId="{5F1EDF8D-8A09-614B-84D9-CE56FC39A75E}" srcOrd="0" destOrd="0" presId="urn:microsoft.com/office/officeart/2008/layout/PictureStrips"/>
    <dgm:cxn modelId="{6ED4F489-FBB7-0E44-A50A-8997CB9320B1}" srcId="{3B9E4830-40A4-7E49-A270-1E7E4241181A}" destId="{C7B35DB2-AD8A-8544-9134-6111A923F03C}" srcOrd="0" destOrd="0" parTransId="{B509F2B6-1106-D742-8230-BF303C68003D}" sibTransId="{9CAD152D-A815-2840-8744-90412D212826}"/>
    <dgm:cxn modelId="{A28DD09C-CC1C-5145-A44D-82AD9FA0DE65}" type="presOf" srcId="{168E2480-F14A-9246-AC3B-B1298C0D22FC}" destId="{4C762DCC-4552-6740-93AA-C3890D24D9E1}" srcOrd="0" destOrd="0" presId="urn:microsoft.com/office/officeart/2008/layout/PictureStrips"/>
    <dgm:cxn modelId="{C76BC5EC-978D-534F-B337-9039506264B2}" type="presOf" srcId="{B1F41D03-F05F-B94E-B195-D352A25E72FF}" destId="{EAA8954B-2FE5-7B44-9A67-2F71E5B95D36}" srcOrd="0" destOrd="0" presId="urn:microsoft.com/office/officeart/2008/layout/PictureStrips"/>
    <dgm:cxn modelId="{3B85E9FD-F8C2-A040-AF42-27BDED762187}" srcId="{3B9E4830-40A4-7E49-A270-1E7E4241181A}" destId="{B1F41D03-F05F-B94E-B195-D352A25E72FF}" srcOrd="1" destOrd="0" parTransId="{1191313B-5647-B24E-81FF-4D9D87291AF9}" sibTransId="{2D4C7A6F-5F5B-364D-A896-9C4AD6B5DEF3}"/>
    <dgm:cxn modelId="{C4EC3535-15C5-D141-92A8-A3BBC11D6452}" type="presParOf" srcId="{E86B6822-226A-F647-859F-C0B088B097A1}" destId="{4FC2A4E7-0F2B-8147-80AF-C9687E9B6E98}" srcOrd="0" destOrd="0" presId="urn:microsoft.com/office/officeart/2008/layout/PictureStrips"/>
    <dgm:cxn modelId="{BBF99EAC-1246-D84A-97B5-AD7A6AD3C064}" type="presParOf" srcId="{4FC2A4E7-0F2B-8147-80AF-C9687E9B6E98}" destId="{5F1EDF8D-8A09-614B-84D9-CE56FC39A75E}" srcOrd="0" destOrd="0" presId="urn:microsoft.com/office/officeart/2008/layout/PictureStrips"/>
    <dgm:cxn modelId="{757B8236-A6EF-3948-B24D-A536824DC42E}" type="presParOf" srcId="{4FC2A4E7-0F2B-8147-80AF-C9687E9B6E98}" destId="{657643C6-3170-8446-A2BC-0FAB36DD937C}" srcOrd="1" destOrd="0" presId="urn:microsoft.com/office/officeart/2008/layout/PictureStrips"/>
    <dgm:cxn modelId="{F0B75750-C355-EE41-BF18-1ED4690BAAC9}" type="presParOf" srcId="{E86B6822-226A-F647-859F-C0B088B097A1}" destId="{4E8BD596-E28A-E542-BE43-2ECA64FF2024}" srcOrd="1" destOrd="0" presId="urn:microsoft.com/office/officeart/2008/layout/PictureStrips"/>
    <dgm:cxn modelId="{AE4D792C-1E4E-BA4A-985D-F5B1D89CDAA0}" type="presParOf" srcId="{E86B6822-226A-F647-859F-C0B088B097A1}" destId="{6DFD1792-2364-DF4C-8AC3-002D716B2096}" srcOrd="2" destOrd="0" presId="urn:microsoft.com/office/officeart/2008/layout/PictureStrips"/>
    <dgm:cxn modelId="{07284C06-B19A-E54B-813E-159309F22DFF}" type="presParOf" srcId="{6DFD1792-2364-DF4C-8AC3-002D716B2096}" destId="{EAA8954B-2FE5-7B44-9A67-2F71E5B95D36}" srcOrd="0" destOrd="0" presId="urn:microsoft.com/office/officeart/2008/layout/PictureStrips"/>
    <dgm:cxn modelId="{4731F9A4-8F87-9C4D-A54C-F3037317DCA6}" type="presParOf" srcId="{6DFD1792-2364-DF4C-8AC3-002D716B2096}" destId="{F849E791-6F26-F54D-BCF8-0038E99CA7B1}" srcOrd="1" destOrd="0" presId="urn:microsoft.com/office/officeart/2008/layout/PictureStrips"/>
    <dgm:cxn modelId="{B29C32B0-0E3B-6145-8476-9DAFA9EA2004}" type="presParOf" srcId="{E86B6822-226A-F647-859F-C0B088B097A1}" destId="{00EB376E-2D4A-0949-9A54-EEF93687EE72}" srcOrd="3" destOrd="0" presId="urn:microsoft.com/office/officeart/2008/layout/PictureStrips"/>
    <dgm:cxn modelId="{E1E134CD-AAF8-2042-B5D7-5FEF812D11D8}" type="presParOf" srcId="{E86B6822-226A-F647-859F-C0B088B097A1}" destId="{FD8D716B-1A6E-4249-BA84-26063466EC8B}" srcOrd="4" destOrd="0" presId="urn:microsoft.com/office/officeart/2008/layout/PictureStrips"/>
    <dgm:cxn modelId="{70D90FD6-9E47-4648-85FA-50D6CA660E26}" type="presParOf" srcId="{FD8D716B-1A6E-4249-BA84-26063466EC8B}" destId="{4C762DCC-4552-6740-93AA-C3890D24D9E1}" srcOrd="0" destOrd="0" presId="urn:microsoft.com/office/officeart/2008/layout/PictureStrips"/>
    <dgm:cxn modelId="{E88EFF9E-DFCD-8348-9A16-F3D97C4D5B1E}" type="presParOf" srcId="{FD8D716B-1A6E-4249-BA84-26063466EC8B}" destId="{B540C2A4-9599-364F-896E-32F8558874CB}" srcOrd="1" destOrd="0" presId="urn:microsoft.com/office/officeart/2008/layout/PictureStrips"/>
    <dgm:cxn modelId="{773D5731-C680-354A-B005-F3843BF4F358}" type="presParOf" srcId="{E86B6822-226A-F647-859F-C0B088B097A1}" destId="{09615806-163C-C34F-A272-7D9158173B0D}" srcOrd="5" destOrd="0" presId="urn:microsoft.com/office/officeart/2008/layout/PictureStrips"/>
    <dgm:cxn modelId="{B69D7147-EB34-2D4A-B482-794598060A86}" type="presParOf" srcId="{E86B6822-226A-F647-859F-C0B088B097A1}" destId="{CDD1860A-348A-C949-832E-71AE7E52A2BC}" srcOrd="6" destOrd="0" presId="urn:microsoft.com/office/officeart/2008/layout/PictureStrips"/>
    <dgm:cxn modelId="{46C6EB8F-D70F-D946-9422-B7EEAD05D2FE}" type="presParOf" srcId="{CDD1860A-348A-C949-832E-71AE7E52A2BC}" destId="{CF655889-D69D-C64B-ADDB-E0A1E40C9467}" srcOrd="0" destOrd="0" presId="urn:microsoft.com/office/officeart/2008/layout/PictureStrips"/>
    <dgm:cxn modelId="{B2713158-0C6C-3243-91FA-22B33960205D}" type="presParOf" srcId="{CDD1860A-348A-C949-832E-71AE7E52A2BC}" destId="{43235377-00C1-F749-8CB8-C7F3889E4DA1}" srcOrd="1" destOrd="0" presId="urn:microsoft.com/office/officeart/2008/layout/PictureStrips"/>
    <dgm:cxn modelId="{5B20EE67-4661-1944-9122-79DFBF5A470E}" type="presParOf" srcId="{E86B6822-226A-F647-859F-C0B088B097A1}" destId="{BEF9F071-C0AA-9E41-A220-8E33960BCA3C}" srcOrd="7" destOrd="0" presId="urn:microsoft.com/office/officeart/2008/layout/PictureStrips"/>
    <dgm:cxn modelId="{E81DA8F1-65DD-EA4F-9033-744574DEED66}" type="presParOf" srcId="{E86B6822-226A-F647-859F-C0B088B097A1}" destId="{9537DB76-E92C-D242-AD62-D58FEF5F4312}" srcOrd="8" destOrd="0" presId="urn:microsoft.com/office/officeart/2008/layout/PictureStrips"/>
    <dgm:cxn modelId="{2A032051-00BC-A347-92CF-421F1F31B693}" type="presParOf" srcId="{9537DB76-E92C-D242-AD62-D58FEF5F4312}" destId="{D638F4E9-D1B3-534A-A60A-867FBD3DFFDC}" srcOrd="0" destOrd="0" presId="urn:microsoft.com/office/officeart/2008/layout/PictureStrips"/>
    <dgm:cxn modelId="{C2563402-E379-7C47-A4B2-5EDD206AA6A7}" type="presParOf" srcId="{9537DB76-E92C-D242-AD62-D58FEF5F4312}" destId="{F35EB216-8FD7-F340-91C7-C00BAFEDA32B}" srcOrd="1" destOrd="0" presId="urn:microsoft.com/office/officeart/2008/layout/PictureStrips"/>
    <dgm:cxn modelId="{2DA1DDF1-7930-7F43-94D8-8FAADCAA08AC}" type="presParOf" srcId="{E86B6822-226A-F647-859F-C0B088B097A1}" destId="{E933F231-97C4-A547-AD9C-89B3CC18A5DB}" srcOrd="9" destOrd="0" presId="urn:microsoft.com/office/officeart/2008/layout/PictureStrips"/>
    <dgm:cxn modelId="{A4F3C753-012A-CC49-A6D9-3EFA0F5DB9FA}" type="presParOf" srcId="{E86B6822-226A-F647-859F-C0B088B097A1}" destId="{55FD44AD-6078-7444-BF07-C4014BF220AA}" srcOrd="10" destOrd="0" presId="urn:microsoft.com/office/officeart/2008/layout/PictureStrips"/>
    <dgm:cxn modelId="{34ADE130-486C-CF4C-9AB1-98DB2CB98C30}" type="presParOf" srcId="{55FD44AD-6078-7444-BF07-C4014BF220AA}" destId="{7C7167CA-AC47-154D-AE7F-88052FAF0D2B}" srcOrd="0" destOrd="0" presId="urn:microsoft.com/office/officeart/2008/layout/PictureStrips"/>
    <dgm:cxn modelId="{E6B653FE-0989-0746-A85B-DEDD2134D21A}" type="presParOf" srcId="{55FD44AD-6078-7444-BF07-C4014BF220AA}" destId="{8B450FB4-8307-A642-9A5A-0A4A1624FEBF}" srcOrd="1" destOrd="0" presId="urn:microsoft.com/office/officeart/2008/layout/PictureStrip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9767628-2E5F-C24C-86D6-ADEA92A2D8C2}" type="doc">
      <dgm:prSet loTypeId="urn:microsoft.com/office/officeart/2009/3/layout/RandomtoResultProcess" loCatId="" qsTypeId="urn:microsoft.com/office/officeart/2005/8/quickstyle/simple1" qsCatId="simple" csTypeId="urn:microsoft.com/office/officeart/2005/8/colors/accent1_2" csCatId="accent1" phldr="1"/>
      <dgm:spPr/>
      <dgm:t>
        <a:bodyPr/>
        <a:lstStyle/>
        <a:p>
          <a:endParaRPr lang="es-MX"/>
        </a:p>
      </dgm:t>
    </dgm:pt>
    <dgm:pt modelId="{C1EA0BB9-BB64-324E-836F-F36E69E5C220}">
      <dgm:prSet phldrT="[Texto]" custT="1"/>
      <dgm:spPr/>
      <dgm:t>
        <a:bodyPr/>
        <a:lstStyle/>
        <a:p>
          <a:r>
            <a:rPr lang="es-MX" sz="1600" dirty="0">
              <a:latin typeface="Century Gothic" panose="020B0502020202020204" pitchFamily="34" charset="0"/>
            </a:rPr>
            <a:t>Reunion con asesor sobre avance proyecto Tren Boyacá</a:t>
          </a:r>
        </a:p>
      </dgm:t>
    </dgm:pt>
    <dgm:pt modelId="{09FB10F6-93A5-5D46-939E-7AF413734117}" type="parTrans" cxnId="{9B0FF33F-B99B-DF49-8C05-148AD8FF5F73}">
      <dgm:prSet/>
      <dgm:spPr/>
      <dgm:t>
        <a:bodyPr/>
        <a:lstStyle/>
        <a:p>
          <a:endParaRPr lang="es-MX" sz="1800">
            <a:latin typeface="Century Gothic" panose="020B0502020202020204" pitchFamily="34" charset="0"/>
          </a:endParaRPr>
        </a:p>
      </dgm:t>
    </dgm:pt>
    <dgm:pt modelId="{69BB0D0F-8C96-9B47-A95B-F610712BA882}" type="sibTrans" cxnId="{9B0FF33F-B99B-DF49-8C05-148AD8FF5F73}">
      <dgm:prSet/>
      <dgm:spPr/>
      <dgm:t>
        <a:bodyPr/>
        <a:lstStyle/>
        <a:p>
          <a:endParaRPr lang="es-MX" sz="1800">
            <a:latin typeface="Century Gothic" panose="020B0502020202020204" pitchFamily="34" charset="0"/>
          </a:endParaRPr>
        </a:p>
      </dgm:t>
    </dgm:pt>
    <dgm:pt modelId="{A6586D64-EDD6-254A-BF26-CF7577498659}">
      <dgm:prSet phldrT="[Texto]" custT="1"/>
      <dgm:spPr/>
      <dgm:t>
        <a:bodyPr/>
        <a:lstStyle/>
        <a:p>
          <a:pPr>
            <a:buNone/>
          </a:pPr>
          <a:r>
            <a:rPr lang="es-MX" sz="1800" b="1" dirty="0">
              <a:latin typeface="Century Gothic" panose="020B0502020202020204" pitchFamily="34" charset="0"/>
            </a:rPr>
            <a:t>7 COMITES TÉCNICOS CONVENIO</a:t>
          </a:r>
        </a:p>
        <a:p>
          <a:pPr>
            <a:buFont typeface="Arial" panose="020B0604020202020204" pitchFamily="34" charset="0"/>
            <a:buChar char="•"/>
          </a:pPr>
          <a:r>
            <a:rPr lang="es-MX" sz="1800" dirty="0">
              <a:latin typeface="Century Gothic" panose="020B0502020202020204" pitchFamily="34" charset="0"/>
            </a:rPr>
            <a:t>* Gobernación de Boyacá</a:t>
          </a:r>
        </a:p>
        <a:p>
          <a:pPr>
            <a:buFont typeface="Arial" panose="020B0604020202020204" pitchFamily="34" charset="0"/>
            <a:buChar char="•"/>
          </a:pPr>
          <a:r>
            <a:rPr lang="es-MX" sz="1800" dirty="0">
              <a:latin typeface="Century Gothic" panose="020B0502020202020204" pitchFamily="34" charset="0"/>
            </a:rPr>
            <a:t>* IDEBOY</a:t>
          </a:r>
        </a:p>
        <a:p>
          <a:pPr>
            <a:buFont typeface="Arial" panose="020B0604020202020204" pitchFamily="34" charset="0"/>
            <a:buChar char="•"/>
          </a:pPr>
          <a:r>
            <a:rPr lang="es-MX" sz="1800" dirty="0">
              <a:latin typeface="Century Gothic" panose="020B0502020202020204" pitchFamily="34" charset="0"/>
            </a:rPr>
            <a:t>* TIERRASUA</a:t>
          </a:r>
        </a:p>
      </dgm:t>
    </dgm:pt>
    <dgm:pt modelId="{999CECF6-1851-2D49-A776-92721B7E76FD}" type="parTrans" cxnId="{62ADF63B-CF7B-4942-AE0F-9C1091D8C3DA}">
      <dgm:prSet/>
      <dgm:spPr/>
      <dgm:t>
        <a:bodyPr/>
        <a:lstStyle/>
        <a:p>
          <a:endParaRPr lang="es-MX" sz="1800">
            <a:latin typeface="Century Gothic" panose="020B0502020202020204" pitchFamily="34" charset="0"/>
          </a:endParaRPr>
        </a:p>
      </dgm:t>
    </dgm:pt>
    <dgm:pt modelId="{7FA6048D-DA71-494B-B146-EE266B773A64}" type="sibTrans" cxnId="{62ADF63B-CF7B-4942-AE0F-9C1091D8C3DA}">
      <dgm:prSet/>
      <dgm:spPr/>
      <dgm:t>
        <a:bodyPr/>
        <a:lstStyle/>
        <a:p>
          <a:endParaRPr lang="es-MX" sz="1800">
            <a:latin typeface="Century Gothic" panose="020B0502020202020204" pitchFamily="34" charset="0"/>
          </a:endParaRPr>
        </a:p>
      </dgm:t>
    </dgm:pt>
    <dgm:pt modelId="{80078643-58B5-CA49-BE54-67DF06C4C0F8}">
      <dgm:prSet phldrT="[Texto]" custT="1"/>
      <dgm:spPr/>
      <dgm:t>
        <a:bodyPr/>
        <a:lstStyle/>
        <a:p>
          <a:r>
            <a:rPr lang="es-MX" sz="1600" dirty="0">
              <a:latin typeface="Century Gothic" panose="020B0502020202020204" pitchFamily="34" charset="0"/>
            </a:rPr>
            <a:t>Reunion con la RAPE</a:t>
          </a:r>
        </a:p>
      </dgm:t>
    </dgm:pt>
    <dgm:pt modelId="{1FE811D1-A8A5-3940-BF2C-97B84138B4EF}" type="parTrans" cxnId="{5D793805-033B-0A43-AAF4-1E203C0AB0E8}">
      <dgm:prSet/>
      <dgm:spPr/>
      <dgm:t>
        <a:bodyPr/>
        <a:lstStyle/>
        <a:p>
          <a:endParaRPr lang="es-MX" sz="1800">
            <a:latin typeface="Century Gothic" panose="020B0502020202020204" pitchFamily="34" charset="0"/>
          </a:endParaRPr>
        </a:p>
      </dgm:t>
    </dgm:pt>
    <dgm:pt modelId="{90C1D688-3B84-154A-BE73-A6FA30A8F4DD}" type="sibTrans" cxnId="{5D793805-033B-0A43-AAF4-1E203C0AB0E8}">
      <dgm:prSet/>
      <dgm:spPr/>
      <dgm:t>
        <a:bodyPr/>
        <a:lstStyle/>
        <a:p>
          <a:endParaRPr lang="es-MX" sz="1800">
            <a:latin typeface="Century Gothic" panose="020B0502020202020204" pitchFamily="34" charset="0"/>
          </a:endParaRPr>
        </a:p>
      </dgm:t>
    </dgm:pt>
    <dgm:pt modelId="{4BB0C4BA-742A-5042-8BF8-2B9B2B7888B6}">
      <dgm:prSet custT="1"/>
      <dgm:spPr/>
      <dgm:t>
        <a:bodyPr/>
        <a:lstStyle/>
        <a:p>
          <a:r>
            <a:rPr lang="es-MX" sz="1600" dirty="0">
              <a:latin typeface="Century Gothic" panose="020B0502020202020204" pitchFamily="34" charset="0"/>
            </a:rPr>
            <a:t>Envio de información con la UPRA </a:t>
          </a:r>
        </a:p>
      </dgm:t>
    </dgm:pt>
    <dgm:pt modelId="{1EBE262D-EF1F-4D41-B61B-2EE11F97F6B0}" type="parTrans" cxnId="{DC4B82F6-DF47-0E4E-8A85-4E3E47C0B65E}">
      <dgm:prSet/>
      <dgm:spPr/>
      <dgm:t>
        <a:bodyPr/>
        <a:lstStyle/>
        <a:p>
          <a:endParaRPr lang="es-MX"/>
        </a:p>
      </dgm:t>
    </dgm:pt>
    <dgm:pt modelId="{84228ABB-5713-5742-9F62-7C05663B2AA0}" type="sibTrans" cxnId="{DC4B82F6-DF47-0E4E-8A85-4E3E47C0B65E}">
      <dgm:prSet/>
      <dgm:spPr/>
      <dgm:t>
        <a:bodyPr/>
        <a:lstStyle/>
        <a:p>
          <a:endParaRPr lang="es-MX"/>
        </a:p>
      </dgm:t>
    </dgm:pt>
    <dgm:pt modelId="{C3D43F2F-50D2-424F-BD56-94AE811AF60C}" type="pres">
      <dgm:prSet presAssocID="{E9767628-2E5F-C24C-86D6-ADEA92A2D8C2}" presName="Name0" presStyleCnt="0">
        <dgm:presLayoutVars>
          <dgm:dir/>
          <dgm:animOne val="branch"/>
          <dgm:animLvl val="lvl"/>
        </dgm:presLayoutVars>
      </dgm:prSet>
      <dgm:spPr/>
    </dgm:pt>
    <dgm:pt modelId="{25BAD523-C82E-6248-A073-DC5BF17A2866}" type="pres">
      <dgm:prSet presAssocID="{C1EA0BB9-BB64-324E-836F-F36E69E5C220}" presName="chaos" presStyleCnt="0"/>
      <dgm:spPr/>
    </dgm:pt>
    <dgm:pt modelId="{51355319-48C5-9C47-9B96-4253D6524D1E}" type="pres">
      <dgm:prSet presAssocID="{C1EA0BB9-BB64-324E-836F-F36E69E5C220}" presName="parTx1" presStyleLbl="revTx" presStyleIdx="0" presStyleCnt="3"/>
      <dgm:spPr/>
    </dgm:pt>
    <dgm:pt modelId="{717B8111-A539-3441-9854-09B39F6DF637}" type="pres">
      <dgm:prSet presAssocID="{C1EA0BB9-BB64-324E-836F-F36E69E5C220}" presName="desTx1" presStyleLbl="revTx" presStyleIdx="1" presStyleCnt="3" custScaleX="225638" custLinFactX="46265" custLinFactNeighborX="100000" custLinFactNeighborY="7293">
        <dgm:presLayoutVars>
          <dgm:bulletEnabled val="1"/>
        </dgm:presLayoutVars>
      </dgm:prSet>
      <dgm:spPr/>
    </dgm:pt>
    <dgm:pt modelId="{FA00FE1F-DF9B-2E4E-91FA-6C51883A0CA1}" type="pres">
      <dgm:prSet presAssocID="{C1EA0BB9-BB64-324E-836F-F36E69E5C220}" presName="c1" presStyleLbl="node1" presStyleIdx="0" presStyleCnt="19"/>
      <dgm:spPr/>
    </dgm:pt>
    <dgm:pt modelId="{19831FA7-BFF4-1747-895D-AA58C479FE65}" type="pres">
      <dgm:prSet presAssocID="{C1EA0BB9-BB64-324E-836F-F36E69E5C220}" presName="c2" presStyleLbl="node1" presStyleIdx="1" presStyleCnt="19"/>
      <dgm:spPr/>
    </dgm:pt>
    <dgm:pt modelId="{7F40987A-5F2F-B647-86A6-8E34D4A6AEC0}" type="pres">
      <dgm:prSet presAssocID="{C1EA0BB9-BB64-324E-836F-F36E69E5C220}" presName="c3" presStyleLbl="node1" presStyleIdx="2" presStyleCnt="19"/>
      <dgm:spPr/>
    </dgm:pt>
    <dgm:pt modelId="{9C51F0AB-AFD7-4D49-9AAA-671BCB360479}" type="pres">
      <dgm:prSet presAssocID="{C1EA0BB9-BB64-324E-836F-F36E69E5C220}" presName="c4" presStyleLbl="node1" presStyleIdx="3" presStyleCnt="19"/>
      <dgm:spPr/>
    </dgm:pt>
    <dgm:pt modelId="{812020C5-1DC5-B744-9613-592EEDC3409E}" type="pres">
      <dgm:prSet presAssocID="{C1EA0BB9-BB64-324E-836F-F36E69E5C220}" presName="c5" presStyleLbl="node1" presStyleIdx="4" presStyleCnt="19"/>
      <dgm:spPr/>
    </dgm:pt>
    <dgm:pt modelId="{BD36E0D3-0FDC-DA4C-A557-4276C0A20CAA}" type="pres">
      <dgm:prSet presAssocID="{C1EA0BB9-BB64-324E-836F-F36E69E5C220}" presName="c6" presStyleLbl="node1" presStyleIdx="5" presStyleCnt="19"/>
      <dgm:spPr/>
    </dgm:pt>
    <dgm:pt modelId="{2C361A49-88EB-0449-9A73-37087E8572A7}" type="pres">
      <dgm:prSet presAssocID="{C1EA0BB9-BB64-324E-836F-F36E69E5C220}" presName="c7" presStyleLbl="node1" presStyleIdx="6" presStyleCnt="19"/>
      <dgm:spPr/>
    </dgm:pt>
    <dgm:pt modelId="{0134CB36-8F81-C940-8237-68132869FB6D}" type="pres">
      <dgm:prSet presAssocID="{C1EA0BB9-BB64-324E-836F-F36E69E5C220}" presName="c8" presStyleLbl="node1" presStyleIdx="7" presStyleCnt="19"/>
      <dgm:spPr/>
    </dgm:pt>
    <dgm:pt modelId="{1976ACC5-B1A7-1443-ADCB-D50703E95799}" type="pres">
      <dgm:prSet presAssocID="{C1EA0BB9-BB64-324E-836F-F36E69E5C220}" presName="c9" presStyleLbl="node1" presStyleIdx="8" presStyleCnt="19"/>
      <dgm:spPr/>
    </dgm:pt>
    <dgm:pt modelId="{B664D7B2-694E-9B48-8553-FD83E783B113}" type="pres">
      <dgm:prSet presAssocID="{C1EA0BB9-BB64-324E-836F-F36E69E5C220}" presName="c10" presStyleLbl="node1" presStyleIdx="9" presStyleCnt="19"/>
      <dgm:spPr/>
    </dgm:pt>
    <dgm:pt modelId="{BCEE67E5-5FBD-4A44-9A43-1D57F73A1B9A}" type="pres">
      <dgm:prSet presAssocID="{C1EA0BB9-BB64-324E-836F-F36E69E5C220}" presName="c11" presStyleLbl="node1" presStyleIdx="10" presStyleCnt="19"/>
      <dgm:spPr/>
    </dgm:pt>
    <dgm:pt modelId="{05B07E93-DFE6-244C-B127-72D18B8DB935}" type="pres">
      <dgm:prSet presAssocID="{C1EA0BB9-BB64-324E-836F-F36E69E5C220}" presName="c12" presStyleLbl="node1" presStyleIdx="11" presStyleCnt="19"/>
      <dgm:spPr/>
    </dgm:pt>
    <dgm:pt modelId="{3E0879B9-1D23-2D49-AD53-035B04065D12}" type="pres">
      <dgm:prSet presAssocID="{C1EA0BB9-BB64-324E-836F-F36E69E5C220}" presName="c13" presStyleLbl="node1" presStyleIdx="12" presStyleCnt="19"/>
      <dgm:spPr/>
    </dgm:pt>
    <dgm:pt modelId="{FEA01F3B-93E1-EF42-817D-95D407625011}" type="pres">
      <dgm:prSet presAssocID="{C1EA0BB9-BB64-324E-836F-F36E69E5C220}" presName="c14" presStyleLbl="node1" presStyleIdx="13" presStyleCnt="19"/>
      <dgm:spPr/>
    </dgm:pt>
    <dgm:pt modelId="{555B8D68-6ACC-A245-A8DA-79C58A89AEE7}" type="pres">
      <dgm:prSet presAssocID="{C1EA0BB9-BB64-324E-836F-F36E69E5C220}" presName="c15" presStyleLbl="node1" presStyleIdx="14" presStyleCnt="19"/>
      <dgm:spPr/>
    </dgm:pt>
    <dgm:pt modelId="{D2E3B24E-F3CD-7E4D-9AB7-257F4D28473D}" type="pres">
      <dgm:prSet presAssocID="{C1EA0BB9-BB64-324E-836F-F36E69E5C220}" presName="c16" presStyleLbl="node1" presStyleIdx="15" presStyleCnt="19"/>
      <dgm:spPr/>
    </dgm:pt>
    <dgm:pt modelId="{5ABA4EF1-A607-B642-B7B0-287821354710}" type="pres">
      <dgm:prSet presAssocID="{C1EA0BB9-BB64-324E-836F-F36E69E5C220}" presName="c17" presStyleLbl="node1" presStyleIdx="16" presStyleCnt="19"/>
      <dgm:spPr/>
    </dgm:pt>
    <dgm:pt modelId="{B151D3C7-60F8-CC45-A450-0269CBE8CAA9}" type="pres">
      <dgm:prSet presAssocID="{C1EA0BB9-BB64-324E-836F-F36E69E5C220}" presName="c18" presStyleLbl="node1" presStyleIdx="17" presStyleCnt="19"/>
      <dgm:spPr/>
    </dgm:pt>
    <dgm:pt modelId="{BDF905D1-E8FC-F143-A866-1AA3DD19ECE5}" type="pres">
      <dgm:prSet presAssocID="{69BB0D0F-8C96-9B47-A95B-F610712BA882}" presName="chevronComposite1" presStyleCnt="0"/>
      <dgm:spPr/>
    </dgm:pt>
    <dgm:pt modelId="{7886D2EA-5C8B-844E-96C0-0D6C9029BB22}" type="pres">
      <dgm:prSet presAssocID="{69BB0D0F-8C96-9B47-A95B-F610712BA882}" presName="chevron1" presStyleLbl="sibTrans2D1" presStyleIdx="0" presStyleCnt="2" custLinFactNeighborX="-75489" custLinFactNeighborY="1069"/>
      <dgm:spPr/>
    </dgm:pt>
    <dgm:pt modelId="{B4AFDCAC-F285-C24E-8241-975DCD3ACCB6}" type="pres">
      <dgm:prSet presAssocID="{69BB0D0F-8C96-9B47-A95B-F610712BA882}" presName="spChevron1" presStyleCnt="0"/>
      <dgm:spPr/>
    </dgm:pt>
    <dgm:pt modelId="{220678EB-81F1-7B48-9638-E86A574FE115}" type="pres">
      <dgm:prSet presAssocID="{80078643-58B5-CA49-BE54-67DF06C4C0F8}" presName="middle" presStyleCnt="0"/>
      <dgm:spPr/>
    </dgm:pt>
    <dgm:pt modelId="{8CC76E68-EC46-1243-886E-472C240A05AC}" type="pres">
      <dgm:prSet presAssocID="{80078643-58B5-CA49-BE54-67DF06C4C0F8}" presName="parTxMid" presStyleLbl="revTx" presStyleIdx="2" presStyleCnt="3" custLinFactNeighborX="-27679" custLinFactNeighborY="1069"/>
      <dgm:spPr/>
    </dgm:pt>
    <dgm:pt modelId="{0AD98A6E-3518-1E4E-BBB6-824A52641CB4}" type="pres">
      <dgm:prSet presAssocID="{80078643-58B5-CA49-BE54-67DF06C4C0F8}" presName="spMid" presStyleCnt="0"/>
      <dgm:spPr/>
    </dgm:pt>
    <dgm:pt modelId="{1C74CCCC-CB5B-284D-9461-9F779FCF5BBA}" type="pres">
      <dgm:prSet presAssocID="{90C1D688-3B84-154A-BE73-A6FA30A8F4DD}" presName="chevronComposite1" presStyleCnt="0"/>
      <dgm:spPr/>
    </dgm:pt>
    <dgm:pt modelId="{4561DFD5-03A0-0844-91B8-7E260721FA76}" type="pres">
      <dgm:prSet presAssocID="{90C1D688-3B84-154A-BE73-A6FA30A8F4DD}" presName="chevron1" presStyleLbl="sibTrans2D1" presStyleIdx="1" presStyleCnt="2" custLinFactNeighborX="-75489" custLinFactNeighborY="1069"/>
      <dgm:spPr/>
    </dgm:pt>
    <dgm:pt modelId="{9C5E896F-EFE3-8E45-9A0B-18E1413E2EFB}" type="pres">
      <dgm:prSet presAssocID="{90C1D688-3B84-154A-BE73-A6FA30A8F4DD}" presName="spChevron1" presStyleCnt="0"/>
      <dgm:spPr/>
    </dgm:pt>
    <dgm:pt modelId="{720417CF-8752-5449-9D3C-DC14CCA83128}" type="pres">
      <dgm:prSet presAssocID="{4BB0C4BA-742A-5042-8BF8-2B9B2B7888B6}" presName="last" presStyleCnt="0"/>
      <dgm:spPr/>
    </dgm:pt>
    <dgm:pt modelId="{4AED5C1A-CBF1-FF40-B8BA-84D86C848250}" type="pres">
      <dgm:prSet presAssocID="{4BB0C4BA-742A-5042-8BF8-2B9B2B7888B6}" presName="circleTx" presStyleLbl="node1" presStyleIdx="18" presStyleCnt="19" custScaleX="118731" custScaleY="101743"/>
      <dgm:spPr/>
    </dgm:pt>
    <dgm:pt modelId="{049024E1-8EBC-754C-8281-B155CFC75F8B}" type="pres">
      <dgm:prSet presAssocID="{4BB0C4BA-742A-5042-8BF8-2B9B2B7888B6}" presName="spN" presStyleCnt="0"/>
      <dgm:spPr/>
    </dgm:pt>
  </dgm:ptLst>
  <dgm:cxnLst>
    <dgm:cxn modelId="{5D793805-033B-0A43-AAF4-1E203C0AB0E8}" srcId="{E9767628-2E5F-C24C-86D6-ADEA92A2D8C2}" destId="{80078643-58B5-CA49-BE54-67DF06C4C0F8}" srcOrd="1" destOrd="0" parTransId="{1FE811D1-A8A5-3940-BF2C-97B84138B4EF}" sibTransId="{90C1D688-3B84-154A-BE73-A6FA30A8F4DD}"/>
    <dgm:cxn modelId="{DB00DE07-974A-EE4F-87D7-364CF5AE616D}" type="presOf" srcId="{A6586D64-EDD6-254A-BF26-CF7577498659}" destId="{717B8111-A539-3441-9854-09B39F6DF637}" srcOrd="0" destOrd="0" presId="urn:microsoft.com/office/officeart/2009/3/layout/RandomtoResultProcess"/>
    <dgm:cxn modelId="{62ADF63B-CF7B-4942-AE0F-9C1091D8C3DA}" srcId="{C1EA0BB9-BB64-324E-836F-F36E69E5C220}" destId="{A6586D64-EDD6-254A-BF26-CF7577498659}" srcOrd="0" destOrd="0" parTransId="{999CECF6-1851-2D49-A776-92721B7E76FD}" sibTransId="{7FA6048D-DA71-494B-B146-EE266B773A64}"/>
    <dgm:cxn modelId="{9B0FF33F-B99B-DF49-8C05-148AD8FF5F73}" srcId="{E9767628-2E5F-C24C-86D6-ADEA92A2D8C2}" destId="{C1EA0BB9-BB64-324E-836F-F36E69E5C220}" srcOrd="0" destOrd="0" parTransId="{09FB10F6-93A5-5D46-939E-7AF413734117}" sibTransId="{69BB0D0F-8C96-9B47-A95B-F610712BA882}"/>
    <dgm:cxn modelId="{46EC404E-97D7-BF4B-9922-38C291611815}" type="presOf" srcId="{E9767628-2E5F-C24C-86D6-ADEA92A2D8C2}" destId="{C3D43F2F-50D2-424F-BD56-94AE811AF60C}" srcOrd="0" destOrd="0" presId="urn:microsoft.com/office/officeart/2009/3/layout/RandomtoResultProcess"/>
    <dgm:cxn modelId="{82F6556F-47EA-6646-A166-DED4052AD19E}" type="presOf" srcId="{80078643-58B5-CA49-BE54-67DF06C4C0F8}" destId="{8CC76E68-EC46-1243-886E-472C240A05AC}" srcOrd="0" destOrd="0" presId="urn:microsoft.com/office/officeart/2009/3/layout/RandomtoResultProcess"/>
    <dgm:cxn modelId="{2907C2B0-22DD-484E-82A0-31559733B8A9}" type="presOf" srcId="{4BB0C4BA-742A-5042-8BF8-2B9B2B7888B6}" destId="{4AED5C1A-CBF1-FF40-B8BA-84D86C848250}" srcOrd="0" destOrd="0" presId="urn:microsoft.com/office/officeart/2009/3/layout/RandomtoResultProcess"/>
    <dgm:cxn modelId="{D2A434EA-7A9B-3A4E-B888-2B46A0E74AB3}" type="presOf" srcId="{C1EA0BB9-BB64-324E-836F-F36E69E5C220}" destId="{51355319-48C5-9C47-9B96-4253D6524D1E}" srcOrd="0" destOrd="0" presId="urn:microsoft.com/office/officeart/2009/3/layout/RandomtoResultProcess"/>
    <dgm:cxn modelId="{DC4B82F6-DF47-0E4E-8A85-4E3E47C0B65E}" srcId="{E9767628-2E5F-C24C-86D6-ADEA92A2D8C2}" destId="{4BB0C4BA-742A-5042-8BF8-2B9B2B7888B6}" srcOrd="2" destOrd="0" parTransId="{1EBE262D-EF1F-4D41-B61B-2EE11F97F6B0}" sibTransId="{84228ABB-5713-5742-9F62-7C05663B2AA0}"/>
    <dgm:cxn modelId="{FE83D045-6849-FA46-8E17-33A97FF347CE}" type="presParOf" srcId="{C3D43F2F-50D2-424F-BD56-94AE811AF60C}" destId="{25BAD523-C82E-6248-A073-DC5BF17A2866}" srcOrd="0" destOrd="0" presId="urn:microsoft.com/office/officeart/2009/3/layout/RandomtoResultProcess"/>
    <dgm:cxn modelId="{9D803352-8843-1E42-9866-0B03D895EE37}" type="presParOf" srcId="{25BAD523-C82E-6248-A073-DC5BF17A2866}" destId="{51355319-48C5-9C47-9B96-4253D6524D1E}" srcOrd="0" destOrd="0" presId="urn:microsoft.com/office/officeart/2009/3/layout/RandomtoResultProcess"/>
    <dgm:cxn modelId="{6D4CF808-5074-3348-A6E6-F9E26138AB83}" type="presParOf" srcId="{25BAD523-C82E-6248-A073-DC5BF17A2866}" destId="{717B8111-A539-3441-9854-09B39F6DF637}" srcOrd="1" destOrd="0" presId="urn:microsoft.com/office/officeart/2009/3/layout/RandomtoResultProcess"/>
    <dgm:cxn modelId="{68068954-9D4E-FD46-AFC0-0AE5016EAECD}" type="presParOf" srcId="{25BAD523-C82E-6248-A073-DC5BF17A2866}" destId="{FA00FE1F-DF9B-2E4E-91FA-6C51883A0CA1}" srcOrd="2" destOrd="0" presId="urn:microsoft.com/office/officeart/2009/3/layout/RandomtoResultProcess"/>
    <dgm:cxn modelId="{294DDFB5-ABC9-EF43-8C9A-C43E1A6E0C6D}" type="presParOf" srcId="{25BAD523-C82E-6248-A073-DC5BF17A2866}" destId="{19831FA7-BFF4-1747-895D-AA58C479FE65}" srcOrd="3" destOrd="0" presId="urn:microsoft.com/office/officeart/2009/3/layout/RandomtoResultProcess"/>
    <dgm:cxn modelId="{C8F1902E-111A-E749-A9FA-13EF6CAD432D}" type="presParOf" srcId="{25BAD523-C82E-6248-A073-DC5BF17A2866}" destId="{7F40987A-5F2F-B647-86A6-8E34D4A6AEC0}" srcOrd="4" destOrd="0" presId="urn:microsoft.com/office/officeart/2009/3/layout/RandomtoResultProcess"/>
    <dgm:cxn modelId="{06175C54-A3DC-5F43-B95D-36A664B52B48}" type="presParOf" srcId="{25BAD523-C82E-6248-A073-DC5BF17A2866}" destId="{9C51F0AB-AFD7-4D49-9AAA-671BCB360479}" srcOrd="5" destOrd="0" presId="urn:microsoft.com/office/officeart/2009/3/layout/RandomtoResultProcess"/>
    <dgm:cxn modelId="{AF855460-8832-654C-8A01-F8F9C42E9D28}" type="presParOf" srcId="{25BAD523-C82E-6248-A073-DC5BF17A2866}" destId="{812020C5-1DC5-B744-9613-592EEDC3409E}" srcOrd="6" destOrd="0" presId="urn:microsoft.com/office/officeart/2009/3/layout/RandomtoResultProcess"/>
    <dgm:cxn modelId="{20DAB4FC-2470-EA4D-A3C4-B730918FC8FB}" type="presParOf" srcId="{25BAD523-C82E-6248-A073-DC5BF17A2866}" destId="{BD36E0D3-0FDC-DA4C-A557-4276C0A20CAA}" srcOrd="7" destOrd="0" presId="urn:microsoft.com/office/officeart/2009/3/layout/RandomtoResultProcess"/>
    <dgm:cxn modelId="{84E98477-7E4E-914B-B246-9F426FF1CD86}" type="presParOf" srcId="{25BAD523-C82E-6248-A073-DC5BF17A2866}" destId="{2C361A49-88EB-0449-9A73-37087E8572A7}" srcOrd="8" destOrd="0" presId="urn:microsoft.com/office/officeart/2009/3/layout/RandomtoResultProcess"/>
    <dgm:cxn modelId="{9284038A-8322-B84B-87CF-1EBDCCFAE3EE}" type="presParOf" srcId="{25BAD523-C82E-6248-A073-DC5BF17A2866}" destId="{0134CB36-8F81-C940-8237-68132869FB6D}" srcOrd="9" destOrd="0" presId="urn:microsoft.com/office/officeart/2009/3/layout/RandomtoResultProcess"/>
    <dgm:cxn modelId="{BCB3372F-3666-6C4A-BD60-3A8A5E2F6F32}" type="presParOf" srcId="{25BAD523-C82E-6248-A073-DC5BF17A2866}" destId="{1976ACC5-B1A7-1443-ADCB-D50703E95799}" srcOrd="10" destOrd="0" presId="urn:microsoft.com/office/officeart/2009/3/layout/RandomtoResultProcess"/>
    <dgm:cxn modelId="{6758D7F5-8A39-3B4A-9DEE-7D6063EF89BB}" type="presParOf" srcId="{25BAD523-C82E-6248-A073-DC5BF17A2866}" destId="{B664D7B2-694E-9B48-8553-FD83E783B113}" srcOrd="11" destOrd="0" presId="urn:microsoft.com/office/officeart/2009/3/layout/RandomtoResultProcess"/>
    <dgm:cxn modelId="{B559CB04-864E-A047-90EB-1DB0D76C0F26}" type="presParOf" srcId="{25BAD523-C82E-6248-A073-DC5BF17A2866}" destId="{BCEE67E5-5FBD-4A44-9A43-1D57F73A1B9A}" srcOrd="12" destOrd="0" presId="urn:microsoft.com/office/officeart/2009/3/layout/RandomtoResultProcess"/>
    <dgm:cxn modelId="{6B383C6B-BF75-F647-A1BA-B58FB5D3EF01}" type="presParOf" srcId="{25BAD523-C82E-6248-A073-DC5BF17A2866}" destId="{05B07E93-DFE6-244C-B127-72D18B8DB935}" srcOrd="13" destOrd="0" presId="urn:microsoft.com/office/officeart/2009/3/layout/RandomtoResultProcess"/>
    <dgm:cxn modelId="{93D3EAD5-056E-D641-AACE-9D044740CD9D}" type="presParOf" srcId="{25BAD523-C82E-6248-A073-DC5BF17A2866}" destId="{3E0879B9-1D23-2D49-AD53-035B04065D12}" srcOrd="14" destOrd="0" presId="urn:microsoft.com/office/officeart/2009/3/layout/RandomtoResultProcess"/>
    <dgm:cxn modelId="{57F6EBC2-1A32-0346-8F4A-EF84EE0F0092}" type="presParOf" srcId="{25BAD523-C82E-6248-A073-DC5BF17A2866}" destId="{FEA01F3B-93E1-EF42-817D-95D407625011}" srcOrd="15" destOrd="0" presId="urn:microsoft.com/office/officeart/2009/3/layout/RandomtoResultProcess"/>
    <dgm:cxn modelId="{166698A0-A406-664D-9387-60BFBBB9A28E}" type="presParOf" srcId="{25BAD523-C82E-6248-A073-DC5BF17A2866}" destId="{555B8D68-6ACC-A245-A8DA-79C58A89AEE7}" srcOrd="16" destOrd="0" presId="urn:microsoft.com/office/officeart/2009/3/layout/RandomtoResultProcess"/>
    <dgm:cxn modelId="{D2E0263F-08E1-8E47-B7D9-6FD78E9827E4}" type="presParOf" srcId="{25BAD523-C82E-6248-A073-DC5BF17A2866}" destId="{D2E3B24E-F3CD-7E4D-9AB7-257F4D28473D}" srcOrd="17" destOrd="0" presId="urn:microsoft.com/office/officeart/2009/3/layout/RandomtoResultProcess"/>
    <dgm:cxn modelId="{D7F36638-B08E-F24A-92A7-DD7E18057308}" type="presParOf" srcId="{25BAD523-C82E-6248-A073-DC5BF17A2866}" destId="{5ABA4EF1-A607-B642-B7B0-287821354710}" srcOrd="18" destOrd="0" presId="urn:microsoft.com/office/officeart/2009/3/layout/RandomtoResultProcess"/>
    <dgm:cxn modelId="{8681AAF2-4B75-524B-973D-06AF7E8566E1}" type="presParOf" srcId="{25BAD523-C82E-6248-A073-DC5BF17A2866}" destId="{B151D3C7-60F8-CC45-A450-0269CBE8CAA9}" srcOrd="19" destOrd="0" presId="urn:microsoft.com/office/officeart/2009/3/layout/RandomtoResultProcess"/>
    <dgm:cxn modelId="{9908501A-40DB-FD42-8549-1BD1EDAAE9CE}" type="presParOf" srcId="{C3D43F2F-50D2-424F-BD56-94AE811AF60C}" destId="{BDF905D1-E8FC-F143-A866-1AA3DD19ECE5}" srcOrd="1" destOrd="0" presId="urn:microsoft.com/office/officeart/2009/3/layout/RandomtoResultProcess"/>
    <dgm:cxn modelId="{050A41F5-BEDD-2146-A78A-7FB5E5CB65AE}" type="presParOf" srcId="{BDF905D1-E8FC-F143-A866-1AA3DD19ECE5}" destId="{7886D2EA-5C8B-844E-96C0-0D6C9029BB22}" srcOrd="0" destOrd="0" presId="urn:microsoft.com/office/officeart/2009/3/layout/RandomtoResultProcess"/>
    <dgm:cxn modelId="{CB0092B4-6764-6F44-9B1F-90ECCFB32189}" type="presParOf" srcId="{BDF905D1-E8FC-F143-A866-1AA3DD19ECE5}" destId="{B4AFDCAC-F285-C24E-8241-975DCD3ACCB6}" srcOrd="1" destOrd="0" presId="urn:microsoft.com/office/officeart/2009/3/layout/RandomtoResultProcess"/>
    <dgm:cxn modelId="{56F0691B-26D6-494D-9F5D-A107294EBAB4}" type="presParOf" srcId="{C3D43F2F-50D2-424F-BD56-94AE811AF60C}" destId="{220678EB-81F1-7B48-9638-E86A574FE115}" srcOrd="2" destOrd="0" presId="urn:microsoft.com/office/officeart/2009/3/layout/RandomtoResultProcess"/>
    <dgm:cxn modelId="{8B822426-6F3D-C64D-8364-8091F2C4FCA0}" type="presParOf" srcId="{220678EB-81F1-7B48-9638-E86A574FE115}" destId="{8CC76E68-EC46-1243-886E-472C240A05AC}" srcOrd="0" destOrd="0" presId="urn:microsoft.com/office/officeart/2009/3/layout/RandomtoResultProcess"/>
    <dgm:cxn modelId="{56C3A206-E406-7540-9BAC-A535EEB1C560}" type="presParOf" srcId="{220678EB-81F1-7B48-9638-E86A574FE115}" destId="{0AD98A6E-3518-1E4E-BBB6-824A52641CB4}" srcOrd="1" destOrd="0" presId="urn:microsoft.com/office/officeart/2009/3/layout/RandomtoResultProcess"/>
    <dgm:cxn modelId="{7FC06246-5F3C-804B-92BD-81169FF6C72F}" type="presParOf" srcId="{C3D43F2F-50D2-424F-BD56-94AE811AF60C}" destId="{1C74CCCC-CB5B-284D-9461-9F779FCF5BBA}" srcOrd="3" destOrd="0" presId="urn:microsoft.com/office/officeart/2009/3/layout/RandomtoResultProcess"/>
    <dgm:cxn modelId="{E4072F1F-1AEA-6741-B1B4-72F75A3BA63B}" type="presParOf" srcId="{1C74CCCC-CB5B-284D-9461-9F779FCF5BBA}" destId="{4561DFD5-03A0-0844-91B8-7E260721FA76}" srcOrd="0" destOrd="0" presId="urn:microsoft.com/office/officeart/2009/3/layout/RandomtoResultProcess"/>
    <dgm:cxn modelId="{9EA30C89-DE25-1546-B2F3-B9AEF5D2ED54}" type="presParOf" srcId="{1C74CCCC-CB5B-284D-9461-9F779FCF5BBA}" destId="{9C5E896F-EFE3-8E45-9A0B-18E1413E2EFB}" srcOrd="1" destOrd="0" presId="urn:microsoft.com/office/officeart/2009/3/layout/RandomtoResultProcess"/>
    <dgm:cxn modelId="{F3352C44-BD35-3C4F-9AB7-03C11AA8D90D}" type="presParOf" srcId="{C3D43F2F-50D2-424F-BD56-94AE811AF60C}" destId="{720417CF-8752-5449-9D3C-DC14CCA83128}" srcOrd="4" destOrd="0" presId="urn:microsoft.com/office/officeart/2009/3/layout/RandomtoResultProcess"/>
    <dgm:cxn modelId="{286FA518-C8DC-874F-9013-65ECDFD09765}" type="presParOf" srcId="{720417CF-8752-5449-9D3C-DC14CCA83128}" destId="{4AED5C1A-CBF1-FF40-B8BA-84D86C848250}" srcOrd="0" destOrd="0" presId="urn:microsoft.com/office/officeart/2009/3/layout/RandomtoResultProcess"/>
    <dgm:cxn modelId="{A2DBFAAB-14D5-1D42-B978-C02FA015391C}" type="presParOf" srcId="{720417CF-8752-5449-9D3C-DC14CCA83128}" destId="{049024E1-8EBC-754C-8281-B155CFC75F8B}" srcOrd="1" destOrd="0" presId="urn:microsoft.com/office/officeart/2009/3/layout/RandomtoResult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1EDF8D-8A09-614B-84D9-CE56FC39A75E}">
      <dsp:nvSpPr>
        <dsp:cNvPr id="0" name=""/>
        <dsp:cNvSpPr/>
      </dsp:nvSpPr>
      <dsp:spPr>
        <a:xfrm>
          <a:off x="150374" y="593623"/>
          <a:ext cx="3601418" cy="1125443"/>
        </a:xfrm>
        <a:prstGeom prst="rect">
          <a:avLst/>
        </a:prstGeom>
        <a:solidFill>
          <a:schemeClr val="accent2">
            <a:lumMod val="20000"/>
            <a:lumOff val="80000"/>
            <a:alpha val="4000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62300" tIns="60960" rIns="60960" bIns="60960" numCol="1" spcCol="1270" anchor="ctr" anchorCtr="0">
          <a:noAutofit/>
        </a:bodyPr>
        <a:lstStyle/>
        <a:p>
          <a:pPr marL="0" lvl="0" indent="0" algn="l" defTabSz="711200">
            <a:lnSpc>
              <a:spcPct val="90000"/>
            </a:lnSpc>
            <a:spcBef>
              <a:spcPct val="0"/>
            </a:spcBef>
            <a:spcAft>
              <a:spcPct val="35000"/>
            </a:spcAft>
            <a:buFont typeface="Symbol" pitchFamily="2" charset="2"/>
            <a:buNone/>
          </a:pPr>
          <a:r>
            <a:rPr lang="es-CO" sz="1600" b="0" kern="1200" dirty="0">
              <a:latin typeface="Century Gothic" panose="020B0502020202020204" pitchFamily="34" charset="0"/>
            </a:rPr>
            <a:t>ESTUDIO DE CARACTERIZACIÓN</a:t>
          </a:r>
          <a:endParaRPr lang="es-MX" sz="1600" b="0" kern="1200" dirty="0">
            <a:latin typeface="Century Gothic" panose="020B0502020202020204" pitchFamily="34" charset="0"/>
          </a:endParaRPr>
        </a:p>
      </dsp:txBody>
      <dsp:txXfrm>
        <a:off x="150374" y="593623"/>
        <a:ext cx="3601418" cy="1125443"/>
      </dsp:txXfrm>
    </dsp:sp>
    <dsp:sp modelId="{657643C6-3170-8446-A2BC-0FAB36DD937C}">
      <dsp:nvSpPr>
        <dsp:cNvPr id="0" name=""/>
        <dsp:cNvSpPr/>
      </dsp:nvSpPr>
      <dsp:spPr>
        <a:xfrm>
          <a:off x="315" y="431059"/>
          <a:ext cx="787810" cy="1181715"/>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AA8954B-2FE5-7B44-9A67-2F71E5B95D36}">
      <dsp:nvSpPr>
        <dsp:cNvPr id="0" name=""/>
        <dsp:cNvSpPr/>
      </dsp:nvSpPr>
      <dsp:spPr>
        <a:xfrm>
          <a:off x="4143252" y="593623"/>
          <a:ext cx="3601418" cy="1125443"/>
        </a:xfrm>
        <a:prstGeom prst="rect">
          <a:avLst/>
        </a:prstGeom>
        <a:solidFill>
          <a:schemeClr val="accent6">
            <a:lumMod val="20000"/>
            <a:lumOff val="80000"/>
            <a:alpha val="40000"/>
          </a:schemeClr>
        </a:solidFill>
        <a:ln w="6350" cap="flat" cmpd="sng" algn="ctr">
          <a:solidFill>
            <a:schemeClr val="accent6"/>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62300" tIns="60960" rIns="60960" bIns="60960" numCol="1" spcCol="1270" anchor="ctr" anchorCtr="0">
          <a:noAutofit/>
        </a:bodyPr>
        <a:lstStyle/>
        <a:p>
          <a:pPr marL="0" lvl="0" indent="0" algn="l" defTabSz="711200">
            <a:lnSpc>
              <a:spcPct val="90000"/>
            </a:lnSpc>
            <a:spcBef>
              <a:spcPct val="0"/>
            </a:spcBef>
            <a:spcAft>
              <a:spcPct val="35000"/>
            </a:spcAft>
            <a:buFont typeface="Symbol" pitchFamily="2" charset="2"/>
            <a:buNone/>
          </a:pPr>
          <a:r>
            <a:rPr lang="es-CO" sz="1600" b="0" kern="1200" dirty="0">
              <a:latin typeface="Century Gothic" panose="020B0502020202020204" pitchFamily="34" charset="0"/>
            </a:rPr>
            <a:t>ESTUDIO DE MERCADOS</a:t>
          </a:r>
          <a:endParaRPr lang="es-MX" sz="1600" b="0" kern="1200" dirty="0">
            <a:latin typeface="Century Gothic" panose="020B0502020202020204" pitchFamily="34" charset="0"/>
          </a:endParaRPr>
        </a:p>
      </dsp:txBody>
      <dsp:txXfrm>
        <a:off x="4143252" y="593623"/>
        <a:ext cx="3601418" cy="1125443"/>
      </dsp:txXfrm>
    </dsp:sp>
    <dsp:sp modelId="{F849E791-6F26-F54D-BCF8-0038E99CA7B1}">
      <dsp:nvSpPr>
        <dsp:cNvPr id="0" name=""/>
        <dsp:cNvSpPr/>
      </dsp:nvSpPr>
      <dsp:spPr>
        <a:xfrm>
          <a:off x="3993193" y="431059"/>
          <a:ext cx="787810" cy="1181715"/>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84000" r="-8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C762DCC-4552-6740-93AA-C3890D24D9E1}">
      <dsp:nvSpPr>
        <dsp:cNvPr id="0" name=""/>
        <dsp:cNvSpPr/>
      </dsp:nvSpPr>
      <dsp:spPr>
        <a:xfrm>
          <a:off x="150374" y="2010431"/>
          <a:ext cx="3601418" cy="1125443"/>
        </a:xfrm>
        <a:prstGeom prst="rect">
          <a:avLst/>
        </a:prstGeom>
        <a:solidFill>
          <a:schemeClr val="accent6">
            <a:lumMod val="20000"/>
            <a:lumOff val="80000"/>
            <a:alpha val="40000"/>
          </a:schemeClr>
        </a:solidFill>
        <a:ln w="6350" cap="flat" cmpd="sng" algn="ctr">
          <a:solidFill>
            <a:schemeClr val="accent6"/>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62300" tIns="60960" rIns="60960" bIns="60960" numCol="1" spcCol="1270" anchor="ctr" anchorCtr="0">
          <a:noAutofit/>
        </a:bodyPr>
        <a:lstStyle/>
        <a:p>
          <a:pPr marL="0" lvl="0" indent="0" algn="l" defTabSz="711200">
            <a:lnSpc>
              <a:spcPct val="90000"/>
            </a:lnSpc>
            <a:spcBef>
              <a:spcPct val="0"/>
            </a:spcBef>
            <a:spcAft>
              <a:spcPct val="35000"/>
            </a:spcAft>
            <a:buFont typeface="Symbol" pitchFamily="2" charset="2"/>
            <a:buNone/>
          </a:pPr>
          <a:r>
            <a:rPr lang="es-CO" sz="1600" b="0" kern="1200" dirty="0">
              <a:latin typeface="Century Gothic" panose="020B0502020202020204" pitchFamily="34" charset="0"/>
            </a:rPr>
            <a:t>ESTUDIO TÉCNICO Y OPERATIVO</a:t>
          </a:r>
          <a:endParaRPr lang="es-MX" sz="1600" b="0" kern="1200" dirty="0">
            <a:latin typeface="Century Gothic" panose="020B0502020202020204" pitchFamily="34" charset="0"/>
          </a:endParaRPr>
        </a:p>
      </dsp:txBody>
      <dsp:txXfrm>
        <a:off x="150374" y="2010431"/>
        <a:ext cx="3601418" cy="1125443"/>
      </dsp:txXfrm>
    </dsp:sp>
    <dsp:sp modelId="{B540C2A4-9599-364F-896E-32F8558874CB}">
      <dsp:nvSpPr>
        <dsp:cNvPr id="0" name=""/>
        <dsp:cNvSpPr/>
      </dsp:nvSpPr>
      <dsp:spPr>
        <a:xfrm>
          <a:off x="315" y="1847867"/>
          <a:ext cx="787810" cy="1181715"/>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91000" r="-9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F655889-D69D-C64B-ADDB-E0A1E40C9467}">
      <dsp:nvSpPr>
        <dsp:cNvPr id="0" name=""/>
        <dsp:cNvSpPr/>
      </dsp:nvSpPr>
      <dsp:spPr>
        <a:xfrm>
          <a:off x="4143252" y="2010431"/>
          <a:ext cx="3601418" cy="1125443"/>
        </a:xfrm>
        <a:prstGeom prst="rect">
          <a:avLst/>
        </a:prstGeom>
        <a:solidFill>
          <a:schemeClr val="accent2">
            <a:lumMod val="20000"/>
            <a:lumOff val="80000"/>
            <a:alpha val="4000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62300" tIns="60960" rIns="60960" bIns="60960" numCol="1" spcCol="1270" anchor="ctr" anchorCtr="0">
          <a:noAutofit/>
        </a:bodyPr>
        <a:lstStyle/>
        <a:p>
          <a:pPr marL="0" lvl="0" indent="0" algn="l" defTabSz="711200">
            <a:lnSpc>
              <a:spcPct val="90000"/>
            </a:lnSpc>
            <a:spcBef>
              <a:spcPct val="0"/>
            </a:spcBef>
            <a:spcAft>
              <a:spcPct val="35000"/>
            </a:spcAft>
            <a:buNone/>
          </a:pPr>
          <a:r>
            <a:rPr lang="es-CO" sz="1600" b="0" kern="1200" dirty="0">
              <a:latin typeface="Century Gothic" panose="020B0502020202020204" pitchFamily="34" charset="0"/>
            </a:rPr>
            <a:t>ESTUDIO SOCIAL Y AMBIENTAL</a:t>
          </a:r>
          <a:endParaRPr lang="es-MX" sz="1600" b="0" kern="1200" dirty="0">
            <a:latin typeface="Century Gothic" panose="020B0502020202020204" pitchFamily="34" charset="0"/>
          </a:endParaRPr>
        </a:p>
      </dsp:txBody>
      <dsp:txXfrm>
        <a:off x="4143252" y="2010431"/>
        <a:ext cx="3601418" cy="1125443"/>
      </dsp:txXfrm>
    </dsp:sp>
    <dsp:sp modelId="{43235377-00C1-F749-8CB8-C7F3889E4DA1}">
      <dsp:nvSpPr>
        <dsp:cNvPr id="0" name=""/>
        <dsp:cNvSpPr/>
      </dsp:nvSpPr>
      <dsp:spPr>
        <a:xfrm>
          <a:off x="3993193" y="1847867"/>
          <a:ext cx="787810" cy="1181715"/>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26000" r="-2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638F4E9-D1B3-534A-A60A-867FBD3DFFDC}">
      <dsp:nvSpPr>
        <dsp:cNvPr id="0" name=""/>
        <dsp:cNvSpPr/>
      </dsp:nvSpPr>
      <dsp:spPr>
        <a:xfrm>
          <a:off x="150374" y="3427239"/>
          <a:ext cx="3601418" cy="1125443"/>
        </a:xfrm>
        <a:prstGeom prst="rect">
          <a:avLst/>
        </a:prstGeom>
        <a:solidFill>
          <a:schemeClr val="accent6">
            <a:lumMod val="20000"/>
            <a:lumOff val="80000"/>
            <a:alpha val="40000"/>
          </a:schemeClr>
        </a:solidFill>
        <a:ln w="6350" cap="flat" cmpd="sng" algn="ctr">
          <a:solidFill>
            <a:schemeClr val="accent6"/>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62300" tIns="60960" rIns="60960" bIns="60960" numCol="1" spcCol="1270" anchor="ctr" anchorCtr="0">
          <a:noAutofit/>
        </a:bodyPr>
        <a:lstStyle/>
        <a:p>
          <a:pPr marL="0" lvl="0" indent="0" algn="l" defTabSz="711200">
            <a:lnSpc>
              <a:spcPct val="90000"/>
            </a:lnSpc>
            <a:spcBef>
              <a:spcPct val="0"/>
            </a:spcBef>
            <a:spcAft>
              <a:spcPct val="35000"/>
            </a:spcAft>
            <a:buNone/>
          </a:pPr>
          <a:r>
            <a:rPr lang="es-CO" sz="1600" b="0" kern="1200" dirty="0">
              <a:latin typeface="Century Gothic" panose="020B0502020202020204" pitchFamily="34" charset="0"/>
            </a:rPr>
            <a:t>ESTUDIO JURÍDICO/ ADMINISTRATIVO Y FINANCIERO</a:t>
          </a:r>
          <a:endParaRPr lang="es-MX" sz="1600" b="0" kern="1200" dirty="0">
            <a:latin typeface="Century Gothic" panose="020B0502020202020204" pitchFamily="34" charset="0"/>
          </a:endParaRPr>
        </a:p>
      </dsp:txBody>
      <dsp:txXfrm>
        <a:off x="150374" y="3427239"/>
        <a:ext cx="3601418" cy="1125443"/>
      </dsp:txXfrm>
    </dsp:sp>
    <dsp:sp modelId="{F35EB216-8FD7-F340-91C7-C00BAFEDA32B}">
      <dsp:nvSpPr>
        <dsp:cNvPr id="0" name=""/>
        <dsp:cNvSpPr/>
      </dsp:nvSpPr>
      <dsp:spPr>
        <a:xfrm>
          <a:off x="315" y="3264675"/>
          <a:ext cx="787810" cy="1181715"/>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84000" r="-8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C7167CA-AC47-154D-AE7F-88052FAF0D2B}">
      <dsp:nvSpPr>
        <dsp:cNvPr id="0" name=""/>
        <dsp:cNvSpPr/>
      </dsp:nvSpPr>
      <dsp:spPr>
        <a:xfrm>
          <a:off x="4089518" y="3427239"/>
          <a:ext cx="3601418" cy="1125443"/>
        </a:xfrm>
        <a:prstGeom prst="rect">
          <a:avLst/>
        </a:prstGeom>
        <a:solidFill>
          <a:schemeClr val="accent2">
            <a:lumMod val="20000"/>
            <a:lumOff val="80000"/>
            <a:alpha val="4000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62300" tIns="60960" rIns="60960" bIns="60960" numCol="1" spcCol="1270" anchor="ctr" anchorCtr="0">
          <a:noAutofit/>
        </a:bodyPr>
        <a:lstStyle/>
        <a:p>
          <a:pPr marL="0" lvl="0" indent="0" algn="l" defTabSz="711200">
            <a:lnSpc>
              <a:spcPct val="90000"/>
            </a:lnSpc>
            <a:spcBef>
              <a:spcPct val="0"/>
            </a:spcBef>
            <a:spcAft>
              <a:spcPct val="35000"/>
            </a:spcAft>
            <a:buFont typeface="Symbol" pitchFamily="2" charset="2"/>
            <a:buNone/>
          </a:pPr>
          <a:r>
            <a:rPr lang="es-CO" sz="1600" b="0" kern="1200" dirty="0">
              <a:latin typeface="Century Gothic" panose="020B0502020202020204" pitchFamily="34" charset="0"/>
            </a:rPr>
            <a:t>ESTUDIO Y ANÁLISIS PARA LA ADQUISICIÓN DE PREDIOS</a:t>
          </a:r>
          <a:endParaRPr lang="es-MX" sz="1600" b="0" kern="1200" dirty="0">
            <a:latin typeface="Century Gothic" panose="020B0502020202020204" pitchFamily="34" charset="0"/>
          </a:endParaRPr>
        </a:p>
      </dsp:txBody>
      <dsp:txXfrm>
        <a:off x="4089518" y="3427239"/>
        <a:ext cx="3601418" cy="1125443"/>
      </dsp:txXfrm>
    </dsp:sp>
    <dsp:sp modelId="{8B450FB4-8307-A642-9A5A-0A4A1624FEBF}">
      <dsp:nvSpPr>
        <dsp:cNvPr id="0" name=""/>
        <dsp:cNvSpPr/>
      </dsp:nvSpPr>
      <dsp:spPr>
        <a:xfrm>
          <a:off x="3993193" y="3264675"/>
          <a:ext cx="787810" cy="1181715"/>
        </a:xfrm>
        <a:prstGeom prst="rect">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l="-20000" r="-2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355319-48C5-9C47-9B96-4253D6524D1E}">
      <dsp:nvSpPr>
        <dsp:cNvPr id="0" name=""/>
        <dsp:cNvSpPr/>
      </dsp:nvSpPr>
      <dsp:spPr>
        <a:xfrm>
          <a:off x="1482519" y="1403792"/>
          <a:ext cx="2357951" cy="7770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s-MX" sz="1600" kern="1200" dirty="0">
              <a:latin typeface="Century Gothic" panose="020B0502020202020204" pitchFamily="34" charset="0"/>
            </a:rPr>
            <a:t>Reunion con asesor sobre avance proyecto Tren Boyacá</a:t>
          </a:r>
        </a:p>
      </dsp:txBody>
      <dsp:txXfrm>
        <a:off x="1482519" y="1403792"/>
        <a:ext cx="2357951" cy="777052"/>
      </dsp:txXfrm>
    </dsp:sp>
    <dsp:sp modelId="{717B8111-A539-3441-9854-09B39F6DF637}">
      <dsp:nvSpPr>
        <dsp:cNvPr id="0" name=""/>
        <dsp:cNvSpPr/>
      </dsp:nvSpPr>
      <dsp:spPr>
        <a:xfrm>
          <a:off x="3450135" y="3148500"/>
          <a:ext cx="5320435" cy="14558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MX" sz="1800" b="1" kern="1200" dirty="0">
              <a:latin typeface="Century Gothic" panose="020B0502020202020204" pitchFamily="34" charset="0"/>
            </a:rPr>
            <a:t>7 COMITES TÉCNICOS CONVENIO</a:t>
          </a:r>
        </a:p>
        <a:p>
          <a:pPr marL="0" lvl="0" indent="0" algn="ctr" defTabSz="800100">
            <a:lnSpc>
              <a:spcPct val="90000"/>
            </a:lnSpc>
            <a:spcBef>
              <a:spcPct val="0"/>
            </a:spcBef>
            <a:spcAft>
              <a:spcPct val="35000"/>
            </a:spcAft>
            <a:buFont typeface="Arial" panose="020B0604020202020204" pitchFamily="34" charset="0"/>
            <a:buNone/>
          </a:pPr>
          <a:r>
            <a:rPr lang="es-MX" sz="1800" kern="1200" dirty="0">
              <a:latin typeface="Century Gothic" panose="020B0502020202020204" pitchFamily="34" charset="0"/>
            </a:rPr>
            <a:t>* Gobernación de Boyacá</a:t>
          </a:r>
        </a:p>
        <a:p>
          <a:pPr marL="0" lvl="0" indent="0" algn="ctr" defTabSz="800100">
            <a:lnSpc>
              <a:spcPct val="90000"/>
            </a:lnSpc>
            <a:spcBef>
              <a:spcPct val="0"/>
            </a:spcBef>
            <a:spcAft>
              <a:spcPct val="35000"/>
            </a:spcAft>
            <a:buFont typeface="Arial" panose="020B0604020202020204" pitchFamily="34" charset="0"/>
            <a:buNone/>
          </a:pPr>
          <a:r>
            <a:rPr lang="es-MX" sz="1800" kern="1200" dirty="0">
              <a:latin typeface="Century Gothic" panose="020B0502020202020204" pitchFamily="34" charset="0"/>
            </a:rPr>
            <a:t>* IDEBOY</a:t>
          </a:r>
        </a:p>
        <a:p>
          <a:pPr marL="0" lvl="0" indent="0" algn="ctr" defTabSz="800100">
            <a:lnSpc>
              <a:spcPct val="90000"/>
            </a:lnSpc>
            <a:spcBef>
              <a:spcPct val="0"/>
            </a:spcBef>
            <a:spcAft>
              <a:spcPct val="35000"/>
            </a:spcAft>
            <a:buFont typeface="Arial" panose="020B0604020202020204" pitchFamily="34" charset="0"/>
            <a:buNone/>
          </a:pPr>
          <a:r>
            <a:rPr lang="es-MX" sz="1800" kern="1200" dirty="0">
              <a:latin typeface="Century Gothic" panose="020B0502020202020204" pitchFamily="34" charset="0"/>
            </a:rPr>
            <a:t>* TIERRASUA</a:t>
          </a:r>
        </a:p>
      </dsp:txBody>
      <dsp:txXfrm>
        <a:off x="3450135" y="3148500"/>
        <a:ext cx="5320435" cy="1455817"/>
      </dsp:txXfrm>
    </dsp:sp>
    <dsp:sp modelId="{FA00FE1F-DF9B-2E4E-91FA-6C51883A0CA1}">
      <dsp:nvSpPr>
        <dsp:cNvPr id="0" name=""/>
        <dsp:cNvSpPr/>
      </dsp:nvSpPr>
      <dsp:spPr>
        <a:xfrm>
          <a:off x="1479839" y="1167461"/>
          <a:ext cx="187564" cy="18756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9831FA7-BFF4-1747-895D-AA58C479FE65}">
      <dsp:nvSpPr>
        <dsp:cNvPr id="0" name=""/>
        <dsp:cNvSpPr/>
      </dsp:nvSpPr>
      <dsp:spPr>
        <a:xfrm>
          <a:off x="1611134" y="904871"/>
          <a:ext cx="187564" cy="18756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F40987A-5F2F-B647-86A6-8E34D4A6AEC0}">
      <dsp:nvSpPr>
        <dsp:cNvPr id="0" name=""/>
        <dsp:cNvSpPr/>
      </dsp:nvSpPr>
      <dsp:spPr>
        <a:xfrm>
          <a:off x="1926242" y="957389"/>
          <a:ext cx="294743" cy="29474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51F0AB-AFD7-4D49-9AAA-671BCB360479}">
      <dsp:nvSpPr>
        <dsp:cNvPr id="0" name=""/>
        <dsp:cNvSpPr/>
      </dsp:nvSpPr>
      <dsp:spPr>
        <a:xfrm>
          <a:off x="2188833" y="668539"/>
          <a:ext cx="187564" cy="18756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2020C5-1DC5-B744-9613-592EEDC3409E}">
      <dsp:nvSpPr>
        <dsp:cNvPr id="0" name=""/>
        <dsp:cNvSpPr/>
      </dsp:nvSpPr>
      <dsp:spPr>
        <a:xfrm>
          <a:off x="2530200" y="563503"/>
          <a:ext cx="187564" cy="18756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D36E0D3-0FDC-DA4C-A557-4276C0A20CAA}">
      <dsp:nvSpPr>
        <dsp:cNvPr id="0" name=""/>
        <dsp:cNvSpPr/>
      </dsp:nvSpPr>
      <dsp:spPr>
        <a:xfrm>
          <a:off x="2950344" y="747316"/>
          <a:ext cx="187564" cy="18756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C361A49-88EB-0449-9A73-37087E8572A7}">
      <dsp:nvSpPr>
        <dsp:cNvPr id="0" name=""/>
        <dsp:cNvSpPr/>
      </dsp:nvSpPr>
      <dsp:spPr>
        <a:xfrm>
          <a:off x="3212934" y="878611"/>
          <a:ext cx="294743" cy="29474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34CB36-8F81-C940-8237-68132869FB6D}">
      <dsp:nvSpPr>
        <dsp:cNvPr id="0" name=""/>
        <dsp:cNvSpPr/>
      </dsp:nvSpPr>
      <dsp:spPr>
        <a:xfrm>
          <a:off x="3580560" y="1167461"/>
          <a:ext cx="187564" cy="18756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976ACC5-B1A7-1443-ADCB-D50703E95799}">
      <dsp:nvSpPr>
        <dsp:cNvPr id="0" name=""/>
        <dsp:cNvSpPr/>
      </dsp:nvSpPr>
      <dsp:spPr>
        <a:xfrm>
          <a:off x="3738114" y="1456310"/>
          <a:ext cx="187564" cy="18756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664D7B2-694E-9B48-8553-FD83E783B113}">
      <dsp:nvSpPr>
        <dsp:cNvPr id="0" name=""/>
        <dsp:cNvSpPr/>
      </dsp:nvSpPr>
      <dsp:spPr>
        <a:xfrm>
          <a:off x="2372646" y="904871"/>
          <a:ext cx="482308" cy="48230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CEE67E5-5FBD-4A44-9A43-1D57F73A1B9A}">
      <dsp:nvSpPr>
        <dsp:cNvPr id="0" name=""/>
        <dsp:cNvSpPr/>
      </dsp:nvSpPr>
      <dsp:spPr>
        <a:xfrm>
          <a:off x="1348544" y="1902713"/>
          <a:ext cx="187564" cy="18756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5B07E93-DFE6-244C-B127-72D18B8DB935}">
      <dsp:nvSpPr>
        <dsp:cNvPr id="0" name=""/>
        <dsp:cNvSpPr/>
      </dsp:nvSpPr>
      <dsp:spPr>
        <a:xfrm>
          <a:off x="1506098" y="2139044"/>
          <a:ext cx="294743" cy="29474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E0879B9-1D23-2D49-AD53-035B04065D12}">
      <dsp:nvSpPr>
        <dsp:cNvPr id="0" name=""/>
        <dsp:cNvSpPr/>
      </dsp:nvSpPr>
      <dsp:spPr>
        <a:xfrm>
          <a:off x="1899983" y="2349116"/>
          <a:ext cx="428718" cy="42871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EA01F3B-93E1-EF42-817D-95D407625011}">
      <dsp:nvSpPr>
        <dsp:cNvPr id="0" name=""/>
        <dsp:cNvSpPr/>
      </dsp:nvSpPr>
      <dsp:spPr>
        <a:xfrm>
          <a:off x="2451423" y="2690483"/>
          <a:ext cx="187564" cy="18756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55B8D68-6ACC-A245-A8DA-79C58A89AEE7}">
      <dsp:nvSpPr>
        <dsp:cNvPr id="0" name=""/>
        <dsp:cNvSpPr/>
      </dsp:nvSpPr>
      <dsp:spPr>
        <a:xfrm>
          <a:off x="2556459" y="2349116"/>
          <a:ext cx="294743" cy="29474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2E3B24E-F3CD-7E4D-9AB7-257F4D28473D}">
      <dsp:nvSpPr>
        <dsp:cNvPr id="0" name=""/>
        <dsp:cNvSpPr/>
      </dsp:nvSpPr>
      <dsp:spPr>
        <a:xfrm>
          <a:off x="2819049" y="2716742"/>
          <a:ext cx="187564" cy="18756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ABA4EF1-A607-B642-B7B0-287821354710}">
      <dsp:nvSpPr>
        <dsp:cNvPr id="0" name=""/>
        <dsp:cNvSpPr/>
      </dsp:nvSpPr>
      <dsp:spPr>
        <a:xfrm>
          <a:off x="3055380" y="2296598"/>
          <a:ext cx="428718" cy="42871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151D3C7-60F8-CC45-A450-0269CBE8CAA9}">
      <dsp:nvSpPr>
        <dsp:cNvPr id="0" name=""/>
        <dsp:cNvSpPr/>
      </dsp:nvSpPr>
      <dsp:spPr>
        <a:xfrm>
          <a:off x="3633078" y="2191562"/>
          <a:ext cx="294743" cy="29474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86D2EA-5C8B-844E-96C0-0D6C9029BB22}">
      <dsp:nvSpPr>
        <dsp:cNvPr id="0" name=""/>
        <dsp:cNvSpPr/>
      </dsp:nvSpPr>
      <dsp:spPr>
        <a:xfrm>
          <a:off x="4668264" y="974618"/>
          <a:ext cx="865621" cy="1652565"/>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CC76E68-EC46-1243-886E-472C240A05AC}">
      <dsp:nvSpPr>
        <dsp:cNvPr id="0" name=""/>
        <dsp:cNvSpPr/>
      </dsp:nvSpPr>
      <dsp:spPr>
        <a:xfrm>
          <a:off x="5533892" y="975420"/>
          <a:ext cx="2360784" cy="16525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s-MX" sz="1600" kern="1200" dirty="0">
              <a:latin typeface="Century Gothic" panose="020B0502020202020204" pitchFamily="34" charset="0"/>
            </a:rPr>
            <a:t>Reunion con la RAPE</a:t>
          </a:r>
        </a:p>
      </dsp:txBody>
      <dsp:txXfrm>
        <a:off x="5533892" y="975420"/>
        <a:ext cx="2360784" cy="1652549"/>
      </dsp:txXfrm>
    </dsp:sp>
    <dsp:sp modelId="{4561DFD5-03A0-0844-91B8-7E260721FA76}">
      <dsp:nvSpPr>
        <dsp:cNvPr id="0" name=""/>
        <dsp:cNvSpPr/>
      </dsp:nvSpPr>
      <dsp:spPr>
        <a:xfrm>
          <a:off x="7894669" y="974618"/>
          <a:ext cx="865621" cy="1652565"/>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AED5C1A-CBF1-FF40-B8BA-84D86C848250}">
      <dsp:nvSpPr>
        <dsp:cNvPr id="0" name=""/>
        <dsp:cNvSpPr/>
      </dsp:nvSpPr>
      <dsp:spPr>
        <a:xfrm>
          <a:off x="9413739" y="802892"/>
          <a:ext cx="2382535" cy="204164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s-MX" sz="1600" kern="1200" dirty="0">
              <a:latin typeface="Century Gothic" panose="020B0502020202020204" pitchFamily="34" charset="0"/>
            </a:rPr>
            <a:t>Envio de información con la UPRA </a:t>
          </a:r>
        </a:p>
      </dsp:txBody>
      <dsp:txXfrm>
        <a:off x="9762653" y="1101884"/>
        <a:ext cx="1684707" cy="1443659"/>
      </dsp:txXfrm>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dirty="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409389-4D97-0C43-90F8-AC9A35CBC15B}" type="datetimeFigureOut">
              <a:rPr lang="es-CO" smtClean="0"/>
              <a:t>14/05/2025</a:t>
            </a:fld>
            <a:endParaRPr lang="es-CO" dirty="0"/>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dirty="0"/>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dirty="0"/>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8D7EE2-7C36-064E-A4AF-F4E14EF58D64}" type="slidenum">
              <a:rPr lang="es-CO" smtClean="0"/>
              <a:t>‹Nº›</a:t>
            </a:fld>
            <a:endParaRPr lang="es-CO" dirty="0"/>
          </a:p>
        </p:txBody>
      </p:sp>
    </p:spTree>
    <p:extLst>
      <p:ext uri="{BB962C8B-B14F-4D97-AF65-F5344CB8AC3E}">
        <p14:creationId xmlns:p14="http://schemas.microsoft.com/office/powerpoint/2010/main" val="6761140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398D7EE2-7C36-064E-A4AF-F4E14EF58D64}" type="slidenum">
              <a:rPr lang="es-CO" smtClean="0"/>
              <a:t>1</a:t>
            </a:fld>
            <a:endParaRPr lang="es-CO" dirty="0"/>
          </a:p>
        </p:txBody>
      </p:sp>
    </p:spTree>
    <p:extLst>
      <p:ext uri="{BB962C8B-B14F-4D97-AF65-F5344CB8AC3E}">
        <p14:creationId xmlns:p14="http://schemas.microsoft.com/office/powerpoint/2010/main" val="338045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420B81-323B-2BA3-8E1C-605526EE5496}"/>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8B258DC2-D65C-35F3-FEE2-4BC60084FDF7}"/>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13DE5EC8-1D17-E4B1-D845-31EACD59DB64}"/>
              </a:ext>
            </a:extLst>
          </p:cNvPr>
          <p:cNvSpPr>
            <a:spLocks noGrp="1"/>
          </p:cNvSpPr>
          <p:nvPr>
            <p:ph type="body" idx="1"/>
          </p:nvPr>
        </p:nvSpPr>
        <p:spPr/>
        <p:txBody>
          <a:bodyPr/>
          <a:lstStyle/>
          <a:p>
            <a:endParaRPr lang="es-CO" dirty="0"/>
          </a:p>
        </p:txBody>
      </p:sp>
      <p:sp>
        <p:nvSpPr>
          <p:cNvPr id="4" name="Marcador de número de diapositiva 3">
            <a:extLst>
              <a:ext uri="{FF2B5EF4-FFF2-40B4-BE49-F238E27FC236}">
                <a16:creationId xmlns:a16="http://schemas.microsoft.com/office/drawing/2014/main" id="{D6967ACD-D6C6-FC3F-5505-D850FB210B18}"/>
              </a:ext>
            </a:extLst>
          </p:cNvPr>
          <p:cNvSpPr>
            <a:spLocks noGrp="1"/>
          </p:cNvSpPr>
          <p:nvPr>
            <p:ph type="sldNum" sz="quarter" idx="5"/>
          </p:nvPr>
        </p:nvSpPr>
        <p:spPr/>
        <p:txBody>
          <a:bodyPr/>
          <a:lstStyle/>
          <a:p>
            <a:fld id="{398D7EE2-7C36-064E-A4AF-F4E14EF58D64}" type="slidenum">
              <a:rPr lang="es-CO" smtClean="0"/>
              <a:t>10</a:t>
            </a:fld>
            <a:endParaRPr lang="es-CO" dirty="0"/>
          </a:p>
        </p:txBody>
      </p:sp>
    </p:spTree>
    <p:extLst>
      <p:ext uri="{BB962C8B-B14F-4D97-AF65-F5344CB8AC3E}">
        <p14:creationId xmlns:p14="http://schemas.microsoft.com/office/powerpoint/2010/main" val="31731249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FFD4C8-FB43-FCCB-460A-124C48DC4BC1}"/>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FCBEBD9C-8463-E1FE-53A9-C452DCE7BA50}"/>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243F749B-3429-0DB5-61CD-706D450168D8}"/>
              </a:ext>
            </a:extLst>
          </p:cNvPr>
          <p:cNvSpPr>
            <a:spLocks noGrp="1"/>
          </p:cNvSpPr>
          <p:nvPr>
            <p:ph type="body" idx="1"/>
          </p:nvPr>
        </p:nvSpPr>
        <p:spPr/>
        <p:txBody>
          <a:bodyPr/>
          <a:lstStyle/>
          <a:p>
            <a:endParaRPr lang="es-CO" dirty="0"/>
          </a:p>
        </p:txBody>
      </p:sp>
      <p:sp>
        <p:nvSpPr>
          <p:cNvPr id="4" name="Marcador de número de diapositiva 3">
            <a:extLst>
              <a:ext uri="{FF2B5EF4-FFF2-40B4-BE49-F238E27FC236}">
                <a16:creationId xmlns:a16="http://schemas.microsoft.com/office/drawing/2014/main" id="{C28C15E4-44EA-426F-66DB-CAED5C817233}"/>
              </a:ext>
            </a:extLst>
          </p:cNvPr>
          <p:cNvSpPr>
            <a:spLocks noGrp="1"/>
          </p:cNvSpPr>
          <p:nvPr>
            <p:ph type="sldNum" sz="quarter" idx="5"/>
          </p:nvPr>
        </p:nvSpPr>
        <p:spPr/>
        <p:txBody>
          <a:bodyPr/>
          <a:lstStyle/>
          <a:p>
            <a:fld id="{398D7EE2-7C36-064E-A4AF-F4E14EF58D64}" type="slidenum">
              <a:rPr lang="es-CO" smtClean="0"/>
              <a:t>11</a:t>
            </a:fld>
            <a:endParaRPr lang="es-CO" dirty="0"/>
          </a:p>
        </p:txBody>
      </p:sp>
    </p:spTree>
    <p:extLst>
      <p:ext uri="{BB962C8B-B14F-4D97-AF65-F5344CB8AC3E}">
        <p14:creationId xmlns:p14="http://schemas.microsoft.com/office/powerpoint/2010/main" val="5094214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571878-7095-FE47-0CBE-8C9729354089}"/>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311CB4AE-F49B-3FB3-CCD0-F07151B2F5FF}"/>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BB74A676-0361-A225-7EC4-7473143C0316}"/>
              </a:ext>
            </a:extLst>
          </p:cNvPr>
          <p:cNvSpPr>
            <a:spLocks noGrp="1"/>
          </p:cNvSpPr>
          <p:nvPr>
            <p:ph type="body" idx="1"/>
          </p:nvPr>
        </p:nvSpPr>
        <p:spPr/>
        <p:txBody>
          <a:bodyPr/>
          <a:lstStyle/>
          <a:p>
            <a:endParaRPr lang="es-CO" dirty="0"/>
          </a:p>
        </p:txBody>
      </p:sp>
      <p:sp>
        <p:nvSpPr>
          <p:cNvPr id="4" name="Marcador de número de diapositiva 3">
            <a:extLst>
              <a:ext uri="{FF2B5EF4-FFF2-40B4-BE49-F238E27FC236}">
                <a16:creationId xmlns:a16="http://schemas.microsoft.com/office/drawing/2014/main" id="{5E52797C-544F-D41F-B1CE-2B7D551DE3ED}"/>
              </a:ext>
            </a:extLst>
          </p:cNvPr>
          <p:cNvSpPr>
            <a:spLocks noGrp="1"/>
          </p:cNvSpPr>
          <p:nvPr>
            <p:ph type="sldNum" sz="quarter" idx="5"/>
          </p:nvPr>
        </p:nvSpPr>
        <p:spPr/>
        <p:txBody>
          <a:bodyPr/>
          <a:lstStyle/>
          <a:p>
            <a:fld id="{398D7EE2-7C36-064E-A4AF-F4E14EF58D64}" type="slidenum">
              <a:rPr lang="es-CO" smtClean="0"/>
              <a:t>12</a:t>
            </a:fld>
            <a:endParaRPr lang="es-CO" dirty="0"/>
          </a:p>
        </p:txBody>
      </p:sp>
    </p:spTree>
    <p:extLst>
      <p:ext uri="{BB962C8B-B14F-4D97-AF65-F5344CB8AC3E}">
        <p14:creationId xmlns:p14="http://schemas.microsoft.com/office/powerpoint/2010/main" val="28447728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398D7EE2-7C36-064E-A4AF-F4E14EF58D64}" type="slidenum">
              <a:rPr lang="es-CO" smtClean="0"/>
              <a:t>13</a:t>
            </a:fld>
            <a:endParaRPr lang="es-CO"/>
          </a:p>
        </p:txBody>
      </p:sp>
    </p:spTree>
    <p:extLst>
      <p:ext uri="{BB962C8B-B14F-4D97-AF65-F5344CB8AC3E}">
        <p14:creationId xmlns:p14="http://schemas.microsoft.com/office/powerpoint/2010/main" val="1664814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398D7EE2-7C36-064E-A4AF-F4E14EF58D64}" type="slidenum">
              <a:rPr lang="es-CO" smtClean="0"/>
              <a:t>14</a:t>
            </a:fld>
            <a:endParaRPr lang="es-CO"/>
          </a:p>
        </p:txBody>
      </p:sp>
    </p:spTree>
    <p:extLst>
      <p:ext uri="{BB962C8B-B14F-4D97-AF65-F5344CB8AC3E}">
        <p14:creationId xmlns:p14="http://schemas.microsoft.com/office/powerpoint/2010/main" val="17865903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2D0260-FAB0-A04F-35B4-51D3E4A56A6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6E980E18-D53E-5663-D1A2-2D4F84604A86}"/>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74EE0C3F-8919-0CD0-AD95-440E60565199}"/>
              </a:ext>
            </a:extLst>
          </p:cNvPr>
          <p:cNvSpPr>
            <a:spLocks noGrp="1"/>
          </p:cNvSpPr>
          <p:nvPr>
            <p:ph type="body" idx="1"/>
          </p:nvPr>
        </p:nvSpPr>
        <p:spPr/>
        <p:txBody>
          <a:bodyPr/>
          <a:lstStyle/>
          <a:p>
            <a:endParaRPr lang="es-CO" dirty="0"/>
          </a:p>
        </p:txBody>
      </p:sp>
      <p:sp>
        <p:nvSpPr>
          <p:cNvPr id="4" name="Marcador de número de diapositiva 3">
            <a:extLst>
              <a:ext uri="{FF2B5EF4-FFF2-40B4-BE49-F238E27FC236}">
                <a16:creationId xmlns:a16="http://schemas.microsoft.com/office/drawing/2014/main" id="{B568D868-03E3-153B-BDA5-AEE642055CF5}"/>
              </a:ext>
            </a:extLst>
          </p:cNvPr>
          <p:cNvSpPr>
            <a:spLocks noGrp="1"/>
          </p:cNvSpPr>
          <p:nvPr>
            <p:ph type="sldNum" sz="quarter" idx="5"/>
          </p:nvPr>
        </p:nvSpPr>
        <p:spPr/>
        <p:txBody>
          <a:bodyPr/>
          <a:lstStyle/>
          <a:p>
            <a:fld id="{398D7EE2-7C36-064E-A4AF-F4E14EF58D64}" type="slidenum">
              <a:rPr lang="es-CO" smtClean="0"/>
              <a:t>15</a:t>
            </a:fld>
            <a:endParaRPr lang="es-CO"/>
          </a:p>
        </p:txBody>
      </p:sp>
    </p:spTree>
    <p:extLst>
      <p:ext uri="{BB962C8B-B14F-4D97-AF65-F5344CB8AC3E}">
        <p14:creationId xmlns:p14="http://schemas.microsoft.com/office/powerpoint/2010/main" val="18700793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D31F11-2949-14D1-680F-AD88C5024124}"/>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FDC111B0-63AF-2128-C752-95582AFC9C10}"/>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1D3F5EB9-48EE-E66D-8631-6B78B26A59BF}"/>
              </a:ext>
            </a:extLst>
          </p:cNvPr>
          <p:cNvSpPr>
            <a:spLocks noGrp="1"/>
          </p:cNvSpPr>
          <p:nvPr>
            <p:ph type="body" idx="1"/>
          </p:nvPr>
        </p:nvSpPr>
        <p:spPr/>
        <p:txBody>
          <a:bodyPr/>
          <a:lstStyle/>
          <a:p>
            <a:endParaRPr lang="es-CO" dirty="0"/>
          </a:p>
        </p:txBody>
      </p:sp>
      <p:sp>
        <p:nvSpPr>
          <p:cNvPr id="4" name="Marcador de número de diapositiva 3">
            <a:extLst>
              <a:ext uri="{FF2B5EF4-FFF2-40B4-BE49-F238E27FC236}">
                <a16:creationId xmlns:a16="http://schemas.microsoft.com/office/drawing/2014/main" id="{222624AC-3B92-C3CD-38AD-002814C8D746}"/>
              </a:ext>
            </a:extLst>
          </p:cNvPr>
          <p:cNvSpPr>
            <a:spLocks noGrp="1"/>
          </p:cNvSpPr>
          <p:nvPr>
            <p:ph type="sldNum" sz="quarter" idx="5"/>
          </p:nvPr>
        </p:nvSpPr>
        <p:spPr/>
        <p:txBody>
          <a:bodyPr/>
          <a:lstStyle/>
          <a:p>
            <a:fld id="{398D7EE2-7C36-064E-A4AF-F4E14EF58D64}" type="slidenum">
              <a:rPr lang="es-CO" smtClean="0"/>
              <a:t>16</a:t>
            </a:fld>
            <a:endParaRPr lang="es-CO"/>
          </a:p>
        </p:txBody>
      </p:sp>
    </p:spTree>
    <p:extLst>
      <p:ext uri="{BB962C8B-B14F-4D97-AF65-F5344CB8AC3E}">
        <p14:creationId xmlns:p14="http://schemas.microsoft.com/office/powerpoint/2010/main" val="32813050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5558C9-DEE4-AE58-B591-DAD515CCBD30}"/>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018C9C70-237F-6470-1A54-1F0F9B184B51}"/>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14456FFB-7677-B0DC-E90B-9CF794452831}"/>
              </a:ext>
            </a:extLst>
          </p:cNvPr>
          <p:cNvSpPr>
            <a:spLocks noGrp="1"/>
          </p:cNvSpPr>
          <p:nvPr>
            <p:ph type="body" idx="1"/>
          </p:nvPr>
        </p:nvSpPr>
        <p:spPr/>
        <p:txBody>
          <a:bodyPr/>
          <a:lstStyle/>
          <a:p>
            <a:endParaRPr lang="es-CO" dirty="0"/>
          </a:p>
        </p:txBody>
      </p:sp>
      <p:sp>
        <p:nvSpPr>
          <p:cNvPr id="4" name="Marcador de número de diapositiva 3">
            <a:extLst>
              <a:ext uri="{FF2B5EF4-FFF2-40B4-BE49-F238E27FC236}">
                <a16:creationId xmlns:a16="http://schemas.microsoft.com/office/drawing/2014/main" id="{B9E1BF7D-752D-453E-65AF-853B178A7D7F}"/>
              </a:ext>
            </a:extLst>
          </p:cNvPr>
          <p:cNvSpPr>
            <a:spLocks noGrp="1"/>
          </p:cNvSpPr>
          <p:nvPr>
            <p:ph type="sldNum" sz="quarter" idx="5"/>
          </p:nvPr>
        </p:nvSpPr>
        <p:spPr/>
        <p:txBody>
          <a:bodyPr/>
          <a:lstStyle/>
          <a:p>
            <a:fld id="{398D7EE2-7C36-064E-A4AF-F4E14EF58D64}" type="slidenum">
              <a:rPr lang="es-CO" smtClean="0"/>
              <a:t>18</a:t>
            </a:fld>
            <a:endParaRPr lang="es-CO" dirty="0"/>
          </a:p>
        </p:txBody>
      </p:sp>
    </p:spTree>
    <p:extLst>
      <p:ext uri="{BB962C8B-B14F-4D97-AF65-F5344CB8AC3E}">
        <p14:creationId xmlns:p14="http://schemas.microsoft.com/office/powerpoint/2010/main" val="1676082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398D7EE2-7C36-064E-A4AF-F4E14EF58D64}" type="slidenum">
              <a:rPr lang="es-CO" smtClean="0"/>
              <a:t>19</a:t>
            </a:fld>
            <a:endParaRPr lang="es-CO" dirty="0"/>
          </a:p>
        </p:txBody>
      </p:sp>
    </p:spTree>
    <p:extLst>
      <p:ext uri="{BB962C8B-B14F-4D97-AF65-F5344CB8AC3E}">
        <p14:creationId xmlns:p14="http://schemas.microsoft.com/office/powerpoint/2010/main" val="38452550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E6A767-6084-7A00-B4AE-ADF2549AC4F8}"/>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0C5F85E7-6F59-C803-CFF7-A5999918F4D5}"/>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9554E711-E585-E37B-0829-CC90B7AC441C}"/>
              </a:ext>
            </a:extLst>
          </p:cNvPr>
          <p:cNvSpPr>
            <a:spLocks noGrp="1"/>
          </p:cNvSpPr>
          <p:nvPr>
            <p:ph type="body" idx="1"/>
          </p:nvPr>
        </p:nvSpPr>
        <p:spPr/>
        <p:txBody>
          <a:bodyPr/>
          <a:lstStyle/>
          <a:p>
            <a:endParaRPr lang="es-CO" dirty="0"/>
          </a:p>
        </p:txBody>
      </p:sp>
      <p:sp>
        <p:nvSpPr>
          <p:cNvPr id="4" name="Marcador de número de diapositiva 3">
            <a:extLst>
              <a:ext uri="{FF2B5EF4-FFF2-40B4-BE49-F238E27FC236}">
                <a16:creationId xmlns:a16="http://schemas.microsoft.com/office/drawing/2014/main" id="{7EB10999-99D8-BB40-92F9-88C8BC8D0187}"/>
              </a:ext>
            </a:extLst>
          </p:cNvPr>
          <p:cNvSpPr>
            <a:spLocks noGrp="1"/>
          </p:cNvSpPr>
          <p:nvPr>
            <p:ph type="sldNum" sz="quarter" idx="5"/>
          </p:nvPr>
        </p:nvSpPr>
        <p:spPr/>
        <p:txBody>
          <a:bodyPr/>
          <a:lstStyle/>
          <a:p>
            <a:fld id="{398D7EE2-7C36-064E-A4AF-F4E14EF58D64}" type="slidenum">
              <a:rPr lang="es-CO" smtClean="0"/>
              <a:t>20</a:t>
            </a:fld>
            <a:endParaRPr lang="es-CO" dirty="0"/>
          </a:p>
        </p:txBody>
      </p:sp>
    </p:spTree>
    <p:extLst>
      <p:ext uri="{BB962C8B-B14F-4D97-AF65-F5344CB8AC3E}">
        <p14:creationId xmlns:p14="http://schemas.microsoft.com/office/powerpoint/2010/main" val="28832033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398D7EE2-7C36-064E-A4AF-F4E14EF58D64}" type="slidenum">
              <a:rPr lang="es-CO" smtClean="0"/>
              <a:t>2</a:t>
            </a:fld>
            <a:endParaRPr lang="es-CO" dirty="0"/>
          </a:p>
        </p:txBody>
      </p:sp>
    </p:spTree>
    <p:extLst>
      <p:ext uri="{BB962C8B-B14F-4D97-AF65-F5344CB8AC3E}">
        <p14:creationId xmlns:p14="http://schemas.microsoft.com/office/powerpoint/2010/main" val="26373912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E66079-9C3C-583D-236B-9591E7D9040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740971D3-DE07-E9A9-980D-2B8634A86E87}"/>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47B2C11B-9DAD-A008-A4FB-352B4EEDB87F}"/>
              </a:ext>
            </a:extLst>
          </p:cNvPr>
          <p:cNvSpPr>
            <a:spLocks noGrp="1"/>
          </p:cNvSpPr>
          <p:nvPr>
            <p:ph type="body" idx="1"/>
          </p:nvPr>
        </p:nvSpPr>
        <p:spPr/>
        <p:txBody>
          <a:bodyPr/>
          <a:lstStyle/>
          <a:p>
            <a:endParaRPr lang="es-CO" dirty="0"/>
          </a:p>
        </p:txBody>
      </p:sp>
      <p:sp>
        <p:nvSpPr>
          <p:cNvPr id="4" name="Marcador de número de diapositiva 3">
            <a:extLst>
              <a:ext uri="{FF2B5EF4-FFF2-40B4-BE49-F238E27FC236}">
                <a16:creationId xmlns:a16="http://schemas.microsoft.com/office/drawing/2014/main" id="{2F1E9A34-A1C7-FB75-5429-EC6BD88EF773}"/>
              </a:ext>
            </a:extLst>
          </p:cNvPr>
          <p:cNvSpPr>
            <a:spLocks noGrp="1"/>
          </p:cNvSpPr>
          <p:nvPr>
            <p:ph type="sldNum" sz="quarter" idx="5"/>
          </p:nvPr>
        </p:nvSpPr>
        <p:spPr/>
        <p:txBody>
          <a:bodyPr/>
          <a:lstStyle/>
          <a:p>
            <a:fld id="{398D7EE2-7C36-064E-A4AF-F4E14EF58D64}" type="slidenum">
              <a:rPr lang="es-CO" smtClean="0"/>
              <a:t>21</a:t>
            </a:fld>
            <a:endParaRPr lang="es-CO" dirty="0"/>
          </a:p>
        </p:txBody>
      </p:sp>
    </p:spTree>
    <p:extLst>
      <p:ext uri="{BB962C8B-B14F-4D97-AF65-F5344CB8AC3E}">
        <p14:creationId xmlns:p14="http://schemas.microsoft.com/office/powerpoint/2010/main" val="18565423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5"/>
          </p:nvPr>
        </p:nvSpPr>
        <p:spPr/>
        <p:txBody>
          <a:bodyPr/>
          <a:lstStyle/>
          <a:p>
            <a:fld id="{398D7EE2-7C36-064E-A4AF-F4E14EF58D64}" type="slidenum">
              <a:rPr lang="es-CO" smtClean="0"/>
              <a:t>23</a:t>
            </a:fld>
            <a:endParaRPr lang="es-CO"/>
          </a:p>
        </p:txBody>
      </p:sp>
    </p:spTree>
    <p:extLst>
      <p:ext uri="{BB962C8B-B14F-4D97-AF65-F5344CB8AC3E}">
        <p14:creationId xmlns:p14="http://schemas.microsoft.com/office/powerpoint/2010/main" val="40467241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B9EF43-F051-88CD-D96B-9F0C178F6C70}"/>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2BB01BC3-9839-8900-49AC-26D9F8543AC8}"/>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6AED65BC-2070-5F36-FFC1-8B3C0B48BA55}"/>
              </a:ext>
            </a:extLst>
          </p:cNvPr>
          <p:cNvSpPr>
            <a:spLocks noGrp="1"/>
          </p:cNvSpPr>
          <p:nvPr>
            <p:ph type="body" idx="1"/>
          </p:nvPr>
        </p:nvSpPr>
        <p:spPr/>
        <p:txBody>
          <a:bodyPr/>
          <a:lstStyle/>
          <a:p>
            <a:endParaRPr lang="es-CO" dirty="0"/>
          </a:p>
        </p:txBody>
      </p:sp>
      <p:sp>
        <p:nvSpPr>
          <p:cNvPr id="4" name="Marcador de número de diapositiva 3">
            <a:extLst>
              <a:ext uri="{FF2B5EF4-FFF2-40B4-BE49-F238E27FC236}">
                <a16:creationId xmlns:a16="http://schemas.microsoft.com/office/drawing/2014/main" id="{8AA6D41F-024F-6B70-9DAE-3CA81DCB11FA}"/>
              </a:ext>
            </a:extLst>
          </p:cNvPr>
          <p:cNvSpPr>
            <a:spLocks noGrp="1"/>
          </p:cNvSpPr>
          <p:nvPr>
            <p:ph type="sldNum" sz="quarter" idx="5"/>
          </p:nvPr>
        </p:nvSpPr>
        <p:spPr/>
        <p:txBody>
          <a:bodyPr/>
          <a:lstStyle/>
          <a:p>
            <a:fld id="{398D7EE2-7C36-064E-A4AF-F4E14EF58D64}" type="slidenum">
              <a:rPr lang="es-CO" smtClean="0"/>
              <a:t>26</a:t>
            </a:fld>
            <a:endParaRPr lang="es-CO" dirty="0"/>
          </a:p>
        </p:txBody>
      </p:sp>
    </p:spTree>
    <p:extLst>
      <p:ext uri="{BB962C8B-B14F-4D97-AF65-F5344CB8AC3E}">
        <p14:creationId xmlns:p14="http://schemas.microsoft.com/office/powerpoint/2010/main" val="36885196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8F515B-99D7-A86F-29B2-8B0148EFB152}"/>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F9822A5D-1CEA-3438-FA6A-1B52C8F2BBDD}"/>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2B19B52E-2291-965B-9DBC-0E80740AE974}"/>
              </a:ext>
            </a:extLst>
          </p:cNvPr>
          <p:cNvSpPr>
            <a:spLocks noGrp="1"/>
          </p:cNvSpPr>
          <p:nvPr>
            <p:ph type="body" idx="1"/>
          </p:nvPr>
        </p:nvSpPr>
        <p:spPr/>
        <p:txBody>
          <a:bodyPr/>
          <a:lstStyle/>
          <a:p>
            <a:r>
              <a:rPr lang="es-CO" dirty="0"/>
              <a:t>Pendiente envió de información  Leo </a:t>
            </a:r>
          </a:p>
          <a:p>
            <a:endParaRPr lang="es-CO" dirty="0"/>
          </a:p>
        </p:txBody>
      </p:sp>
      <p:sp>
        <p:nvSpPr>
          <p:cNvPr id="4" name="Marcador de número de diapositiva 3">
            <a:extLst>
              <a:ext uri="{FF2B5EF4-FFF2-40B4-BE49-F238E27FC236}">
                <a16:creationId xmlns:a16="http://schemas.microsoft.com/office/drawing/2014/main" id="{237BE001-439C-6008-A90D-A875474FA80C}"/>
              </a:ext>
            </a:extLst>
          </p:cNvPr>
          <p:cNvSpPr>
            <a:spLocks noGrp="1"/>
          </p:cNvSpPr>
          <p:nvPr>
            <p:ph type="sldNum" sz="quarter" idx="5"/>
          </p:nvPr>
        </p:nvSpPr>
        <p:spPr/>
        <p:txBody>
          <a:bodyPr/>
          <a:lstStyle/>
          <a:p>
            <a:fld id="{398D7EE2-7C36-064E-A4AF-F4E14EF58D64}" type="slidenum">
              <a:rPr lang="es-CO" smtClean="0"/>
              <a:t>27</a:t>
            </a:fld>
            <a:endParaRPr lang="es-CO" dirty="0"/>
          </a:p>
        </p:txBody>
      </p:sp>
    </p:spTree>
    <p:extLst>
      <p:ext uri="{BB962C8B-B14F-4D97-AF65-F5344CB8AC3E}">
        <p14:creationId xmlns:p14="http://schemas.microsoft.com/office/powerpoint/2010/main" val="2702654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A12163-58A4-BEBE-8341-B1D905925385}"/>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FF515B0B-D249-FA4F-4FCD-860E2AECF2DA}"/>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01EA6EF8-207F-E149-BDD9-4199166ED36D}"/>
              </a:ext>
            </a:extLst>
          </p:cNvPr>
          <p:cNvSpPr>
            <a:spLocks noGrp="1"/>
          </p:cNvSpPr>
          <p:nvPr>
            <p:ph type="body" idx="1"/>
          </p:nvPr>
        </p:nvSpPr>
        <p:spPr/>
        <p:txBody>
          <a:bodyPr/>
          <a:lstStyle/>
          <a:p>
            <a:endParaRPr lang="es-CO" dirty="0"/>
          </a:p>
        </p:txBody>
      </p:sp>
      <p:sp>
        <p:nvSpPr>
          <p:cNvPr id="4" name="Marcador de número de diapositiva 3">
            <a:extLst>
              <a:ext uri="{FF2B5EF4-FFF2-40B4-BE49-F238E27FC236}">
                <a16:creationId xmlns:a16="http://schemas.microsoft.com/office/drawing/2014/main" id="{6104AE86-4D0C-4CCE-0340-32645C574E31}"/>
              </a:ext>
            </a:extLst>
          </p:cNvPr>
          <p:cNvSpPr>
            <a:spLocks noGrp="1"/>
          </p:cNvSpPr>
          <p:nvPr>
            <p:ph type="sldNum" sz="quarter" idx="5"/>
          </p:nvPr>
        </p:nvSpPr>
        <p:spPr/>
        <p:txBody>
          <a:bodyPr/>
          <a:lstStyle/>
          <a:p>
            <a:fld id="{398D7EE2-7C36-064E-A4AF-F4E14EF58D64}" type="slidenum">
              <a:rPr lang="es-CO" smtClean="0"/>
              <a:t>28</a:t>
            </a:fld>
            <a:endParaRPr lang="es-CO" dirty="0"/>
          </a:p>
        </p:txBody>
      </p:sp>
    </p:spTree>
    <p:extLst>
      <p:ext uri="{BB962C8B-B14F-4D97-AF65-F5344CB8AC3E}">
        <p14:creationId xmlns:p14="http://schemas.microsoft.com/office/powerpoint/2010/main" val="18756717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61AC40-579E-758D-039E-FE461B5A62B3}"/>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ACCC7C5E-B14E-D5B4-9E4D-29E49DB9B9EE}"/>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016FD557-6C9C-BBB1-2BCE-710B3779DBEA}"/>
              </a:ext>
            </a:extLst>
          </p:cNvPr>
          <p:cNvSpPr>
            <a:spLocks noGrp="1"/>
          </p:cNvSpPr>
          <p:nvPr>
            <p:ph type="body" idx="1"/>
          </p:nvPr>
        </p:nvSpPr>
        <p:spPr/>
        <p:txBody>
          <a:bodyPr/>
          <a:lstStyle/>
          <a:p>
            <a:endParaRPr lang="es-CO" dirty="0"/>
          </a:p>
        </p:txBody>
      </p:sp>
      <p:sp>
        <p:nvSpPr>
          <p:cNvPr id="4" name="Marcador de número de diapositiva 3">
            <a:extLst>
              <a:ext uri="{FF2B5EF4-FFF2-40B4-BE49-F238E27FC236}">
                <a16:creationId xmlns:a16="http://schemas.microsoft.com/office/drawing/2014/main" id="{3F753596-C584-13F0-9AC0-324B1509DC03}"/>
              </a:ext>
            </a:extLst>
          </p:cNvPr>
          <p:cNvSpPr>
            <a:spLocks noGrp="1"/>
          </p:cNvSpPr>
          <p:nvPr>
            <p:ph type="sldNum" sz="quarter" idx="5"/>
          </p:nvPr>
        </p:nvSpPr>
        <p:spPr/>
        <p:txBody>
          <a:bodyPr/>
          <a:lstStyle/>
          <a:p>
            <a:fld id="{398D7EE2-7C36-064E-A4AF-F4E14EF58D64}" type="slidenum">
              <a:rPr lang="es-CO" smtClean="0"/>
              <a:t>29</a:t>
            </a:fld>
            <a:endParaRPr lang="es-CO" dirty="0"/>
          </a:p>
        </p:txBody>
      </p:sp>
    </p:spTree>
    <p:extLst>
      <p:ext uri="{BB962C8B-B14F-4D97-AF65-F5344CB8AC3E}">
        <p14:creationId xmlns:p14="http://schemas.microsoft.com/office/powerpoint/2010/main" val="22243901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58432C-2341-8057-17C2-F82882A9EF8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78BAC4EA-815A-4395-75D9-A7CBE506D13A}"/>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53452638-4A4D-E7E6-5EED-C0E957DE1A25}"/>
              </a:ext>
            </a:extLst>
          </p:cNvPr>
          <p:cNvSpPr>
            <a:spLocks noGrp="1"/>
          </p:cNvSpPr>
          <p:nvPr>
            <p:ph type="body" idx="1"/>
          </p:nvPr>
        </p:nvSpPr>
        <p:spPr/>
        <p:txBody>
          <a:bodyPr/>
          <a:lstStyle/>
          <a:p>
            <a:endParaRPr lang="es-CO" dirty="0"/>
          </a:p>
        </p:txBody>
      </p:sp>
      <p:sp>
        <p:nvSpPr>
          <p:cNvPr id="4" name="Marcador de número de diapositiva 3">
            <a:extLst>
              <a:ext uri="{FF2B5EF4-FFF2-40B4-BE49-F238E27FC236}">
                <a16:creationId xmlns:a16="http://schemas.microsoft.com/office/drawing/2014/main" id="{35621CD0-58C5-31B4-AE35-653AB05F6856}"/>
              </a:ext>
            </a:extLst>
          </p:cNvPr>
          <p:cNvSpPr>
            <a:spLocks noGrp="1"/>
          </p:cNvSpPr>
          <p:nvPr>
            <p:ph type="sldNum" sz="quarter" idx="5"/>
          </p:nvPr>
        </p:nvSpPr>
        <p:spPr/>
        <p:txBody>
          <a:bodyPr/>
          <a:lstStyle/>
          <a:p>
            <a:fld id="{398D7EE2-7C36-064E-A4AF-F4E14EF58D64}" type="slidenum">
              <a:rPr lang="es-CO" smtClean="0"/>
              <a:t>30</a:t>
            </a:fld>
            <a:endParaRPr lang="es-CO" dirty="0"/>
          </a:p>
        </p:txBody>
      </p:sp>
    </p:spTree>
    <p:extLst>
      <p:ext uri="{BB962C8B-B14F-4D97-AF65-F5344CB8AC3E}">
        <p14:creationId xmlns:p14="http://schemas.microsoft.com/office/powerpoint/2010/main" val="28534796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971DF8-553F-177A-E8A1-37F3A3118ED8}"/>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7070B28A-DCC5-55F9-7142-80FF3FFAF415}"/>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D11CF257-A29E-863C-8B21-2A65D7781733}"/>
              </a:ext>
            </a:extLst>
          </p:cNvPr>
          <p:cNvSpPr>
            <a:spLocks noGrp="1"/>
          </p:cNvSpPr>
          <p:nvPr>
            <p:ph type="body" idx="1"/>
          </p:nvPr>
        </p:nvSpPr>
        <p:spPr/>
        <p:txBody>
          <a:bodyPr/>
          <a:lstStyle/>
          <a:p>
            <a:endParaRPr lang="es-CO" dirty="0"/>
          </a:p>
        </p:txBody>
      </p:sp>
      <p:sp>
        <p:nvSpPr>
          <p:cNvPr id="4" name="Marcador de número de diapositiva 3">
            <a:extLst>
              <a:ext uri="{FF2B5EF4-FFF2-40B4-BE49-F238E27FC236}">
                <a16:creationId xmlns:a16="http://schemas.microsoft.com/office/drawing/2014/main" id="{3AD0CC62-EF98-34E4-344B-FF0189BB2DA0}"/>
              </a:ext>
            </a:extLst>
          </p:cNvPr>
          <p:cNvSpPr>
            <a:spLocks noGrp="1"/>
          </p:cNvSpPr>
          <p:nvPr>
            <p:ph type="sldNum" sz="quarter" idx="5"/>
          </p:nvPr>
        </p:nvSpPr>
        <p:spPr/>
        <p:txBody>
          <a:bodyPr/>
          <a:lstStyle/>
          <a:p>
            <a:fld id="{398D7EE2-7C36-064E-A4AF-F4E14EF58D64}" type="slidenum">
              <a:rPr lang="es-CO" smtClean="0"/>
              <a:t>31</a:t>
            </a:fld>
            <a:endParaRPr lang="es-CO" dirty="0"/>
          </a:p>
        </p:txBody>
      </p:sp>
    </p:spTree>
    <p:extLst>
      <p:ext uri="{BB962C8B-B14F-4D97-AF65-F5344CB8AC3E}">
        <p14:creationId xmlns:p14="http://schemas.microsoft.com/office/powerpoint/2010/main" val="32294132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0"/>
        <p:cNvGrpSpPr/>
        <p:nvPr/>
      </p:nvGrpSpPr>
      <p:grpSpPr>
        <a:xfrm>
          <a:off x="0" y="0"/>
          <a:ext cx="0" cy="0"/>
          <a:chOff x="0" y="0"/>
          <a:chExt cx="0" cy="0"/>
        </a:xfrm>
      </p:grpSpPr>
      <p:sp>
        <p:nvSpPr>
          <p:cNvPr id="1051" name="Google Shape;1051;g10a6af69903_2_95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2" name="Google Shape;1052;g10a6af69903_2_95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97218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0">
          <a:extLst>
            <a:ext uri="{FF2B5EF4-FFF2-40B4-BE49-F238E27FC236}">
              <a16:creationId xmlns:a16="http://schemas.microsoft.com/office/drawing/2014/main" id="{CDF91A84-AB16-8A4A-9F39-EBB119A9CEED}"/>
            </a:ext>
          </a:extLst>
        </p:cNvPr>
        <p:cNvGrpSpPr/>
        <p:nvPr/>
      </p:nvGrpSpPr>
      <p:grpSpPr>
        <a:xfrm>
          <a:off x="0" y="0"/>
          <a:ext cx="0" cy="0"/>
          <a:chOff x="0" y="0"/>
          <a:chExt cx="0" cy="0"/>
        </a:xfrm>
      </p:grpSpPr>
      <p:sp>
        <p:nvSpPr>
          <p:cNvPr id="1051" name="Google Shape;1051;g10a6af69903_2_9583:notes">
            <a:extLst>
              <a:ext uri="{FF2B5EF4-FFF2-40B4-BE49-F238E27FC236}">
                <a16:creationId xmlns:a16="http://schemas.microsoft.com/office/drawing/2014/main" id="{9CB0934B-D757-87E1-A580-12CE642F5E0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2" name="Google Shape;1052;g10a6af69903_2_9583:notes">
            <a:extLst>
              <a:ext uri="{FF2B5EF4-FFF2-40B4-BE49-F238E27FC236}">
                <a16:creationId xmlns:a16="http://schemas.microsoft.com/office/drawing/2014/main" id="{03CAC7FC-83C4-5A44-E6DD-92CA4306C05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083437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8293A7-039B-80FD-B74D-439F7207068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979DC844-C2AC-E549-9B12-01DB4530F752}"/>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EBC2CE4D-1370-316D-6B5E-1EFB742D28F4}"/>
              </a:ext>
            </a:extLst>
          </p:cNvPr>
          <p:cNvSpPr>
            <a:spLocks noGrp="1"/>
          </p:cNvSpPr>
          <p:nvPr>
            <p:ph type="body" idx="1"/>
          </p:nvPr>
        </p:nvSpPr>
        <p:spPr/>
        <p:txBody>
          <a:bodyPr/>
          <a:lstStyle/>
          <a:p>
            <a:endParaRPr lang="es-CO" dirty="0"/>
          </a:p>
        </p:txBody>
      </p:sp>
      <p:sp>
        <p:nvSpPr>
          <p:cNvPr id="4" name="Marcador de número de diapositiva 3">
            <a:extLst>
              <a:ext uri="{FF2B5EF4-FFF2-40B4-BE49-F238E27FC236}">
                <a16:creationId xmlns:a16="http://schemas.microsoft.com/office/drawing/2014/main" id="{A076227E-327E-D0B3-DD9E-73DC69276FAB}"/>
              </a:ext>
            </a:extLst>
          </p:cNvPr>
          <p:cNvSpPr>
            <a:spLocks noGrp="1"/>
          </p:cNvSpPr>
          <p:nvPr>
            <p:ph type="sldNum" sz="quarter" idx="5"/>
          </p:nvPr>
        </p:nvSpPr>
        <p:spPr/>
        <p:txBody>
          <a:bodyPr/>
          <a:lstStyle/>
          <a:p>
            <a:fld id="{398D7EE2-7C36-064E-A4AF-F4E14EF58D64}" type="slidenum">
              <a:rPr lang="es-CO" smtClean="0"/>
              <a:t>3</a:t>
            </a:fld>
            <a:endParaRPr lang="es-CO" dirty="0"/>
          </a:p>
        </p:txBody>
      </p:sp>
    </p:spTree>
    <p:extLst>
      <p:ext uri="{BB962C8B-B14F-4D97-AF65-F5344CB8AC3E}">
        <p14:creationId xmlns:p14="http://schemas.microsoft.com/office/powerpoint/2010/main" val="25229000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0">
          <a:extLst>
            <a:ext uri="{FF2B5EF4-FFF2-40B4-BE49-F238E27FC236}">
              <a16:creationId xmlns:a16="http://schemas.microsoft.com/office/drawing/2014/main" id="{A29D7656-D4F0-D11A-22FF-E314F00B89DB}"/>
            </a:ext>
          </a:extLst>
        </p:cNvPr>
        <p:cNvGrpSpPr/>
        <p:nvPr/>
      </p:nvGrpSpPr>
      <p:grpSpPr>
        <a:xfrm>
          <a:off x="0" y="0"/>
          <a:ext cx="0" cy="0"/>
          <a:chOff x="0" y="0"/>
          <a:chExt cx="0" cy="0"/>
        </a:xfrm>
      </p:grpSpPr>
      <p:sp>
        <p:nvSpPr>
          <p:cNvPr id="1051" name="Google Shape;1051;g10a6af69903_2_9583:notes">
            <a:extLst>
              <a:ext uri="{FF2B5EF4-FFF2-40B4-BE49-F238E27FC236}">
                <a16:creationId xmlns:a16="http://schemas.microsoft.com/office/drawing/2014/main" id="{E6C698FF-23EA-E43F-9AA4-01072766F85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2" name="Google Shape;1052;g10a6af69903_2_9583:notes">
            <a:extLst>
              <a:ext uri="{FF2B5EF4-FFF2-40B4-BE49-F238E27FC236}">
                <a16:creationId xmlns:a16="http://schemas.microsoft.com/office/drawing/2014/main" id="{B6EFD662-68D6-2A08-EB08-7C59B092E98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984748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0">
          <a:extLst>
            <a:ext uri="{FF2B5EF4-FFF2-40B4-BE49-F238E27FC236}">
              <a16:creationId xmlns:a16="http://schemas.microsoft.com/office/drawing/2014/main" id="{37362E31-3D36-5F19-BA92-BF0C17FE754E}"/>
            </a:ext>
          </a:extLst>
        </p:cNvPr>
        <p:cNvGrpSpPr/>
        <p:nvPr/>
      </p:nvGrpSpPr>
      <p:grpSpPr>
        <a:xfrm>
          <a:off x="0" y="0"/>
          <a:ext cx="0" cy="0"/>
          <a:chOff x="0" y="0"/>
          <a:chExt cx="0" cy="0"/>
        </a:xfrm>
      </p:grpSpPr>
      <p:sp>
        <p:nvSpPr>
          <p:cNvPr id="1051" name="Google Shape;1051;g10a6af69903_2_9583:notes">
            <a:extLst>
              <a:ext uri="{FF2B5EF4-FFF2-40B4-BE49-F238E27FC236}">
                <a16:creationId xmlns:a16="http://schemas.microsoft.com/office/drawing/2014/main" id="{4C57E1F1-097A-9E12-E026-C35EE5E784E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2" name="Google Shape;1052;g10a6af69903_2_9583:notes">
            <a:extLst>
              <a:ext uri="{FF2B5EF4-FFF2-40B4-BE49-F238E27FC236}">
                <a16:creationId xmlns:a16="http://schemas.microsoft.com/office/drawing/2014/main" id="{70B4D429-BED8-2E2C-4B03-07A1291B0ED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663476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8" name="Google Shape;1051;g10a6af69903_2_9583:notes"/>
          <p:cNvSpPr>
            <a:spLocks noGrp="1" noRot="1" noChangeAspect="1" noTextEdit="1"/>
          </p:cNvSpPr>
          <p:nvPr>
            <p:ph type="sldImg"/>
          </p:nvPr>
        </p:nvSpPr>
        <p:spPr>
          <a:xfrm>
            <a:off x="406400" y="696913"/>
            <a:ext cx="6197600" cy="3486150"/>
          </a:xfrm>
          <a:ln/>
        </p:spPr>
      </p:sp>
      <p:sp>
        <p:nvSpPr>
          <p:cNvPr id="9219" name="Google Shape;1052;g10a6af69903_2_9583:notes"/>
          <p:cNvSpPr txBox="1">
            <a:spLocks noGrp="1" noChangeArrowheads="1"/>
          </p:cNvSpPr>
          <p:nvPr>
            <p:ph type="body" sz="quarter" idx="1"/>
          </p:nvPr>
        </p:nvSpPr>
        <p:spPr bwMode="auto">
          <a:xfrm>
            <a:off x="701675" y="4416425"/>
            <a:ext cx="5607050"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58" tIns="93158" rIns="93158" bIns="93158" numCol="1">
            <a:prstTxWarp prst="textNoShape">
              <a:avLst/>
            </a:prstTxWarp>
          </a:bodyPr>
          <a:lstStyle/>
          <a:p>
            <a:pPr eaLnBrk="1" hangingPunct="1"/>
            <a:endParaRPr lang="es-CO" altLang="es-CO">
              <a:latin typeface="Calibri" panose="020F0502020204030204" pitchFamily="34" charset="0"/>
            </a:endParaRPr>
          </a:p>
        </p:txBody>
      </p:sp>
    </p:spTree>
    <p:extLst>
      <p:ext uri="{BB962C8B-B14F-4D97-AF65-F5344CB8AC3E}">
        <p14:creationId xmlns:p14="http://schemas.microsoft.com/office/powerpoint/2010/main" val="40135257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54C402-6DBD-EAB0-743A-796701EC5A02}"/>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4A6E081E-EDFF-4BBD-7117-985DA208D07D}"/>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06B68A6F-DFB7-14E5-C7D4-4240F5FD6DEC}"/>
              </a:ext>
            </a:extLst>
          </p:cNvPr>
          <p:cNvSpPr>
            <a:spLocks noGrp="1"/>
          </p:cNvSpPr>
          <p:nvPr>
            <p:ph type="body" idx="1"/>
          </p:nvPr>
        </p:nvSpPr>
        <p:spPr/>
        <p:txBody>
          <a:bodyPr/>
          <a:lstStyle/>
          <a:p>
            <a:endParaRPr lang="es-CO" dirty="0"/>
          </a:p>
        </p:txBody>
      </p:sp>
      <p:sp>
        <p:nvSpPr>
          <p:cNvPr id="4" name="Marcador de número de diapositiva 3">
            <a:extLst>
              <a:ext uri="{FF2B5EF4-FFF2-40B4-BE49-F238E27FC236}">
                <a16:creationId xmlns:a16="http://schemas.microsoft.com/office/drawing/2014/main" id="{AE34B6C9-38DA-5917-2657-89728EBC8F66}"/>
              </a:ext>
            </a:extLst>
          </p:cNvPr>
          <p:cNvSpPr>
            <a:spLocks noGrp="1"/>
          </p:cNvSpPr>
          <p:nvPr>
            <p:ph type="sldNum" sz="quarter" idx="5"/>
          </p:nvPr>
        </p:nvSpPr>
        <p:spPr/>
        <p:txBody>
          <a:bodyPr/>
          <a:lstStyle/>
          <a:p>
            <a:fld id="{398D7EE2-7C36-064E-A4AF-F4E14EF58D64}" type="slidenum">
              <a:rPr lang="es-CO" smtClean="0"/>
              <a:t>4</a:t>
            </a:fld>
            <a:endParaRPr lang="es-CO"/>
          </a:p>
        </p:txBody>
      </p:sp>
    </p:spTree>
    <p:extLst>
      <p:ext uri="{BB962C8B-B14F-4D97-AF65-F5344CB8AC3E}">
        <p14:creationId xmlns:p14="http://schemas.microsoft.com/office/powerpoint/2010/main" val="2028997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A0443C-3B0A-A0E8-3295-85E5B9BF3C69}"/>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E50B0037-3855-74D9-6898-325B79D5D921}"/>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39C10A1E-F193-A516-80DC-D80EA50CB455}"/>
              </a:ext>
            </a:extLst>
          </p:cNvPr>
          <p:cNvSpPr>
            <a:spLocks noGrp="1"/>
          </p:cNvSpPr>
          <p:nvPr>
            <p:ph type="body" idx="1"/>
          </p:nvPr>
        </p:nvSpPr>
        <p:spPr/>
        <p:txBody>
          <a:bodyPr/>
          <a:lstStyle/>
          <a:p>
            <a:endParaRPr lang="es-CO" dirty="0"/>
          </a:p>
        </p:txBody>
      </p:sp>
      <p:sp>
        <p:nvSpPr>
          <p:cNvPr id="4" name="Marcador de número de diapositiva 3">
            <a:extLst>
              <a:ext uri="{FF2B5EF4-FFF2-40B4-BE49-F238E27FC236}">
                <a16:creationId xmlns:a16="http://schemas.microsoft.com/office/drawing/2014/main" id="{9C7F4CC8-C006-93DA-1A36-0C9F5798B45F}"/>
              </a:ext>
            </a:extLst>
          </p:cNvPr>
          <p:cNvSpPr>
            <a:spLocks noGrp="1"/>
          </p:cNvSpPr>
          <p:nvPr>
            <p:ph type="sldNum" sz="quarter" idx="5"/>
          </p:nvPr>
        </p:nvSpPr>
        <p:spPr/>
        <p:txBody>
          <a:bodyPr/>
          <a:lstStyle/>
          <a:p>
            <a:fld id="{398D7EE2-7C36-064E-A4AF-F4E14EF58D64}" type="slidenum">
              <a:rPr lang="es-CO" smtClean="0"/>
              <a:t>5</a:t>
            </a:fld>
            <a:endParaRPr lang="es-CO"/>
          </a:p>
        </p:txBody>
      </p:sp>
    </p:spTree>
    <p:extLst>
      <p:ext uri="{BB962C8B-B14F-4D97-AF65-F5344CB8AC3E}">
        <p14:creationId xmlns:p14="http://schemas.microsoft.com/office/powerpoint/2010/main" val="23042763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AB6ACB-7A37-E9AC-EFDF-54A2B82DAB07}"/>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C82930E2-6558-73C2-A173-CE0B968D2CBE}"/>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996C1E24-FF66-F11D-5406-41D8B5E7AAC3}"/>
              </a:ext>
            </a:extLst>
          </p:cNvPr>
          <p:cNvSpPr>
            <a:spLocks noGrp="1"/>
          </p:cNvSpPr>
          <p:nvPr>
            <p:ph type="body" idx="1"/>
          </p:nvPr>
        </p:nvSpPr>
        <p:spPr/>
        <p:txBody>
          <a:bodyPr/>
          <a:lstStyle/>
          <a:p>
            <a:endParaRPr lang="es-CO" dirty="0"/>
          </a:p>
        </p:txBody>
      </p:sp>
      <p:sp>
        <p:nvSpPr>
          <p:cNvPr id="4" name="Marcador de número de diapositiva 3">
            <a:extLst>
              <a:ext uri="{FF2B5EF4-FFF2-40B4-BE49-F238E27FC236}">
                <a16:creationId xmlns:a16="http://schemas.microsoft.com/office/drawing/2014/main" id="{40779D8B-240E-1898-5FEF-48B754484F7D}"/>
              </a:ext>
            </a:extLst>
          </p:cNvPr>
          <p:cNvSpPr>
            <a:spLocks noGrp="1"/>
          </p:cNvSpPr>
          <p:nvPr>
            <p:ph type="sldNum" sz="quarter" idx="5"/>
          </p:nvPr>
        </p:nvSpPr>
        <p:spPr/>
        <p:txBody>
          <a:bodyPr/>
          <a:lstStyle/>
          <a:p>
            <a:fld id="{398D7EE2-7C36-064E-A4AF-F4E14EF58D64}" type="slidenum">
              <a:rPr lang="es-CO" smtClean="0"/>
              <a:t>6</a:t>
            </a:fld>
            <a:endParaRPr lang="es-CO"/>
          </a:p>
        </p:txBody>
      </p:sp>
    </p:spTree>
    <p:extLst>
      <p:ext uri="{BB962C8B-B14F-4D97-AF65-F5344CB8AC3E}">
        <p14:creationId xmlns:p14="http://schemas.microsoft.com/office/powerpoint/2010/main" val="22496722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712F5B-7AB9-0655-2A61-751C9B6C3450}"/>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56749761-1018-EEA8-3472-CA4C7E13E9DE}"/>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1162C13F-43E3-F8DF-0633-C6098D913653}"/>
              </a:ext>
            </a:extLst>
          </p:cNvPr>
          <p:cNvSpPr>
            <a:spLocks noGrp="1"/>
          </p:cNvSpPr>
          <p:nvPr>
            <p:ph type="body" idx="1"/>
          </p:nvPr>
        </p:nvSpPr>
        <p:spPr/>
        <p:txBody>
          <a:bodyPr/>
          <a:lstStyle/>
          <a:p>
            <a:endParaRPr lang="es-CO" dirty="0"/>
          </a:p>
        </p:txBody>
      </p:sp>
      <p:sp>
        <p:nvSpPr>
          <p:cNvPr id="4" name="Marcador de número de diapositiva 3">
            <a:extLst>
              <a:ext uri="{FF2B5EF4-FFF2-40B4-BE49-F238E27FC236}">
                <a16:creationId xmlns:a16="http://schemas.microsoft.com/office/drawing/2014/main" id="{E7F4C1B9-7F9F-6E76-80FD-22F9B5E4B7E8}"/>
              </a:ext>
            </a:extLst>
          </p:cNvPr>
          <p:cNvSpPr>
            <a:spLocks noGrp="1"/>
          </p:cNvSpPr>
          <p:nvPr>
            <p:ph type="sldNum" sz="quarter" idx="5"/>
          </p:nvPr>
        </p:nvSpPr>
        <p:spPr/>
        <p:txBody>
          <a:bodyPr/>
          <a:lstStyle/>
          <a:p>
            <a:fld id="{398D7EE2-7C36-064E-A4AF-F4E14EF58D64}" type="slidenum">
              <a:rPr lang="es-CO" smtClean="0"/>
              <a:t>7</a:t>
            </a:fld>
            <a:endParaRPr lang="es-CO"/>
          </a:p>
        </p:txBody>
      </p:sp>
    </p:spTree>
    <p:extLst>
      <p:ext uri="{BB962C8B-B14F-4D97-AF65-F5344CB8AC3E}">
        <p14:creationId xmlns:p14="http://schemas.microsoft.com/office/powerpoint/2010/main" val="7051256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113768-DC25-053F-80D3-4C7BD545A02E}"/>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FAB3EBA6-E9B5-031D-BE21-CAC60BC6D6A1}"/>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3487D02E-1E0B-1F2F-342D-5CA803BDE21B}"/>
              </a:ext>
            </a:extLst>
          </p:cNvPr>
          <p:cNvSpPr>
            <a:spLocks noGrp="1"/>
          </p:cNvSpPr>
          <p:nvPr>
            <p:ph type="body" idx="1"/>
          </p:nvPr>
        </p:nvSpPr>
        <p:spPr/>
        <p:txBody>
          <a:bodyPr/>
          <a:lstStyle/>
          <a:p>
            <a:endParaRPr lang="es-CO" dirty="0"/>
          </a:p>
        </p:txBody>
      </p:sp>
      <p:sp>
        <p:nvSpPr>
          <p:cNvPr id="4" name="Marcador de número de diapositiva 3">
            <a:extLst>
              <a:ext uri="{FF2B5EF4-FFF2-40B4-BE49-F238E27FC236}">
                <a16:creationId xmlns:a16="http://schemas.microsoft.com/office/drawing/2014/main" id="{7DF92317-54BE-ADC9-E227-16F74B60E905}"/>
              </a:ext>
            </a:extLst>
          </p:cNvPr>
          <p:cNvSpPr>
            <a:spLocks noGrp="1"/>
          </p:cNvSpPr>
          <p:nvPr>
            <p:ph type="sldNum" sz="quarter" idx="5"/>
          </p:nvPr>
        </p:nvSpPr>
        <p:spPr/>
        <p:txBody>
          <a:bodyPr/>
          <a:lstStyle/>
          <a:p>
            <a:fld id="{398D7EE2-7C36-064E-A4AF-F4E14EF58D64}" type="slidenum">
              <a:rPr lang="es-CO" smtClean="0"/>
              <a:t>8</a:t>
            </a:fld>
            <a:endParaRPr lang="es-CO" dirty="0"/>
          </a:p>
        </p:txBody>
      </p:sp>
    </p:spTree>
    <p:extLst>
      <p:ext uri="{BB962C8B-B14F-4D97-AF65-F5344CB8AC3E}">
        <p14:creationId xmlns:p14="http://schemas.microsoft.com/office/powerpoint/2010/main" val="3218356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DD3089-1C28-B082-DDE3-149BAAE973F4}"/>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248AFCB2-2802-2DF1-F000-22B3DA1A74C3}"/>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E2389E6A-4E56-70EA-F283-58F3345EE8CA}"/>
              </a:ext>
            </a:extLst>
          </p:cNvPr>
          <p:cNvSpPr>
            <a:spLocks noGrp="1"/>
          </p:cNvSpPr>
          <p:nvPr>
            <p:ph type="body" idx="1"/>
          </p:nvPr>
        </p:nvSpPr>
        <p:spPr/>
        <p:txBody>
          <a:bodyPr/>
          <a:lstStyle/>
          <a:p>
            <a:endParaRPr lang="es-CO" dirty="0"/>
          </a:p>
        </p:txBody>
      </p:sp>
      <p:sp>
        <p:nvSpPr>
          <p:cNvPr id="4" name="Marcador de número de diapositiva 3">
            <a:extLst>
              <a:ext uri="{FF2B5EF4-FFF2-40B4-BE49-F238E27FC236}">
                <a16:creationId xmlns:a16="http://schemas.microsoft.com/office/drawing/2014/main" id="{45EACEDC-6BA3-449A-986A-B5C15740BCE8}"/>
              </a:ext>
            </a:extLst>
          </p:cNvPr>
          <p:cNvSpPr>
            <a:spLocks noGrp="1"/>
          </p:cNvSpPr>
          <p:nvPr>
            <p:ph type="sldNum" sz="quarter" idx="5"/>
          </p:nvPr>
        </p:nvSpPr>
        <p:spPr/>
        <p:txBody>
          <a:bodyPr/>
          <a:lstStyle/>
          <a:p>
            <a:fld id="{398D7EE2-7C36-064E-A4AF-F4E14EF58D64}" type="slidenum">
              <a:rPr lang="es-CO" smtClean="0"/>
              <a:t>9</a:t>
            </a:fld>
            <a:endParaRPr lang="es-CO" dirty="0"/>
          </a:p>
        </p:txBody>
      </p:sp>
    </p:spTree>
    <p:extLst>
      <p:ext uri="{BB962C8B-B14F-4D97-AF65-F5344CB8AC3E}">
        <p14:creationId xmlns:p14="http://schemas.microsoft.com/office/powerpoint/2010/main" val="11088089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a:p>
        </p:txBody>
      </p:sp>
      <p:sp>
        <p:nvSpPr>
          <p:cNvPr id="4" name="Date Placeholder 3"/>
          <p:cNvSpPr>
            <a:spLocks noGrp="1"/>
          </p:cNvSpPr>
          <p:nvPr>
            <p:ph type="dt" sz="half" idx="10"/>
          </p:nvPr>
        </p:nvSpPr>
        <p:spPr/>
        <p:txBody>
          <a:bodyPr/>
          <a:lstStyle/>
          <a:p>
            <a:fld id="{7D40993C-F8C4-CF4F-9D3D-7D69F46CFD96}" type="datetimeFigureOut">
              <a:rPr lang="es-CO" smtClean="0"/>
              <a:t>14/05/2025</a:t>
            </a:fld>
            <a:endParaRPr lang="es-CO" dirty="0"/>
          </a:p>
        </p:txBody>
      </p:sp>
      <p:sp>
        <p:nvSpPr>
          <p:cNvPr id="5" name="Footer Placeholder 4"/>
          <p:cNvSpPr>
            <a:spLocks noGrp="1"/>
          </p:cNvSpPr>
          <p:nvPr>
            <p:ph type="ftr" sz="quarter" idx="11"/>
          </p:nvPr>
        </p:nvSpPr>
        <p:spPr/>
        <p:txBody>
          <a:bodyPr/>
          <a:lstStyle/>
          <a:p>
            <a:endParaRPr lang="es-CO" dirty="0"/>
          </a:p>
        </p:txBody>
      </p:sp>
      <p:sp>
        <p:nvSpPr>
          <p:cNvPr id="6" name="Slide Number Placeholder 5"/>
          <p:cNvSpPr>
            <a:spLocks noGrp="1"/>
          </p:cNvSpPr>
          <p:nvPr>
            <p:ph type="sldNum" sz="quarter" idx="12"/>
          </p:nvPr>
        </p:nvSpPr>
        <p:spPr/>
        <p:txBody>
          <a:bodyPr/>
          <a:lstStyle/>
          <a:p>
            <a:fld id="{829575FF-6245-9843-A9A9-948D731CE31C}" type="slidenum">
              <a:rPr lang="es-CO" smtClean="0"/>
              <a:t>‹Nº›</a:t>
            </a:fld>
            <a:endParaRPr lang="es-CO" dirty="0"/>
          </a:p>
        </p:txBody>
      </p:sp>
    </p:spTree>
    <p:extLst>
      <p:ext uri="{BB962C8B-B14F-4D97-AF65-F5344CB8AC3E}">
        <p14:creationId xmlns:p14="http://schemas.microsoft.com/office/powerpoint/2010/main" val="9042895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7D40993C-F8C4-CF4F-9D3D-7D69F46CFD96}" type="datetimeFigureOut">
              <a:rPr lang="es-CO" smtClean="0"/>
              <a:t>14/05/2025</a:t>
            </a:fld>
            <a:endParaRPr lang="es-CO" dirty="0"/>
          </a:p>
        </p:txBody>
      </p:sp>
      <p:sp>
        <p:nvSpPr>
          <p:cNvPr id="5" name="Footer Placeholder 4"/>
          <p:cNvSpPr>
            <a:spLocks noGrp="1"/>
          </p:cNvSpPr>
          <p:nvPr>
            <p:ph type="ftr" sz="quarter" idx="11"/>
          </p:nvPr>
        </p:nvSpPr>
        <p:spPr/>
        <p:txBody>
          <a:bodyPr/>
          <a:lstStyle/>
          <a:p>
            <a:endParaRPr lang="es-CO" dirty="0"/>
          </a:p>
        </p:txBody>
      </p:sp>
      <p:sp>
        <p:nvSpPr>
          <p:cNvPr id="6" name="Slide Number Placeholder 5"/>
          <p:cNvSpPr>
            <a:spLocks noGrp="1"/>
          </p:cNvSpPr>
          <p:nvPr>
            <p:ph type="sldNum" sz="quarter" idx="12"/>
          </p:nvPr>
        </p:nvSpPr>
        <p:spPr/>
        <p:txBody>
          <a:bodyPr/>
          <a:lstStyle/>
          <a:p>
            <a:fld id="{829575FF-6245-9843-A9A9-948D731CE31C}" type="slidenum">
              <a:rPr lang="es-CO" smtClean="0"/>
              <a:t>‹Nº›</a:t>
            </a:fld>
            <a:endParaRPr lang="es-CO" dirty="0"/>
          </a:p>
        </p:txBody>
      </p:sp>
    </p:spTree>
    <p:extLst>
      <p:ext uri="{BB962C8B-B14F-4D97-AF65-F5344CB8AC3E}">
        <p14:creationId xmlns:p14="http://schemas.microsoft.com/office/powerpoint/2010/main" val="13563961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7D40993C-F8C4-CF4F-9D3D-7D69F46CFD96}" type="datetimeFigureOut">
              <a:rPr lang="es-CO" smtClean="0"/>
              <a:t>14/05/2025</a:t>
            </a:fld>
            <a:endParaRPr lang="es-CO" dirty="0"/>
          </a:p>
        </p:txBody>
      </p:sp>
      <p:sp>
        <p:nvSpPr>
          <p:cNvPr id="5" name="Footer Placeholder 4"/>
          <p:cNvSpPr>
            <a:spLocks noGrp="1"/>
          </p:cNvSpPr>
          <p:nvPr>
            <p:ph type="ftr" sz="quarter" idx="11"/>
          </p:nvPr>
        </p:nvSpPr>
        <p:spPr/>
        <p:txBody>
          <a:bodyPr/>
          <a:lstStyle/>
          <a:p>
            <a:endParaRPr lang="es-CO" dirty="0"/>
          </a:p>
        </p:txBody>
      </p:sp>
      <p:sp>
        <p:nvSpPr>
          <p:cNvPr id="6" name="Slide Number Placeholder 5"/>
          <p:cNvSpPr>
            <a:spLocks noGrp="1"/>
          </p:cNvSpPr>
          <p:nvPr>
            <p:ph type="sldNum" sz="quarter" idx="12"/>
          </p:nvPr>
        </p:nvSpPr>
        <p:spPr/>
        <p:txBody>
          <a:bodyPr/>
          <a:lstStyle/>
          <a:p>
            <a:fld id="{829575FF-6245-9843-A9A9-948D731CE31C}" type="slidenum">
              <a:rPr lang="es-CO" smtClean="0"/>
              <a:t>‹Nº›</a:t>
            </a:fld>
            <a:endParaRPr lang="es-CO" dirty="0"/>
          </a:p>
        </p:txBody>
      </p:sp>
    </p:spTree>
    <p:extLst>
      <p:ext uri="{BB962C8B-B14F-4D97-AF65-F5344CB8AC3E}">
        <p14:creationId xmlns:p14="http://schemas.microsoft.com/office/powerpoint/2010/main" val="42204861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Diapositiva de título">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A69362E5-D7AB-EBCC-E098-2F64BA95FB78}"/>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4133188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Encabezado de sección">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E452D924-371D-1B55-9B21-651ED4D871A1}"/>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5852874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Encabezado de sección">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E452D924-371D-1B55-9B21-651ED4D871A1}"/>
              </a:ext>
            </a:extLst>
          </p:cNvPr>
          <p:cNvPicPr>
            <a:picLocks noChangeAspect="1"/>
          </p:cNvPicPr>
          <p:nvPr userDrawn="1"/>
        </p:nvPicPr>
        <p:blipFill>
          <a:blip r:embed="rId2"/>
          <a:stretch>
            <a:fillRect/>
          </a:stretch>
        </p:blipFill>
        <p:spPr>
          <a:xfrm flipH="1">
            <a:off x="0" y="0"/>
            <a:ext cx="12192000" cy="6858000"/>
          </a:xfrm>
          <a:prstGeom prst="rect">
            <a:avLst/>
          </a:prstGeom>
        </p:spPr>
      </p:pic>
    </p:spTree>
    <p:extLst>
      <p:ext uri="{BB962C8B-B14F-4D97-AF65-F5344CB8AC3E}">
        <p14:creationId xmlns:p14="http://schemas.microsoft.com/office/powerpoint/2010/main" val="22415627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7D40993C-F8C4-CF4F-9D3D-7D69F46CFD96}" type="datetimeFigureOut">
              <a:rPr lang="es-CO" smtClean="0"/>
              <a:t>14/05/2025</a:t>
            </a:fld>
            <a:endParaRPr lang="es-CO" dirty="0"/>
          </a:p>
        </p:txBody>
      </p:sp>
      <p:sp>
        <p:nvSpPr>
          <p:cNvPr id="5" name="Footer Placeholder 4"/>
          <p:cNvSpPr>
            <a:spLocks noGrp="1"/>
          </p:cNvSpPr>
          <p:nvPr>
            <p:ph type="ftr" sz="quarter" idx="11"/>
          </p:nvPr>
        </p:nvSpPr>
        <p:spPr/>
        <p:txBody>
          <a:bodyPr/>
          <a:lstStyle/>
          <a:p>
            <a:endParaRPr lang="es-CO" dirty="0"/>
          </a:p>
        </p:txBody>
      </p:sp>
      <p:sp>
        <p:nvSpPr>
          <p:cNvPr id="6" name="Slide Number Placeholder 5"/>
          <p:cNvSpPr>
            <a:spLocks noGrp="1"/>
          </p:cNvSpPr>
          <p:nvPr>
            <p:ph type="sldNum" sz="quarter" idx="12"/>
          </p:nvPr>
        </p:nvSpPr>
        <p:spPr/>
        <p:txBody>
          <a:bodyPr/>
          <a:lstStyle/>
          <a:p>
            <a:fld id="{829575FF-6245-9843-A9A9-948D731CE31C}" type="slidenum">
              <a:rPr lang="es-CO" smtClean="0"/>
              <a:t>‹Nº›</a:t>
            </a:fld>
            <a:endParaRPr lang="es-CO" dirty="0"/>
          </a:p>
        </p:txBody>
      </p:sp>
    </p:spTree>
    <p:extLst>
      <p:ext uri="{BB962C8B-B14F-4D97-AF65-F5344CB8AC3E}">
        <p14:creationId xmlns:p14="http://schemas.microsoft.com/office/powerpoint/2010/main" val="7305960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7D40993C-F8C4-CF4F-9D3D-7D69F46CFD96}" type="datetimeFigureOut">
              <a:rPr lang="es-CO" smtClean="0"/>
              <a:t>14/05/2025</a:t>
            </a:fld>
            <a:endParaRPr lang="es-CO" dirty="0"/>
          </a:p>
        </p:txBody>
      </p:sp>
      <p:sp>
        <p:nvSpPr>
          <p:cNvPr id="5" name="Footer Placeholder 4"/>
          <p:cNvSpPr>
            <a:spLocks noGrp="1"/>
          </p:cNvSpPr>
          <p:nvPr>
            <p:ph type="ftr" sz="quarter" idx="11"/>
          </p:nvPr>
        </p:nvSpPr>
        <p:spPr/>
        <p:txBody>
          <a:bodyPr/>
          <a:lstStyle/>
          <a:p>
            <a:endParaRPr lang="es-CO" dirty="0"/>
          </a:p>
        </p:txBody>
      </p:sp>
      <p:sp>
        <p:nvSpPr>
          <p:cNvPr id="6" name="Slide Number Placeholder 5"/>
          <p:cNvSpPr>
            <a:spLocks noGrp="1"/>
          </p:cNvSpPr>
          <p:nvPr>
            <p:ph type="sldNum" sz="quarter" idx="12"/>
          </p:nvPr>
        </p:nvSpPr>
        <p:spPr/>
        <p:txBody>
          <a:bodyPr/>
          <a:lstStyle/>
          <a:p>
            <a:fld id="{829575FF-6245-9843-A9A9-948D731CE31C}" type="slidenum">
              <a:rPr lang="es-CO" smtClean="0"/>
              <a:t>‹Nº›</a:t>
            </a:fld>
            <a:endParaRPr lang="es-CO" dirty="0"/>
          </a:p>
        </p:txBody>
      </p:sp>
    </p:spTree>
    <p:extLst>
      <p:ext uri="{BB962C8B-B14F-4D97-AF65-F5344CB8AC3E}">
        <p14:creationId xmlns:p14="http://schemas.microsoft.com/office/powerpoint/2010/main" val="38660887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Date Placeholder 4"/>
          <p:cNvSpPr>
            <a:spLocks noGrp="1"/>
          </p:cNvSpPr>
          <p:nvPr>
            <p:ph type="dt" sz="half" idx="10"/>
          </p:nvPr>
        </p:nvSpPr>
        <p:spPr/>
        <p:txBody>
          <a:bodyPr/>
          <a:lstStyle/>
          <a:p>
            <a:fld id="{7D40993C-F8C4-CF4F-9D3D-7D69F46CFD96}" type="datetimeFigureOut">
              <a:rPr lang="es-CO" smtClean="0"/>
              <a:t>14/05/2025</a:t>
            </a:fld>
            <a:endParaRPr lang="es-CO" dirty="0"/>
          </a:p>
        </p:txBody>
      </p:sp>
      <p:sp>
        <p:nvSpPr>
          <p:cNvPr id="6" name="Footer Placeholder 5"/>
          <p:cNvSpPr>
            <a:spLocks noGrp="1"/>
          </p:cNvSpPr>
          <p:nvPr>
            <p:ph type="ftr" sz="quarter" idx="11"/>
          </p:nvPr>
        </p:nvSpPr>
        <p:spPr/>
        <p:txBody>
          <a:bodyPr/>
          <a:lstStyle/>
          <a:p>
            <a:endParaRPr lang="es-CO" dirty="0"/>
          </a:p>
        </p:txBody>
      </p:sp>
      <p:sp>
        <p:nvSpPr>
          <p:cNvPr id="7" name="Slide Number Placeholder 6"/>
          <p:cNvSpPr>
            <a:spLocks noGrp="1"/>
          </p:cNvSpPr>
          <p:nvPr>
            <p:ph type="sldNum" sz="quarter" idx="12"/>
          </p:nvPr>
        </p:nvSpPr>
        <p:spPr/>
        <p:txBody>
          <a:bodyPr/>
          <a:lstStyle/>
          <a:p>
            <a:fld id="{829575FF-6245-9843-A9A9-948D731CE31C}" type="slidenum">
              <a:rPr lang="es-CO" smtClean="0"/>
              <a:t>‹Nº›</a:t>
            </a:fld>
            <a:endParaRPr lang="es-CO" dirty="0"/>
          </a:p>
        </p:txBody>
      </p:sp>
    </p:spTree>
    <p:extLst>
      <p:ext uri="{BB962C8B-B14F-4D97-AF65-F5344CB8AC3E}">
        <p14:creationId xmlns:p14="http://schemas.microsoft.com/office/powerpoint/2010/main" val="30909704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s-ES"/>
              <a:t>Haga clic para modificar el estilo de título del patrón</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Date Placeholder 6"/>
          <p:cNvSpPr>
            <a:spLocks noGrp="1"/>
          </p:cNvSpPr>
          <p:nvPr>
            <p:ph type="dt" sz="half" idx="10"/>
          </p:nvPr>
        </p:nvSpPr>
        <p:spPr/>
        <p:txBody>
          <a:bodyPr/>
          <a:lstStyle/>
          <a:p>
            <a:fld id="{7D40993C-F8C4-CF4F-9D3D-7D69F46CFD96}" type="datetimeFigureOut">
              <a:rPr lang="es-CO" smtClean="0"/>
              <a:t>14/05/2025</a:t>
            </a:fld>
            <a:endParaRPr lang="es-CO" dirty="0"/>
          </a:p>
        </p:txBody>
      </p:sp>
      <p:sp>
        <p:nvSpPr>
          <p:cNvPr id="8" name="Footer Placeholder 7"/>
          <p:cNvSpPr>
            <a:spLocks noGrp="1"/>
          </p:cNvSpPr>
          <p:nvPr>
            <p:ph type="ftr" sz="quarter" idx="11"/>
          </p:nvPr>
        </p:nvSpPr>
        <p:spPr/>
        <p:txBody>
          <a:bodyPr/>
          <a:lstStyle/>
          <a:p>
            <a:endParaRPr lang="es-CO" dirty="0"/>
          </a:p>
        </p:txBody>
      </p:sp>
      <p:sp>
        <p:nvSpPr>
          <p:cNvPr id="9" name="Slide Number Placeholder 8"/>
          <p:cNvSpPr>
            <a:spLocks noGrp="1"/>
          </p:cNvSpPr>
          <p:nvPr>
            <p:ph type="sldNum" sz="quarter" idx="12"/>
          </p:nvPr>
        </p:nvSpPr>
        <p:spPr/>
        <p:txBody>
          <a:bodyPr/>
          <a:lstStyle/>
          <a:p>
            <a:fld id="{829575FF-6245-9843-A9A9-948D731CE31C}" type="slidenum">
              <a:rPr lang="es-CO" smtClean="0"/>
              <a:t>‹Nº›</a:t>
            </a:fld>
            <a:endParaRPr lang="es-CO" dirty="0"/>
          </a:p>
        </p:txBody>
      </p:sp>
    </p:spTree>
    <p:extLst>
      <p:ext uri="{BB962C8B-B14F-4D97-AF65-F5344CB8AC3E}">
        <p14:creationId xmlns:p14="http://schemas.microsoft.com/office/powerpoint/2010/main" val="17978444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Date Placeholder 2"/>
          <p:cNvSpPr>
            <a:spLocks noGrp="1"/>
          </p:cNvSpPr>
          <p:nvPr>
            <p:ph type="dt" sz="half" idx="10"/>
          </p:nvPr>
        </p:nvSpPr>
        <p:spPr/>
        <p:txBody>
          <a:bodyPr/>
          <a:lstStyle/>
          <a:p>
            <a:fld id="{7D40993C-F8C4-CF4F-9D3D-7D69F46CFD96}" type="datetimeFigureOut">
              <a:rPr lang="es-CO" smtClean="0"/>
              <a:t>14/05/2025</a:t>
            </a:fld>
            <a:endParaRPr lang="es-CO" dirty="0"/>
          </a:p>
        </p:txBody>
      </p:sp>
      <p:sp>
        <p:nvSpPr>
          <p:cNvPr id="4" name="Footer Placeholder 3"/>
          <p:cNvSpPr>
            <a:spLocks noGrp="1"/>
          </p:cNvSpPr>
          <p:nvPr>
            <p:ph type="ftr" sz="quarter" idx="11"/>
          </p:nvPr>
        </p:nvSpPr>
        <p:spPr/>
        <p:txBody>
          <a:bodyPr/>
          <a:lstStyle/>
          <a:p>
            <a:endParaRPr lang="es-CO" dirty="0"/>
          </a:p>
        </p:txBody>
      </p:sp>
      <p:sp>
        <p:nvSpPr>
          <p:cNvPr id="5" name="Slide Number Placeholder 4"/>
          <p:cNvSpPr>
            <a:spLocks noGrp="1"/>
          </p:cNvSpPr>
          <p:nvPr>
            <p:ph type="sldNum" sz="quarter" idx="12"/>
          </p:nvPr>
        </p:nvSpPr>
        <p:spPr/>
        <p:txBody>
          <a:bodyPr/>
          <a:lstStyle/>
          <a:p>
            <a:fld id="{829575FF-6245-9843-A9A9-948D731CE31C}" type="slidenum">
              <a:rPr lang="es-CO" smtClean="0"/>
              <a:t>‹Nº›</a:t>
            </a:fld>
            <a:endParaRPr lang="es-CO" dirty="0"/>
          </a:p>
        </p:txBody>
      </p:sp>
    </p:spTree>
    <p:extLst>
      <p:ext uri="{BB962C8B-B14F-4D97-AF65-F5344CB8AC3E}">
        <p14:creationId xmlns:p14="http://schemas.microsoft.com/office/powerpoint/2010/main" val="42405889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40993C-F8C4-CF4F-9D3D-7D69F46CFD96}" type="datetimeFigureOut">
              <a:rPr lang="es-CO" smtClean="0"/>
              <a:t>14/05/2025</a:t>
            </a:fld>
            <a:endParaRPr lang="es-CO" dirty="0"/>
          </a:p>
        </p:txBody>
      </p:sp>
      <p:sp>
        <p:nvSpPr>
          <p:cNvPr id="3" name="Footer Placeholder 2"/>
          <p:cNvSpPr>
            <a:spLocks noGrp="1"/>
          </p:cNvSpPr>
          <p:nvPr>
            <p:ph type="ftr" sz="quarter" idx="11"/>
          </p:nvPr>
        </p:nvSpPr>
        <p:spPr/>
        <p:txBody>
          <a:bodyPr/>
          <a:lstStyle/>
          <a:p>
            <a:endParaRPr lang="es-CO" dirty="0"/>
          </a:p>
        </p:txBody>
      </p:sp>
      <p:sp>
        <p:nvSpPr>
          <p:cNvPr id="4" name="Slide Number Placeholder 3"/>
          <p:cNvSpPr>
            <a:spLocks noGrp="1"/>
          </p:cNvSpPr>
          <p:nvPr>
            <p:ph type="sldNum" sz="quarter" idx="12"/>
          </p:nvPr>
        </p:nvSpPr>
        <p:spPr/>
        <p:txBody>
          <a:bodyPr/>
          <a:lstStyle/>
          <a:p>
            <a:fld id="{829575FF-6245-9843-A9A9-948D731CE31C}" type="slidenum">
              <a:rPr lang="es-CO" smtClean="0"/>
              <a:t>‹Nº›</a:t>
            </a:fld>
            <a:endParaRPr lang="es-CO" dirty="0"/>
          </a:p>
        </p:txBody>
      </p:sp>
    </p:spTree>
    <p:extLst>
      <p:ext uri="{BB962C8B-B14F-4D97-AF65-F5344CB8AC3E}">
        <p14:creationId xmlns:p14="http://schemas.microsoft.com/office/powerpoint/2010/main" val="34688197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7D40993C-F8C4-CF4F-9D3D-7D69F46CFD96}" type="datetimeFigureOut">
              <a:rPr lang="es-CO" smtClean="0"/>
              <a:t>14/05/2025</a:t>
            </a:fld>
            <a:endParaRPr lang="es-CO" dirty="0"/>
          </a:p>
        </p:txBody>
      </p:sp>
      <p:sp>
        <p:nvSpPr>
          <p:cNvPr id="6" name="Footer Placeholder 5"/>
          <p:cNvSpPr>
            <a:spLocks noGrp="1"/>
          </p:cNvSpPr>
          <p:nvPr>
            <p:ph type="ftr" sz="quarter" idx="11"/>
          </p:nvPr>
        </p:nvSpPr>
        <p:spPr/>
        <p:txBody>
          <a:bodyPr/>
          <a:lstStyle/>
          <a:p>
            <a:endParaRPr lang="es-CO" dirty="0"/>
          </a:p>
        </p:txBody>
      </p:sp>
      <p:sp>
        <p:nvSpPr>
          <p:cNvPr id="7" name="Slide Number Placeholder 6"/>
          <p:cNvSpPr>
            <a:spLocks noGrp="1"/>
          </p:cNvSpPr>
          <p:nvPr>
            <p:ph type="sldNum" sz="quarter" idx="12"/>
          </p:nvPr>
        </p:nvSpPr>
        <p:spPr/>
        <p:txBody>
          <a:bodyPr/>
          <a:lstStyle/>
          <a:p>
            <a:fld id="{829575FF-6245-9843-A9A9-948D731CE31C}" type="slidenum">
              <a:rPr lang="es-CO" smtClean="0"/>
              <a:t>‹Nº›</a:t>
            </a:fld>
            <a:endParaRPr lang="es-CO" dirty="0"/>
          </a:p>
        </p:txBody>
      </p:sp>
    </p:spTree>
    <p:extLst>
      <p:ext uri="{BB962C8B-B14F-4D97-AF65-F5344CB8AC3E}">
        <p14:creationId xmlns:p14="http://schemas.microsoft.com/office/powerpoint/2010/main" val="32522934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dirty="0"/>
              <a:t>Haga clic en el icono para agregar una imagen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7D40993C-F8C4-CF4F-9D3D-7D69F46CFD96}" type="datetimeFigureOut">
              <a:rPr lang="es-CO" smtClean="0"/>
              <a:t>14/05/2025</a:t>
            </a:fld>
            <a:endParaRPr lang="es-CO" dirty="0"/>
          </a:p>
        </p:txBody>
      </p:sp>
      <p:sp>
        <p:nvSpPr>
          <p:cNvPr id="6" name="Footer Placeholder 5"/>
          <p:cNvSpPr>
            <a:spLocks noGrp="1"/>
          </p:cNvSpPr>
          <p:nvPr>
            <p:ph type="ftr" sz="quarter" idx="11"/>
          </p:nvPr>
        </p:nvSpPr>
        <p:spPr/>
        <p:txBody>
          <a:bodyPr/>
          <a:lstStyle/>
          <a:p>
            <a:endParaRPr lang="es-CO" dirty="0"/>
          </a:p>
        </p:txBody>
      </p:sp>
      <p:sp>
        <p:nvSpPr>
          <p:cNvPr id="7" name="Slide Number Placeholder 6"/>
          <p:cNvSpPr>
            <a:spLocks noGrp="1"/>
          </p:cNvSpPr>
          <p:nvPr>
            <p:ph type="sldNum" sz="quarter" idx="12"/>
          </p:nvPr>
        </p:nvSpPr>
        <p:spPr/>
        <p:txBody>
          <a:bodyPr/>
          <a:lstStyle/>
          <a:p>
            <a:fld id="{829575FF-6245-9843-A9A9-948D731CE31C}" type="slidenum">
              <a:rPr lang="es-CO" smtClean="0"/>
              <a:t>‹Nº›</a:t>
            </a:fld>
            <a:endParaRPr lang="es-CO" dirty="0"/>
          </a:p>
        </p:txBody>
      </p:sp>
    </p:spTree>
    <p:extLst>
      <p:ext uri="{BB962C8B-B14F-4D97-AF65-F5344CB8AC3E}">
        <p14:creationId xmlns:p14="http://schemas.microsoft.com/office/powerpoint/2010/main" val="4430018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40993C-F8C4-CF4F-9D3D-7D69F46CFD96}" type="datetimeFigureOut">
              <a:rPr lang="es-CO" smtClean="0"/>
              <a:t>14/05/2025</a:t>
            </a:fld>
            <a:endParaRPr lang="es-CO"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9575FF-6245-9843-A9A9-948D731CE31C}" type="slidenum">
              <a:rPr lang="es-CO" smtClean="0"/>
              <a:t>‹Nº›</a:t>
            </a:fld>
            <a:endParaRPr lang="es-CO" dirty="0"/>
          </a:p>
        </p:txBody>
      </p:sp>
    </p:spTree>
    <p:extLst>
      <p:ext uri="{BB962C8B-B14F-4D97-AF65-F5344CB8AC3E}">
        <p14:creationId xmlns:p14="http://schemas.microsoft.com/office/powerpoint/2010/main" val="1213897975"/>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7" r:id="rId13"/>
    <p:sldLayoutId id="2147483660"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sv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png"/><Relationship Id="rId7" Type="http://schemas.microsoft.com/office/2007/relationships/hdphoto" Target="../media/hdphoto1.wdp"/><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5.png"/><Relationship Id="rId7" Type="http://schemas.microsoft.com/office/2007/relationships/hdphoto" Target="../media/hdphoto1.wdp"/><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png"/><Relationship Id="rId7" Type="http://schemas.openxmlformats.org/officeDocument/2006/relationships/diagramColors" Target="../diagrams/colors1.xml"/><Relationship Id="rId12" Type="http://schemas.microsoft.com/office/2007/relationships/hdphoto" Target="../media/hdphoto1.wdp"/><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diagramQuickStyle" Target="../diagrams/quickStyle1.xml"/><Relationship Id="rId11" Type="http://schemas.openxmlformats.org/officeDocument/2006/relationships/image" Target="../media/image9.png"/><Relationship Id="rId5" Type="http://schemas.openxmlformats.org/officeDocument/2006/relationships/diagramLayout" Target="../diagrams/layout1.xml"/><Relationship Id="rId10" Type="http://schemas.openxmlformats.org/officeDocument/2006/relationships/image" Target="../media/image4.png"/><Relationship Id="rId4" Type="http://schemas.openxmlformats.org/officeDocument/2006/relationships/diagramData" Target="../diagrams/data1.xml"/><Relationship Id="rId9"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comments" Target="../comments/comment4.xml"/><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2.xml"/><Relationship Id="rId5" Type="http://schemas.openxmlformats.org/officeDocument/2006/relationships/image" Target="../media/image3.png"/><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5.png"/><Relationship Id="rId7"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microsoft.com/office/2007/relationships/hdphoto" Target="../media/hdphoto2.wdp"/><Relationship Id="rId5" Type="http://schemas.openxmlformats.org/officeDocument/2006/relationships/image" Target="../media/image19.png"/><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Layout" Target="../slideLayouts/slideLayout13.xml"/><Relationship Id="rId6" Type="http://schemas.openxmlformats.org/officeDocument/2006/relationships/image" Target="../media/image3.png"/><Relationship Id="rId5" Type="http://schemas.microsoft.com/office/2007/relationships/hdphoto" Target="../media/hdphoto2.wdp"/><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image" Target="../media/image18.png"/><Relationship Id="rId7" Type="http://schemas.openxmlformats.org/officeDocument/2006/relationships/image" Target="../media/image21.jpg"/><Relationship Id="rId2" Type="http://schemas.openxmlformats.org/officeDocument/2006/relationships/image" Target="../media/image5.png"/><Relationship Id="rId1" Type="http://schemas.openxmlformats.org/officeDocument/2006/relationships/slideLayout" Target="../slideLayouts/slideLayout13.xml"/><Relationship Id="rId6" Type="http://schemas.openxmlformats.org/officeDocument/2006/relationships/image" Target="../media/image3.png"/><Relationship Id="rId5" Type="http://schemas.microsoft.com/office/2007/relationships/hdphoto" Target="../media/hdphoto2.wdp"/><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microsoft.com/office/2007/relationships/hdphoto" Target="../media/hdphoto3.wdp"/><Relationship Id="rId5" Type="http://schemas.openxmlformats.org/officeDocument/2006/relationships/image" Target="../media/image23.pn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5.png"/><Relationship Id="rId7" Type="http://schemas.openxmlformats.org/officeDocument/2006/relationships/chart" Target="../charts/chart2.xml"/><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chart" Target="../charts/chart1.xml"/><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comments" Target="../comments/comment5.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microsoft.com/office/2007/relationships/hdphoto" Target="../media/hdphoto3.wdp"/><Relationship Id="rId5" Type="http://schemas.openxmlformats.org/officeDocument/2006/relationships/image" Target="../media/image23.pn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chart" Target="../charts/chart3.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comments" Target="../comments/comment1.xml"/><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microsoft.com/office/2007/relationships/hdphoto" Target="../media/hdphoto3.wdp"/><Relationship Id="rId5" Type="http://schemas.openxmlformats.org/officeDocument/2006/relationships/image" Target="../media/image23.pn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comments" Target="../comments/comment6.xml"/><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chart" Target="../charts/chart4.xml"/><Relationship Id="rId5" Type="http://schemas.openxmlformats.org/officeDocument/2006/relationships/image" Target="../media/image4.pn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14.xml"/><Relationship Id="rId6" Type="http://schemas.openxmlformats.org/officeDocument/2006/relationships/chart" Target="../charts/chart5.xml"/><Relationship Id="rId5" Type="http://schemas.openxmlformats.org/officeDocument/2006/relationships/image" Target="../media/image18.pn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14.xml"/><Relationship Id="rId6" Type="http://schemas.openxmlformats.org/officeDocument/2006/relationships/chart" Target="../charts/chart6.xml"/><Relationship Id="rId5" Type="http://schemas.openxmlformats.org/officeDocument/2006/relationships/image" Target="../media/image18.pn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14.xml"/><Relationship Id="rId6" Type="http://schemas.openxmlformats.org/officeDocument/2006/relationships/chart" Target="../charts/chart7.xml"/><Relationship Id="rId5" Type="http://schemas.openxmlformats.org/officeDocument/2006/relationships/image" Target="../media/image18.png"/><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4.xml"/><Relationship Id="rId5" Type="http://schemas.openxmlformats.org/officeDocument/2006/relationships/image" Target="../media/image3.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comments" Target="../comments/comment2.xml"/><Relationship Id="rId5" Type="http://schemas.openxmlformats.org/officeDocument/2006/relationships/image" Target="../media/image4.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14.xml"/><Relationship Id="rId6" Type="http://schemas.openxmlformats.org/officeDocument/2006/relationships/chart" Target="../charts/chart8.xml"/><Relationship Id="rId5" Type="http://schemas.openxmlformats.org/officeDocument/2006/relationships/image" Target="../media/image18.png"/><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14.xml"/><Relationship Id="rId6" Type="http://schemas.openxmlformats.org/officeDocument/2006/relationships/image" Target="../media/image29.emf"/><Relationship Id="rId5" Type="http://schemas.openxmlformats.org/officeDocument/2006/relationships/image" Target="../media/image28.png"/><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3.xml"/><Relationship Id="rId5" Type="http://schemas.openxmlformats.org/officeDocument/2006/relationships/image" Target="../media/image30.png"/><Relationship Id="rId4" Type="http://schemas.openxmlformats.org/officeDocument/2006/relationships/image" Target="../media/image28.png"/></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3.xml"/><Relationship Id="rId5" Type="http://schemas.openxmlformats.org/officeDocument/2006/relationships/image" Target="../media/image31.emf"/><Relationship Id="rId4" Type="http://schemas.openxmlformats.org/officeDocument/2006/relationships/image" Target="../media/image28.png"/></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3.xml"/><Relationship Id="rId5" Type="http://schemas.openxmlformats.org/officeDocument/2006/relationships/image" Target="../media/image32.emf"/><Relationship Id="rId4" Type="http://schemas.openxmlformats.org/officeDocument/2006/relationships/image" Target="../media/image28.png"/></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3.xml"/><Relationship Id="rId5" Type="http://schemas.openxmlformats.org/officeDocument/2006/relationships/image" Target="../media/image33.emf"/><Relationship Id="rId4" Type="http://schemas.openxmlformats.org/officeDocument/2006/relationships/image" Target="../media/image28.png"/></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3.xml"/><Relationship Id="rId5" Type="http://schemas.openxmlformats.org/officeDocument/2006/relationships/image" Target="../media/image34.emf"/><Relationship Id="rId4" Type="http://schemas.openxmlformats.org/officeDocument/2006/relationships/image" Target="../media/image28.png"/></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comments" Target="../comments/comment3.xml"/><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10FD2A82-A34F-48C7-85F7-4A3380C51321}"/>
              </a:ext>
            </a:extLst>
          </p:cNvPr>
          <p:cNvSpPr txBox="1"/>
          <p:nvPr/>
        </p:nvSpPr>
        <p:spPr>
          <a:xfrm>
            <a:off x="786479" y="2779594"/>
            <a:ext cx="10558462" cy="2062103"/>
          </a:xfrm>
          <a:prstGeom prst="rect">
            <a:avLst/>
          </a:prstGeom>
          <a:noFill/>
        </p:spPr>
        <p:txBody>
          <a:bodyPr wrap="square">
            <a:spAutoFit/>
          </a:bodyPr>
          <a:lstStyle/>
          <a:p>
            <a:pPr algn="ctr"/>
            <a:r>
              <a:rPr lang="es-CO" sz="4800" b="1" dirty="0">
                <a:solidFill>
                  <a:schemeClr val="bg1"/>
                </a:solidFill>
                <a:latin typeface="Arial" panose="020B0604020202020204" pitchFamily="34" charset="0"/>
                <a:cs typeface="Arial" panose="020B0604020202020204" pitchFamily="34" charset="0"/>
              </a:rPr>
              <a:t>RENDICIÓN INFORME DE GESTIÓN BIMESTRAL</a:t>
            </a:r>
          </a:p>
          <a:p>
            <a:pPr algn="ctr"/>
            <a:r>
              <a:rPr lang="es-CO" sz="3200" b="1" dirty="0">
                <a:solidFill>
                  <a:schemeClr val="bg1"/>
                </a:solidFill>
                <a:latin typeface="Arial" panose="020B0604020202020204" pitchFamily="34" charset="0"/>
                <a:cs typeface="Arial" panose="020B0604020202020204" pitchFamily="34" charset="0"/>
              </a:rPr>
              <a:t>MARZO - ABRIL 2025</a:t>
            </a:r>
          </a:p>
        </p:txBody>
      </p:sp>
      <p:pic>
        <p:nvPicPr>
          <p:cNvPr id="8" name="Imagen 7">
            <a:extLst>
              <a:ext uri="{FF2B5EF4-FFF2-40B4-BE49-F238E27FC236}">
                <a16:creationId xmlns:a16="http://schemas.microsoft.com/office/drawing/2014/main" id="{E31598D6-A046-D13E-73AC-9C587F2661F6}"/>
              </a:ext>
            </a:extLst>
          </p:cNvPr>
          <p:cNvPicPr>
            <a:picLocks noChangeAspect="1"/>
          </p:cNvPicPr>
          <p:nvPr/>
        </p:nvPicPr>
        <p:blipFill>
          <a:blip r:embed="rId3"/>
          <a:srcRect r="55260"/>
          <a:stretch/>
        </p:blipFill>
        <p:spPr>
          <a:xfrm>
            <a:off x="2896567" y="100080"/>
            <a:ext cx="2481162" cy="1045047"/>
          </a:xfrm>
          <a:prstGeom prst="rect">
            <a:avLst/>
          </a:prstGeom>
        </p:spPr>
      </p:pic>
      <p:pic>
        <p:nvPicPr>
          <p:cNvPr id="9" name="Imagen 8" descr="Logotipo&#10;&#10;Descripción generada automáticamente">
            <a:extLst>
              <a:ext uri="{FF2B5EF4-FFF2-40B4-BE49-F238E27FC236}">
                <a16:creationId xmlns:a16="http://schemas.microsoft.com/office/drawing/2014/main" id="{8B817F09-59B5-7BB7-C623-545C73BBC8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6723" y="100080"/>
            <a:ext cx="1447800" cy="977182"/>
          </a:xfrm>
          <a:prstGeom prst="rect">
            <a:avLst/>
          </a:prstGeom>
        </p:spPr>
      </p:pic>
    </p:spTree>
    <p:extLst>
      <p:ext uri="{BB962C8B-B14F-4D97-AF65-F5344CB8AC3E}">
        <p14:creationId xmlns:p14="http://schemas.microsoft.com/office/powerpoint/2010/main" val="31533403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E827CD-95EB-F235-CCB4-52655BC86547}"/>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A63FF3B2-6585-E220-9DB6-67CC85743E98}"/>
              </a:ext>
            </a:extLst>
          </p:cNvPr>
          <p:cNvPicPr>
            <a:picLocks noGrp="1" noRot="1" noChangeAspect="1" noMove="1" noResize="1" noEditPoints="1" noAdjustHandles="1" noChangeArrowheads="1" noChangeShapeType="1" noCrop="1"/>
          </p:cNvPicPr>
          <p:nvPr/>
        </p:nvPicPr>
        <p:blipFill>
          <a:blip r:embed="rId3"/>
          <a:stretch>
            <a:fillRect/>
          </a:stretch>
        </p:blipFill>
        <p:spPr>
          <a:xfrm flipV="1">
            <a:off x="0" y="0"/>
            <a:ext cx="12192000" cy="6858000"/>
          </a:xfrm>
          <a:prstGeom prst="rect">
            <a:avLst/>
          </a:prstGeom>
        </p:spPr>
      </p:pic>
      <p:sp>
        <p:nvSpPr>
          <p:cNvPr id="9" name="CuadroTexto 8">
            <a:extLst>
              <a:ext uri="{FF2B5EF4-FFF2-40B4-BE49-F238E27FC236}">
                <a16:creationId xmlns:a16="http://schemas.microsoft.com/office/drawing/2014/main" id="{01CB67CF-F8E3-A61E-D8BD-DDD63FE07C6D}"/>
              </a:ext>
            </a:extLst>
          </p:cNvPr>
          <p:cNvSpPr txBox="1"/>
          <p:nvPr/>
        </p:nvSpPr>
        <p:spPr>
          <a:xfrm>
            <a:off x="1435106" y="329094"/>
            <a:ext cx="9321783" cy="461665"/>
          </a:xfrm>
          <a:prstGeom prst="rect">
            <a:avLst/>
          </a:prstGeom>
          <a:noFill/>
        </p:spPr>
        <p:txBody>
          <a:bodyPr wrap="none" rtlCol="0">
            <a:spAutoFit/>
          </a:bodyPr>
          <a:lstStyle/>
          <a:p>
            <a:r>
              <a:rPr lang="es-ES" sz="2400" b="1" dirty="0">
                <a:solidFill>
                  <a:schemeClr val="tx1">
                    <a:lumMod val="75000"/>
                    <a:lumOff val="25000"/>
                  </a:schemeClr>
                </a:solidFill>
                <a:latin typeface="Century Gothic" panose="020B0502020202020204" pitchFamily="34" charset="0"/>
                <a:cs typeface="Arial" panose="020B0604020202020204" pitchFamily="34" charset="0"/>
              </a:rPr>
              <a:t>CONVENIO INTERADMINISTRATIVO No. CD-ITBOY-0140 DE 2024</a:t>
            </a:r>
            <a:endParaRPr lang="es-CO" sz="2400" b="1" dirty="0">
              <a:solidFill>
                <a:schemeClr val="tx1">
                  <a:lumMod val="75000"/>
                  <a:lumOff val="25000"/>
                </a:schemeClr>
              </a:solidFill>
              <a:latin typeface="Century Gothic" panose="020B0502020202020204" pitchFamily="34" charset="0"/>
              <a:cs typeface="Arial" panose="020B0604020202020204" pitchFamily="34" charset="0"/>
            </a:endParaRPr>
          </a:p>
        </p:txBody>
      </p:sp>
      <p:sp>
        <p:nvSpPr>
          <p:cNvPr id="10" name="Rectángulo 9">
            <a:extLst>
              <a:ext uri="{FF2B5EF4-FFF2-40B4-BE49-F238E27FC236}">
                <a16:creationId xmlns:a16="http://schemas.microsoft.com/office/drawing/2014/main" id="{630B6CEE-0D94-4BE6-A0F0-36C20F63124D}"/>
              </a:ext>
            </a:extLst>
          </p:cNvPr>
          <p:cNvSpPr/>
          <p:nvPr/>
        </p:nvSpPr>
        <p:spPr>
          <a:xfrm>
            <a:off x="961732" y="960057"/>
            <a:ext cx="10268533" cy="133269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1600" b="1" dirty="0">
                <a:solidFill>
                  <a:schemeClr val="tx1"/>
                </a:solidFill>
                <a:latin typeface="Century Gothic" panose="020B0502020202020204" pitchFamily="34" charset="0"/>
              </a:rPr>
              <a:t>OBJETO</a:t>
            </a:r>
            <a:r>
              <a:rPr lang="es-ES" sz="1600" dirty="0">
                <a:solidFill>
                  <a:schemeClr val="tx1"/>
                </a:solidFill>
                <a:latin typeface="Century Gothic" panose="020B0502020202020204" pitchFamily="34" charset="0"/>
              </a:rPr>
              <a:t>: </a:t>
            </a:r>
            <a:r>
              <a:rPr lang="es-ES" dirty="0">
                <a:solidFill>
                  <a:schemeClr val="tx1"/>
                </a:solidFill>
                <a:effectLst/>
                <a:latin typeface="Century Gothic" panose="020B0502020202020204" pitchFamily="34" charset="0"/>
                <a:ea typeface="Times New Roman" panose="02020603050405020304" pitchFamily="18" charset="0"/>
                <a:cs typeface="Arial" panose="020B0604020202020204" pitchFamily="34" charset="0"/>
              </a:rPr>
              <a:t>Aunar esfuerzos técnicos y administrativos entre el Instituto de Tránsito de Boyacá - ITBOY y la sociedad </a:t>
            </a:r>
            <a:r>
              <a:rPr lang="es-ES" dirty="0">
                <a:solidFill>
                  <a:schemeClr val="tx1"/>
                </a:solidFill>
                <a:latin typeface="Century Gothic" panose="020B0502020202020204" pitchFamily="34" charset="0"/>
                <a:ea typeface="Times New Roman" panose="02020603050405020304" pitchFamily="18" charset="0"/>
                <a:cs typeface="Arial" panose="020B0604020202020204" pitchFamily="34" charset="0"/>
              </a:rPr>
              <a:t>T</a:t>
            </a:r>
            <a:r>
              <a:rPr lang="es-ES" dirty="0">
                <a:solidFill>
                  <a:schemeClr val="tx1"/>
                </a:solidFill>
                <a:effectLst/>
                <a:latin typeface="Century Gothic" panose="020B0502020202020204" pitchFamily="34" charset="0"/>
                <a:ea typeface="Times New Roman" panose="02020603050405020304" pitchFamily="18" charset="0"/>
                <a:cs typeface="Arial" panose="020B0604020202020204" pitchFamily="34" charset="0"/>
              </a:rPr>
              <a:t>ierrasua </a:t>
            </a:r>
            <a:r>
              <a:rPr lang="es-ES" dirty="0">
                <a:solidFill>
                  <a:schemeClr val="tx1"/>
                </a:solidFill>
                <a:latin typeface="Century Gothic" panose="020B0502020202020204" pitchFamily="34" charset="0"/>
                <a:ea typeface="Times New Roman" panose="02020603050405020304" pitchFamily="18" charset="0"/>
                <a:cs typeface="Arial" panose="020B0604020202020204" pitchFamily="34" charset="0"/>
              </a:rPr>
              <a:t>S</a:t>
            </a:r>
            <a:r>
              <a:rPr lang="es-ES" dirty="0">
                <a:solidFill>
                  <a:schemeClr val="tx1"/>
                </a:solidFill>
                <a:effectLst/>
                <a:latin typeface="Century Gothic" panose="020B0502020202020204" pitchFamily="34" charset="0"/>
                <a:ea typeface="Times New Roman" panose="02020603050405020304" pitchFamily="18" charset="0"/>
                <a:cs typeface="Arial" panose="020B0604020202020204" pitchFamily="34" charset="0"/>
              </a:rPr>
              <a:t>.A.S, para la implementación del proyecto de señalización para mejorar las condiciones de seguridad vial en el departamento Boyacá.</a:t>
            </a:r>
            <a:endParaRPr lang="es-ES" dirty="0">
              <a:solidFill>
                <a:schemeClr val="tx1"/>
              </a:solidFill>
              <a:latin typeface="Century Gothic" panose="020B0502020202020204" pitchFamily="34" charset="0"/>
            </a:endParaRPr>
          </a:p>
        </p:txBody>
      </p:sp>
      <p:graphicFrame>
        <p:nvGraphicFramePr>
          <p:cNvPr id="13" name="Tabla 12">
            <a:extLst>
              <a:ext uri="{FF2B5EF4-FFF2-40B4-BE49-F238E27FC236}">
                <a16:creationId xmlns:a16="http://schemas.microsoft.com/office/drawing/2014/main" id="{8B455389-7BE9-5D3E-BE89-F2F8C9C9586C}"/>
              </a:ext>
            </a:extLst>
          </p:cNvPr>
          <p:cNvGraphicFramePr>
            <a:graphicFrameLocks noGrp="1"/>
          </p:cNvGraphicFramePr>
          <p:nvPr>
            <p:extLst>
              <p:ext uri="{D42A27DB-BD31-4B8C-83A1-F6EECF244321}">
                <p14:modId xmlns:p14="http://schemas.microsoft.com/office/powerpoint/2010/main" val="3922092743"/>
              </p:ext>
            </p:extLst>
          </p:nvPr>
        </p:nvGraphicFramePr>
        <p:xfrm>
          <a:off x="1197407" y="2462046"/>
          <a:ext cx="4256336" cy="3217053"/>
        </p:xfrm>
        <a:graphic>
          <a:graphicData uri="http://schemas.openxmlformats.org/drawingml/2006/table">
            <a:tbl>
              <a:tblPr firstRow="1" bandRow="1">
                <a:tableStyleId>{3B4B98B0-60AC-42C2-AFA5-B58CD77FA1E5}</a:tableStyleId>
              </a:tblPr>
              <a:tblGrid>
                <a:gridCol w="1503835">
                  <a:extLst>
                    <a:ext uri="{9D8B030D-6E8A-4147-A177-3AD203B41FA5}">
                      <a16:colId xmlns:a16="http://schemas.microsoft.com/office/drawing/2014/main" val="3386221600"/>
                    </a:ext>
                  </a:extLst>
                </a:gridCol>
                <a:gridCol w="2752501">
                  <a:extLst>
                    <a:ext uri="{9D8B030D-6E8A-4147-A177-3AD203B41FA5}">
                      <a16:colId xmlns:a16="http://schemas.microsoft.com/office/drawing/2014/main" val="3023588219"/>
                    </a:ext>
                  </a:extLst>
                </a:gridCol>
              </a:tblGrid>
              <a:tr h="637140">
                <a:tc>
                  <a:txBody>
                    <a:bodyPr/>
                    <a:lstStyle/>
                    <a:p>
                      <a:r>
                        <a:rPr lang="es-CO" sz="1400" b="1" dirty="0">
                          <a:latin typeface="Century Gothic" panose="020B0502020202020204" pitchFamily="34" charset="0"/>
                        </a:rPr>
                        <a:t>Valor</a:t>
                      </a:r>
                    </a:p>
                  </a:txBody>
                  <a:tcPr anchor="ctr"/>
                </a:tc>
                <a:tc>
                  <a:txBody>
                    <a:bodyPr/>
                    <a:lstStyle/>
                    <a:p>
                      <a:pPr algn="l"/>
                      <a:r>
                        <a:rPr lang="es-CO" sz="1400" b="0" dirty="0">
                          <a:latin typeface="Century Gothic" panose="020B0502020202020204" pitchFamily="34" charset="0"/>
                        </a:rPr>
                        <a:t>$ 671,483,655,25</a:t>
                      </a:r>
                    </a:p>
                  </a:txBody>
                  <a:tcPr anchor="ctr"/>
                </a:tc>
                <a:extLst>
                  <a:ext uri="{0D108BD9-81ED-4DB2-BD59-A6C34878D82A}">
                    <a16:rowId xmlns:a16="http://schemas.microsoft.com/office/drawing/2014/main" val="3799243388"/>
                  </a:ext>
                </a:extLst>
              </a:tr>
              <a:tr h="637140">
                <a:tc>
                  <a:txBody>
                    <a:bodyPr/>
                    <a:lstStyle/>
                    <a:p>
                      <a:r>
                        <a:rPr lang="es-CO" sz="1400" b="1" dirty="0">
                          <a:latin typeface="Century Gothic" panose="020B0502020202020204" pitchFamily="34" charset="0"/>
                        </a:rPr>
                        <a:t>Plazo de Ejecución </a:t>
                      </a:r>
                    </a:p>
                  </a:txBody>
                  <a:tcPr anchor="ctr"/>
                </a:tc>
                <a:tc>
                  <a:txBody>
                    <a:bodyPr/>
                    <a:lstStyle/>
                    <a:p>
                      <a:pPr algn="l"/>
                      <a:r>
                        <a:rPr lang="es-CO" sz="1400" b="0" dirty="0">
                          <a:latin typeface="Century Gothic" panose="020B0502020202020204" pitchFamily="34" charset="0"/>
                        </a:rPr>
                        <a:t>Cuatro (4) meses </a:t>
                      </a:r>
                    </a:p>
                  </a:txBody>
                  <a:tcPr anchor="ctr"/>
                </a:tc>
                <a:extLst>
                  <a:ext uri="{0D108BD9-81ED-4DB2-BD59-A6C34878D82A}">
                    <a16:rowId xmlns:a16="http://schemas.microsoft.com/office/drawing/2014/main" val="670765371"/>
                  </a:ext>
                </a:extLst>
              </a:tr>
              <a:tr h="637140">
                <a:tc>
                  <a:txBody>
                    <a:bodyPr/>
                    <a:lstStyle/>
                    <a:p>
                      <a:r>
                        <a:rPr lang="es-CO" sz="1400" b="1" dirty="0">
                          <a:latin typeface="Century Gothic" panose="020B0502020202020204" pitchFamily="34" charset="0"/>
                        </a:rPr>
                        <a:t>Fecha de Inicio</a:t>
                      </a:r>
                    </a:p>
                  </a:txBody>
                  <a:tcPr anchor="ctr"/>
                </a:tc>
                <a:tc>
                  <a:txBody>
                    <a:bodyPr/>
                    <a:lstStyle/>
                    <a:p>
                      <a:r>
                        <a:rPr lang="es-CO" sz="1400" dirty="0">
                          <a:latin typeface="Century Gothic" panose="020B0502020202020204" pitchFamily="34" charset="0"/>
                        </a:rPr>
                        <a:t>30 de Diciembre de 2024</a:t>
                      </a:r>
                    </a:p>
                  </a:txBody>
                  <a:tcPr anchor="ctr"/>
                </a:tc>
                <a:extLst>
                  <a:ext uri="{0D108BD9-81ED-4DB2-BD59-A6C34878D82A}">
                    <a16:rowId xmlns:a16="http://schemas.microsoft.com/office/drawing/2014/main" val="4084991408"/>
                  </a:ext>
                </a:extLst>
              </a:tr>
              <a:tr h="492630">
                <a:tc>
                  <a:txBody>
                    <a:bodyPr/>
                    <a:lstStyle/>
                    <a:p>
                      <a:r>
                        <a:rPr lang="es-CO" sz="1400" b="1" dirty="0">
                          <a:latin typeface="Century Gothic" panose="020B0502020202020204" pitchFamily="34" charset="0"/>
                        </a:rPr>
                        <a:t>Suspensión </a:t>
                      </a:r>
                    </a:p>
                  </a:txBody>
                  <a:tcPr anchor="ctr"/>
                </a:tc>
                <a:tc>
                  <a:txBody>
                    <a:bodyPr/>
                    <a:lstStyle/>
                    <a:p>
                      <a:pPr algn="l"/>
                      <a:r>
                        <a:rPr lang="es-CO" sz="1400" dirty="0">
                          <a:latin typeface="Century Gothic" panose="020B0502020202020204" pitchFamily="34" charset="0"/>
                        </a:rPr>
                        <a:t>10 de abril de 2025</a:t>
                      </a:r>
                    </a:p>
                  </a:txBody>
                  <a:tcPr anchor="ctr"/>
                </a:tc>
                <a:extLst>
                  <a:ext uri="{0D108BD9-81ED-4DB2-BD59-A6C34878D82A}">
                    <a16:rowId xmlns:a16="http://schemas.microsoft.com/office/drawing/2014/main" val="2460182974"/>
                  </a:ext>
                </a:extLst>
              </a:tr>
              <a:tr h="813003">
                <a:tc>
                  <a:txBody>
                    <a:bodyPr/>
                    <a:lstStyle/>
                    <a:p>
                      <a:r>
                        <a:rPr lang="es-CO" sz="1400" b="1" dirty="0">
                          <a:latin typeface="Century Gothic" panose="020B0502020202020204" pitchFamily="34" charset="0"/>
                        </a:rPr>
                        <a:t>Estado </a:t>
                      </a:r>
                    </a:p>
                  </a:txBody>
                  <a:tcPr anchor="ctr"/>
                </a:tc>
                <a:tc>
                  <a:txBody>
                    <a:bodyPr/>
                    <a:lstStyle/>
                    <a:p>
                      <a:r>
                        <a:rPr lang="es-CO" sz="1400" dirty="0">
                          <a:latin typeface="Century Gothic" panose="020B0502020202020204" pitchFamily="34" charset="0"/>
                        </a:rPr>
                        <a:t>Suspendido</a:t>
                      </a:r>
                    </a:p>
                  </a:txBody>
                  <a:tcPr anchor="ctr"/>
                </a:tc>
                <a:extLst>
                  <a:ext uri="{0D108BD9-81ED-4DB2-BD59-A6C34878D82A}">
                    <a16:rowId xmlns:a16="http://schemas.microsoft.com/office/drawing/2014/main" val="4105986489"/>
                  </a:ext>
                </a:extLst>
              </a:tr>
            </a:tbl>
          </a:graphicData>
        </a:graphic>
      </p:graphicFrame>
      <p:pic>
        <p:nvPicPr>
          <p:cNvPr id="12" name="Imagen 11">
            <a:extLst>
              <a:ext uri="{FF2B5EF4-FFF2-40B4-BE49-F238E27FC236}">
                <a16:creationId xmlns:a16="http://schemas.microsoft.com/office/drawing/2014/main" id="{D604846F-5A12-EE90-9601-6905570497E0}"/>
              </a:ext>
            </a:extLst>
          </p:cNvPr>
          <p:cNvPicPr>
            <a:picLocks noChangeAspect="1"/>
          </p:cNvPicPr>
          <p:nvPr/>
        </p:nvPicPr>
        <p:blipFill>
          <a:blip r:embed="rId4"/>
          <a:srcRect r="55260"/>
          <a:stretch/>
        </p:blipFill>
        <p:spPr>
          <a:xfrm>
            <a:off x="3222658" y="5733333"/>
            <a:ext cx="2481162" cy="1045047"/>
          </a:xfrm>
          <a:prstGeom prst="rect">
            <a:avLst/>
          </a:prstGeom>
        </p:spPr>
      </p:pic>
      <p:pic>
        <p:nvPicPr>
          <p:cNvPr id="14" name="Imagen 13" descr="Logotipo&#10;&#10;Descripción generada automáticamente">
            <a:extLst>
              <a:ext uri="{FF2B5EF4-FFF2-40B4-BE49-F238E27FC236}">
                <a16:creationId xmlns:a16="http://schemas.microsoft.com/office/drawing/2014/main" id="{B16635B1-CC53-2D7A-C229-D5E5A8489A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83907" y="5733333"/>
            <a:ext cx="1447800" cy="977182"/>
          </a:xfrm>
          <a:prstGeom prst="rect">
            <a:avLst/>
          </a:prstGeom>
        </p:spPr>
      </p:pic>
      <p:sp>
        <p:nvSpPr>
          <p:cNvPr id="2" name="CuadroTexto 1">
            <a:extLst>
              <a:ext uri="{FF2B5EF4-FFF2-40B4-BE49-F238E27FC236}">
                <a16:creationId xmlns:a16="http://schemas.microsoft.com/office/drawing/2014/main" id="{C08E1AD4-7B02-2215-38F5-0D9B429CE768}"/>
              </a:ext>
            </a:extLst>
          </p:cNvPr>
          <p:cNvSpPr txBox="1"/>
          <p:nvPr/>
        </p:nvSpPr>
        <p:spPr>
          <a:xfrm>
            <a:off x="5473501" y="2305508"/>
            <a:ext cx="6086475" cy="671979"/>
          </a:xfrm>
          <a:prstGeom prst="rect">
            <a:avLst/>
          </a:prstGeom>
          <a:noFill/>
          <a:ln>
            <a:noFill/>
          </a:ln>
        </p:spPr>
        <p:txBody>
          <a:bodyPr wrap="square" rtlCol="0">
            <a:spAutoFit/>
          </a:bodyPr>
          <a:lstStyle/>
          <a:p>
            <a:pPr lvl="0" algn="ctr">
              <a:spcBef>
                <a:spcPts val="225"/>
              </a:spcBef>
              <a:tabLst>
                <a:tab pos="622300" algn="l"/>
              </a:tabLst>
            </a:pPr>
            <a:r>
              <a:rPr lang="es-CO" sz="1800" b="1" dirty="0">
                <a:effectLst/>
                <a:latin typeface="Times New Roman" panose="02020603050405020304" pitchFamily="18" charset="0"/>
                <a:ea typeface="Calibri" panose="020F0502020204030204" pitchFamily="34" charset="0"/>
              </a:rPr>
              <a:t>Estado de ejecución del contrato </a:t>
            </a:r>
            <a:endParaRPr lang="es-CO" sz="1800" dirty="0">
              <a:effectLst/>
              <a:latin typeface="Calibri" panose="020F0502020204030204" pitchFamily="34" charset="0"/>
              <a:ea typeface="Calibri" panose="020F0502020204030204" pitchFamily="34" charset="0"/>
            </a:endParaRPr>
          </a:p>
          <a:p>
            <a:pPr marL="457200" indent="-228600" algn="ctr">
              <a:spcBef>
                <a:spcPts val="225"/>
              </a:spcBef>
              <a:tabLst>
                <a:tab pos="622300" algn="l"/>
              </a:tabLst>
            </a:pPr>
            <a:endParaRPr lang="es-CO" dirty="0"/>
          </a:p>
        </p:txBody>
      </p:sp>
      <p:graphicFrame>
        <p:nvGraphicFramePr>
          <p:cNvPr id="3" name="Tabla 2">
            <a:extLst>
              <a:ext uri="{FF2B5EF4-FFF2-40B4-BE49-F238E27FC236}">
                <a16:creationId xmlns:a16="http://schemas.microsoft.com/office/drawing/2014/main" id="{C0DE4102-03F8-C75B-6490-74BA3879C15C}"/>
              </a:ext>
            </a:extLst>
          </p:cNvPr>
          <p:cNvGraphicFramePr>
            <a:graphicFrameLocks noGrp="1"/>
          </p:cNvGraphicFramePr>
          <p:nvPr>
            <p:extLst>
              <p:ext uri="{D42A27DB-BD31-4B8C-83A1-F6EECF244321}">
                <p14:modId xmlns:p14="http://schemas.microsoft.com/office/powerpoint/2010/main" val="189353836"/>
              </p:ext>
            </p:extLst>
          </p:nvPr>
        </p:nvGraphicFramePr>
        <p:xfrm>
          <a:off x="5906362" y="2695845"/>
          <a:ext cx="5305715" cy="957546"/>
        </p:xfrm>
        <a:graphic>
          <a:graphicData uri="http://schemas.openxmlformats.org/drawingml/2006/table">
            <a:tbl>
              <a:tblPr/>
              <a:tblGrid>
                <a:gridCol w="3167451">
                  <a:extLst>
                    <a:ext uri="{9D8B030D-6E8A-4147-A177-3AD203B41FA5}">
                      <a16:colId xmlns:a16="http://schemas.microsoft.com/office/drawing/2014/main" val="3555521737"/>
                    </a:ext>
                  </a:extLst>
                </a:gridCol>
                <a:gridCol w="1530266">
                  <a:extLst>
                    <a:ext uri="{9D8B030D-6E8A-4147-A177-3AD203B41FA5}">
                      <a16:colId xmlns:a16="http://schemas.microsoft.com/office/drawing/2014/main" val="1890463883"/>
                    </a:ext>
                  </a:extLst>
                </a:gridCol>
                <a:gridCol w="607998">
                  <a:extLst>
                    <a:ext uri="{9D8B030D-6E8A-4147-A177-3AD203B41FA5}">
                      <a16:colId xmlns:a16="http://schemas.microsoft.com/office/drawing/2014/main" val="795740684"/>
                    </a:ext>
                  </a:extLst>
                </a:gridCol>
              </a:tblGrid>
              <a:tr h="319182">
                <a:tc>
                  <a:txBody>
                    <a:bodyPr/>
                    <a:lstStyle/>
                    <a:p>
                      <a:pPr algn="ctr" fontAlgn="b">
                        <a:lnSpc>
                          <a:spcPct val="107000"/>
                        </a:lnSpc>
                      </a:pPr>
                      <a:r>
                        <a:rPr lang="es-CO" sz="12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ESTADO  </a:t>
                      </a:r>
                      <a:endParaRPr lang="es-CO" sz="1200" dirty="0">
                        <a:effectLst/>
                        <a:latin typeface="Arial" panose="020B0604020202020204" pitchFamily="34" charset="0"/>
                        <a:ea typeface="Bitstream Vera Sans"/>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b">
                        <a:lnSpc>
                          <a:spcPct val="107000"/>
                        </a:lnSpc>
                      </a:pPr>
                      <a:r>
                        <a:rPr lang="es-CO" sz="12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VALOR </a:t>
                      </a:r>
                      <a:endParaRPr lang="es-CO" sz="1200" dirty="0">
                        <a:effectLst/>
                        <a:latin typeface="Arial" panose="020B0604020202020204" pitchFamily="34" charset="0"/>
                        <a:ea typeface="Bitstream Vera Sans"/>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b">
                        <a:lnSpc>
                          <a:spcPct val="107000"/>
                        </a:lnSpc>
                      </a:pPr>
                      <a:r>
                        <a:rPr lang="es-CO" sz="12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es-CO" sz="1200" dirty="0">
                        <a:effectLst/>
                        <a:latin typeface="Arial" panose="020B0604020202020204" pitchFamily="34" charset="0"/>
                        <a:ea typeface="Bitstream Vera Sans"/>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526960348"/>
                  </a:ext>
                </a:extLst>
              </a:tr>
              <a:tr h="319182">
                <a:tc>
                  <a:txBody>
                    <a:bodyPr/>
                    <a:lstStyle/>
                    <a:p>
                      <a:pPr algn="ctr" fontAlgn="b">
                        <a:lnSpc>
                          <a:spcPct val="107000"/>
                        </a:lnSpc>
                      </a:pPr>
                      <a:r>
                        <a:rPr lang="es-ES"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EJECUTADO AL 25 DE ABRIL DE 2025</a:t>
                      </a:r>
                      <a:endParaRPr lang="es-CO" sz="1200" dirty="0">
                        <a:effectLst/>
                        <a:latin typeface="Arial" panose="020B0604020202020204" pitchFamily="34" charset="0"/>
                        <a:ea typeface="Bitstream Vera Sans"/>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lnSpc>
                          <a:spcPct val="107000"/>
                        </a:lnSpc>
                      </a:pPr>
                      <a:r>
                        <a:rPr lang="es-CO" sz="1200" kern="1200" dirty="0">
                          <a:effectLst/>
                          <a:latin typeface="Calibri" panose="020F0502020204030204" pitchFamily="34" charset="0"/>
                          <a:ea typeface="Times New Roman" panose="02020603050405020304" pitchFamily="18" charset="0"/>
                          <a:cs typeface="Times New Roman" panose="02020603050405020304" pitchFamily="18" charset="0"/>
                        </a:rPr>
                        <a:t> $                          0,00</a:t>
                      </a:r>
                      <a:endParaRPr lang="es-CO" sz="1200" dirty="0">
                        <a:effectLst/>
                        <a:latin typeface="Arial" panose="020B0604020202020204" pitchFamily="34" charset="0"/>
                        <a:ea typeface="Bitstream Vera Sans"/>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lnSpc>
                          <a:spcPct val="107000"/>
                        </a:lnSpc>
                      </a:pPr>
                      <a:r>
                        <a:rPr lang="es-CO" sz="1200" kern="1200" dirty="0">
                          <a:effectLst/>
                          <a:latin typeface="Calibri" panose="020F0502020204030204" pitchFamily="34" charset="0"/>
                          <a:ea typeface="Times New Roman" panose="02020603050405020304" pitchFamily="18" charset="0"/>
                          <a:cs typeface="Times New Roman" panose="02020603050405020304" pitchFamily="18" charset="0"/>
                        </a:rPr>
                        <a:t>0%</a:t>
                      </a:r>
                      <a:endParaRPr lang="es-CO" sz="1200" dirty="0">
                        <a:effectLst/>
                        <a:latin typeface="Arial" panose="020B0604020202020204" pitchFamily="34" charset="0"/>
                        <a:ea typeface="Bitstream Vera Sans"/>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36883130"/>
                  </a:ext>
                </a:extLst>
              </a:tr>
              <a:tr h="319182">
                <a:tc>
                  <a:txBody>
                    <a:bodyPr/>
                    <a:lstStyle/>
                    <a:p>
                      <a:pPr algn="ctr" fontAlgn="b">
                        <a:lnSpc>
                          <a:spcPct val="107000"/>
                        </a:lnSpc>
                      </a:pPr>
                      <a:r>
                        <a:rPr lang="es-ES"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POR EJECUTAR AL 14 DE FEBRERO DE 2025</a:t>
                      </a:r>
                      <a:endParaRPr lang="es-CO" sz="1200" dirty="0">
                        <a:effectLst/>
                        <a:latin typeface="Arial" panose="020B0604020202020204" pitchFamily="34" charset="0"/>
                        <a:ea typeface="Bitstream Vera Sans"/>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7000"/>
                        </a:lnSpc>
                        <a:spcBef>
                          <a:spcPts val="0"/>
                        </a:spcBef>
                        <a:spcAft>
                          <a:spcPts val="0"/>
                        </a:spcAft>
                        <a:buClrTx/>
                        <a:buSzTx/>
                        <a:buFontTx/>
                        <a:buNone/>
                        <a:tabLst/>
                        <a:defRPr/>
                      </a:pPr>
                      <a:r>
                        <a:rPr lang="es-CO" sz="1200" dirty="0"/>
                        <a:t>$ 671,483,655,25</a:t>
                      </a:r>
                      <a:r>
                        <a:rPr lang="es-CO" sz="1200" kern="12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s-CO" sz="1200" dirty="0">
                        <a:effectLst/>
                        <a:latin typeface="Arial" panose="020B0604020202020204" pitchFamily="34" charset="0"/>
                        <a:ea typeface="Bitstream Vera Sans"/>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lnSpc>
                          <a:spcPct val="107000"/>
                        </a:lnSpc>
                      </a:pPr>
                      <a:r>
                        <a:rPr lang="es-CO" sz="1200" kern="1200" dirty="0">
                          <a:effectLst/>
                          <a:latin typeface="Calibri" panose="020F0502020204030204" pitchFamily="34" charset="0"/>
                          <a:ea typeface="Times New Roman" panose="02020603050405020304" pitchFamily="18" charset="0"/>
                          <a:cs typeface="Times New Roman" panose="02020603050405020304" pitchFamily="18" charset="0"/>
                        </a:rPr>
                        <a:t>100%</a:t>
                      </a:r>
                      <a:endParaRPr lang="es-CO" sz="1200" dirty="0">
                        <a:effectLst/>
                        <a:latin typeface="Arial" panose="020B0604020202020204" pitchFamily="34" charset="0"/>
                        <a:ea typeface="Bitstream Vera Sans"/>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723174"/>
                  </a:ext>
                </a:extLst>
              </a:tr>
            </a:tbl>
          </a:graphicData>
        </a:graphic>
      </p:graphicFrame>
      <p:sp>
        <p:nvSpPr>
          <p:cNvPr id="4" name="CuadroTexto 3">
            <a:extLst>
              <a:ext uri="{FF2B5EF4-FFF2-40B4-BE49-F238E27FC236}">
                <a16:creationId xmlns:a16="http://schemas.microsoft.com/office/drawing/2014/main" id="{B0F48426-4F75-3BB1-F522-0A122C3D5883}"/>
              </a:ext>
            </a:extLst>
          </p:cNvPr>
          <p:cNvSpPr txBox="1"/>
          <p:nvPr/>
        </p:nvSpPr>
        <p:spPr>
          <a:xfrm>
            <a:off x="5703820" y="3625934"/>
            <a:ext cx="5903574" cy="2677656"/>
          </a:xfrm>
          <a:prstGeom prst="rect">
            <a:avLst/>
          </a:prstGeom>
          <a:noFill/>
        </p:spPr>
        <p:txBody>
          <a:bodyPr wrap="square" rtlCol="0">
            <a:spAutoFit/>
          </a:bodyPr>
          <a:lstStyle/>
          <a:p>
            <a:endParaRPr lang="es-CO" b="1" dirty="0"/>
          </a:p>
          <a:p>
            <a:r>
              <a:rPr lang="es-CO" sz="1600" dirty="0">
                <a:latin typeface="Century Gothic" panose="020B0502020202020204" pitchFamily="34" charset="0"/>
              </a:rPr>
              <a:t>A espera de entrega de insumos por parte del </a:t>
            </a:r>
            <a:r>
              <a:rPr lang="es-CO" sz="1600" b="1" dirty="0">
                <a:latin typeface="Century Gothic" panose="020B0502020202020204" pitchFamily="34" charset="0"/>
              </a:rPr>
              <a:t>ITBOY</a:t>
            </a:r>
            <a:r>
              <a:rPr lang="es-CO" sz="1600" dirty="0">
                <a:latin typeface="Century Gothic" panose="020B0502020202020204" pitchFamily="34" charset="0"/>
              </a:rPr>
              <a:t>:</a:t>
            </a:r>
          </a:p>
          <a:p>
            <a:endParaRPr lang="es-CO" sz="1600" dirty="0">
              <a:latin typeface="Century Gothic" panose="020B0502020202020204" pitchFamily="34" charset="0"/>
            </a:endParaRPr>
          </a:p>
          <a:p>
            <a:pPr marL="285750" indent="-285750">
              <a:buFont typeface="Arial" panose="020B0604020202020204" pitchFamily="34" charset="0"/>
              <a:buChar char="•"/>
            </a:pPr>
            <a:r>
              <a:rPr lang="es-CO" sz="1600" dirty="0">
                <a:latin typeface="Century Gothic" panose="020B0502020202020204" pitchFamily="34" charset="0"/>
              </a:rPr>
              <a:t>Documento técnico de diseños definitivos de los sectores.</a:t>
            </a:r>
          </a:p>
          <a:p>
            <a:pPr marL="285750" indent="-285750">
              <a:buFont typeface="Arial" panose="020B0604020202020204" pitchFamily="34" charset="0"/>
              <a:buChar char="•"/>
            </a:pPr>
            <a:r>
              <a:rPr lang="es-CO" sz="1600" dirty="0">
                <a:latin typeface="Century Gothic" panose="020B0502020202020204" pitchFamily="34" charset="0"/>
              </a:rPr>
              <a:t>Especificaciones técnicas (inventario, coordenadas, cantidades y tipo de señalización).</a:t>
            </a:r>
          </a:p>
          <a:p>
            <a:endParaRPr lang="es-CO" dirty="0"/>
          </a:p>
          <a:p>
            <a:endParaRPr lang="es-CO" dirty="0"/>
          </a:p>
          <a:p>
            <a:endParaRPr lang="es-CO" dirty="0"/>
          </a:p>
        </p:txBody>
      </p:sp>
    </p:spTree>
    <p:extLst>
      <p:ext uri="{BB962C8B-B14F-4D97-AF65-F5344CB8AC3E}">
        <p14:creationId xmlns:p14="http://schemas.microsoft.com/office/powerpoint/2010/main" val="21412409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5F9AC-039F-2FC2-0B95-345F27B75B69}"/>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01934E1F-0468-F0C3-7D89-913E58E1BCF0}"/>
              </a:ext>
            </a:extLst>
          </p:cNvPr>
          <p:cNvPicPr>
            <a:picLocks noGrp="1" noRot="1" noChangeAspect="1" noMove="1" noResize="1" noEditPoints="1" noAdjustHandles="1" noChangeArrowheads="1" noChangeShapeType="1" noCrop="1"/>
          </p:cNvPicPr>
          <p:nvPr/>
        </p:nvPicPr>
        <p:blipFill>
          <a:blip r:embed="rId3"/>
          <a:stretch>
            <a:fillRect/>
          </a:stretch>
        </p:blipFill>
        <p:spPr>
          <a:xfrm flipV="1">
            <a:off x="0" y="0"/>
            <a:ext cx="12192000" cy="6858000"/>
          </a:xfrm>
          <a:prstGeom prst="rect">
            <a:avLst/>
          </a:prstGeom>
        </p:spPr>
      </p:pic>
      <p:sp>
        <p:nvSpPr>
          <p:cNvPr id="9" name="CuadroTexto 8">
            <a:extLst>
              <a:ext uri="{FF2B5EF4-FFF2-40B4-BE49-F238E27FC236}">
                <a16:creationId xmlns:a16="http://schemas.microsoft.com/office/drawing/2014/main" id="{B6A3D129-878C-1782-280E-A3BED918D928}"/>
              </a:ext>
            </a:extLst>
          </p:cNvPr>
          <p:cNvSpPr txBox="1"/>
          <p:nvPr/>
        </p:nvSpPr>
        <p:spPr>
          <a:xfrm>
            <a:off x="2460075" y="264941"/>
            <a:ext cx="7518405" cy="461665"/>
          </a:xfrm>
          <a:prstGeom prst="rect">
            <a:avLst/>
          </a:prstGeom>
          <a:noFill/>
        </p:spPr>
        <p:txBody>
          <a:bodyPr wrap="none" rtlCol="0">
            <a:spAutoFit/>
          </a:bodyPr>
          <a:lstStyle/>
          <a:p>
            <a:r>
              <a:rPr lang="es-ES" sz="2400" b="1" dirty="0">
                <a:solidFill>
                  <a:schemeClr val="tx1">
                    <a:lumMod val="75000"/>
                    <a:lumOff val="25000"/>
                  </a:schemeClr>
                </a:solidFill>
                <a:latin typeface="Century Gothic" panose="020B0502020202020204" pitchFamily="34" charset="0"/>
                <a:cs typeface="Arial" panose="020B0604020202020204" pitchFamily="34" charset="0"/>
              </a:rPr>
              <a:t>CONVENIO No. 235 DE 2024 – REPARCHEO TUNJA </a:t>
            </a:r>
            <a:endParaRPr lang="es-CO" sz="2400" b="1" dirty="0">
              <a:solidFill>
                <a:schemeClr val="tx1">
                  <a:lumMod val="75000"/>
                  <a:lumOff val="25000"/>
                </a:schemeClr>
              </a:solidFill>
              <a:latin typeface="Century Gothic" panose="020B0502020202020204" pitchFamily="34" charset="0"/>
              <a:cs typeface="Arial" panose="020B0604020202020204" pitchFamily="34" charset="0"/>
            </a:endParaRPr>
          </a:p>
        </p:txBody>
      </p:sp>
      <p:sp>
        <p:nvSpPr>
          <p:cNvPr id="10" name="Rectángulo 9">
            <a:extLst>
              <a:ext uri="{FF2B5EF4-FFF2-40B4-BE49-F238E27FC236}">
                <a16:creationId xmlns:a16="http://schemas.microsoft.com/office/drawing/2014/main" id="{CF3774F2-E645-6A31-2FAD-1D54F4DE2EF9}"/>
              </a:ext>
            </a:extLst>
          </p:cNvPr>
          <p:cNvSpPr/>
          <p:nvPr/>
        </p:nvSpPr>
        <p:spPr>
          <a:xfrm>
            <a:off x="462987" y="858975"/>
            <a:ext cx="11424213" cy="116839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b="1" dirty="0">
                <a:solidFill>
                  <a:schemeClr val="tx1"/>
                </a:solidFill>
                <a:latin typeface="Century Gothic" panose="020B0502020202020204" pitchFamily="34" charset="0"/>
              </a:rPr>
              <a:t>OBJETO</a:t>
            </a:r>
            <a:r>
              <a:rPr lang="es-ES" dirty="0">
                <a:solidFill>
                  <a:schemeClr val="tx1"/>
                </a:solidFill>
                <a:latin typeface="Century Gothic" panose="020B0502020202020204" pitchFamily="34" charset="0"/>
              </a:rPr>
              <a:t>: </a:t>
            </a:r>
            <a:r>
              <a:rPr lang="es-MX" dirty="0">
                <a:solidFill>
                  <a:schemeClr val="tx1"/>
                </a:solidFill>
                <a:latin typeface="Century Gothic" panose="020B0502020202020204" pitchFamily="34" charset="0"/>
              </a:rPr>
              <a:t>Aunar esfuerzos entre la alcaldía mayor de Tunja y Tierrasua S.A.S para el mantenimiento y recuperación de la malla vial del municipio, a través de la instalación de mezcla asfáltica, en la zona urbana de la ciudad de Tunja.</a:t>
            </a:r>
            <a:endParaRPr lang="es-ES" dirty="0">
              <a:solidFill>
                <a:schemeClr val="tx1"/>
              </a:solidFill>
              <a:latin typeface="Century Gothic" panose="020B0502020202020204" pitchFamily="34" charset="0"/>
            </a:endParaRPr>
          </a:p>
        </p:txBody>
      </p:sp>
      <p:graphicFrame>
        <p:nvGraphicFramePr>
          <p:cNvPr id="13" name="Tabla 12">
            <a:extLst>
              <a:ext uri="{FF2B5EF4-FFF2-40B4-BE49-F238E27FC236}">
                <a16:creationId xmlns:a16="http://schemas.microsoft.com/office/drawing/2014/main" id="{802E2900-F5BE-D7A6-21DA-0BFEF062D2C5}"/>
              </a:ext>
            </a:extLst>
          </p:cNvPr>
          <p:cNvGraphicFramePr>
            <a:graphicFrameLocks noGrp="1"/>
          </p:cNvGraphicFramePr>
          <p:nvPr>
            <p:extLst>
              <p:ext uri="{D42A27DB-BD31-4B8C-83A1-F6EECF244321}">
                <p14:modId xmlns:p14="http://schemas.microsoft.com/office/powerpoint/2010/main" val="2472280132"/>
              </p:ext>
            </p:extLst>
          </p:nvPr>
        </p:nvGraphicFramePr>
        <p:xfrm>
          <a:off x="383222" y="2159741"/>
          <a:ext cx="3545320" cy="3547347"/>
        </p:xfrm>
        <a:graphic>
          <a:graphicData uri="http://schemas.openxmlformats.org/drawingml/2006/table">
            <a:tbl>
              <a:tblPr firstRow="1" bandRow="1">
                <a:tableStyleId>{3B4B98B0-60AC-42C2-AFA5-B58CD77FA1E5}</a:tableStyleId>
              </a:tblPr>
              <a:tblGrid>
                <a:gridCol w="1449078">
                  <a:extLst>
                    <a:ext uri="{9D8B030D-6E8A-4147-A177-3AD203B41FA5}">
                      <a16:colId xmlns:a16="http://schemas.microsoft.com/office/drawing/2014/main" val="3386221600"/>
                    </a:ext>
                  </a:extLst>
                </a:gridCol>
                <a:gridCol w="2096242">
                  <a:extLst>
                    <a:ext uri="{9D8B030D-6E8A-4147-A177-3AD203B41FA5}">
                      <a16:colId xmlns:a16="http://schemas.microsoft.com/office/drawing/2014/main" val="3023588219"/>
                    </a:ext>
                  </a:extLst>
                </a:gridCol>
              </a:tblGrid>
              <a:tr h="731650">
                <a:tc>
                  <a:txBody>
                    <a:bodyPr/>
                    <a:lstStyle/>
                    <a:p>
                      <a:r>
                        <a:rPr lang="es-CO" sz="1400" b="1" dirty="0">
                          <a:latin typeface="Century Gothic" panose="020B0502020202020204" pitchFamily="34" charset="0"/>
                        </a:rPr>
                        <a:t>Valor</a:t>
                      </a:r>
                    </a:p>
                  </a:txBody>
                  <a:tcPr anchor="ctr"/>
                </a:tc>
                <a:tc>
                  <a:txBody>
                    <a:bodyPr/>
                    <a:lstStyle/>
                    <a:p>
                      <a:pPr algn="l"/>
                      <a:r>
                        <a:rPr lang="es-CO" sz="1400" b="0" dirty="0">
                          <a:latin typeface="Century Gothic" panose="020B0502020202020204" pitchFamily="34" charset="0"/>
                        </a:rPr>
                        <a:t>$450.000.000.00</a:t>
                      </a:r>
                    </a:p>
                  </a:txBody>
                  <a:tcPr anchor="ctr"/>
                </a:tc>
                <a:extLst>
                  <a:ext uri="{0D108BD9-81ED-4DB2-BD59-A6C34878D82A}">
                    <a16:rowId xmlns:a16="http://schemas.microsoft.com/office/drawing/2014/main" val="3799243388"/>
                  </a:ext>
                </a:extLst>
              </a:tr>
              <a:tr h="731650">
                <a:tc>
                  <a:txBody>
                    <a:bodyPr/>
                    <a:lstStyle/>
                    <a:p>
                      <a:r>
                        <a:rPr lang="es-CO" sz="1400" b="1" dirty="0">
                          <a:latin typeface="Century Gothic" panose="020B0502020202020204" pitchFamily="34" charset="0"/>
                        </a:rPr>
                        <a:t>Fecha de Inicio</a:t>
                      </a:r>
                    </a:p>
                  </a:txBody>
                  <a:tcPr anchor="ctr"/>
                </a:tc>
                <a:tc>
                  <a:txBody>
                    <a:bodyPr/>
                    <a:lstStyle/>
                    <a:p>
                      <a:r>
                        <a:rPr lang="es-CO" sz="1400" dirty="0">
                          <a:latin typeface="Century Gothic" panose="020B0502020202020204" pitchFamily="34" charset="0"/>
                        </a:rPr>
                        <a:t>30 de Enero de 2025</a:t>
                      </a:r>
                    </a:p>
                  </a:txBody>
                  <a:tcPr anchor="ctr"/>
                </a:tc>
                <a:extLst>
                  <a:ext uri="{0D108BD9-81ED-4DB2-BD59-A6C34878D82A}">
                    <a16:rowId xmlns:a16="http://schemas.microsoft.com/office/drawing/2014/main" val="4084991408"/>
                  </a:ext>
                </a:extLst>
              </a:tr>
              <a:tr h="840029">
                <a:tc>
                  <a:txBody>
                    <a:bodyPr/>
                    <a:lstStyle/>
                    <a:p>
                      <a:r>
                        <a:rPr lang="es-CO" sz="1400" b="1" dirty="0">
                          <a:latin typeface="Century Gothic" panose="020B0502020202020204" pitchFamily="34" charset="0"/>
                        </a:rPr>
                        <a:t>Acta de suspensión N°1</a:t>
                      </a:r>
                    </a:p>
                  </a:txBody>
                  <a:tcPr anchor="ctr"/>
                </a:tc>
                <a:tc>
                  <a:txBody>
                    <a:bodyPr/>
                    <a:lstStyle/>
                    <a:p>
                      <a:r>
                        <a:rPr lang="es-CO" sz="1400" dirty="0">
                          <a:latin typeface="Century Gothic" panose="020B0502020202020204" pitchFamily="34" charset="0"/>
                        </a:rPr>
                        <a:t>27 de Marzo de 2025</a:t>
                      </a:r>
                    </a:p>
                  </a:txBody>
                  <a:tcPr anchor="ctr"/>
                </a:tc>
                <a:extLst>
                  <a:ext uri="{0D108BD9-81ED-4DB2-BD59-A6C34878D82A}">
                    <a16:rowId xmlns:a16="http://schemas.microsoft.com/office/drawing/2014/main" val="941344633"/>
                  </a:ext>
                </a:extLst>
              </a:tr>
              <a:tr h="514850">
                <a:tc>
                  <a:txBody>
                    <a:bodyPr/>
                    <a:lstStyle/>
                    <a:p>
                      <a:r>
                        <a:rPr lang="es-CO" sz="1400" b="1" dirty="0">
                          <a:latin typeface="Century Gothic" panose="020B0502020202020204" pitchFamily="34" charset="0"/>
                        </a:rPr>
                        <a:t>Estado </a:t>
                      </a:r>
                    </a:p>
                  </a:txBody>
                  <a:tcPr anchor="ctr"/>
                </a:tc>
                <a:tc>
                  <a:txBody>
                    <a:bodyPr/>
                    <a:lstStyle/>
                    <a:p>
                      <a:r>
                        <a:rPr lang="es-CO" sz="1400" dirty="0">
                          <a:latin typeface="Century Gothic" panose="020B0502020202020204" pitchFamily="34" charset="0"/>
                        </a:rPr>
                        <a:t>En ejecución  </a:t>
                      </a:r>
                    </a:p>
                  </a:txBody>
                  <a:tcPr anchor="ctr"/>
                </a:tc>
                <a:extLst>
                  <a:ext uri="{0D108BD9-81ED-4DB2-BD59-A6C34878D82A}">
                    <a16:rowId xmlns:a16="http://schemas.microsoft.com/office/drawing/2014/main" val="4105986489"/>
                  </a:ext>
                </a:extLst>
              </a:tr>
              <a:tr h="729168">
                <a:tc>
                  <a:txBody>
                    <a:bodyPr/>
                    <a:lstStyle/>
                    <a:p>
                      <a:r>
                        <a:rPr lang="es-CO" sz="1400" b="1" dirty="0">
                          <a:latin typeface="Century Gothic" panose="020B0502020202020204" pitchFamily="34" charset="0"/>
                        </a:rPr>
                        <a:t>Reiniciación</a:t>
                      </a:r>
                    </a:p>
                  </a:txBody>
                  <a:tcPr anchor="ctr"/>
                </a:tc>
                <a:tc>
                  <a:txBody>
                    <a:bodyPr/>
                    <a:lstStyle/>
                    <a:p>
                      <a:r>
                        <a:rPr lang="es-CO" sz="1400" dirty="0">
                          <a:latin typeface="Century Gothic" panose="020B0502020202020204" pitchFamily="34" charset="0"/>
                        </a:rPr>
                        <a:t>28 de Abril de 2025</a:t>
                      </a:r>
                    </a:p>
                  </a:txBody>
                  <a:tcPr anchor="ctr"/>
                </a:tc>
                <a:extLst>
                  <a:ext uri="{0D108BD9-81ED-4DB2-BD59-A6C34878D82A}">
                    <a16:rowId xmlns:a16="http://schemas.microsoft.com/office/drawing/2014/main" val="3614091232"/>
                  </a:ext>
                </a:extLst>
              </a:tr>
            </a:tbl>
          </a:graphicData>
        </a:graphic>
      </p:graphicFrame>
      <p:pic>
        <p:nvPicPr>
          <p:cNvPr id="12" name="Imagen 11">
            <a:extLst>
              <a:ext uri="{FF2B5EF4-FFF2-40B4-BE49-F238E27FC236}">
                <a16:creationId xmlns:a16="http://schemas.microsoft.com/office/drawing/2014/main" id="{08580B6E-278F-5C07-7896-C636EC234579}"/>
              </a:ext>
            </a:extLst>
          </p:cNvPr>
          <p:cNvPicPr>
            <a:picLocks noChangeAspect="1"/>
          </p:cNvPicPr>
          <p:nvPr/>
        </p:nvPicPr>
        <p:blipFill>
          <a:blip r:embed="rId4"/>
          <a:srcRect r="55260"/>
          <a:stretch/>
        </p:blipFill>
        <p:spPr>
          <a:xfrm>
            <a:off x="2687961" y="5812953"/>
            <a:ext cx="2481162" cy="1045047"/>
          </a:xfrm>
          <a:prstGeom prst="rect">
            <a:avLst/>
          </a:prstGeom>
        </p:spPr>
      </p:pic>
      <p:pic>
        <p:nvPicPr>
          <p:cNvPr id="14" name="Imagen 13" descr="Logotipo&#10;&#10;Descripción generada automáticamente">
            <a:extLst>
              <a:ext uri="{FF2B5EF4-FFF2-40B4-BE49-F238E27FC236}">
                <a16:creationId xmlns:a16="http://schemas.microsoft.com/office/drawing/2014/main" id="{597FC033-C1C1-E7DD-CC3D-D1FBB5456A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75093" y="5828960"/>
            <a:ext cx="1447800" cy="977182"/>
          </a:xfrm>
          <a:prstGeom prst="rect">
            <a:avLst/>
          </a:prstGeom>
        </p:spPr>
      </p:pic>
      <p:graphicFrame>
        <p:nvGraphicFramePr>
          <p:cNvPr id="5" name="Tabla 4">
            <a:extLst>
              <a:ext uri="{FF2B5EF4-FFF2-40B4-BE49-F238E27FC236}">
                <a16:creationId xmlns:a16="http://schemas.microsoft.com/office/drawing/2014/main" id="{21C64500-B2F4-12BE-C476-9D641E08AF6E}"/>
              </a:ext>
            </a:extLst>
          </p:cNvPr>
          <p:cNvGraphicFramePr>
            <a:graphicFrameLocks noGrp="1"/>
          </p:cNvGraphicFramePr>
          <p:nvPr>
            <p:extLst>
              <p:ext uri="{D42A27DB-BD31-4B8C-83A1-F6EECF244321}">
                <p14:modId xmlns:p14="http://schemas.microsoft.com/office/powerpoint/2010/main" val="2432921342"/>
              </p:ext>
            </p:extLst>
          </p:nvPr>
        </p:nvGraphicFramePr>
        <p:xfrm>
          <a:off x="4166887" y="3421087"/>
          <a:ext cx="7458622" cy="2286000"/>
        </p:xfrm>
        <a:graphic>
          <a:graphicData uri="http://schemas.openxmlformats.org/drawingml/2006/table">
            <a:tbl>
              <a:tblPr firstRow="1" bandRow="1">
                <a:tableStyleId>{0E3FDE45-AF77-4B5C-9715-49D594BDF05E}</a:tableStyleId>
              </a:tblPr>
              <a:tblGrid>
                <a:gridCol w="2013008">
                  <a:extLst>
                    <a:ext uri="{9D8B030D-6E8A-4147-A177-3AD203B41FA5}">
                      <a16:colId xmlns:a16="http://schemas.microsoft.com/office/drawing/2014/main" val="2596203992"/>
                    </a:ext>
                  </a:extLst>
                </a:gridCol>
                <a:gridCol w="2759620">
                  <a:extLst>
                    <a:ext uri="{9D8B030D-6E8A-4147-A177-3AD203B41FA5}">
                      <a16:colId xmlns:a16="http://schemas.microsoft.com/office/drawing/2014/main" val="1363621400"/>
                    </a:ext>
                  </a:extLst>
                </a:gridCol>
                <a:gridCol w="1298722">
                  <a:extLst>
                    <a:ext uri="{9D8B030D-6E8A-4147-A177-3AD203B41FA5}">
                      <a16:colId xmlns:a16="http://schemas.microsoft.com/office/drawing/2014/main" val="3805799365"/>
                    </a:ext>
                  </a:extLst>
                </a:gridCol>
                <a:gridCol w="1387272">
                  <a:extLst>
                    <a:ext uri="{9D8B030D-6E8A-4147-A177-3AD203B41FA5}">
                      <a16:colId xmlns:a16="http://schemas.microsoft.com/office/drawing/2014/main" val="2915700312"/>
                    </a:ext>
                  </a:extLst>
                </a:gridCol>
              </a:tblGrid>
              <a:tr h="477969">
                <a:tc>
                  <a:txBody>
                    <a:bodyPr/>
                    <a:lstStyle/>
                    <a:p>
                      <a:pPr algn="ctr"/>
                      <a:r>
                        <a:rPr lang="es-MX" sz="1400" b="1" dirty="0"/>
                        <a:t>TRAMO</a:t>
                      </a:r>
                      <a:endParaRPr lang="es-CO" sz="1400" b="1" dirty="0"/>
                    </a:p>
                  </a:txBody>
                  <a:tcPr anchor="ctr"/>
                </a:tc>
                <a:tc>
                  <a:txBody>
                    <a:bodyPr/>
                    <a:lstStyle/>
                    <a:p>
                      <a:pPr algn="ctr"/>
                      <a:r>
                        <a:rPr lang="es-MX" sz="1400" b="1" dirty="0"/>
                        <a:t>ACTIVIDADES</a:t>
                      </a:r>
                      <a:endParaRPr lang="es-CO" sz="1400" b="1" dirty="0"/>
                    </a:p>
                  </a:txBody>
                  <a:tcPr anchor="ctr"/>
                </a:tc>
                <a:tc>
                  <a:txBody>
                    <a:bodyPr/>
                    <a:lstStyle/>
                    <a:p>
                      <a:pPr algn="ctr"/>
                      <a:r>
                        <a:rPr lang="es-MX" sz="1400" b="1" dirty="0"/>
                        <a:t>ÁREA INTERVENIDA</a:t>
                      </a:r>
                      <a:endParaRPr lang="es-CO" sz="1400" b="1" dirty="0"/>
                    </a:p>
                  </a:txBody>
                  <a:tcPr anchor="ctr"/>
                </a:tc>
                <a:tc>
                  <a:txBody>
                    <a:bodyPr/>
                    <a:lstStyle/>
                    <a:p>
                      <a:pPr algn="ctr"/>
                      <a:r>
                        <a:rPr lang="es-MX" sz="1400" b="1" dirty="0"/>
                        <a:t>M3 DE MEZCLA INSTALADOS</a:t>
                      </a:r>
                      <a:endParaRPr lang="es-CO" sz="1400" b="1" dirty="0"/>
                    </a:p>
                  </a:txBody>
                  <a:tcPr anchor="ctr"/>
                </a:tc>
                <a:extLst>
                  <a:ext uri="{0D108BD9-81ED-4DB2-BD59-A6C34878D82A}">
                    <a16:rowId xmlns:a16="http://schemas.microsoft.com/office/drawing/2014/main" val="3433643046"/>
                  </a:ext>
                </a:extLst>
              </a:tr>
              <a:tr h="477969">
                <a:tc>
                  <a:txBody>
                    <a:bodyPr/>
                    <a:lstStyle/>
                    <a:p>
                      <a:pPr algn="just"/>
                      <a:r>
                        <a:rPr lang="es-MX" sz="1400" b="1" u="none" strike="noStrike" kern="1200" baseline="0" dirty="0">
                          <a:solidFill>
                            <a:schemeClr val="dk1"/>
                          </a:solidFill>
                        </a:rPr>
                        <a:t>Carrera 11 ‐ Los Hongos ‐ Barrio San Francisco </a:t>
                      </a:r>
                      <a:endParaRPr lang="es-CO" sz="1400" b="1" dirty="0"/>
                    </a:p>
                  </a:txBody>
                  <a:tcPr anchor="ctr"/>
                </a:tc>
                <a:tc rowSpan="3">
                  <a:txBody>
                    <a:bodyPr/>
                    <a:lstStyle/>
                    <a:p>
                      <a:pPr algn="just"/>
                      <a:r>
                        <a:rPr lang="es-MX" sz="1300" dirty="0"/>
                        <a:t>Apertura mecánica de caja, retiro de sobrantes, barrido, imprimación con emulsión, instalación y compactación de mezcla asfáltica, transporte de materiales.</a:t>
                      </a:r>
                      <a:endParaRPr lang="es-CO" sz="1300" dirty="0"/>
                    </a:p>
                  </a:txBody>
                  <a:tcPr anchor="ctr"/>
                </a:tc>
                <a:tc>
                  <a:txBody>
                    <a:bodyPr/>
                    <a:lstStyle/>
                    <a:p>
                      <a:pPr algn="ctr"/>
                      <a:r>
                        <a:rPr lang="es-MX" sz="1400" dirty="0"/>
                        <a:t>672 M2</a:t>
                      </a:r>
                      <a:endParaRPr lang="es-CO" sz="1400" dirty="0"/>
                    </a:p>
                  </a:txBody>
                  <a:tcPr anchor="ctr"/>
                </a:tc>
                <a:tc>
                  <a:txBody>
                    <a:bodyPr/>
                    <a:lstStyle/>
                    <a:p>
                      <a:pPr algn="ctr"/>
                      <a:r>
                        <a:rPr lang="es-MX" sz="1400" dirty="0"/>
                        <a:t>99,1</a:t>
                      </a:r>
                      <a:r>
                        <a:rPr lang="es-CO" sz="1400" dirty="0"/>
                        <a:t>3</a:t>
                      </a:r>
                      <a:endParaRPr lang="es-MX" sz="1400" dirty="0"/>
                    </a:p>
                  </a:txBody>
                  <a:tcPr anchor="ctr"/>
                </a:tc>
                <a:extLst>
                  <a:ext uri="{0D108BD9-81ED-4DB2-BD59-A6C34878D82A}">
                    <a16:rowId xmlns:a16="http://schemas.microsoft.com/office/drawing/2014/main" val="2782977203"/>
                  </a:ext>
                </a:extLst>
              </a:tr>
              <a:tr h="477969">
                <a:tc>
                  <a:txBody>
                    <a:bodyPr/>
                    <a:lstStyle/>
                    <a:p>
                      <a:pPr algn="just"/>
                      <a:r>
                        <a:rPr lang="es-CO" sz="1400" b="1" u="none" strike="noStrike" kern="1200" baseline="0" dirty="0">
                          <a:solidFill>
                            <a:schemeClr val="dk1"/>
                          </a:solidFill>
                        </a:rPr>
                        <a:t>Av. Universitaria por dos calzadas</a:t>
                      </a:r>
                      <a:endParaRPr lang="es-CO" sz="1400" b="1" dirty="0"/>
                    </a:p>
                  </a:txBody>
                  <a:tcPr anchor="ctr"/>
                </a:tc>
                <a:tc vMerge="1">
                  <a:txBody>
                    <a:bodyPr/>
                    <a:lstStyle/>
                    <a:p>
                      <a:pPr algn="ctr"/>
                      <a:endParaRPr lang="es-CO" sz="1600" dirty="0"/>
                    </a:p>
                  </a:txBody>
                  <a:tcPr/>
                </a:tc>
                <a:tc>
                  <a:txBody>
                    <a:bodyPr/>
                    <a:lstStyle/>
                    <a:p>
                      <a:pPr algn="ctr"/>
                      <a:r>
                        <a:rPr lang="es-MX" sz="1400" dirty="0"/>
                        <a:t>2770,10 M2</a:t>
                      </a:r>
                      <a:endParaRPr lang="es-CO" sz="1400" dirty="0"/>
                    </a:p>
                  </a:txBody>
                  <a:tcPr anchor="ctr"/>
                </a:tc>
                <a:tc>
                  <a:txBody>
                    <a:bodyPr/>
                    <a:lstStyle/>
                    <a:p>
                      <a:pPr algn="ctr"/>
                      <a:r>
                        <a:rPr lang="es-MX" sz="1400" dirty="0"/>
                        <a:t>237,39</a:t>
                      </a:r>
                      <a:endParaRPr lang="es-CO" sz="1400" dirty="0"/>
                    </a:p>
                  </a:txBody>
                  <a:tcPr anchor="ctr"/>
                </a:tc>
                <a:extLst>
                  <a:ext uri="{0D108BD9-81ED-4DB2-BD59-A6C34878D82A}">
                    <a16:rowId xmlns:a16="http://schemas.microsoft.com/office/drawing/2014/main" val="866746045"/>
                  </a:ext>
                </a:extLst>
              </a:tr>
              <a:tr h="674780">
                <a:tc>
                  <a:txBody>
                    <a:bodyPr/>
                    <a:lstStyle/>
                    <a:p>
                      <a:pPr algn="just"/>
                      <a:r>
                        <a:rPr lang="es-MX" sz="1400" b="1" dirty="0"/>
                        <a:t>Av. Olímpica (Glorieta Norte-Glorieta Gobernador)</a:t>
                      </a:r>
                      <a:endParaRPr lang="es-CO" sz="1400" b="1" dirty="0"/>
                    </a:p>
                  </a:txBody>
                  <a:tcPr anchor="ctr"/>
                </a:tc>
                <a:tc vMerge="1">
                  <a:txBody>
                    <a:bodyPr/>
                    <a:lstStyle/>
                    <a:p>
                      <a:endParaRPr lang="es-CO"/>
                    </a:p>
                  </a:txBody>
                  <a:tcPr/>
                </a:tc>
                <a:tc>
                  <a:txBody>
                    <a:bodyPr/>
                    <a:lstStyle/>
                    <a:p>
                      <a:pPr algn="ctr"/>
                      <a:r>
                        <a:rPr lang="es-MX" sz="1400" dirty="0"/>
                        <a:t>392,50 M3</a:t>
                      </a:r>
                      <a:endParaRPr lang="es-CO" sz="1400" dirty="0"/>
                    </a:p>
                  </a:txBody>
                  <a:tcPr anchor="ctr"/>
                </a:tc>
                <a:tc>
                  <a:txBody>
                    <a:bodyPr/>
                    <a:lstStyle/>
                    <a:p>
                      <a:pPr algn="ctr"/>
                      <a:r>
                        <a:rPr lang="es-MX" sz="1400" dirty="0"/>
                        <a:t>48,75</a:t>
                      </a:r>
                      <a:endParaRPr lang="es-CO" sz="1400" dirty="0"/>
                    </a:p>
                  </a:txBody>
                  <a:tcPr anchor="ctr"/>
                </a:tc>
                <a:extLst>
                  <a:ext uri="{0D108BD9-81ED-4DB2-BD59-A6C34878D82A}">
                    <a16:rowId xmlns:a16="http://schemas.microsoft.com/office/drawing/2014/main" val="3298716517"/>
                  </a:ext>
                </a:extLst>
              </a:tr>
            </a:tbl>
          </a:graphicData>
        </a:graphic>
      </p:graphicFrame>
      <p:sp>
        <p:nvSpPr>
          <p:cNvPr id="11" name="CuadroTexto 10">
            <a:extLst>
              <a:ext uri="{FF2B5EF4-FFF2-40B4-BE49-F238E27FC236}">
                <a16:creationId xmlns:a16="http://schemas.microsoft.com/office/drawing/2014/main" id="{02DB3DFE-758B-1610-5B75-2E0010DDA694}"/>
              </a:ext>
            </a:extLst>
          </p:cNvPr>
          <p:cNvSpPr txBox="1"/>
          <p:nvPr/>
        </p:nvSpPr>
        <p:spPr>
          <a:xfrm>
            <a:off x="4166887" y="2714439"/>
            <a:ext cx="7458622" cy="584775"/>
          </a:xfrm>
          <a:prstGeom prst="rect">
            <a:avLst/>
          </a:prstGeom>
          <a:noFill/>
        </p:spPr>
        <p:txBody>
          <a:bodyPr wrap="square" rtlCol="0">
            <a:spAutoFit/>
          </a:bodyPr>
          <a:lstStyle/>
          <a:p>
            <a:r>
              <a:rPr lang="es-CO" sz="1600" dirty="0">
                <a:latin typeface="Century Gothic" panose="020B0502020202020204" pitchFamily="34" charset="0"/>
              </a:rPr>
              <a:t>Desde el inicio de convenio a corte de 25 de abril de 2025 se ha ejecutado </a:t>
            </a:r>
            <a:r>
              <a:rPr lang="es-CO" sz="1600" b="1" dirty="0">
                <a:latin typeface="Century Gothic" panose="020B0502020202020204" pitchFamily="34" charset="0"/>
              </a:rPr>
              <a:t>35%</a:t>
            </a:r>
            <a:r>
              <a:rPr lang="es-CO" sz="1600" dirty="0">
                <a:latin typeface="Century Gothic" panose="020B0502020202020204" pitchFamily="34" charset="0"/>
              </a:rPr>
              <a:t> del valor total del convenio </a:t>
            </a:r>
          </a:p>
        </p:txBody>
      </p:sp>
      <p:sp>
        <p:nvSpPr>
          <p:cNvPr id="18" name="CuadroTexto 17">
            <a:extLst>
              <a:ext uri="{FF2B5EF4-FFF2-40B4-BE49-F238E27FC236}">
                <a16:creationId xmlns:a16="http://schemas.microsoft.com/office/drawing/2014/main" id="{CD57F360-53FA-FB9C-2A20-A7C23B849D34}"/>
              </a:ext>
            </a:extLst>
          </p:cNvPr>
          <p:cNvSpPr txBox="1"/>
          <p:nvPr/>
        </p:nvSpPr>
        <p:spPr>
          <a:xfrm>
            <a:off x="4987193" y="2197272"/>
            <a:ext cx="6146156" cy="369332"/>
          </a:xfrm>
          <a:prstGeom prst="rect">
            <a:avLst/>
          </a:prstGeom>
          <a:noFill/>
        </p:spPr>
        <p:txBody>
          <a:bodyPr wrap="square">
            <a:spAutoFit/>
          </a:bodyPr>
          <a:lstStyle/>
          <a:p>
            <a:pPr lvl="0" algn="ctr">
              <a:spcBef>
                <a:spcPts val="225"/>
              </a:spcBef>
              <a:tabLst>
                <a:tab pos="622300" algn="l"/>
              </a:tabLst>
            </a:pPr>
            <a:r>
              <a:rPr lang="es-CO" sz="1800" b="1" dirty="0">
                <a:effectLst/>
                <a:latin typeface="Times New Roman" panose="02020603050405020304" pitchFamily="18" charset="0"/>
                <a:ea typeface="Calibri" panose="020F0502020204030204" pitchFamily="34" charset="0"/>
              </a:rPr>
              <a:t>Estado de ejecución del contrato </a:t>
            </a:r>
            <a:endParaRPr lang="es-CO" sz="18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1585074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5F5AE4-AA1F-8C3A-5E72-5A9E87100FCA}"/>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BFAFB8DE-787C-C1BA-4343-D4D225A91D68}"/>
              </a:ext>
            </a:extLst>
          </p:cNvPr>
          <p:cNvPicPr>
            <a:picLocks noGrp="1" noRot="1" noChangeAspect="1" noMove="1" noResize="1" noEditPoints="1" noAdjustHandles="1" noChangeArrowheads="1" noChangeShapeType="1" noCrop="1"/>
          </p:cNvPicPr>
          <p:nvPr/>
        </p:nvPicPr>
        <p:blipFill>
          <a:blip r:embed="rId3"/>
          <a:stretch>
            <a:fillRect/>
          </a:stretch>
        </p:blipFill>
        <p:spPr>
          <a:xfrm flipV="1">
            <a:off x="0" y="0"/>
            <a:ext cx="12192000" cy="6858000"/>
          </a:xfrm>
          <a:prstGeom prst="rect">
            <a:avLst/>
          </a:prstGeom>
        </p:spPr>
      </p:pic>
      <p:sp>
        <p:nvSpPr>
          <p:cNvPr id="9" name="CuadroTexto 8">
            <a:extLst>
              <a:ext uri="{FF2B5EF4-FFF2-40B4-BE49-F238E27FC236}">
                <a16:creationId xmlns:a16="http://schemas.microsoft.com/office/drawing/2014/main" id="{EFEB0FD4-27A9-D3C0-3A31-9F0F5A885D47}"/>
              </a:ext>
            </a:extLst>
          </p:cNvPr>
          <p:cNvSpPr txBox="1"/>
          <p:nvPr/>
        </p:nvSpPr>
        <p:spPr>
          <a:xfrm>
            <a:off x="2002538" y="394776"/>
            <a:ext cx="8186921" cy="461665"/>
          </a:xfrm>
          <a:prstGeom prst="rect">
            <a:avLst/>
          </a:prstGeom>
          <a:noFill/>
        </p:spPr>
        <p:txBody>
          <a:bodyPr wrap="none" rtlCol="0">
            <a:spAutoFit/>
          </a:bodyPr>
          <a:lstStyle/>
          <a:p>
            <a:r>
              <a:rPr lang="es-CO" sz="2400" b="1" dirty="0">
                <a:solidFill>
                  <a:schemeClr val="tx1">
                    <a:lumMod val="75000"/>
                    <a:lumOff val="25000"/>
                  </a:schemeClr>
                </a:solidFill>
                <a:latin typeface="Arial" panose="020B0604020202020204" pitchFamily="34" charset="0"/>
                <a:cs typeface="Arial" panose="020B0604020202020204" pitchFamily="34" charset="0"/>
              </a:rPr>
              <a:t>CONTRATO INTERADMINISTRATIVO No. 2831 del 2024</a:t>
            </a:r>
            <a:endParaRPr lang="es-CO" sz="2400" b="1" dirty="0">
              <a:solidFill>
                <a:schemeClr val="tx1">
                  <a:lumMod val="75000"/>
                  <a:lumOff val="25000"/>
                </a:schemeClr>
              </a:solidFill>
              <a:latin typeface="Century Gothic" panose="020B0502020202020204" pitchFamily="34" charset="0"/>
              <a:cs typeface="Arial" panose="020B0604020202020204" pitchFamily="34" charset="0"/>
            </a:endParaRPr>
          </a:p>
        </p:txBody>
      </p:sp>
      <p:graphicFrame>
        <p:nvGraphicFramePr>
          <p:cNvPr id="13" name="Tabla 12">
            <a:extLst>
              <a:ext uri="{FF2B5EF4-FFF2-40B4-BE49-F238E27FC236}">
                <a16:creationId xmlns:a16="http://schemas.microsoft.com/office/drawing/2014/main" id="{38F6B25C-77D8-E7B0-80B5-2609F9B66309}"/>
              </a:ext>
            </a:extLst>
          </p:cNvPr>
          <p:cNvGraphicFramePr>
            <a:graphicFrameLocks noGrp="1"/>
          </p:cNvGraphicFramePr>
          <p:nvPr>
            <p:extLst>
              <p:ext uri="{D42A27DB-BD31-4B8C-83A1-F6EECF244321}">
                <p14:modId xmlns:p14="http://schemas.microsoft.com/office/powerpoint/2010/main" val="3734446745"/>
              </p:ext>
            </p:extLst>
          </p:nvPr>
        </p:nvGraphicFramePr>
        <p:xfrm>
          <a:off x="580200" y="1878136"/>
          <a:ext cx="4126838" cy="3971899"/>
        </p:xfrm>
        <a:graphic>
          <a:graphicData uri="http://schemas.openxmlformats.org/drawingml/2006/table">
            <a:tbl>
              <a:tblPr firstRow="1" bandRow="1">
                <a:tableStyleId>{3B4B98B0-60AC-42C2-AFA5-B58CD77FA1E5}</a:tableStyleId>
              </a:tblPr>
              <a:tblGrid>
                <a:gridCol w="1793349">
                  <a:extLst>
                    <a:ext uri="{9D8B030D-6E8A-4147-A177-3AD203B41FA5}">
                      <a16:colId xmlns:a16="http://schemas.microsoft.com/office/drawing/2014/main" val="3386221600"/>
                    </a:ext>
                  </a:extLst>
                </a:gridCol>
                <a:gridCol w="2333489">
                  <a:extLst>
                    <a:ext uri="{9D8B030D-6E8A-4147-A177-3AD203B41FA5}">
                      <a16:colId xmlns:a16="http://schemas.microsoft.com/office/drawing/2014/main" val="3023588219"/>
                    </a:ext>
                  </a:extLst>
                </a:gridCol>
              </a:tblGrid>
              <a:tr h="499336">
                <a:tc>
                  <a:txBody>
                    <a:bodyPr/>
                    <a:lstStyle/>
                    <a:p>
                      <a:r>
                        <a:rPr lang="es-CO" sz="1400" b="1" dirty="0">
                          <a:latin typeface="Century Gothic" panose="020B0502020202020204" pitchFamily="34" charset="0"/>
                        </a:rPr>
                        <a:t>Valor</a:t>
                      </a:r>
                    </a:p>
                  </a:txBody>
                  <a:tcPr anchor="ctr"/>
                </a:tc>
                <a:tc>
                  <a:txBody>
                    <a:bodyPr/>
                    <a:lstStyle/>
                    <a:p>
                      <a:r>
                        <a:rPr lang="es-CO" sz="1400" b="0" dirty="0">
                          <a:latin typeface="Century Gothic" panose="020B0502020202020204" pitchFamily="34" charset="0"/>
                        </a:rPr>
                        <a:t>$244.917.973.00</a:t>
                      </a:r>
                    </a:p>
                  </a:txBody>
                  <a:tcPr anchor="ctr"/>
                </a:tc>
                <a:extLst>
                  <a:ext uri="{0D108BD9-81ED-4DB2-BD59-A6C34878D82A}">
                    <a16:rowId xmlns:a16="http://schemas.microsoft.com/office/drawing/2014/main" val="3799243388"/>
                  </a:ext>
                </a:extLst>
              </a:tr>
              <a:tr h="437553">
                <a:tc>
                  <a:txBody>
                    <a:bodyPr/>
                    <a:lstStyle/>
                    <a:p>
                      <a:r>
                        <a:rPr lang="es-CO" sz="1400" b="1" dirty="0">
                          <a:latin typeface="Century Gothic" panose="020B0502020202020204" pitchFamily="34" charset="0"/>
                        </a:rPr>
                        <a:t>Fecha de Inicio</a:t>
                      </a:r>
                    </a:p>
                  </a:txBody>
                  <a:tcPr anchor="ctr"/>
                </a:tc>
                <a:tc>
                  <a:txBody>
                    <a:bodyPr/>
                    <a:lstStyle/>
                    <a:p>
                      <a:r>
                        <a:rPr lang="es-CO" sz="1400" dirty="0">
                          <a:latin typeface="Century Gothic" panose="020B0502020202020204" pitchFamily="34" charset="0"/>
                        </a:rPr>
                        <a:t>22 de Agosto de 2024</a:t>
                      </a:r>
                    </a:p>
                  </a:txBody>
                  <a:tcPr anchor="ctr"/>
                </a:tc>
                <a:extLst>
                  <a:ext uri="{0D108BD9-81ED-4DB2-BD59-A6C34878D82A}">
                    <a16:rowId xmlns:a16="http://schemas.microsoft.com/office/drawing/2014/main" val="4084991408"/>
                  </a:ext>
                </a:extLst>
              </a:tr>
              <a:tr h="368951">
                <a:tc>
                  <a:txBody>
                    <a:bodyPr/>
                    <a:lstStyle/>
                    <a:p>
                      <a:r>
                        <a:rPr lang="es-CO" sz="1400" b="1" dirty="0">
                          <a:latin typeface="Century Gothic" panose="020B0502020202020204" pitchFamily="34" charset="0"/>
                        </a:rPr>
                        <a:t>Plazo de Contrato </a:t>
                      </a:r>
                    </a:p>
                  </a:txBody>
                  <a:tcPr anchor="ctr"/>
                </a:tc>
                <a:tc>
                  <a:txBody>
                    <a:bodyPr/>
                    <a:lstStyle/>
                    <a:p>
                      <a:r>
                        <a:rPr lang="es-CO" sz="1400" dirty="0">
                          <a:latin typeface="Century Gothic" panose="020B0502020202020204" pitchFamily="34" charset="0"/>
                        </a:rPr>
                        <a:t>8 meses y 18 días </a:t>
                      </a:r>
                    </a:p>
                  </a:txBody>
                  <a:tcPr anchor="ctr"/>
                </a:tc>
                <a:extLst>
                  <a:ext uri="{0D108BD9-81ED-4DB2-BD59-A6C34878D82A}">
                    <a16:rowId xmlns:a16="http://schemas.microsoft.com/office/drawing/2014/main" val="1026762364"/>
                  </a:ext>
                </a:extLst>
              </a:tr>
              <a:tr h="729205">
                <a:tc>
                  <a:txBody>
                    <a:bodyPr/>
                    <a:lstStyle/>
                    <a:p>
                      <a:r>
                        <a:rPr lang="es-CO" sz="1400" b="1" dirty="0">
                          <a:latin typeface="Century Gothic" panose="020B0502020202020204" pitchFamily="34" charset="0"/>
                        </a:rPr>
                        <a:t>Fecha de terminación inicial</a:t>
                      </a:r>
                    </a:p>
                  </a:txBody>
                  <a:tcPr anchor="ctr"/>
                </a:tc>
                <a:tc>
                  <a:txBody>
                    <a:bodyPr/>
                    <a:lstStyle/>
                    <a:p>
                      <a:r>
                        <a:rPr lang="es-CO" sz="1400" dirty="0">
                          <a:latin typeface="Century Gothic" panose="020B0502020202020204" pitchFamily="34" charset="0"/>
                        </a:rPr>
                        <a:t>6 de Junio de 2025</a:t>
                      </a:r>
                    </a:p>
                  </a:txBody>
                  <a:tcPr anchor="ctr"/>
                </a:tc>
                <a:extLst>
                  <a:ext uri="{0D108BD9-81ED-4DB2-BD59-A6C34878D82A}">
                    <a16:rowId xmlns:a16="http://schemas.microsoft.com/office/drawing/2014/main" val="2460182974"/>
                  </a:ext>
                </a:extLst>
              </a:tr>
              <a:tr h="366636">
                <a:tc>
                  <a:txBody>
                    <a:bodyPr/>
                    <a:lstStyle/>
                    <a:p>
                      <a:r>
                        <a:rPr lang="es-CO" sz="1400" b="1" dirty="0">
                          <a:latin typeface="Century Gothic" panose="020B0502020202020204" pitchFamily="34" charset="0"/>
                        </a:rPr>
                        <a:t>Acta de suspensión </a:t>
                      </a:r>
                    </a:p>
                  </a:txBody>
                  <a:tcPr anchor="ctr"/>
                </a:tc>
                <a:tc>
                  <a:txBody>
                    <a:bodyPr/>
                    <a:lstStyle/>
                    <a:p>
                      <a:r>
                        <a:rPr lang="es-CO" sz="1400" dirty="0">
                          <a:latin typeface="Century Gothic" panose="020B0502020202020204" pitchFamily="34" charset="0"/>
                        </a:rPr>
                        <a:t>23 de Diciembre de 2024</a:t>
                      </a:r>
                    </a:p>
                  </a:txBody>
                  <a:tcPr anchor="ctr"/>
                </a:tc>
                <a:extLst>
                  <a:ext uri="{0D108BD9-81ED-4DB2-BD59-A6C34878D82A}">
                    <a16:rowId xmlns:a16="http://schemas.microsoft.com/office/drawing/2014/main" val="1510165222"/>
                  </a:ext>
                </a:extLst>
              </a:tr>
              <a:tr h="302590">
                <a:tc>
                  <a:txBody>
                    <a:bodyPr/>
                    <a:lstStyle/>
                    <a:p>
                      <a:r>
                        <a:rPr lang="es-CO" sz="1400" b="1" dirty="0">
                          <a:latin typeface="Century Gothic" panose="020B0502020202020204" pitchFamily="34" charset="0"/>
                        </a:rPr>
                        <a:t>Acta de reinicio</a:t>
                      </a:r>
                    </a:p>
                  </a:txBody>
                  <a:tcPr anchor="ctr"/>
                </a:tc>
                <a:tc>
                  <a:txBody>
                    <a:bodyPr/>
                    <a:lstStyle/>
                    <a:p>
                      <a:r>
                        <a:rPr lang="es-CO" sz="1400" dirty="0">
                          <a:latin typeface="Century Gothic" panose="020B0502020202020204" pitchFamily="34" charset="0"/>
                        </a:rPr>
                        <a:t>17 de enero de 2025</a:t>
                      </a:r>
                    </a:p>
                  </a:txBody>
                  <a:tcPr anchor="ctr"/>
                </a:tc>
                <a:extLst>
                  <a:ext uri="{0D108BD9-81ED-4DB2-BD59-A6C34878D82A}">
                    <a16:rowId xmlns:a16="http://schemas.microsoft.com/office/drawing/2014/main" val="3108281114"/>
                  </a:ext>
                </a:extLst>
              </a:tr>
              <a:tr h="379754">
                <a:tc>
                  <a:txBody>
                    <a:bodyPr/>
                    <a:lstStyle/>
                    <a:p>
                      <a:r>
                        <a:rPr lang="es-CO" sz="1400" b="1" dirty="0">
                          <a:latin typeface="Century Gothic" panose="020B0502020202020204" pitchFamily="34" charset="0"/>
                        </a:rPr>
                        <a:t>Prorroga N°1 </a:t>
                      </a:r>
                    </a:p>
                  </a:txBody>
                  <a:tcPr anchor="ctr"/>
                </a:tc>
                <a:tc>
                  <a:txBody>
                    <a:bodyPr/>
                    <a:lstStyle/>
                    <a:p>
                      <a:r>
                        <a:rPr lang="es-CO" sz="1400" dirty="0">
                          <a:latin typeface="Century Gothic" panose="020B0502020202020204" pitchFamily="34" charset="0"/>
                        </a:rPr>
                        <a:t>21 de Enero de 2025</a:t>
                      </a:r>
                    </a:p>
                  </a:txBody>
                  <a:tcPr anchor="ctr"/>
                </a:tc>
                <a:extLst>
                  <a:ext uri="{0D108BD9-81ED-4DB2-BD59-A6C34878D82A}">
                    <a16:rowId xmlns:a16="http://schemas.microsoft.com/office/drawing/2014/main" val="1707967413"/>
                  </a:ext>
                </a:extLst>
              </a:tr>
              <a:tr h="347241">
                <a:tc>
                  <a:txBody>
                    <a:bodyPr/>
                    <a:lstStyle/>
                    <a:p>
                      <a:r>
                        <a:rPr lang="es-CO" sz="1400" b="1" dirty="0">
                          <a:latin typeface="Century Gothic" panose="020B0502020202020204" pitchFamily="34" charset="0"/>
                        </a:rPr>
                        <a:t>Prorroga N°2</a:t>
                      </a:r>
                    </a:p>
                  </a:txBody>
                  <a:tcPr anchor="ctr"/>
                </a:tc>
                <a:tc>
                  <a:txBody>
                    <a:bodyPr/>
                    <a:lstStyle/>
                    <a:p>
                      <a:r>
                        <a:rPr lang="es-CO" sz="1400" dirty="0">
                          <a:latin typeface="Century Gothic" panose="020B0502020202020204" pitchFamily="34" charset="0"/>
                        </a:rPr>
                        <a:t>04 de Marzo de 2025</a:t>
                      </a:r>
                    </a:p>
                  </a:txBody>
                  <a:tcPr anchor="ctr"/>
                </a:tc>
                <a:extLst>
                  <a:ext uri="{0D108BD9-81ED-4DB2-BD59-A6C34878D82A}">
                    <a16:rowId xmlns:a16="http://schemas.microsoft.com/office/drawing/2014/main" val="1082428918"/>
                  </a:ext>
                </a:extLst>
              </a:tr>
              <a:tr h="386899">
                <a:tc>
                  <a:txBody>
                    <a:bodyPr/>
                    <a:lstStyle/>
                    <a:p>
                      <a:r>
                        <a:rPr lang="es-CO" sz="1400" b="1" dirty="0">
                          <a:latin typeface="Century Gothic" panose="020B0502020202020204" pitchFamily="34" charset="0"/>
                        </a:rPr>
                        <a:t>Estado </a:t>
                      </a:r>
                    </a:p>
                  </a:txBody>
                  <a:tcPr anchor="ctr"/>
                </a:tc>
                <a:tc>
                  <a:txBody>
                    <a:bodyPr/>
                    <a:lstStyle/>
                    <a:p>
                      <a:r>
                        <a:rPr lang="es-CO" sz="1400" dirty="0">
                          <a:latin typeface="Century Gothic" panose="020B0502020202020204" pitchFamily="34" charset="0"/>
                        </a:rPr>
                        <a:t>En ejecución </a:t>
                      </a:r>
                    </a:p>
                  </a:txBody>
                  <a:tcPr anchor="ctr"/>
                </a:tc>
                <a:extLst>
                  <a:ext uri="{0D108BD9-81ED-4DB2-BD59-A6C34878D82A}">
                    <a16:rowId xmlns:a16="http://schemas.microsoft.com/office/drawing/2014/main" val="4105986489"/>
                  </a:ext>
                </a:extLst>
              </a:tr>
            </a:tbl>
          </a:graphicData>
        </a:graphic>
      </p:graphicFrame>
      <p:pic>
        <p:nvPicPr>
          <p:cNvPr id="12" name="Imagen 11">
            <a:extLst>
              <a:ext uri="{FF2B5EF4-FFF2-40B4-BE49-F238E27FC236}">
                <a16:creationId xmlns:a16="http://schemas.microsoft.com/office/drawing/2014/main" id="{2DA6A098-F29F-2AFE-DCEC-83A74563BBBE}"/>
              </a:ext>
            </a:extLst>
          </p:cNvPr>
          <p:cNvPicPr>
            <a:picLocks noChangeAspect="1"/>
          </p:cNvPicPr>
          <p:nvPr/>
        </p:nvPicPr>
        <p:blipFill>
          <a:blip r:embed="rId4"/>
          <a:srcRect r="55260"/>
          <a:stretch/>
        </p:blipFill>
        <p:spPr>
          <a:xfrm>
            <a:off x="3448891" y="5856327"/>
            <a:ext cx="2481162" cy="1045047"/>
          </a:xfrm>
          <a:prstGeom prst="rect">
            <a:avLst/>
          </a:prstGeom>
        </p:spPr>
      </p:pic>
      <p:pic>
        <p:nvPicPr>
          <p:cNvPr id="14" name="Imagen 13" descr="Logotipo&#10;&#10;Descripción generada automáticamente">
            <a:extLst>
              <a:ext uri="{FF2B5EF4-FFF2-40B4-BE49-F238E27FC236}">
                <a16:creationId xmlns:a16="http://schemas.microsoft.com/office/drawing/2014/main" id="{2BF86EBE-C0FE-C744-D6A9-3C2D40AD6E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83240" y="5856327"/>
            <a:ext cx="1447800" cy="977182"/>
          </a:xfrm>
          <a:prstGeom prst="rect">
            <a:avLst/>
          </a:prstGeom>
        </p:spPr>
      </p:pic>
      <p:sp>
        <p:nvSpPr>
          <p:cNvPr id="2" name="CuadroTexto 1">
            <a:extLst>
              <a:ext uri="{FF2B5EF4-FFF2-40B4-BE49-F238E27FC236}">
                <a16:creationId xmlns:a16="http://schemas.microsoft.com/office/drawing/2014/main" id="{D75F7E13-3F97-3A0E-EE6D-D899FEC0D94F}"/>
              </a:ext>
            </a:extLst>
          </p:cNvPr>
          <p:cNvSpPr txBox="1"/>
          <p:nvPr/>
        </p:nvSpPr>
        <p:spPr>
          <a:xfrm>
            <a:off x="4872942" y="2074067"/>
            <a:ext cx="7153154" cy="1872307"/>
          </a:xfrm>
          <a:prstGeom prst="rect">
            <a:avLst/>
          </a:prstGeom>
          <a:solidFill>
            <a:schemeClr val="bg1">
              <a:lumMod val="95000"/>
            </a:schemeClr>
          </a:solidFill>
        </p:spPr>
        <p:txBody>
          <a:bodyPr wrap="square" rtlCol="0">
            <a:spAutoFit/>
          </a:bodyPr>
          <a:lstStyle/>
          <a:p>
            <a:pPr marL="342900" lvl="0" indent="-342900" algn="just">
              <a:spcBef>
                <a:spcPts val="225"/>
              </a:spcBef>
              <a:buFont typeface="Symbol" panose="05050102010706020507" pitchFamily="18" charset="2"/>
              <a:buChar char=""/>
              <a:tabLst>
                <a:tab pos="622300" algn="l"/>
              </a:tabLst>
            </a:pPr>
            <a:r>
              <a:rPr lang="es-CO" sz="1600" b="1" dirty="0">
                <a:effectLst/>
                <a:latin typeface="Century Gothic" panose="020B0502020202020204" pitchFamily="34" charset="0"/>
                <a:ea typeface="Calibri" panose="020F0502020204030204" pitchFamily="34" charset="0"/>
              </a:rPr>
              <a:t>Estado de ejecución del contrato </a:t>
            </a:r>
            <a:endParaRPr lang="es-CO" sz="1600" dirty="0">
              <a:effectLst/>
              <a:latin typeface="Century Gothic" panose="020B0502020202020204" pitchFamily="34" charset="0"/>
              <a:ea typeface="Calibri" panose="020F0502020204030204" pitchFamily="34" charset="0"/>
            </a:endParaRPr>
          </a:p>
          <a:p>
            <a:pPr marL="457200" indent="-228600" algn="just">
              <a:spcBef>
                <a:spcPts val="225"/>
              </a:spcBef>
              <a:tabLst>
                <a:tab pos="622300" algn="l"/>
              </a:tabLst>
            </a:pPr>
            <a:r>
              <a:rPr lang="es-CO" sz="1600" dirty="0">
                <a:effectLst/>
                <a:latin typeface="Century Gothic" panose="020B0502020202020204" pitchFamily="34" charset="0"/>
                <a:ea typeface="Calibri" panose="020F0502020204030204" pitchFamily="34" charset="0"/>
              </a:rPr>
              <a:t>      A corte del 25 de abril</a:t>
            </a:r>
            <a:r>
              <a:rPr lang="es-CO" sz="1600" dirty="0">
                <a:latin typeface="Century Gothic" panose="020B0502020202020204" pitchFamily="34" charset="0"/>
                <a:ea typeface="Calibri" panose="020F0502020204030204" pitchFamily="34" charset="0"/>
              </a:rPr>
              <a:t> de 2025</a:t>
            </a:r>
            <a:r>
              <a:rPr lang="es-CO" sz="1600" dirty="0">
                <a:effectLst/>
                <a:latin typeface="Century Gothic" panose="020B0502020202020204" pitchFamily="34" charset="0"/>
                <a:ea typeface="Calibri" panose="020F0502020204030204" pitchFamily="34" charset="0"/>
              </a:rPr>
              <a:t>, se ha ejecutado un </a:t>
            </a:r>
            <a:r>
              <a:rPr lang="es-CO" sz="1600" b="1" dirty="0">
                <a:effectLst/>
                <a:latin typeface="Century Gothic" panose="020B0502020202020204" pitchFamily="34" charset="0"/>
                <a:ea typeface="Calibri" panose="020F0502020204030204" pitchFamily="34" charset="0"/>
              </a:rPr>
              <a:t>89.15% </a:t>
            </a:r>
            <a:r>
              <a:rPr lang="es-CO" sz="1600" dirty="0">
                <a:effectLst/>
                <a:latin typeface="Century Gothic" panose="020B0502020202020204" pitchFamily="34" charset="0"/>
                <a:ea typeface="Calibri" panose="020F0502020204030204" pitchFamily="34" charset="0"/>
              </a:rPr>
              <a:t>del valor total del contrato. Durante este período, se ha realizado un seguimiento riguroso a los diferentes frentes de obra, garantizando el cumplimiento de las actividades establecidas en el objeto contractual.</a:t>
            </a:r>
          </a:p>
          <a:p>
            <a:endParaRPr lang="es-CO" dirty="0"/>
          </a:p>
        </p:txBody>
      </p:sp>
      <p:sp>
        <p:nvSpPr>
          <p:cNvPr id="8" name="CuadroTexto 7">
            <a:extLst>
              <a:ext uri="{FF2B5EF4-FFF2-40B4-BE49-F238E27FC236}">
                <a16:creationId xmlns:a16="http://schemas.microsoft.com/office/drawing/2014/main" id="{346EC952-5617-CAAE-069D-A7870F1D9C23}"/>
              </a:ext>
            </a:extLst>
          </p:cNvPr>
          <p:cNvSpPr txBox="1"/>
          <p:nvPr/>
        </p:nvSpPr>
        <p:spPr>
          <a:xfrm>
            <a:off x="489679" y="856441"/>
            <a:ext cx="11201578" cy="923330"/>
          </a:xfrm>
          <a:prstGeom prst="rect">
            <a:avLst/>
          </a:prstGeom>
          <a:noFill/>
        </p:spPr>
        <p:txBody>
          <a:bodyPr wrap="square" rtlCol="0">
            <a:spAutoFit/>
          </a:bodyPr>
          <a:lstStyle/>
          <a:p>
            <a:r>
              <a:rPr lang="es-MX" sz="1600" b="1" dirty="0">
                <a:solidFill>
                  <a:schemeClr val="tx1"/>
                </a:solidFill>
                <a:latin typeface="Century Gothic" panose="020B0502020202020204" pitchFamily="34" charset="0"/>
                <a:cs typeface="Arial" panose="020B0604020202020204" pitchFamily="34" charset="0"/>
              </a:rPr>
              <a:t>OBJETO</a:t>
            </a:r>
            <a:r>
              <a:rPr lang="es-MX" sz="1600" dirty="0">
                <a:solidFill>
                  <a:schemeClr val="tx1"/>
                </a:solidFill>
                <a:latin typeface="Century Gothic" panose="020B0502020202020204" pitchFamily="34" charset="0"/>
                <a:cs typeface="Arial" panose="020B0604020202020204" pitchFamily="34" charset="0"/>
              </a:rPr>
              <a:t>: </a:t>
            </a:r>
            <a:r>
              <a:rPr lang="es-CO" dirty="0">
                <a:solidFill>
                  <a:schemeClr val="tx1"/>
                </a:solidFill>
                <a:latin typeface="Century Gothic" panose="020B0502020202020204" pitchFamily="34" charset="0"/>
                <a:ea typeface="Calibri" panose="020F0502020204030204" pitchFamily="34" charset="0"/>
                <a:cs typeface="Times New Roman" panose="02020603050405020304" pitchFamily="18" charset="0"/>
              </a:rPr>
              <a:t>I</a:t>
            </a:r>
            <a:r>
              <a:rPr lang="es-CO"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nterventoría técnica, administrativa, financiera, jurídica, contable y ambiental al contrato  al contrato de obra “Mantenimiento preventivo y correctivo de los bienes inmuebles de la gobernación de Boyacá.</a:t>
            </a:r>
            <a:endParaRPr lang="es-CO" dirty="0"/>
          </a:p>
        </p:txBody>
      </p:sp>
      <p:grpSp>
        <p:nvGrpSpPr>
          <p:cNvPr id="15" name="Grupo 14">
            <a:extLst>
              <a:ext uri="{FF2B5EF4-FFF2-40B4-BE49-F238E27FC236}">
                <a16:creationId xmlns:a16="http://schemas.microsoft.com/office/drawing/2014/main" id="{B3E848B1-FB8A-C172-1732-F1C757FA06A2}"/>
              </a:ext>
            </a:extLst>
          </p:cNvPr>
          <p:cNvGrpSpPr/>
          <p:nvPr/>
        </p:nvGrpSpPr>
        <p:grpSpPr>
          <a:xfrm>
            <a:off x="5418175" y="3989748"/>
            <a:ext cx="2926709" cy="434094"/>
            <a:chOff x="5922879" y="2074598"/>
            <a:chExt cx="3104617" cy="406692"/>
          </a:xfrm>
        </p:grpSpPr>
        <p:pic>
          <p:nvPicPr>
            <p:cNvPr id="17" name="Gráfico 16" descr="Coins contorno">
              <a:extLst>
                <a:ext uri="{FF2B5EF4-FFF2-40B4-BE49-F238E27FC236}">
                  <a16:creationId xmlns:a16="http://schemas.microsoft.com/office/drawing/2014/main" id="{195B736E-4A62-3955-79C8-02C4E0936E83}"/>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922879" y="2074598"/>
              <a:ext cx="439181" cy="345713"/>
            </a:xfrm>
            <a:prstGeom prst="rect">
              <a:avLst/>
            </a:prstGeom>
          </p:spPr>
        </p:pic>
        <p:sp>
          <p:nvSpPr>
            <p:cNvPr id="19" name="CuadroTexto 18">
              <a:extLst>
                <a:ext uri="{FF2B5EF4-FFF2-40B4-BE49-F238E27FC236}">
                  <a16:creationId xmlns:a16="http://schemas.microsoft.com/office/drawing/2014/main" id="{82428AAB-F243-F5D1-2C2C-5758A2DC5797}"/>
                </a:ext>
              </a:extLst>
            </p:cNvPr>
            <p:cNvSpPr txBox="1"/>
            <p:nvPr/>
          </p:nvSpPr>
          <p:spPr>
            <a:xfrm>
              <a:off x="6460380" y="2164107"/>
              <a:ext cx="2567116" cy="317183"/>
            </a:xfrm>
            <a:prstGeom prst="rect">
              <a:avLst/>
            </a:prstGeom>
            <a:noFill/>
            <a:ln>
              <a:noFill/>
            </a:ln>
          </p:spPr>
          <p:txBody>
            <a:bodyPr wrap="square" lIns="91440" tIns="45720" rIns="91440" bIns="45720" anchor="t">
              <a:spAutoFit/>
            </a:bodyPr>
            <a:lstStyle/>
            <a:p>
              <a:pPr rtl="0" fontAlgn="ctr"/>
              <a:r>
                <a:rPr lang="es-CO" sz="1400" b="1" i="0" u="none" strike="noStrike" dirty="0">
                  <a:effectLst/>
                  <a:latin typeface="Arial Black"/>
                </a:rPr>
                <a:t>Aspectos</a:t>
              </a:r>
              <a:r>
                <a:rPr lang="es-CO" sz="1600" b="1" i="0" u="none" strike="noStrike" dirty="0">
                  <a:solidFill>
                    <a:srgbClr val="336600"/>
                  </a:solidFill>
                  <a:effectLst/>
                  <a:latin typeface="Arial Black"/>
                </a:rPr>
                <a:t> </a:t>
              </a:r>
              <a:r>
                <a:rPr lang="es-CO" sz="1400" b="1" i="0" u="none" strike="noStrike" dirty="0">
                  <a:effectLst/>
                  <a:latin typeface="Arial Black"/>
                </a:rPr>
                <a:t>Financieros</a:t>
              </a:r>
              <a:endParaRPr lang="es-CO" sz="1600" b="1" i="0" u="none" strike="noStrike" dirty="0">
                <a:effectLst/>
                <a:latin typeface="Arial Black" panose="020B0A04020102020204" pitchFamily="34" charset="0"/>
              </a:endParaRPr>
            </a:p>
          </p:txBody>
        </p:sp>
      </p:grpSp>
      <p:graphicFrame>
        <p:nvGraphicFramePr>
          <p:cNvPr id="20" name="Tabla 19">
            <a:extLst>
              <a:ext uri="{FF2B5EF4-FFF2-40B4-BE49-F238E27FC236}">
                <a16:creationId xmlns:a16="http://schemas.microsoft.com/office/drawing/2014/main" id="{3BF05FC4-2531-FCDF-7520-BCACA48C0A51}"/>
              </a:ext>
            </a:extLst>
          </p:cNvPr>
          <p:cNvGraphicFramePr>
            <a:graphicFrameLocks noGrp="1"/>
          </p:cNvGraphicFramePr>
          <p:nvPr>
            <p:extLst>
              <p:ext uri="{D42A27DB-BD31-4B8C-83A1-F6EECF244321}">
                <p14:modId xmlns:p14="http://schemas.microsoft.com/office/powerpoint/2010/main" val="1478448084"/>
              </p:ext>
            </p:extLst>
          </p:nvPr>
        </p:nvGraphicFramePr>
        <p:xfrm>
          <a:off x="6017135" y="4423842"/>
          <a:ext cx="4864768" cy="1169229"/>
        </p:xfrm>
        <a:graphic>
          <a:graphicData uri="http://schemas.openxmlformats.org/drawingml/2006/table">
            <a:tbl>
              <a:tblPr firstRow="1" bandRow="1">
                <a:tableStyleId>{72833802-FEF1-4C79-8D5D-14CF1EAF98D9}</a:tableStyleId>
              </a:tblPr>
              <a:tblGrid>
                <a:gridCol w="1987018">
                  <a:extLst>
                    <a:ext uri="{9D8B030D-6E8A-4147-A177-3AD203B41FA5}">
                      <a16:colId xmlns:a16="http://schemas.microsoft.com/office/drawing/2014/main" val="1267555897"/>
                    </a:ext>
                  </a:extLst>
                </a:gridCol>
                <a:gridCol w="2877750">
                  <a:extLst>
                    <a:ext uri="{9D8B030D-6E8A-4147-A177-3AD203B41FA5}">
                      <a16:colId xmlns:a16="http://schemas.microsoft.com/office/drawing/2014/main" val="3206903570"/>
                    </a:ext>
                  </a:extLst>
                </a:gridCol>
              </a:tblGrid>
              <a:tr h="295260">
                <a:tc gridSpan="2">
                  <a:txBody>
                    <a:bodyPr/>
                    <a:lstStyle/>
                    <a:p>
                      <a:pPr algn="ctr" rtl="0" fontAlgn="ctr"/>
                      <a:r>
                        <a:rPr lang="es-CO" sz="1400" b="1" u="none" strike="noStrike" dirty="0">
                          <a:solidFill>
                            <a:srgbClr val="FFFFFF"/>
                          </a:solidFill>
                          <a:effectLst/>
                        </a:rPr>
                        <a:t>Costo del Proyecto</a:t>
                      </a:r>
                      <a:endParaRPr lang="es-CO" sz="1400" b="1" i="0" u="none" strike="noStrike" dirty="0">
                        <a:solidFill>
                          <a:srgbClr val="FFFFFF"/>
                        </a:solidFill>
                        <a:effectLst/>
                        <a:latin typeface="Arial" panose="020B0604020202020204" pitchFamily="34" charset="0"/>
                      </a:endParaRPr>
                    </a:p>
                  </a:txBody>
                  <a:tcPr marL="9525" marR="9525" marT="9525" marB="0" anchor="ctr"/>
                </a:tc>
                <a:tc hMerge="1">
                  <a:txBody>
                    <a:bodyPr/>
                    <a:lstStyle/>
                    <a:p>
                      <a:endParaRPr lang="es-CO"/>
                    </a:p>
                  </a:txBody>
                  <a:tcPr/>
                </a:tc>
                <a:extLst>
                  <a:ext uri="{0D108BD9-81ED-4DB2-BD59-A6C34878D82A}">
                    <a16:rowId xmlns:a16="http://schemas.microsoft.com/office/drawing/2014/main" val="3844213850"/>
                  </a:ext>
                </a:extLst>
              </a:tr>
              <a:tr h="295260">
                <a:tc>
                  <a:txBody>
                    <a:bodyPr/>
                    <a:lstStyle/>
                    <a:p>
                      <a:pPr algn="ctr" rtl="0" fontAlgn="ctr"/>
                      <a:r>
                        <a:rPr lang="es-CO" sz="1400" b="0" u="none" strike="noStrike" dirty="0">
                          <a:solidFill>
                            <a:srgbClr val="336600"/>
                          </a:solidFill>
                          <a:effectLst/>
                        </a:rPr>
                        <a:t>Costo Interventoría </a:t>
                      </a:r>
                      <a:endParaRPr lang="es-CO" sz="1400" b="0" i="0" u="none" strike="noStrike" dirty="0">
                        <a:solidFill>
                          <a:srgbClr val="336600"/>
                        </a:solidFill>
                        <a:effectLst/>
                        <a:latin typeface="Arial" panose="020B0604020202020204" pitchFamily="34" charset="0"/>
                      </a:endParaRPr>
                    </a:p>
                  </a:txBody>
                  <a:tcPr marL="9525" marR="9525" marT="9525" marB="0" anchor="ctr"/>
                </a:tc>
                <a:tc>
                  <a:txBody>
                    <a:bodyPr/>
                    <a:lstStyle/>
                    <a:p>
                      <a:pPr algn="ctr" rtl="0" fontAlgn="ctr"/>
                      <a:r>
                        <a:rPr lang="es-CO" sz="1400" b="0" u="none" strike="noStrike" dirty="0">
                          <a:solidFill>
                            <a:srgbClr val="336600"/>
                          </a:solidFill>
                          <a:effectLst/>
                        </a:rPr>
                        <a:t>$244´917.973,00</a:t>
                      </a:r>
                      <a:endParaRPr lang="es-CO" sz="1400" b="0" i="0" u="none" strike="noStrike" dirty="0">
                        <a:solidFill>
                          <a:srgbClr val="3366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1871016611"/>
                  </a:ext>
                </a:extLst>
              </a:tr>
              <a:tr h="578709">
                <a:tc>
                  <a:txBody>
                    <a:bodyPr/>
                    <a:lstStyle/>
                    <a:p>
                      <a:pPr algn="ctr" rtl="0" fontAlgn="ctr"/>
                      <a:r>
                        <a:rPr lang="es-CO" sz="1400" b="0" u="none" strike="noStrike" dirty="0">
                          <a:solidFill>
                            <a:srgbClr val="336600"/>
                          </a:solidFill>
                          <a:effectLst/>
                        </a:rPr>
                        <a:t>Primera cuenta. (Proceso revisión)</a:t>
                      </a:r>
                      <a:endParaRPr lang="es-CO" sz="1400" b="0" i="0" u="none" strike="noStrike" dirty="0">
                        <a:solidFill>
                          <a:srgbClr val="336600"/>
                        </a:solidFill>
                        <a:effectLst/>
                        <a:latin typeface="Arial" panose="020B0604020202020204" pitchFamily="34" charset="0"/>
                      </a:endParaRPr>
                    </a:p>
                  </a:txBody>
                  <a:tcPr marL="9525" marR="9525" marT="9525" marB="0" anchor="ctr"/>
                </a:tc>
                <a:tc>
                  <a:txBody>
                    <a:bodyPr/>
                    <a:lstStyle/>
                    <a:p>
                      <a:pPr algn="ctr" rtl="0" fontAlgn="ctr"/>
                      <a:r>
                        <a:rPr lang="es-CO" sz="1400" b="0" u="none" strike="noStrike" dirty="0">
                          <a:solidFill>
                            <a:srgbClr val="336600"/>
                          </a:solidFill>
                          <a:effectLst/>
                        </a:rPr>
                        <a:t>$ 122.458.986,50</a:t>
                      </a:r>
                      <a:endParaRPr lang="es-CO" sz="1400" b="0" i="0" u="none" strike="noStrike" dirty="0">
                        <a:solidFill>
                          <a:srgbClr val="3366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1702026960"/>
                  </a:ext>
                </a:extLst>
              </a:tr>
            </a:tbl>
          </a:graphicData>
        </a:graphic>
      </p:graphicFrame>
    </p:spTree>
    <p:extLst>
      <p:ext uri="{BB962C8B-B14F-4D97-AF65-F5344CB8AC3E}">
        <p14:creationId xmlns:p14="http://schemas.microsoft.com/office/powerpoint/2010/main" val="40396177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CEAC13-A523-E3BA-A846-6D2F6BFB0485}"/>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FEDD5C2E-A51C-8527-60FB-48CB640C68D2}"/>
              </a:ext>
            </a:extLst>
          </p:cNvPr>
          <p:cNvPicPr>
            <a:picLocks noGrp="1" noRot="1" noChangeAspect="1" noMove="1" noResize="1" noEditPoints="1" noAdjustHandles="1" noChangeArrowheads="1" noChangeShapeType="1" noCrop="1"/>
          </p:cNvPicPr>
          <p:nvPr/>
        </p:nvPicPr>
        <p:blipFill>
          <a:blip r:embed="rId3"/>
          <a:stretch>
            <a:fillRect/>
          </a:stretch>
        </p:blipFill>
        <p:spPr>
          <a:xfrm flipV="1">
            <a:off x="0" y="0"/>
            <a:ext cx="12192000" cy="6858000"/>
          </a:xfrm>
          <a:prstGeom prst="rect">
            <a:avLst/>
          </a:prstGeom>
        </p:spPr>
      </p:pic>
      <p:sp>
        <p:nvSpPr>
          <p:cNvPr id="9" name="CuadroTexto 8">
            <a:extLst>
              <a:ext uri="{FF2B5EF4-FFF2-40B4-BE49-F238E27FC236}">
                <a16:creationId xmlns:a16="http://schemas.microsoft.com/office/drawing/2014/main" id="{DD046031-CD2A-3264-8A65-AC3333661281}"/>
              </a:ext>
            </a:extLst>
          </p:cNvPr>
          <p:cNvSpPr txBox="1"/>
          <p:nvPr/>
        </p:nvSpPr>
        <p:spPr>
          <a:xfrm>
            <a:off x="1695991" y="338935"/>
            <a:ext cx="8193718" cy="461665"/>
          </a:xfrm>
          <a:prstGeom prst="rect">
            <a:avLst/>
          </a:prstGeom>
          <a:noFill/>
        </p:spPr>
        <p:txBody>
          <a:bodyPr wrap="none" rtlCol="0">
            <a:spAutoFit/>
          </a:bodyPr>
          <a:lstStyle/>
          <a:p>
            <a:r>
              <a:rPr lang="es-ES" sz="2400" b="1" dirty="0">
                <a:solidFill>
                  <a:schemeClr val="tx1">
                    <a:lumMod val="75000"/>
                    <a:lumOff val="25000"/>
                  </a:schemeClr>
                </a:solidFill>
                <a:latin typeface="Century Gothic" panose="020B0502020202020204" pitchFamily="34" charset="0"/>
                <a:cs typeface="Arial" panose="020B0604020202020204" pitchFamily="34" charset="0"/>
              </a:rPr>
              <a:t>CONVENIO INTERADMINISTRATIVO No 4164 DEL 2024</a:t>
            </a:r>
            <a:endParaRPr lang="es-CO" sz="2400" b="1" dirty="0">
              <a:solidFill>
                <a:schemeClr val="tx1">
                  <a:lumMod val="75000"/>
                  <a:lumOff val="25000"/>
                </a:schemeClr>
              </a:solidFill>
              <a:latin typeface="Century Gothic" panose="020B0502020202020204" pitchFamily="34" charset="0"/>
              <a:cs typeface="Arial" panose="020B0604020202020204" pitchFamily="34" charset="0"/>
            </a:endParaRPr>
          </a:p>
        </p:txBody>
      </p:sp>
      <p:sp>
        <p:nvSpPr>
          <p:cNvPr id="10" name="Rectángulo 9">
            <a:extLst>
              <a:ext uri="{FF2B5EF4-FFF2-40B4-BE49-F238E27FC236}">
                <a16:creationId xmlns:a16="http://schemas.microsoft.com/office/drawing/2014/main" id="{0A4DF4D9-F76C-45EF-4F2C-9CDBCEF35266}"/>
              </a:ext>
            </a:extLst>
          </p:cNvPr>
          <p:cNvSpPr/>
          <p:nvPr/>
        </p:nvSpPr>
        <p:spPr>
          <a:xfrm>
            <a:off x="777956" y="2005723"/>
            <a:ext cx="4558591" cy="133269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1600" b="1" dirty="0">
                <a:solidFill>
                  <a:schemeClr val="tx1"/>
                </a:solidFill>
                <a:latin typeface="Century Gothic" panose="020B0502020202020204" pitchFamily="34" charset="0"/>
              </a:rPr>
              <a:t>OBJETO</a:t>
            </a:r>
            <a:r>
              <a:rPr lang="es-ES" sz="1600" dirty="0">
                <a:solidFill>
                  <a:schemeClr val="tx1"/>
                </a:solidFill>
                <a:latin typeface="Century Gothic" panose="020B0502020202020204" pitchFamily="34" charset="0"/>
              </a:rPr>
              <a:t>: aunar esfuerzos administrativos, técnicos, financieros, jurídicos, sociales y ambientales entre el Departamento de Boyacá, el Instituto de Fomento y Desarrollo de Boyacá (IDEBOY) y la Alianza Societaria y de Desarrollo Empresarial de Boyacá S.A.S. (ASDETBOY S.A.S) en el proyecto de “elaboración de estudios para la creación del centro agroindustrial, logístico y de comercialización del oriente colombiano en el Departamento de Boyacá”</a:t>
            </a:r>
          </a:p>
        </p:txBody>
      </p:sp>
      <p:graphicFrame>
        <p:nvGraphicFramePr>
          <p:cNvPr id="13" name="Tabla 12">
            <a:extLst>
              <a:ext uri="{FF2B5EF4-FFF2-40B4-BE49-F238E27FC236}">
                <a16:creationId xmlns:a16="http://schemas.microsoft.com/office/drawing/2014/main" id="{3EFDF271-F2CB-4C02-AE07-ECD2EA771122}"/>
              </a:ext>
            </a:extLst>
          </p:cNvPr>
          <p:cNvGraphicFramePr>
            <a:graphicFrameLocks noGrp="1"/>
          </p:cNvGraphicFramePr>
          <p:nvPr/>
        </p:nvGraphicFramePr>
        <p:xfrm>
          <a:off x="948752" y="4440871"/>
          <a:ext cx="4216998" cy="423683"/>
        </p:xfrm>
        <a:graphic>
          <a:graphicData uri="http://schemas.openxmlformats.org/drawingml/2006/table">
            <a:tbl>
              <a:tblPr firstRow="1" bandRow="1">
                <a:tableStyleId>{3B4B98B0-60AC-42C2-AFA5-B58CD77FA1E5}</a:tableStyleId>
              </a:tblPr>
              <a:tblGrid>
                <a:gridCol w="1489937">
                  <a:extLst>
                    <a:ext uri="{9D8B030D-6E8A-4147-A177-3AD203B41FA5}">
                      <a16:colId xmlns:a16="http://schemas.microsoft.com/office/drawing/2014/main" val="3386221600"/>
                    </a:ext>
                  </a:extLst>
                </a:gridCol>
                <a:gridCol w="2727061">
                  <a:extLst>
                    <a:ext uri="{9D8B030D-6E8A-4147-A177-3AD203B41FA5}">
                      <a16:colId xmlns:a16="http://schemas.microsoft.com/office/drawing/2014/main" val="3023588219"/>
                    </a:ext>
                  </a:extLst>
                </a:gridCol>
              </a:tblGrid>
              <a:tr h="423683">
                <a:tc>
                  <a:txBody>
                    <a:bodyPr/>
                    <a:lstStyle/>
                    <a:p>
                      <a:r>
                        <a:rPr lang="es-CO" sz="1400" b="1" dirty="0">
                          <a:latin typeface="Century Gothic" panose="020B0502020202020204" pitchFamily="34" charset="0"/>
                        </a:rPr>
                        <a:t>Valor</a:t>
                      </a:r>
                    </a:p>
                  </a:txBody>
                  <a:tcPr anchor="ctr"/>
                </a:tc>
                <a:tc>
                  <a:txBody>
                    <a:bodyPr/>
                    <a:lstStyle/>
                    <a:p>
                      <a:r>
                        <a:rPr lang="es-CO" sz="1400" b="0" dirty="0">
                          <a:latin typeface="Century Gothic" panose="020B0502020202020204" pitchFamily="34" charset="0"/>
                        </a:rPr>
                        <a:t>$665.472.398,50</a:t>
                      </a:r>
                    </a:p>
                  </a:txBody>
                  <a:tcPr anchor="ctr"/>
                </a:tc>
                <a:extLst>
                  <a:ext uri="{0D108BD9-81ED-4DB2-BD59-A6C34878D82A}">
                    <a16:rowId xmlns:a16="http://schemas.microsoft.com/office/drawing/2014/main" val="3799243388"/>
                  </a:ext>
                </a:extLst>
              </a:tr>
            </a:tbl>
          </a:graphicData>
        </a:graphic>
      </p:graphicFrame>
      <p:pic>
        <p:nvPicPr>
          <p:cNvPr id="12" name="Imagen 11">
            <a:extLst>
              <a:ext uri="{FF2B5EF4-FFF2-40B4-BE49-F238E27FC236}">
                <a16:creationId xmlns:a16="http://schemas.microsoft.com/office/drawing/2014/main" id="{83492D15-4B5D-1268-CFC4-9C43D9E15E51}"/>
              </a:ext>
            </a:extLst>
          </p:cNvPr>
          <p:cNvPicPr>
            <a:picLocks noChangeAspect="1"/>
          </p:cNvPicPr>
          <p:nvPr/>
        </p:nvPicPr>
        <p:blipFill>
          <a:blip r:embed="rId4"/>
          <a:srcRect r="55260"/>
          <a:stretch/>
        </p:blipFill>
        <p:spPr>
          <a:xfrm>
            <a:off x="4563116" y="5876230"/>
            <a:ext cx="2481162" cy="1045047"/>
          </a:xfrm>
          <a:prstGeom prst="rect">
            <a:avLst/>
          </a:prstGeom>
        </p:spPr>
      </p:pic>
      <p:pic>
        <p:nvPicPr>
          <p:cNvPr id="14" name="Imagen 13" descr="Logotipo&#10;&#10;Descripción generada automáticamente">
            <a:extLst>
              <a:ext uri="{FF2B5EF4-FFF2-40B4-BE49-F238E27FC236}">
                <a16:creationId xmlns:a16="http://schemas.microsoft.com/office/drawing/2014/main" id="{90FFDE42-9C80-C86D-D1D5-52EB1BCDA9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92840" y="5828960"/>
            <a:ext cx="1447800" cy="977182"/>
          </a:xfrm>
          <a:prstGeom prst="rect">
            <a:avLst/>
          </a:prstGeom>
        </p:spPr>
      </p:pic>
      <p:pic>
        <p:nvPicPr>
          <p:cNvPr id="17" name="Imagen 16">
            <a:extLst>
              <a:ext uri="{FF2B5EF4-FFF2-40B4-BE49-F238E27FC236}">
                <a16:creationId xmlns:a16="http://schemas.microsoft.com/office/drawing/2014/main" id="{7EF4F285-E13E-C1CE-D4CB-4A4277C31C57}"/>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2059" b="76634" l="9975" r="89899">
                        <a14:foregroundMark x1="29419" y1="62418" x2="29419" y2="67974"/>
                        <a14:foregroundMark x1="40909" y1="38235" x2="36869" y2="38235"/>
                        <a14:foregroundMark x1="40909" y1="31699" x2="39268" y2="30392"/>
                        <a14:foregroundMark x1="46086" y1="28268" x2="45076" y2="23856"/>
                        <a14:foregroundMark x1="51136" y1="25980" x2="51515" y2="22059"/>
                        <a14:foregroundMark x1="56187" y1="28268" x2="57576" y2="25163"/>
                        <a14:foregroundMark x1="34217" y1="61275" x2="33712" y2="64706"/>
                        <a14:foregroundMark x1="42677" y1="60294" x2="42929" y2="64052"/>
                        <a14:foregroundMark x1="50758" y1="59967" x2="51136" y2="64379"/>
                        <a14:foregroundMark x1="59217" y1="62745" x2="59217" y2="65196"/>
                        <a14:foregroundMark x1="68182" y1="61275" x2="70202" y2="63889"/>
                      </a14:backgroundRemoval>
                    </a14:imgEffect>
                  </a14:imgLayer>
                </a14:imgProps>
              </a:ext>
              <a:ext uri="{28A0092B-C50C-407E-A947-70E740481C1C}">
                <a14:useLocalDpi xmlns:a14="http://schemas.microsoft.com/office/drawing/2010/main" val="0"/>
              </a:ext>
            </a:extLst>
          </a:blip>
          <a:srcRect t="15499" b="16477"/>
          <a:stretch/>
        </p:blipFill>
        <p:spPr bwMode="auto">
          <a:xfrm>
            <a:off x="2160658" y="5876230"/>
            <a:ext cx="1767884" cy="929912"/>
          </a:xfrm>
          <a:prstGeom prst="rect">
            <a:avLst/>
          </a:prstGeom>
          <a:ln>
            <a:noFill/>
          </a:ln>
          <a:extLst>
            <a:ext uri="{53640926-AAD7-44D8-BBD7-CCE9431645EC}">
              <a14:shadowObscured xmlns:a14="http://schemas.microsoft.com/office/drawing/2010/main"/>
            </a:ext>
          </a:extLst>
        </p:spPr>
      </p:pic>
      <p:sp>
        <p:nvSpPr>
          <p:cNvPr id="5" name="Freeform 2">
            <a:extLst>
              <a:ext uri="{FF2B5EF4-FFF2-40B4-BE49-F238E27FC236}">
                <a16:creationId xmlns:a16="http://schemas.microsoft.com/office/drawing/2014/main" id="{85C3907F-086E-72B2-4BF7-16B57423BB6D}"/>
              </a:ext>
            </a:extLst>
          </p:cNvPr>
          <p:cNvSpPr/>
          <p:nvPr/>
        </p:nvSpPr>
        <p:spPr>
          <a:xfrm>
            <a:off x="5640553" y="1024369"/>
            <a:ext cx="5373811" cy="4346023"/>
          </a:xfrm>
          <a:custGeom>
            <a:avLst/>
            <a:gdLst/>
            <a:ahLst/>
            <a:cxnLst/>
            <a:rect l="l" t="t" r="r" b="b"/>
            <a:pathLst>
              <a:path w="8113777" h="9613426">
                <a:moveTo>
                  <a:pt x="0" y="0"/>
                </a:moveTo>
                <a:lnTo>
                  <a:pt x="8113777" y="0"/>
                </a:lnTo>
                <a:lnTo>
                  <a:pt x="8113777" y="9613426"/>
                </a:lnTo>
                <a:lnTo>
                  <a:pt x="0" y="9613426"/>
                </a:lnTo>
                <a:lnTo>
                  <a:pt x="0" y="0"/>
                </a:lnTo>
                <a:close/>
              </a:path>
            </a:pathLst>
          </a:custGeom>
          <a:blipFill>
            <a:blip r:embed="rId8"/>
            <a:stretch>
              <a:fillRect t="-18674" b="-12898"/>
            </a:stretch>
          </a:blipFill>
        </p:spPr>
        <p:txBody>
          <a:bodyPr/>
          <a:lstStyle/>
          <a:p>
            <a:endParaRPr lang="es-CO" dirty="0"/>
          </a:p>
        </p:txBody>
      </p:sp>
    </p:spTree>
    <p:extLst>
      <p:ext uri="{BB962C8B-B14F-4D97-AF65-F5344CB8AC3E}">
        <p14:creationId xmlns:p14="http://schemas.microsoft.com/office/powerpoint/2010/main" val="30783456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CEAC13-A523-E3BA-A846-6D2F6BFB0485}"/>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FEDD5C2E-A51C-8527-60FB-48CB640C68D2}"/>
              </a:ext>
            </a:extLst>
          </p:cNvPr>
          <p:cNvPicPr>
            <a:picLocks noGrp="1" noRot="1" noChangeAspect="1" noMove="1" noResize="1" noEditPoints="1" noAdjustHandles="1" noChangeArrowheads="1" noChangeShapeType="1" noCrop="1"/>
          </p:cNvPicPr>
          <p:nvPr/>
        </p:nvPicPr>
        <p:blipFill>
          <a:blip r:embed="rId3"/>
          <a:stretch>
            <a:fillRect/>
          </a:stretch>
        </p:blipFill>
        <p:spPr>
          <a:xfrm flipV="1">
            <a:off x="0" y="0"/>
            <a:ext cx="12192000" cy="6858000"/>
          </a:xfrm>
          <a:prstGeom prst="rect">
            <a:avLst/>
          </a:prstGeom>
        </p:spPr>
      </p:pic>
      <p:pic>
        <p:nvPicPr>
          <p:cNvPr id="12" name="Imagen 11">
            <a:extLst>
              <a:ext uri="{FF2B5EF4-FFF2-40B4-BE49-F238E27FC236}">
                <a16:creationId xmlns:a16="http://schemas.microsoft.com/office/drawing/2014/main" id="{83492D15-4B5D-1268-CFC4-9C43D9E15E51}"/>
              </a:ext>
            </a:extLst>
          </p:cNvPr>
          <p:cNvPicPr>
            <a:picLocks noChangeAspect="1"/>
          </p:cNvPicPr>
          <p:nvPr/>
        </p:nvPicPr>
        <p:blipFill>
          <a:blip r:embed="rId4"/>
          <a:srcRect r="55260"/>
          <a:stretch/>
        </p:blipFill>
        <p:spPr>
          <a:xfrm>
            <a:off x="4563116" y="5876230"/>
            <a:ext cx="2481162" cy="1045047"/>
          </a:xfrm>
          <a:prstGeom prst="rect">
            <a:avLst/>
          </a:prstGeom>
        </p:spPr>
      </p:pic>
      <p:pic>
        <p:nvPicPr>
          <p:cNvPr id="14" name="Imagen 13" descr="Logotipo&#10;&#10;Descripción generada automáticamente">
            <a:extLst>
              <a:ext uri="{FF2B5EF4-FFF2-40B4-BE49-F238E27FC236}">
                <a16:creationId xmlns:a16="http://schemas.microsoft.com/office/drawing/2014/main" id="{90FFDE42-9C80-C86D-D1D5-52EB1BCDA9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92840" y="5828960"/>
            <a:ext cx="1447800" cy="977182"/>
          </a:xfrm>
          <a:prstGeom prst="rect">
            <a:avLst/>
          </a:prstGeom>
        </p:spPr>
      </p:pic>
      <p:pic>
        <p:nvPicPr>
          <p:cNvPr id="17" name="Imagen 16">
            <a:extLst>
              <a:ext uri="{FF2B5EF4-FFF2-40B4-BE49-F238E27FC236}">
                <a16:creationId xmlns:a16="http://schemas.microsoft.com/office/drawing/2014/main" id="{7EF4F285-E13E-C1CE-D4CB-4A4277C31C57}"/>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2059" b="76634" l="9975" r="89899">
                        <a14:foregroundMark x1="29419" y1="62418" x2="29419" y2="67974"/>
                        <a14:foregroundMark x1="40909" y1="38235" x2="36869" y2="38235"/>
                        <a14:foregroundMark x1="40909" y1="31699" x2="39268" y2="30392"/>
                        <a14:foregroundMark x1="46086" y1="28268" x2="45076" y2="23856"/>
                        <a14:foregroundMark x1="51136" y1="25980" x2="51515" y2="22059"/>
                        <a14:foregroundMark x1="56187" y1="28268" x2="57576" y2="25163"/>
                        <a14:foregroundMark x1="34217" y1="61275" x2="33712" y2="64706"/>
                        <a14:foregroundMark x1="42677" y1="60294" x2="42929" y2="64052"/>
                        <a14:foregroundMark x1="50758" y1="59967" x2="51136" y2="64379"/>
                        <a14:foregroundMark x1="59217" y1="62745" x2="59217" y2="65196"/>
                        <a14:foregroundMark x1="68182" y1="61275" x2="70202" y2="63889"/>
                      </a14:backgroundRemoval>
                    </a14:imgEffect>
                  </a14:imgLayer>
                </a14:imgProps>
              </a:ext>
              <a:ext uri="{28A0092B-C50C-407E-A947-70E740481C1C}">
                <a14:useLocalDpi xmlns:a14="http://schemas.microsoft.com/office/drawing/2010/main" val="0"/>
              </a:ext>
            </a:extLst>
          </a:blip>
          <a:srcRect t="15499" b="16477"/>
          <a:stretch/>
        </p:blipFill>
        <p:spPr bwMode="auto">
          <a:xfrm>
            <a:off x="2160658" y="5876230"/>
            <a:ext cx="1767884" cy="929912"/>
          </a:xfrm>
          <a:prstGeom prst="rect">
            <a:avLst/>
          </a:prstGeom>
          <a:ln>
            <a:noFill/>
          </a:ln>
          <a:extLst>
            <a:ext uri="{53640926-AAD7-44D8-BBD7-CCE9431645EC}">
              <a14:shadowObscured xmlns:a14="http://schemas.microsoft.com/office/drawing/2010/main"/>
            </a:ext>
          </a:extLst>
        </p:spPr>
      </p:pic>
      <p:graphicFrame>
        <p:nvGraphicFramePr>
          <p:cNvPr id="3" name="Tabla 2">
            <a:extLst>
              <a:ext uri="{FF2B5EF4-FFF2-40B4-BE49-F238E27FC236}">
                <a16:creationId xmlns:a16="http://schemas.microsoft.com/office/drawing/2014/main" id="{7A2959F6-BCDE-31BF-5FE7-29FC2CC08D60}"/>
              </a:ext>
            </a:extLst>
          </p:cNvPr>
          <p:cNvGraphicFramePr>
            <a:graphicFrameLocks noGrp="1"/>
          </p:cNvGraphicFramePr>
          <p:nvPr/>
        </p:nvGraphicFramePr>
        <p:xfrm>
          <a:off x="6124346" y="1038863"/>
          <a:ext cx="5023955" cy="4637564"/>
        </p:xfrm>
        <a:graphic>
          <a:graphicData uri="http://schemas.openxmlformats.org/drawingml/2006/table">
            <a:tbl>
              <a:tblPr firstRow="1" firstCol="1" bandRow="1">
                <a:tableStyleId>{3B4B98B0-60AC-42C2-AFA5-B58CD77FA1E5}</a:tableStyleId>
              </a:tblPr>
              <a:tblGrid>
                <a:gridCol w="1517650">
                  <a:extLst>
                    <a:ext uri="{9D8B030D-6E8A-4147-A177-3AD203B41FA5}">
                      <a16:colId xmlns:a16="http://schemas.microsoft.com/office/drawing/2014/main" val="4110818441"/>
                    </a:ext>
                  </a:extLst>
                </a:gridCol>
                <a:gridCol w="3506305">
                  <a:extLst>
                    <a:ext uri="{9D8B030D-6E8A-4147-A177-3AD203B41FA5}">
                      <a16:colId xmlns:a16="http://schemas.microsoft.com/office/drawing/2014/main" val="27558445"/>
                    </a:ext>
                  </a:extLst>
                </a:gridCol>
              </a:tblGrid>
              <a:tr h="529223">
                <a:tc>
                  <a:txBody>
                    <a:bodyPr/>
                    <a:lstStyle/>
                    <a:p>
                      <a:pPr marL="52388" indent="0" algn="l" rtl="0" fontAlgn="ctr">
                        <a:tabLst/>
                      </a:pPr>
                      <a:r>
                        <a:rPr lang="es-CO" sz="1000" u="none" strike="noStrike" dirty="0">
                          <a:effectLst/>
                          <a:latin typeface="Century Gothic" panose="020B0502020202020204" pitchFamily="34" charset="0"/>
                        </a:rPr>
                        <a:t>EJECUTOR </a:t>
                      </a:r>
                      <a:endParaRPr lang="es-CO" sz="1000" b="1" i="0" u="none" strike="noStrike" dirty="0">
                        <a:solidFill>
                          <a:srgbClr val="FFFFFF"/>
                        </a:solidFill>
                        <a:effectLst/>
                        <a:latin typeface="Century Gothic" panose="020B0502020202020204" pitchFamily="34" charset="0"/>
                      </a:endParaRPr>
                    </a:p>
                  </a:txBody>
                  <a:tcPr marL="9525" marR="9525" marT="9525" marB="0" anchor="ctr"/>
                </a:tc>
                <a:tc>
                  <a:txBody>
                    <a:bodyPr/>
                    <a:lstStyle/>
                    <a:p>
                      <a:pPr algn="just" rtl="0" fontAlgn="ctr"/>
                      <a:r>
                        <a:rPr lang="es-CO" sz="1000" u="none" strike="noStrike">
                          <a:effectLst/>
                          <a:latin typeface="Century Gothic" panose="020B0502020202020204" pitchFamily="34" charset="0"/>
                        </a:rPr>
                        <a:t>ALIANZA SOCIETARIA Y DE DESARROLLO EMPRESARIAL DE BOYACÁ S.A.S. “ASDEBOY” (AHORA TIERRASUA S.A.S.)</a:t>
                      </a:r>
                      <a:endParaRPr lang="es-CO" sz="1000" b="1" i="0" u="none" strike="noStrike">
                        <a:solidFill>
                          <a:srgbClr val="FFFFFF"/>
                        </a:solidFill>
                        <a:effectLst/>
                        <a:latin typeface="Century Gothic" panose="020B0502020202020204" pitchFamily="34" charset="0"/>
                      </a:endParaRPr>
                    </a:p>
                  </a:txBody>
                  <a:tcPr marL="9525" marR="9525" marT="9525" marB="0" anchor="ctr"/>
                </a:tc>
                <a:extLst>
                  <a:ext uri="{0D108BD9-81ED-4DB2-BD59-A6C34878D82A}">
                    <a16:rowId xmlns:a16="http://schemas.microsoft.com/office/drawing/2014/main" val="872363397"/>
                  </a:ext>
                </a:extLst>
              </a:tr>
              <a:tr h="268910">
                <a:tc>
                  <a:txBody>
                    <a:bodyPr/>
                    <a:lstStyle/>
                    <a:p>
                      <a:pPr marL="52388" indent="0" algn="l" rtl="0" fontAlgn="ctr">
                        <a:tabLst/>
                      </a:pPr>
                      <a:r>
                        <a:rPr lang="es-CO" sz="1000" u="none" strike="noStrike" dirty="0">
                          <a:effectLst/>
                          <a:latin typeface="Century Gothic" panose="020B0502020202020204" pitchFamily="34" charset="0"/>
                        </a:rPr>
                        <a:t>Convenio No. </a:t>
                      </a:r>
                      <a:endParaRPr lang="es-CO" sz="1000" b="1" i="0" u="none" strike="noStrike" dirty="0">
                        <a:solidFill>
                          <a:srgbClr val="FFFFFF"/>
                        </a:solidFill>
                        <a:effectLst/>
                        <a:latin typeface="Century Gothic" panose="020B0502020202020204" pitchFamily="34" charset="0"/>
                      </a:endParaRPr>
                    </a:p>
                  </a:txBody>
                  <a:tcPr marL="9525" marR="9525" marT="9525" marB="0" anchor="ctr"/>
                </a:tc>
                <a:tc>
                  <a:txBody>
                    <a:bodyPr/>
                    <a:lstStyle/>
                    <a:p>
                      <a:pPr algn="just" rtl="0" fontAlgn="ctr"/>
                      <a:r>
                        <a:rPr lang="es-CO" sz="1000" u="none" strike="noStrike">
                          <a:effectLst/>
                          <a:latin typeface="Century Gothic" panose="020B0502020202020204" pitchFamily="34" charset="0"/>
                        </a:rPr>
                        <a:t>4164 DE 2024</a:t>
                      </a:r>
                      <a:endParaRPr lang="es-CO" sz="1000" b="0" i="0" u="none" strike="noStrike">
                        <a:solidFill>
                          <a:srgbClr val="000000"/>
                        </a:solidFill>
                        <a:effectLst/>
                        <a:latin typeface="Century Gothic" panose="020B0502020202020204" pitchFamily="34" charset="0"/>
                      </a:endParaRPr>
                    </a:p>
                  </a:txBody>
                  <a:tcPr marL="9525" marR="9525" marT="9525" marB="0" anchor="ctr"/>
                </a:tc>
                <a:extLst>
                  <a:ext uri="{0D108BD9-81ED-4DB2-BD59-A6C34878D82A}">
                    <a16:rowId xmlns:a16="http://schemas.microsoft.com/office/drawing/2014/main" val="2625142623"/>
                  </a:ext>
                </a:extLst>
              </a:tr>
              <a:tr h="463122">
                <a:tc>
                  <a:txBody>
                    <a:bodyPr/>
                    <a:lstStyle/>
                    <a:p>
                      <a:pPr marL="52388" indent="0" algn="l" rtl="0" fontAlgn="ctr">
                        <a:tabLst/>
                      </a:pPr>
                      <a:r>
                        <a:rPr lang="es-CO" sz="1000" u="none" strike="noStrike" dirty="0">
                          <a:effectLst/>
                          <a:latin typeface="Century Gothic" panose="020B0502020202020204" pitchFamily="34" charset="0"/>
                        </a:rPr>
                        <a:t>Fecha de Inicio del proyecto </a:t>
                      </a:r>
                      <a:endParaRPr lang="es-CO" sz="1000" b="1" i="0" u="none" strike="noStrike" dirty="0">
                        <a:solidFill>
                          <a:srgbClr val="FFFFFF"/>
                        </a:solidFill>
                        <a:effectLst/>
                        <a:latin typeface="Century Gothic" panose="020B0502020202020204" pitchFamily="34" charset="0"/>
                      </a:endParaRPr>
                    </a:p>
                  </a:txBody>
                  <a:tcPr marL="9525" marR="9525" marT="9525" marB="0" anchor="ctr"/>
                </a:tc>
                <a:tc>
                  <a:txBody>
                    <a:bodyPr/>
                    <a:lstStyle/>
                    <a:p>
                      <a:pPr algn="just" rtl="0" fontAlgn="ctr"/>
                      <a:r>
                        <a:rPr lang="es-CO" sz="1000" u="none" strike="noStrike">
                          <a:effectLst/>
                          <a:latin typeface="Century Gothic" panose="020B0502020202020204" pitchFamily="34" charset="0"/>
                        </a:rPr>
                        <a:t>31 de octubre de 2024</a:t>
                      </a:r>
                      <a:endParaRPr lang="es-CO" sz="1000" b="0" i="0" u="none" strike="noStrike">
                        <a:solidFill>
                          <a:srgbClr val="000000"/>
                        </a:solidFill>
                        <a:effectLst/>
                        <a:latin typeface="Century Gothic" panose="020B0502020202020204" pitchFamily="34" charset="0"/>
                      </a:endParaRPr>
                    </a:p>
                  </a:txBody>
                  <a:tcPr marL="9525" marR="9525" marT="9525" marB="0" anchor="ctr"/>
                </a:tc>
                <a:extLst>
                  <a:ext uri="{0D108BD9-81ED-4DB2-BD59-A6C34878D82A}">
                    <a16:rowId xmlns:a16="http://schemas.microsoft.com/office/drawing/2014/main" val="1463447319"/>
                  </a:ext>
                </a:extLst>
              </a:tr>
              <a:tr h="463122">
                <a:tc>
                  <a:txBody>
                    <a:bodyPr/>
                    <a:lstStyle/>
                    <a:p>
                      <a:pPr marL="52388" indent="0" algn="l" rtl="0" fontAlgn="ctr">
                        <a:tabLst/>
                      </a:pPr>
                      <a:r>
                        <a:rPr lang="es-CO" sz="1000" u="none" strike="noStrike" dirty="0">
                          <a:effectLst/>
                          <a:latin typeface="Century Gothic" panose="020B0502020202020204" pitchFamily="34" charset="0"/>
                        </a:rPr>
                        <a:t>Supervisor </a:t>
                      </a:r>
                      <a:endParaRPr lang="es-CO" sz="1000" b="1" i="0" u="none" strike="noStrike" dirty="0">
                        <a:solidFill>
                          <a:srgbClr val="FFFFFF"/>
                        </a:solidFill>
                        <a:effectLst/>
                        <a:latin typeface="Century Gothic" panose="020B0502020202020204" pitchFamily="34" charset="0"/>
                      </a:endParaRPr>
                    </a:p>
                  </a:txBody>
                  <a:tcPr marL="9525" marR="9525" marT="9525" marB="0" anchor="ctr"/>
                </a:tc>
                <a:tc>
                  <a:txBody>
                    <a:bodyPr/>
                    <a:lstStyle/>
                    <a:p>
                      <a:pPr algn="just" rtl="0" fontAlgn="ctr"/>
                      <a:r>
                        <a:rPr lang="es-CO" sz="1000" u="none" strike="noStrike" dirty="0">
                          <a:effectLst/>
                          <a:latin typeface="Century Gothic" panose="020B0502020202020204" pitchFamily="34" charset="0"/>
                        </a:rPr>
                        <a:t>Nubia Elizabeth Bermúdez Tarazona / Secretaria de Agricultura - Departamento de Boyacá</a:t>
                      </a:r>
                      <a:endParaRPr lang="es-CO" sz="1000" b="0" i="0" u="none" strike="noStrike" dirty="0">
                        <a:solidFill>
                          <a:srgbClr val="000000"/>
                        </a:solidFill>
                        <a:effectLst/>
                        <a:latin typeface="Century Gothic" panose="020B0502020202020204" pitchFamily="34" charset="0"/>
                      </a:endParaRPr>
                    </a:p>
                  </a:txBody>
                  <a:tcPr marL="9525" marR="9525" marT="9525" marB="0" anchor="ctr"/>
                </a:tc>
                <a:extLst>
                  <a:ext uri="{0D108BD9-81ED-4DB2-BD59-A6C34878D82A}">
                    <a16:rowId xmlns:a16="http://schemas.microsoft.com/office/drawing/2014/main" val="4123211500"/>
                  </a:ext>
                </a:extLst>
              </a:tr>
              <a:tr h="253970">
                <a:tc>
                  <a:txBody>
                    <a:bodyPr/>
                    <a:lstStyle/>
                    <a:p>
                      <a:pPr marL="52388" indent="0" algn="just" rtl="0" fontAlgn="ctr">
                        <a:tabLst/>
                      </a:pPr>
                      <a:r>
                        <a:rPr lang="es-CO" sz="1000" u="none" strike="noStrike" dirty="0">
                          <a:effectLst/>
                          <a:latin typeface="Century Gothic" panose="020B0502020202020204" pitchFamily="34" charset="0"/>
                        </a:rPr>
                        <a:t>Plazo de Ejecución </a:t>
                      </a:r>
                      <a:endParaRPr lang="es-CO" sz="1000" b="1" i="0" u="none" strike="noStrike" dirty="0">
                        <a:solidFill>
                          <a:srgbClr val="FFFFFF"/>
                        </a:solidFill>
                        <a:effectLst/>
                        <a:latin typeface="Century Gothic" panose="020B0502020202020204" pitchFamily="34" charset="0"/>
                      </a:endParaRPr>
                    </a:p>
                  </a:txBody>
                  <a:tcPr marL="9525" marR="9525" marT="9525" marB="0" anchor="ctr"/>
                </a:tc>
                <a:tc>
                  <a:txBody>
                    <a:bodyPr/>
                    <a:lstStyle/>
                    <a:p>
                      <a:pPr algn="just" rtl="0" fontAlgn="ctr"/>
                      <a:r>
                        <a:rPr lang="es-CO" sz="1000" u="none" strike="noStrike">
                          <a:effectLst/>
                          <a:latin typeface="Century Gothic" panose="020B0502020202020204" pitchFamily="34" charset="0"/>
                        </a:rPr>
                        <a:t>2 MESES</a:t>
                      </a:r>
                      <a:endParaRPr lang="es-CO" sz="1000" b="0" i="0" u="none" strike="noStrike">
                        <a:solidFill>
                          <a:srgbClr val="000000"/>
                        </a:solidFill>
                        <a:effectLst/>
                        <a:latin typeface="Century Gothic" panose="020B0502020202020204" pitchFamily="34" charset="0"/>
                      </a:endParaRPr>
                    </a:p>
                  </a:txBody>
                  <a:tcPr marL="9525" marR="9525" marT="9525" marB="0" anchor="ctr"/>
                </a:tc>
                <a:extLst>
                  <a:ext uri="{0D108BD9-81ED-4DB2-BD59-A6C34878D82A}">
                    <a16:rowId xmlns:a16="http://schemas.microsoft.com/office/drawing/2014/main" val="1390385819"/>
                  </a:ext>
                </a:extLst>
              </a:tr>
              <a:tr h="253970">
                <a:tc>
                  <a:txBody>
                    <a:bodyPr/>
                    <a:lstStyle/>
                    <a:p>
                      <a:pPr marL="52388" indent="0" algn="l" rtl="0" fontAlgn="ctr">
                        <a:tabLst/>
                      </a:pPr>
                      <a:r>
                        <a:rPr lang="es-CO" sz="1000" u="none" strike="noStrike" dirty="0">
                          <a:effectLst/>
                          <a:latin typeface="Century Gothic" panose="020B0502020202020204" pitchFamily="34" charset="0"/>
                        </a:rPr>
                        <a:t>Fecha de Iniciación</a:t>
                      </a:r>
                      <a:endParaRPr lang="es-CO" sz="1000" b="1" i="0" u="none" strike="noStrike" dirty="0">
                        <a:solidFill>
                          <a:srgbClr val="FFFFFF"/>
                        </a:solidFill>
                        <a:effectLst/>
                        <a:latin typeface="Century Gothic" panose="020B0502020202020204" pitchFamily="34" charset="0"/>
                      </a:endParaRPr>
                    </a:p>
                  </a:txBody>
                  <a:tcPr marL="9525" marR="9525" marT="9525" marB="0" anchor="ctr"/>
                </a:tc>
                <a:tc>
                  <a:txBody>
                    <a:bodyPr/>
                    <a:lstStyle/>
                    <a:p>
                      <a:pPr algn="just" rtl="0" fontAlgn="ctr"/>
                      <a:r>
                        <a:rPr lang="es-CO" sz="1000" u="none" strike="noStrike">
                          <a:effectLst/>
                          <a:latin typeface="Century Gothic" panose="020B0502020202020204" pitchFamily="34" charset="0"/>
                        </a:rPr>
                        <a:t>31 de octubre de 2024</a:t>
                      </a:r>
                      <a:endParaRPr lang="es-CO" sz="1000" b="0" i="0" u="none" strike="noStrike">
                        <a:solidFill>
                          <a:srgbClr val="000000"/>
                        </a:solidFill>
                        <a:effectLst/>
                        <a:latin typeface="Century Gothic" panose="020B0502020202020204" pitchFamily="34" charset="0"/>
                      </a:endParaRPr>
                    </a:p>
                  </a:txBody>
                  <a:tcPr marL="9525" marR="9525" marT="9525" marB="0" anchor="ctr"/>
                </a:tc>
                <a:extLst>
                  <a:ext uri="{0D108BD9-81ED-4DB2-BD59-A6C34878D82A}">
                    <a16:rowId xmlns:a16="http://schemas.microsoft.com/office/drawing/2014/main" val="1674011761"/>
                  </a:ext>
                </a:extLst>
              </a:tr>
              <a:tr h="463122">
                <a:tc>
                  <a:txBody>
                    <a:bodyPr/>
                    <a:lstStyle/>
                    <a:p>
                      <a:pPr marL="52388" indent="0" algn="l" rtl="0" fontAlgn="ctr">
                        <a:tabLst/>
                      </a:pPr>
                      <a:r>
                        <a:rPr lang="es-CO" sz="1000" u="none" strike="noStrike" dirty="0">
                          <a:effectLst/>
                          <a:latin typeface="Century Gothic" panose="020B0502020202020204" pitchFamily="34" charset="0"/>
                        </a:rPr>
                        <a:t>Fecha de Finalización  Inicial</a:t>
                      </a:r>
                      <a:endParaRPr lang="es-CO" sz="1000" b="1" i="0" u="none" strike="noStrike" dirty="0">
                        <a:solidFill>
                          <a:srgbClr val="FFFFFF"/>
                        </a:solidFill>
                        <a:effectLst/>
                        <a:latin typeface="Century Gothic" panose="020B0502020202020204" pitchFamily="34" charset="0"/>
                      </a:endParaRPr>
                    </a:p>
                  </a:txBody>
                  <a:tcPr marL="9525" marR="9525" marT="9525" marB="0" anchor="ctr"/>
                </a:tc>
                <a:tc>
                  <a:txBody>
                    <a:bodyPr/>
                    <a:lstStyle/>
                    <a:p>
                      <a:pPr algn="just" rtl="0" fontAlgn="ctr"/>
                      <a:r>
                        <a:rPr lang="es-CO" sz="1000" u="none" strike="noStrike" dirty="0">
                          <a:effectLst/>
                          <a:latin typeface="Century Gothic" panose="020B0502020202020204" pitchFamily="34" charset="0"/>
                        </a:rPr>
                        <a:t>31 de diciembre de 2024</a:t>
                      </a:r>
                      <a:endParaRPr lang="es-CO" sz="1000" b="0" i="0" u="none" strike="noStrike" dirty="0">
                        <a:solidFill>
                          <a:srgbClr val="000000"/>
                        </a:solidFill>
                        <a:effectLst/>
                        <a:latin typeface="Century Gothic" panose="020B0502020202020204" pitchFamily="34" charset="0"/>
                      </a:endParaRPr>
                    </a:p>
                  </a:txBody>
                  <a:tcPr marL="9525" marR="9525" marT="9525" marB="0" anchor="ctr"/>
                </a:tc>
                <a:extLst>
                  <a:ext uri="{0D108BD9-81ED-4DB2-BD59-A6C34878D82A}">
                    <a16:rowId xmlns:a16="http://schemas.microsoft.com/office/drawing/2014/main" val="1029842616"/>
                  </a:ext>
                </a:extLst>
              </a:tr>
              <a:tr h="253970">
                <a:tc>
                  <a:txBody>
                    <a:bodyPr/>
                    <a:lstStyle/>
                    <a:p>
                      <a:pPr marL="52388" indent="0" algn="l" rtl="0" fontAlgn="ctr">
                        <a:tabLst/>
                      </a:pPr>
                      <a:r>
                        <a:rPr lang="es-CO" sz="1000" u="none" strike="noStrike" dirty="0">
                          <a:effectLst/>
                          <a:latin typeface="Century Gothic" panose="020B0502020202020204" pitchFamily="34" charset="0"/>
                        </a:rPr>
                        <a:t>Suspensión 1</a:t>
                      </a:r>
                      <a:endParaRPr lang="es-CO" sz="1000" b="1" i="0" u="none" strike="noStrike" dirty="0">
                        <a:solidFill>
                          <a:srgbClr val="FFFFFF"/>
                        </a:solidFill>
                        <a:effectLst/>
                        <a:latin typeface="Century Gothic" panose="020B0502020202020204" pitchFamily="34" charset="0"/>
                      </a:endParaRPr>
                    </a:p>
                  </a:txBody>
                  <a:tcPr marL="9525" marR="9525" marT="9525" marB="0" anchor="ctr"/>
                </a:tc>
                <a:tc>
                  <a:txBody>
                    <a:bodyPr/>
                    <a:lstStyle/>
                    <a:p>
                      <a:pPr algn="just" rtl="0" fontAlgn="ctr"/>
                      <a:r>
                        <a:rPr lang="es-CO" sz="1000" u="none" strike="noStrike" dirty="0">
                          <a:effectLst/>
                          <a:latin typeface="Century Gothic" panose="020B0502020202020204" pitchFamily="34" charset="0"/>
                        </a:rPr>
                        <a:t>23 de diciembre de 2024</a:t>
                      </a:r>
                      <a:endParaRPr lang="es-CO" sz="1000" b="0" i="0" u="none" strike="noStrike" dirty="0">
                        <a:solidFill>
                          <a:srgbClr val="000000"/>
                        </a:solidFill>
                        <a:effectLst/>
                        <a:latin typeface="Century Gothic" panose="020B0502020202020204" pitchFamily="34" charset="0"/>
                      </a:endParaRPr>
                    </a:p>
                  </a:txBody>
                  <a:tcPr marL="9525" marR="9525" marT="9525" marB="0" anchor="ctr"/>
                </a:tc>
                <a:extLst>
                  <a:ext uri="{0D108BD9-81ED-4DB2-BD59-A6C34878D82A}">
                    <a16:rowId xmlns:a16="http://schemas.microsoft.com/office/drawing/2014/main" val="48701925"/>
                  </a:ext>
                </a:extLst>
              </a:tr>
              <a:tr h="239031">
                <a:tc>
                  <a:txBody>
                    <a:bodyPr/>
                    <a:lstStyle/>
                    <a:p>
                      <a:pPr marL="52388" indent="0" algn="l" rtl="0" fontAlgn="ctr">
                        <a:tabLst/>
                      </a:pPr>
                      <a:r>
                        <a:rPr lang="es-CO" sz="1000" u="none" strike="noStrike" dirty="0">
                          <a:effectLst/>
                          <a:latin typeface="Century Gothic" panose="020B0502020202020204" pitchFamily="34" charset="0"/>
                        </a:rPr>
                        <a:t>Fecha de reinicio</a:t>
                      </a:r>
                      <a:endParaRPr lang="es-CO" sz="1000" b="1" i="0" u="none" strike="noStrike" dirty="0">
                        <a:solidFill>
                          <a:srgbClr val="FFFFFF"/>
                        </a:solidFill>
                        <a:effectLst/>
                        <a:latin typeface="Century Gothic" panose="020B0502020202020204" pitchFamily="34" charset="0"/>
                      </a:endParaRPr>
                    </a:p>
                  </a:txBody>
                  <a:tcPr marL="9525" marR="9525" marT="9525" marB="0" anchor="ctr"/>
                </a:tc>
                <a:tc>
                  <a:txBody>
                    <a:bodyPr/>
                    <a:lstStyle/>
                    <a:p>
                      <a:pPr algn="l" rtl="0" fontAlgn="ctr"/>
                      <a:r>
                        <a:rPr lang="es-CO" sz="1000" u="none" strike="noStrike" dirty="0">
                          <a:effectLst/>
                          <a:latin typeface="Century Gothic" panose="020B0502020202020204" pitchFamily="34" charset="0"/>
                        </a:rPr>
                        <a:t>8 de enero de 2025</a:t>
                      </a:r>
                      <a:endParaRPr lang="es-CO" sz="1000" b="0" i="0" u="none" strike="noStrike" dirty="0">
                        <a:solidFill>
                          <a:srgbClr val="000000"/>
                        </a:solidFill>
                        <a:effectLst/>
                        <a:latin typeface="Century Gothic" panose="020B0502020202020204" pitchFamily="34" charset="0"/>
                      </a:endParaRPr>
                    </a:p>
                  </a:txBody>
                  <a:tcPr marL="9525" marR="9525" marT="9525" marB="0" anchor="ctr"/>
                </a:tc>
                <a:extLst>
                  <a:ext uri="{0D108BD9-81ED-4DB2-BD59-A6C34878D82A}">
                    <a16:rowId xmlns:a16="http://schemas.microsoft.com/office/drawing/2014/main" val="1408324740"/>
                  </a:ext>
                </a:extLst>
              </a:tr>
              <a:tr h="239031">
                <a:tc>
                  <a:txBody>
                    <a:bodyPr/>
                    <a:lstStyle/>
                    <a:p>
                      <a:pPr marL="52388" indent="0" algn="l" rtl="0" fontAlgn="ctr">
                        <a:tabLst/>
                      </a:pPr>
                      <a:r>
                        <a:rPr lang="es-CO" sz="1000" u="none" strike="noStrike" dirty="0">
                          <a:effectLst/>
                          <a:latin typeface="Century Gothic" panose="020B0502020202020204" pitchFamily="34" charset="0"/>
                        </a:rPr>
                        <a:t>Suspensión 2 </a:t>
                      </a:r>
                      <a:endParaRPr lang="es-CO" sz="1000" b="1" i="0" u="none" strike="noStrike" dirty="0">
                        <a:solidFill>
                          <a:srgbClr val="FFFFFF"/>
                        </a:solidFill>
                        <a:effectLst/>
                        <a:latin typeface="Century Gothic" panose="020B0502020202020204" pitchFamily="34" charset="0"/>
                      </a:endParaRPr>
                    </a:p>
                  </a:txBody>
                  <a:tcPr marL="9525" marR="9525" marT="9525" marB="0" anchor="ctr"/>
                </a:tc>
                <a:tc>
                  <a:txBody>
                    <a:bodyPr/>
                    <a:lstStyle/>
                    <a:p>
                      <a:pPr algn="l" rtl="0" fontAlgn="ctr"/>
                      <a:r>
                        <a:rPr lang="es-CO" sz="1000" u="none" strike="noStrike" dirty="0">
                          <a:effectLst/>
                          <a:latin typeface="Century Gothic" panose="020B0502020202020204" pitchFamily="34" charset="0"/>
                        </a:rPr>
                        <a:t>13 de enero de 2025</a:t>
                      </a:r>
                      <a:endParaRPr lang="es-CO" sz="1000" b="0" i="0" u="none" strike="noStrike" dirty="0">
                        <a:solidFill>
                          <a:srgbClr val="000000"/>
                        </a:solidFill>
                        <a:effectLst/>
                        <a:latin typeface="Century Gothic" panose="020B0502020202020204" pitchFamily="34" charset="0"/>
                      </a:endParaRPr>
                    </a:p>
                  </a:txBody>
                  <a:tcPr marL="9525" marR="9525" marT="9525" marB="0" anchor="ctr"/>
                </a:tc>
                <a:extLst>
                  <a:ext uri="{0D108BD9-81ED-4DB2-BD59-A6C34878D82A}">
                    <a16:rowId xmlns:a16="http://schemas.microsoft.com/office/drawing/2014/main" val="2980376087"/>
                  </a:ext>
                </a:extLst>
              </a:tr>
              <a:tr h="239031">
                <a:tc>
                  <a:txBody>
                    <a:bodyPr/>
                    <a:lstStyle/>
                    <a:p>
                      <a:pPr marL="52388" indent="0" algn="l" rtl="0" fontAlgn="ctr">
                        <a:tabLst/>
                      </a:pPr>
                      <a:r>
                        <a:rPr lang="es-CO" sz="1000" u="none" strike="noStrike" dirty="0">
                          <a:effectLst/>
                          <a:latin typeface="Century Gothic" panose="020B0502020202020204" pitchFamily="34" charset="0"/>
                        </a:rPr>
                        <a:t>Fecha de reinicio</a:t>
                      </a:r>
                      <a:endParaRPr lang="es-CO" sz="1000" b="1" i="0" u="none" strike="noStrike" dirty="0">
                        <a:solidFill>
                          <a:srgbClr val="FFFFFF"/>
                        </a:solidFill>
                        <a:effectLst/>
                        <a:latin typeface="Century Gothic" panose="020B0502020202020204" pitchFamily="34" charset="0"/>
                      </a:endParaRPr>
                    </a:p>
                  </a:txBody>
                  <a:tcPr marL="9525" marR="9525" marT="9525" marB="0" anchor="ctr"/>
                </a:tc>
                <a:tc>
                  <a:txBody>
                    <a:bodyPr/>
                    <a:lstStyle/>
                    <a:p>
                      <a:pPr algn="l" rtl="0" fontAlgn="ctr"/>
                      <a:r>
                        <a:rPr lang="es-CO" sz="1000" u="none" strike="noStrike" dirty="0">
                          <a:effectLst/>
                          <a:latin typeface="Century Gothic" panose="020B0502020202020204" pitchFamily="34" charset="0"/>
                        </a:rPr>
                        <a:t>13 de febrero de 2025</a:t>
                      </a:r>
                      <a:endParaRPr lang="es-CO" sz="1000" b="0" i="0" u="none" strike="noStrike" dirty="0">
                        <a:solidFill>
                          <a:srgbClr val="000000"/>
                        </a:solidFill>
                        <a:effectLst/>
                        <a:latin typeface="Century Gothic" panose="020B0502020202020204" pitchFamily="34" charset="0"/>
                      </a:endParaRPr>
                    </a:p>
                  </a:txBody>
                  <a:tcPr marL="9525" marR="9525" marT="9525" marB="0" anchor="ctr"/>
                </a:tc>
                <a:extLst>
                  <a:ext uri="{0D108BD9-81ED-4DB2-BD59-A6C34878D82A}">
                    <a16:rowId xmlns:a16="http://schemas.microsoft.com/office/drawing/2014/main" val="1162607557"/>
                  </a:ext>
                </a:extLst>
              </a:tr>
              <a:tr h="253970">
                <a:tc>
                  <a:txBody>
                    <a:bodyPr/>
                    <a:lstStyle/>
                    <a:p>
                      <a:pPr marL="52388" indent="0" algn="l" rtl="0" fontAlgn="ctr">
                        <a:tabLst/>
                      </a:pPr>
                      <a:r>
                        <a:rPr lang="es-CO" sz="1000" u="none" strike="noStrike" dirty="0">
                          <a:effectLst/>
                          <a:latin typeface="Century Gothic" panose="020B0502020202020204" pitchFamily="34" charset="0"/>
                        </a:rPr>
                        <a:t>Prorroga </a:t>
                      </a:r>
                      <a:endParaRPr lang="es-CO" sz="1000" b="1" i="0" u="none" strike="noStrike" dirty="0">
                        <a:solidFill>
                          <a:srgbClr val="FFFFFF"/>
                        </a:solidFill>
                        <a:effectLst/>
                        <a:latin typeface="Century Gothic" panose="020B0502020202020204" pitchFamily="34" charset="0"/>
                      </a:endParaRPr>
                    </a:p>
                  </a:txBody>
                  <a:tcPr marL="9525" marR="9525" marT="9525" marB="0" anchor="ctr"/>
                </a:tc>
                <a:tc>
                  <a:txBody>
                    <a:bodyPr/>
                    <a:lstStyle/>
                    <a:p>
                      <a:pPr algn="l" rtl="0" fontAlgn="ctr"/>
                      <a:r>
                        <a:rPr lang="es-CO" sz="1000" u="none" strike="noStrike" dirty="0">
                          <a:effectLst/>
                          <a:latin typeface="Century Gothic" panose="020B0502020202020204" pitchFamily="34" charset="0"/>
                        </a:rPr>
                        <a:t>4 MESES</a:t>
                      </a:r>
                      <a:endParaRPr lang="es-CO" sz="1000" b="0" i="0" u="none" strike="noStrike" dirty="0">
                        <a:solidFill>
                          <a:srgbClr val="000000"/>
                        </a:solidFill>
                        <a:effectLst/>
                        <a:latin typeface="Century Gothic" panose="020B0502020202020204" pitchFamily="34" charset="0"/>
                      </a:endParaRPr>
                    </a:p>
                  </a:txBody>
                  <a:tcPr marL="9525" marR="9525" marT="9525" marB="0" anchor="ctr"/>
                </a:tc>
                <a:extLst>
                  <a:ext uri="{0D108BD9-81ED-4DB2-BD59-A6C34878D82A}">
                    <a16:rowId xmlns:a16="http://schemas.microsoft.com/office/drawing/2014/main" val="1279181646"/>
                  </a:ext>
                </a:extLst>
              </a:tr>
              <a:tr h="463122">
                <a:tc>
                  <a:txBody>
                    <a:bodyPr/>
                    <a:lstStyle/>
                    <a:p>
                      <a:pPr marL="52388" indent="0" algn="l" rtl="0" fontAlgn="ctr">
                        <a:tabLst/>
                      </a:pPr>
                      <a:r>
                        <a:rPr lang="es-CO" sz="1000" u="none" strike="noStrike" dirty="0">
                          <a:effectLst/>
                          <a:latin typeface="Century Gothic" panose="020B0502020202020204" pitchFamily="34" charset="0"/>
                        </a:rPr>
                        <a:t>Fecha de Finalización  actual</a:t>
                      </a:r>
                      <a:endParaRPr lang="es-CO" sz="1000" b="1" i="0" u="none" strike="noStrike" dirty="0">
                        <a:solidFill>
                          <a:srgbClr val="FFFFFF"/>
                        </a:solidFill>
                        <a:effectLst/>
                        <a:latin typeface="Century Gothic" panose="020B0502020202020204" pitchFamily="34" charset="0"/>
                      </a:endParaRPr>
                    </a:p>
                  </a:txBody>
                  <a:tcPr marL="9525" marR="9525" marT="9525" marB="0" anchor="ctr"/>
                </a:tc>
                <a:tc>
                  <a:txBody>
                    <a:bodyPr/>
                    <a:lstStyle/>
                    <a:p>
                      <a:pPr algn="l" rtl="0" fontAlgn="ctr"/>
                      <a:r>
                        <a:rPr lang="es-CO" sz="1000" u="none" strike="noStrike" dirty="0">
                          <a:effectLst/>
                          <a:latin typeface="Century Gothic" panose="020B0502020202020204" pitchFamily="34" charset="0"/>
                        </a:rPr>
                        <a:t>08 de junio de 2025</a:t>
                      </a:r>
                      <a:endParaRPr lang="es-CO" sz="1000" b="0" i="0" u="none" strike="noStrike" dirty="0">
                        <a:solidFill>
                          <a:srgbClr val="000000"/>
                        </a:solidFill>
                        <a:effectLst/>
                        <a:latin typeface="Century Gothic" panose="020B0502020202020204" pitchFamily="34" charset="0"/>
                      </a:endParaRPr>
                    </a:p>
                  </a:txBody>
                  <a:tcPr marL="9525" marR="9525" marT="9525" marB="0" anchor="ctr"/>
                </a:tc>
                <a:extLst>
                  <a:ext uri="{0D108BD9-81ED-4DB2-BD59-A6C34878D82A}">
                    <a16:rowId xmlns:a16="http://schemas.microsoft.com/office/drawing/2014/main" val="2236053710"/>
                  </a:ext>
                </a:extLst>
              </a:tr>
              <a:tr h="253970">
                <a:tc>
                  <a:txBody>
                    <a:bodyPr/>
                    <a:lstStyle/>
                    <a:p>
                      <a:pPr marL="52388" indent="0" algn="l" rtl="0" fontAlgn="ctr">
                        <a:tabLst/>
                      </a:pPr>
                      <a:r>
                        <a:rPr lang="es-CO" sz="1000" u="none" strike="noStrike" dirty="0">
                          <a:effectLst/>
                          <a:latin typeface="Century Gothic" panose="020B0502020202020204" pitchFamily="34" charset="0"/>
                        </a:rPr>
                        <a:t>Estado Actual</a:t>
                      </a:r>
                      <a:endParaRPr lang="es-CO" sz="1000" b="1" i="0" u="none" strike="noStrike" dirty="0">
                        <a:solidFill>
                          <a:srgbClr val="FFFFFF"/>
                        </a:solidFill>
                        <a:effectLst/>
                        <a:latin typeface="Century Gothic" panose="020B0502020202020204" pitchFamily="34" charset="0"/>
                      </a:endParaRPr>
                    </a:p>
                  </a:txBody>
                  <a:tcPr marL="9525" marR="9525" marT="9525" marB="0" anchor="ctr"/>
                </a:tc>
                <a:tc>
                  <a:txBody>
                    <a:bodyPr/>
                    <a:lstStyle/>
                    <a:p>
                      <a:pPr algn="l" rtl="0" fontAlgn="ctr"/>
                      <a:r>
                        <a:rPr lang="es-CO" sz="1000" u="none" strike="noStrike" dirty="0">
                          <a:effectLst/>
                          <a:latin typeface="Century Gothic" panose="020B0502020202020204" pitchFamily="34" charset="0"/>
                        </a:rPr>
                        <a:t>En Ejecución</a:t>
                      </a:r>
                      <a:endParaRPr lang="es-CO" sz="1000" b="0" i="0" u="none" strike="noStrike" dirty="0">
                        <a:solidFill>
                          <a:srgbClr val="000000"/>
                        </a:solidFill>
                        <a:effectLst/>
                        <a:latin typeface="Century Gothic" panose="020B0502020202020204" pitchFamily="34" charset="0"/>
                      </a:endParaRPr>
                    </a:p>
                  </a:txBody>
                  <a:tcPr marL="9525" marR="9525" marT="9525" marB="0" anchor="ctr"/>
                </a:tc>
                <a:extLst>
                  <a:ext uri="{0D108BD9-81ED-4DB2-BD59-A6C34878D82A}">
                    <a16:rowId xmlns:a16="http://schemas.microsoft.com/office/drawing/2014/main" val="1976774730"/>
                  </a:ext>
                </a:extLst>
              </a:tr>
            </a:tbl>
          </a:graphicData>
        </a:graphic>
      </p:graphicFrame>
      <p:sp>
        <p:nvSpPr>
          <p:cNvPr id="5" name="CuadroTexto 4">
            <a:extLst>
              <a:ext uri="{FF2B5EF4-FFF2-40B4-BE49-F238E27FC236}">
                <a16:creationId xmlns:a16="http://schemas.microsoft.com/office/drawing/2014/main" id="{1B322945-368A-8DCC-C604-4B41FE3ECEFE}"/>
              </a:ext>
            </a:extLst>
          </p:cNvPr>
          <p:cNvSpPr txBox="1"/>
          <p:nvPr/>
        </p:nvSpPr>
        <p:spPr>
          <a:xfrm>
            <a:off x="478386" y="354393"/>
            <a:ext cx="11079480" cy="369332"/>
          </a:xfrm>
          <a:prstGeom prst="rect">
            <a:avLst/>
          </a:prstGeom>
          <a:solidFill>
            <a:schemeClr val="bg1">
              <a:lumMod val="95000"/>
            </a:schemeClr>
          </a:solidFill>
        </p:spPr>
        <p:txBody>
          <a:bodyPr wrap="square" rtlCol="0">
            <a:spAutoFit/>
          </a:bodyPr>
          <a:lstStyle/>
          <a:p>
            <a:pPr algn="ctr"/>
            <a:r>
              <a:rPr lang="es-ES" b="1" dirty="0">
                <a:solidFill>
                  <a:schemeClr val="tx1">
                    <a:lumMod val="75000"/>
                    <a:lumOff val="25000"/>
                  </a:schemeClr>
                </a:solidFill>
                <a:latin typeface="Century Gothic" panose="020B0502020202020204" pitchFamily="34" charset="0"/>
                <a:cs typeface="Arial" panose="020B0604020202020204" pitchFamily="34" charset="0"/>
              </a:rPr>
              <a:t>GENERALIDADES CONVENIO 4164 DE 2024</a:t>
            </a:r>
            <a:endParaRPr lang="es-CO" b="1" dirty="0">
              <a:solidFill>
                <a:schemeClr val="tx1">
                  <a:lumMod val="75000"/>
                  <a:lumOff val="25000"/>
                </a:schemeClr>
              </a:solidFill>
              <a:latin typeface="Century Gothic" panose="020B0502020202020204" pitchFamily="34" charset="0"/>
              <a:cs typeface="Arial" panose="020B0604020202020204" pitchFamily="34" charset="0"/>
            </a:endParaRPr>
          </a:p>
        </p:txBody>
      </p:sp>
      <p:pic>
        <p:nvPicPr>
          <p:cNvPr id="11" name="Imagen 10">
            <a:extLst>
              <a:ext uri="{FF2B5EF4-FFF2-40B4-BE49-F238E27FC236}">
                <a16:creationId xmlns:a16="http://schemas.microsoft.com/office/drawing/2014/main" id="{DE5C5415-8FC8-10C0-A6D4-44172A17D369}"/>
              </a:ext>
            </a:extLst>
          </p:cNvPr>
          <p:cNvPicPr>
            <a:picLocks noChangeAspect="1"/>
          </p:cNvPicPr>
          <p:nvPr/>
        </p:nvPicPr>
        <p:blipFill>
          <a:blip r:embed="rId8"/>
          <a:stretch>
            <a:fillRect/>
          </a:stretch>
        </p:blipFill>
        <p:spPr>
          <a:xfrm>
            <a:off x="70116" y="1017921"/>
            <a:ext cx="5948010" cy="4758408"/>
          </a:xfrm>
          <a:prstGeom prst="rect">
            <a:avLst/>
          </a:prstGeom>
        </p:spPr>
      </p:pic>
    </p:spTree>
    <p:extLst>
      <p:ext uri="{BB962C8B-B14F-4D97-AF65-F5344CB8AC3E}">
        <p14:creationId xmlns:p14="http://schemas.microsoft.com/office/powerpoint/2010/main" val="9585498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B2B5C0-5F8C-5D1C-40DF-D9C2277DD3BA}"/>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6C9D1589-237F-A3FA-4981-E043DAE7F9A9}"/>
              </a:ext>
            </a:extLst>
          </p:cNvPr>
          <p:cNvPicPr>
            <a:picLocks noGrp="1" noRot="1" noChangeAspect="1" noMove="1" noResize="1" noEditPoints="1" noAdjustHandles="1" noChangeArrowheads="1" noChangeShapeType="1" noCrop="1"/>
          </p:cNvPicPr>
          <p:nvPr/>
        </p:nvPicPr>
        <p:blipFill>
          <a:blip r:embed="rId3"/>
          <a:stretch>
            <a:fillRect/>
          </a:stretch>
        </p:blipFill>
        <p:spPr>
          <a:xfrm flipV="1">
            <a:off x="0" y="0"/>
            <a:ext cx="12192000" cy="6858000"/>
          </a:xfrm>
          <a:prstGeom prst="rect">
            <a:avLst/>
          </a:prstGeom>
        </p:spPr>
      </p:pic>
      <p:graphicFrame>
        <p:nvGraphicFramePr>
          <p:cNvPr id="14" name="Diagrama 13">
            <a:extLst>
              <a:ext uri="{FF2B5EF4-FFF2-40B4-BE49-F238E27FC236}">
                <a16:creationId xmlns:a16="http://schemas.microsoft.com/office/drawing/2014/main" id="{6DE90793-ED70-6608-0F7A-633E75BB49A0}"/>
              </a:ext>
            </a:extLst>
          </p:cNvPr>
          <p:cNvGraphicFramePr/>
          <p:nvPr/>
        </p:nvGraphicFramePr>
        <p:xfrm>
          <a:off x="1021753" y="647433"/>
          <a:ext cx="7744986" cy="498374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9" name="CuadroTexto 18">
            <a:extLst>
              <a:ext uri="{FF2B5EF4-FFF2-40B4-BE49-F238E27FC236}">
                <a16:creationId xmlns:a16="http://schemas.microsoft.com/office/drawing/2014/main" id="{551EA4A9-F8D6-FC90-E1A8-C6AB4E0E279E}"/>
              </a:ext>
            </a:extLst>
          </p:cNvPr>
          <p:cNvSpPr txBox="1"/>
          <p:nvPr/>
        </p:nvSpPr>
        <p:spPr>
          <a:xfrm>
            <a:off x="777934" y="183923"/>
            <a:ext cx="11079480" cy="646331"/>
          </a:xfrm>
          <a:prstGeom prst="rect">
            <a:avLst/>
          </a:prstGeom>
          <a:solidFill>
            <a:schemeClr val="bg1">
              <a:lumMod val="95000"/>
            </a:schemeClr>
          </a:solidFill>
        </p:spPr>
        <p:txBody>
          <a:bodyPr wrap="square" rtlCol="0">
            <a:spAutoFit/>
          </a:bodyPr>
          <a:lstStyle/>
          <a:p>
            <a:pPr algn="ctr"/>
            <a:r>
              <a:rPr lang="es-ES" b="1" dirty="0">
                <a:solidFill>
                  <a:schemeClr val="tx1">
                    <a:lumMod val="75000"/>
                    <a:lumOff val="25000"/>
                  </a:schemeClr>
                </a:solidFill>
                <a:latin typeface="Century Gothic" panose="020B0502020202020204" pitchFamily="34" charset="0"/>
                <a:cs typeface="Arial" panose="020B0604020202020204" pitchFamily="34" charset="0"/>
              </a:rPr>
              <a:t>COMPONENTES ESTUDIOS PARA LA CREACIÓN DEL CENTRO AGROINDUSTRIAL, LOGÍSTICO Y DE COMERCIALIZACIÓN DEL ORIENTE COLOMBIANO EN EL DEPARTAMENTO DE BOYACÁ </a:t>
            </a:r>
            <a:endParaRPr lang="es-CO" b="1" dirty="0">
              <a:solidFill>
                <a:schemeClr val="tx1">
                  <a:lumMod val="75000"/>
                  <a:lumOff val="25000"/>
                </a:schemeClr>
              </a:solidFill>
              <a:latin typeface="Century Gothic" panose="020B0502020202020204" pitchFamily="34" charset="0"/>
              <a:cs typeface="Arial" panose="020B0604020202020204" pitchFamily="34" charset="0"/>
            </a:endParaRPr>
          </a:p>
        </p:txBody>
      </p:sp>
      <p:sp>
        <p:nvSpPr>
          <p:cNvPr id="21" name="CuadroTexto 20">
            <a:extLst>
              <a:ext uri="{FF2B5EF4-FFF2-40B4-BE49-F238E27FC236}">
                <a16:creationId xmlns:a16="http://schemas.microsoft.com/office/drawing/2014/main" id="{A65CEA53-882C-344A-4B3B-5F50DDF2CC4A}"/>
              </a:ext>
            </a:extLst>
          </p:cNvPr>
          <p:cNvSpPr txBox="1"/>
          <p:nvPr/>
        </p:nvSpPr>
        <p:spPr>
          <a:xfrm>
            <a:off x="10182574" y="1180919"/>
            <a:ext cx="1793993" cy="461665"/>
          </a:xfrm>
          <a:prstGeom prst="rect">
            <a:avLst/>
          </a:prstGeom>
          <a:noFill/>
        </p:spPr>
        <p:txBody>
          <a:bodyPr wrap="square" rtlCol="0">
            <a:spAutoFit/>
          </a:bodyPr>
          <a:lstStyle/>
          <a:p>
            <a:pPr algn="just"/>
            <a:r>
              <a:rPr lang="es-CO" sz="1200" dirty="0">
                <a:latin typeface="Century Gothic" panose="020B0502020202020204" pitchFamily="34" charset="0"/>
              </a:rPr>
              <a:t>Estudios a realizar por parte de </a:t>
            </a:r>
            <a:r>
              <a:rPr lang="es-CO" sz="1200" b="1" dirty="0">
                <a:latin typeface="Century Gothic" panose="020B0502020202020204" pitchFamily="34" charset="0"/>
              </a:rPr>
              <a:t>TIERRASUA</a:t>
            </a:r>
            <a:r>
              <a:rPr lang="es-CO" sz="1200" dirty="0">
                <a:latin typeface="Century Gothic" panose="020B0502020202020204" pitchFamily="34" charset="0"/>
              </a:rPr>
              <a:t> </a:t>
            </a:r>
          </a:p>
        </p:txBody>
      </p:sp>
      <p:sp>
        <p:nvSpPr>
          <p:cNvPr id="22" name="CuadroTexto 21">
            <a:extLst>
              <a:ext uri="{FF2B5EF4-FFF2-40B4-BE49-F238E27FC236}">
                <a16:creationId xmlns:a16="http://schemas.microsoft.com/office/drawing/2014/main" id="{A4001F4C-5966-E17A-96AE-60B09AD6124F}"/>
              </a:ext>
            </a:extLst>
          </p:cNvPr>
          <p:cNvSpPr txBox="1"/>
          <p:nvPr/>
        </p:nvSpPr>
        <p:spPr>
          <a:xfrm>
            <a:off x="10224553" y="1729003"/>
            <a:ext cx="1595179" cy="646331"/>
          </a:xfrm>
          <a:prstGeom prst="rect">
            <a:avLst/>
          </a:prstGeom>
          <a:noFill/>
        </p:spPr>
        <p:txBody>
          <a:bodyPr wrap="square" rtlCol="0">
            <a:spAutoFit/>
          </a:bodyPr>
          <a:lstStyle/>
          <a:p>
            <a:r>
              <a:rPr lang="es-CO" sz="1200" dirty="0">
                <a:latin typeface="Century Gothic" panose="020B0502020202020204" pitchFamily="34" charset="0"/>
              </a:rPr>
              <a:t>Estudios a realizar a través de </a:t>
            </a:r>
            <a:r>
              <a:rPr lang="es-CO" sz="1200" b="1" dirty="0">
                <a:latin typeface="Century Gothic" panose="020B0502020202020204" pitchFamily="34" charset="0"/>
              </a:rPr>
              <a:t>CONSULTORIA</a:t>
            </a:r>
          </a:p>
        </p:txBody>
      </p:sp>
      <p:sp>
        <p:nvSpPr>
          <p:cNvPr id="24" name="CuadroTexto 23">
            <a:extLst>
              <a:ext uri="{FF2B5EF4-FFF2-40B4-BE49-F238E27FC236}">
                <a16:creationId xmlns:a16="http://schemas.microsoft.com/office/drawing/2014/main" id="{0BEE001F-F5AD-633D-94F3-2B1A64259A9F}"/>
              </a:ext>
            </a:extLst>
          </p:cNvPr>
          <p:cNvSpPr txBox="1"/>
          <p:nvPr/>
        </p:nvSpPr>
        <p:spPr>
          <a:xfrm>
            <a:off x="401557" y="5353015"/>
            <a:ext cx="10459453" cy="261610"/>
          </a:xfrm>
          <a:prstGeom prst="rect">
            <a:avLst/>
          </a:prstGeom>
          <a:noFill/>
        </p:spPr>
        <p:txBody>
          <a:bodyPr wrap="square" rtlCol="0">
            <a:spAutoFit/>
          </a:bodyPr>
          <a:lstStyle/>
          <a:p>
            <a:pPr algn="ctr"/>
            <a:r>
              <a:rPr lang="es-CO" sz="1050" dirty="0">
                <a:latin typeface="Century Gothic" panose="020B0502020202020204" pitchFamily="34" charset="0"/>
              </a:rPr>
              <a:t>Nota: Desagregado en el Esquema de trabajo, Metodología, Cronograma de actividades, elaborado con la supervisión del proyecto</a:t>
            </a:r>
          </a:p>
        </p:txBody>
      </p:sp>
      <p:pic>
        <p:nvPicPr>
          <p:cNvPr id="26" name="Imagen 25">
            <a:extLst>
              <a:ext uri="{FF2B5EF4-FFF2-40B4-BE49-F238E27FC236}">
                <a16:creationId xmlns:a16="http://schemas.microsoft.com/office/drawing/2014/main" id="{BD3B2D26-6738-EF3D-1F01-18094C4D2E3F}"/>
              </a:ext>
            </a:extLst>
          </p:cNvPr>
          <p:cNvPicPr>
            <a:picLocks noChangeAspect="1"/>
          </p:cNvPicPr>
          <p:nvPr/>
        </p:nvPicPr>
        <p:blipFill>
          <a:blip r:embed="rId9"/>
          <a:srcRect r="55260"/>
          <a:stretch/>
        </p:blipFill>
        <p:spPr>
          <a:xfrm>
            <a:off x="4563116" y="5876230"/>
            <a:ext cx="2481162" cy="1045047"/>
          </a:xfrm>
          <a:prstGeom prst="rect">
            <a:avLst/>
          </a:prstGeom>
        </p:spPr>
      </p:pic>
      <p:pic>
        <p:nvPicPr>
          <p:cNvPr id="27" name="Imagen 26" descr="Logotipo&#10;&#10;Descripción generada automáticamente">
            <a:extLst>
              <a:ext uri="{FF2B5EF4-FFF2-40B4-BE49-F238E27FC236}">
                <a16:creationId xmlns:a16="http://schemas.microsoft.com/office/drawing/2014/main" id="{E97017AC-8162-FE0F-6A84-9277DBE0437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92840" y="5828960"/>
            <a:ext cx="1447800" cy="977182"/>
          </a:xfrm>
          <a:prstGeom prst="rect">
            <a:avLst/>
          </a:prstGeom>
        </p:spPr>
      </p:pic>
      <p:pic>
        <p:nvPicPr>
          <p:cNvPr id="28" name="Imagen 27">
            <a:extLst>
              <a:ext uri="{FF2B5EF4-FFF2-40B4-BE49-F238E27FC236}">
                <a16:creationId xmlns:a16="http://schemas.microsoft.com/office/drawing/2014/main" id="{1718F1AB-C13B-A2A6-A5ED-8B4C83920BC5}"/>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22059" b="76634" l="9975" r="89899">
                        <a14:foregroundMark x1="29419" y1="62418" x2="29419" y2="67974"/>
                        <a14:foregroundMark x1="40909" y1="38235" x2="36869" y2="38235"/>
                        <a14:foregroundMark x1="40909" y1="31699" x2="39268" y2="30392"/>
                        <a14:foregroundMark x1="46086" y1="28268" x2="45076" y2="23856"/>
                        <a14:foregroundMark x1="51136" y1="25980" x2="51515" y2="22059"/>
                        <a14:foregroundMark x1="56187" y1="28268" x2="57576" y2="25163"/>
                        <a14:foregroundMark x1="34217" y1="61275" x2="33712" y2="64706"/>
                        <a14:foregroundMark x1="42677" y1="60294" x2="42929" y2="64052"/>
                        <a14:foregroundMark x1="50758" y1="59967" x2="51136" y2="64379"/>
                        <a14:foregroundMark x1="59217" y1="62745" x2="59217" y2="65196"/>
                        <a14:foregroundMark x1="68182" y1="61275" x2="70202" y2="63889"/>
                      </a14:backgroundRemoval>
                    </a14:imgEffect>
                  </a14:imgLayer>
                </a14:imgProps>
              </a:ext>
              <a:ext uri="{28A0092B-C50C-407E-A947-70E740481C1C}">
                <a14:useLocalDpi xmlns:a14="http://schemas.microsoft.com/office/drawing/2010/main" val="0"/>
              </a:ext>
            </a:extLst>
          </a:blip>
          <a:srcRect t="15499" b="16477"/>
          <a:stretch/>
        </p:blipFill>
        <p:spPr bwMode="auto">
          <a:xfrm>
            <a:off x="2160658" y="5876230"/>
            <a:ext cx="1767884" cy="929912"/>
          </a:xfrm>
          <a:prstGeom prst="rect">
            <a:avLst/>
          </a:prstGeom>
          <a:ln>
            <a:noFill/>
          </a:ln>
          <a:extLst>
            <a:ext uri="{53640926-AAD7-44D8-BBD7-CCE9431645EC}">
              <a14:shadowObscured xmlns:a14="http://schemas.microsoft.com/office/drawing/2010/main"/>
            </a:ext>
          </a:extLst>
        </p:spPr>
      </p:pic>
      <p:sp>
        <p:nvSpPr>
          <p:cNvPr id="29" name="Rectángulo 28">
            <a:extLst>
              <a:ext uri="{FF2B5EF4-FFF2-40B4-BE49-F238E27FC236}">
                <a16:creationId xmlns:a16="http://schemas.microsoft.com/office/drawing/2014/main" id="{2528F9A4-24D5-96CE-FCB4-4F223A5BBA9B}"/>
              </a:ext>
            </a:extLst>
          </p:cNvPr>
          <p:cNvSpPr/>
          <p:nvPr/>
        </p:nvSpPr>
        <p:spPr>
          <a:xfrm>
            <a:off x="9789967" y="1319178"/>
            <a:ext cx="406074" cy="121768"/>
          </a:xfrm>
          <a:prstGeom prst="rect">
            <a:avLst/>
          </a:prstGeom>
          <a:solidFill>
            <a:schemeClr val="accent2">
              <a:lumMod val="20000"/>
              <a:lumOff val="80000"/>
            </a:scheme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0" name="Rectángulo 29">
            <a:extLst>
              <a:ext uri="{FF2B5EF4-FFF2-40B4-BE49-F238E27FC236}">
                <a16:creationId xmlns:a16="http://schemas.microsoft.com/office/drawing/2014/main" id="{196403B7-A18F-1CB1-9032-62494E53B684}"/>
              </a:ext>
            </a:extLst>
          </p:cNvPr>
          <p:cNvSpPr/>
          <p:nvPr/>
        </p:nvSpPr>
        <p:spPr>
          <a:xfrm>
            <a:off x="9797989" y="1812706"/>
            <a:ext cx="406074" cy="121768"/>
          </a:xfrm>
          <a:prstGeom prst="rect">
            <a:avLst/>
          </a:prstGeom>
          <a:solidFill>
            <a:schemeClr val="accent6">
              <a:lumMod val="20000"/>
              <a:lumOff val="80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 name="CuadroTexto 2">
            <a:extLst>
              <a:ext uri="{FF2B5EF4-FFF2-40B4-BE49-F238E27FC236}">
                <a16:creationId xmlns:a16="http://schemas.microsoft.com/office/drawing/2014/main" id="{F3E7C55D-4C60-9308-2130-9BFE94A2460D}"/>
              </a:ext>
            </a:extLst>
          </p:cNvPr>
          <p:cNvSpPr txBox="1"/>
          <p:nvPr/>
        </p:nvSpPr>
        <p:spPr>
          <a:xfrm>
            <a:off x="9558878" y="3152342"/>
            <a:ext cx="2633122" cy="892552"/>
          </a:xfrm>
          <a:prstGeom prst="rect">
            <a:avLst/>
          </a:prstGeom>
          <a:noFill/>
        </p:spPr>
        <p:txBody>
          <a:bodyPr wrap="square" rtlCol="0">
            <a:spAutoFit/>
          </a:bodyPr>
          <a:lstStyle/>
          <a:p>
            <a:pPr algn="ctr"/>
            <a:r>
              <a:rPr lang="es-CO" sz="1200" b="1" dirty="0">
                <a:latin typeface="Century Gothic" panose="020B0502020202020204" pitchFamily="34" charset="0"/>
              </a:rPr>
              <a:t>AVANCE FISICO 40%</a:t>
            </a:r>
          </a:p>
          <a:p>
            <a:pPr algn="ctr"/>
            <a:r>
              <a:rPr lang="es-CO" sz="1000" dirty="0">
                <a:latin typeface="Century Gothic" panose="020B0502020202020204" pitchFamily="34" charset="0"/>
              </a:rPr>
              <a:t>Estudios de caracterización</a:t>
            </a:r>
          </a:p>
          <a:p>
            <a:pPr algn="ctr"/>
            <a:r>
              <a:rPr lang="es-CO" sz="1000" dirty="0">
                <a:latin typeface="Century Gothic" panose="020B0502020202020204" pitchFamily="34" charset="0"/>
              </a:rPr>
              <a:t>Estudio de mercado</a:t>
            </a:r>
          </a:p>
          <a:p>
            <a:pPr algn="ctr"/>
            <a:r>
              <a:rPr lang="es-CO" sz="1000" dirty="0">
                <a:latin typeface="Century Gothic" panose="020B0502020202020204" pitchFamily="34" charset="0"/>
              </a:rPr>
              <a:t>Estudio Técnico y operativo</a:t>
            </a:r>
          </a:p>
          <a:p>
            <a:pPr algn="ctr"/>
            <a:r>
              <a:rPr lang="es-CO" sz="1000" dirty="0">
                <a:latin typeface="Century Gothic" panose="020B0502020202020204" pitchFamily="34" charset="0"/>
              </a:rPr>
              <a:t>Estudio social y ambiental </a:t>
            </a:r>
          </a:p>
        </p:txBody>
      </p:sp>
      <p:sp>
        <p:nvSpPr>
          <p:cNvPr id="2" name="Elipse 1">
            <a:extLst>
              <a:ext uri="{FF2B5EF4-FFF2-40B4-BE49-F238E27FC236}">
                <a16:creationId xmlns:a16="http://schemas.microsoft.com/office/drawing/2014/main" id="{407BFCD7-5634-85FB-F8E1-EFCF7C713344}"/>
              </a:ext>
            </a:extLst>
          </p:cNvPr>
          <p:cNvSpPr/>
          <p:nvPr/>
        </p:nvSpPr>
        <p:spPr>
          <a:xfrm>
            <a:off x="4010216" y="805350"/>
            <a:ext cx="950259" cy="84295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600" dirty="0"/>
              <a:t>100%</a:t>
            </a:r>
          </a:p>
        </p:txBody>
      </p:sp>
      <p:sp>
        <p:nvSpPr>
          <p:cNvPr id="4" name="Elipse 3">
            <a:extLst>
              <a:ext uri="{FF2B5EF4-FFF2-40B4-BE49-F238E27FC236}">
                <a16:creationId xmlns:a16="http://schemas.microsoft.com/office/drawing/2014/main" id="{23C505E8-B353-E5E6-DC8B-8AC35DD03F1B}"/>
              </a:ext>
            </a:extLst>
          </p:cNvPr>
          <p:cNvSpPr/>
          <p:nvPr/>
        </p:nvSpPr>
        <p:spPr>
          <a:xfrm>
            <a:off x="8313489" y="872289"/>
            <a:ext cx="950259" cy="84295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600" dirty="0"/>
              <a:t>40%</a:t>
            </a:r>
          </a:p>
        </p:txBody>
      </p:sp>
      <p:sp>
        <p:nvSpPr>
          <p:cNvPr id="5" name="Elipse 4">
            <a:extLst>
              <a:ext uri="{FF2B5EF4-FFF2-40B4-BE49-F238E27FC236}">
                <a16:creationId xmlns:a16="http://schemas.microsoft.com/office/drawing/2014/main" id="{B84A5C86-6485-F37C-6A1B-3D801B8C30E8}"/>
              </a:ext>
            </a:extLst>
          </p:cNvPr>
          <p:cNvSpPr/>
          <p:nvPr/>
        </p:nvSpPr>
        <p:spPr>
          <a:xfrm>
            <a:off x="4007753" y="2392152"/>
            <a:ext cx="950259" cy="84295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600" dirty="0"/>
              <a:t>10%</a:t>
            </a:r>
          </a:p>
        </p:txBody>
      </p:sp>
      <p:sp>
        <p:nvSpPr>
          <p:cNvPr id="7" name="Elipse 6">
            <a:extLst>
              <a:ext uri="{FF2B5EF4-FFF2-40B4-BE49-F238E27FC236}">
                <a16:creationId xmlns:a16="http://schemas.microsoft.com/office/drawing/2014/main" id="{65C04494-D8B1-0F7F-8615-95C06031C1A0}"/>
              </a:ext>
            </a:extLst>
          </p:cNvPr>
          <p:cNvSpPr/>
          <p:nvPr/>
        </p:nvSpPr>
        <p:spPr>
          <a:xfrm>
            <a:off x="8244179" y="2346806"/>
            <a:ext cx="950259" cy="84295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600" dirty="0"/>
              <a:t>10%</a:t>
            </a:r>
          </a:p>
        </p:txBody>
      </p:sp>
      <p:sp>
        <p:nvSpPr>
          <p:cNvPr id="8" name="Elipse 7">
            <a:extLst>
              <a:ext uri="{FF2B5EF4-FFF2-40B4-BE49-F238E27FC236}">
                <a16:creationId xmlns:a16="http://schemas.microsoft.com/office/drawing/2014/main" id="{B1CFCD67-3BC7-2FDF-E58C-6B1FED171033}"/>
              </a:ext>
            </a:extLst>
          </p:cNvPr>
          <p:cNvSpPr/>
          <p:nvPr/>
        </p:nvSpPr>
        <p:spPr>
          <a:xfrm>
            <a:off x="8236157" y="3706816"/>
            <a:ext cx="950259" cy="84295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600" dirty="0"/>
              <a:t>10%</a:t>
            </a:r>
          </a:p>
        </p:txBody>
      </p:sp>
      <p:sp>
        <p:nvSpPr>
          <p:cNvPr id="9" name="Elipse 8">
            <a:extLst>
              <a:ext uri="{FF2B5EF4-FFF2-40B4-BE49-F238E27FC236}">
                <a16:creationId xmlns:a16="http://schemas.microsoft.com/office/drawing/2014/main" id="{A1C33592-5B64-C8FC-1606-2B44004225EA}"/>
              </a:ext>
            </a:extLst>
          </p:cNvPr>
          <p:cNvSpPr/>
          <p:nvPr/>
        </p:nvSpPr>
        <p:spPr>
          <a:xfrm>
            <a:off x="4007753" y="3872583"/>
            <a:ext cx="950259" cy="84295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600" dirty="0"/>
              <a:t>0%</a:t>
            </a:r>
          </a:p>
        </p:txBody>
      </p:sp>
    </p:spTree>
    <p:extLst>
      <p:ext uri="{BB962C8B-B14F-4D97-AF65-F5344CB8AC3E}">
        <p14:creationId xmlns:p14="http://schemas.microsoft.com/office/powerpoint/2010/main" val="26521144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2C2641-430A-E0D5-24BF-5AD2C5B2ED66}"/>
            </a:ext>
          </a:extLst>
        </p:cNvPr>
        <p:cNvGrpSpPr/>
        <p:nvPr/>
      </p:nvGrpSpPr>
      <p:grpSpPr>
        <a:xfrm>
          <a:off x="0" y="0"/>
          <a:ext cx="0" cy="0"/>
          <a:chOff x="0" y="0"/>
          <a:chExt cx="0" cy="0"/>
        </a:xfrm>
      </p:grpSpPr>
      <p:sp>
        <p:nvSpPr>
          <p:cNvPr id="19" name="CuadroTexto 18">
            <a:extLst>
              <a:ext uri="{FF2B5EF4-FFF2-40B4-BE49-F238E27FC236}">
                <a16:creationId xmlns:a16="http://schemas.microsoft.com/office/drawing/2014/main" id="{253C7748-724C-E1A3-A984-A782E9A24EE5}"/>
              </a:ext>
            </a:extLst>
          </p:cNvPr>
          <p:cNvSpPr txBox="1"/>
          <p:nvPr/>
        </p:nvSpPr>
        <p:spPr>
          <a:xfrm>
            <a:off x="1228725" y="439598"/>
            <a:ext cx="10570500" cy="338554"/>
          </a:xfrm>
          <a:prstGeom prst="rect">
            <a:avLst/>
          </a:prstGeom>
          <a:solidFill>
            <a:schemeClr val="bg1">
              <a:lumMod val="95000"/>
            </a:schemeClr>
          </a:solidFill>
        </p:spPr>
        <p:txBody>
          <a:bodyPr wrap="square" rtlCol="0">
            <a:spAutoFit/>
          </a:bodyPr>
          <a:lstStyle/>
          <a:p>
            <a:pPr algn="ctr"/>
            <a:r>
              <a:rPr lang="es-ES" sz="1600" b="1" dirty="0">
                <a:solidFill>
                  <a:schemeClr val="tx1">
                    <a:lumMod val="75000"/>
                    <a:lumOff val="25000"/>
                  </a:schemeClr>
                </a:solidFill>
                <a:latin typeface="Century Gothic" panose="020B0502020202020204" pitchFamily="34" charset="0"/>
                <a:cs typeface="Arial" panose="020B0604020202020204" pitchFamily="34" charset="0"/>
              </a:rPr>
              <a:t>AVANCES CONSULTORIA</a:t>
            </a:r>
          </a:p>
        </p:txBody>
      </p:sp>
      <p:pic>
        <p:nvPicPr>
          <p:cNvPr id="17" name="Imagen 16">
            <a:extLst>
              <a:ext uri="{FF2B5EF4-FFF2-40B4-BE49-F238E27FC236}">
                <a16:creationId xmlns:a16="http://schemas.microsoft.com/office/drawing/2014/main" id="{37968EC5-85BF-2E20-BA59-0759CA730473}"/>
              </a:ext>
            </a:extLst>
          </p:cNvPr>
          <p:cNvPicPr>
            <a:picLocks noChangeAspect="1"/>
          </p:cNvPicPr>
          <p:nvPr/>
        </p:nvPicPr>
        <p:blipFill>
          <a:blip r:embed="rId3"/>
          <a:srcRect r="55260"/>
          <a:stretch/>
        </p:blipFill>
        <p:spPr>
          <a:xfrm>
            <a:off x="4563116" y="5876230"/>
            <a:ext cx="2481162" cy="1045047"/>
          </a:xfrm>
          <a:prstGeom prst="rect">
            <a:avLst/>
          </a:prstGeom>
        </p:spPr>
      </p:pic>
      <p:pic>
        <p:nvPicPr>
          <p:cNvPr id="18" name="Imagen 17" descr="Logotipo&#10;&#10;Descripción generada automáticamente">
            <a:extLst>
              <a:ext uri="{FF2B5EF4-FFF2-40B4-BE49-F238E27FC236}">
                <a16:creationId xmlns:a16="http://schemas.microsoft.com/office/drawing/2014/main" id="{AEC78AD9-5525-CA6E-97E5-7D41225E4B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92840" y="5828960"/>
            <a:ext cx="1447800" cy="977182"/>
          </a:xfrm>
          <a:prstGeom prst="rect">
            <a:avLst/>
          </a:prstGeom>
        </p:spPr>
      </p:pic>
      <p:pic>
        <p:nvPicPr>
          <p:cNvPr id="22" name="Imagen 21">
            <a:extLst>
              <a:ext uri="{FF2B5EF4-FFF2-40B4-BE49-F238E27FC236}">
                <a16:creationId xmlns:a16="http://schemas.microsoft.com/office/drawing/2014/main" id="{0F42547E-4C1A-7AA8-AD84-0DDC7346B4C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2059" b="76634" l="9975" r="89899">
                        <a14:foregroundMark x1="29419" y1="62418" x2="29419" y2="67974"/>
                        <a14:foregroundMark x1="40909" y1="38235" x2="36869" y2="38235"/>
                        <a14:foregroundMark x1="40909" y1="31699" x2="39268" y2="30392"/>
                        <a14:foregroundMark x1="46086" y1="28268" x2="45076" y2="23856"/>
                        <a14:foregroundMark x1="51136" y1="25980" x2="51515" y2="22059"/>
                        <a14:foregroundMark x1="56187" y1="28268" x2="57576" y2="25163"/>
                        <a14:foregroundMark x1="34217" y1="61275" x2="33712" y2="64706"/>
                        <a14:foregroundMark x1="42677" y1="60294" x2="42929" y2="64052"/>
                        <a14:foregroundMark x1="50758" y1="59967" x2="51136" y2="64379"/>
                        <a14:foregroundMark x1="59217" y1="62745" x2="59217" y2="65196"/>
                        <a14:foregroundMark x1="68182" y1="61275" x2="70202" y2="63889"/>
                      </a14:backgroundRemoval>
                    </a14:imgEffect>
                  </a14:imgLayer>
                </a14:imgProps>
              </a:ext>
              <a:ext uri="{28A0092B-C50C-407E-A947-70E740481C1C}">
                <a14:useLocalDpi xmlns:a14="http://schemas.microsoft.com/office/drawing/2010/main" val="0"/>
              </a:ext>
            </a:extLst>
          </a:blip>
          <a:srcRect t="15499" b="16477"/>
          <a:stretch/>
        </p:blipFill>
        <p:spPr bwMode="auto">
          <a:xfrm>
            <a:off x="2160658" y="5876230"/>
            <a:ext cx="1767884" cy="929912"/>
          </a:xfrm>
          <a:prstGeom prst="rect">
            <a:avLst/>
          </a:prstGeom>
          <a:ln>
            <a:noFill/>
          </a:ln>
          <a:extLst>
            <a:ext uri="{53640926-AAD7-44D8-BBD7-CCE9431645EC}">
              <a14:shadowObscured xmlns:a14="http://schemas.microsoft.com/office/drawing/2010/main"/>
            </a:ext>
          </a:extLst>
        </p:spPr>
      </p:pic>
      <p:sp>
        <p:nvSpPr>
          <p:cNvPr id="5" name="CuadroTexto 4">
            <a:extLst>
              <a:ext uri="{FF2B5EF4-FFF2-40B4-BE49-F238E27FC236}">
                <a16:creationId xmlns:a16="http://schemas.microsoft.com/office/drawing/2014/main" id="{74519E13-BD9C-1629-0F21-521B350036FD}"/>
              </a:ext>
            </a:extLst>
          </p:cNvPr>
          <p:cNvSpPr txBox="1"/>
          <p:nvPr/>
        </p:nvSpPr>
        <p:spPr>
          <a:xfrm>
            <a:off x="822538" y="2144584"/>
            <a:ext cx="11079480" cy="369332"/>
          </a:xfrm>
          <a:prstGeom prst="rect">
            <a:avLst/>
          </a:prstGeom>
          <a:solidFill>
            <a:schemeClr val="bg1">
              <a:lumMod val="95000"/>
            </a:schemeClr>
          </a:solidFill>
        </p:spPr>
        <p:txBody>
          <a:bodyPr wrap="square" rtlCol="0">
            <a:spAutoFit/>
          </a:bodyPr>
          <a:lstStyle/>
          <a:p>
            <a:pPr algn="ctr"/>
            <a:r>
              <a:rPr lang="es-ES" b="1" dirty="0">
                <a:solidFill>
                  <a:schemeClr val="tx1">
                    <a:lumMod val="75000"/>
                    <a:lumOff val="25000"/>
                  </a:schemeClr>
                </a:solidFill>
                <a:latin typeface="Century Gothic" panose="020B0502020202020204" pitchFamily="34" charset="0"/>
                <a:cs typeface="Arial" panose="020B0604020202020204" pitchFamily="34" charset="0"/>
              </a:rPr>
              <a:t>ESTUDIO DE MERCADO</a:t>
            </a:r>
          </a:p>
        </p:txBody>
      </p:sp>
      <p:sp>
        <p:nvSpPr>
          <p:cNvPr id="6" name="TextBox 119">
            <a:extLst>
              <a:ext uri="{FF2B5EF4-FFF2-40B4-BE49-F238E27FC236}">
                <a16:creationId xmlns:a16="http://schemas.microsoft.com/office/drawing/2014/main" id="{9356BBF9-377E-58AA-9E66-78A5B326A19B}"/>
              </a:ext>
            </a:extLst>
          </p:cNvPr>
          <p:cNvSpPr txBox="1"/>
          <p:nvPr/>
        </p:nvSpPr>
        <p:spPr>
          <a:xfrm>
            <a:off x="295578" y="2936287"/>
            <a:ext cx="2856101" cy="1169551"/>
          </a:xfrm>
          <a:prstGeom prst="rect">
            <a:avLst/>
          </a:prstGeom>
          <a:noFill/>
          <a:ln w="19050">
            <a:solidFill>
              <a:srgbClr val="308C45"/>
            </a:solidFill>
          </a:ln>
        </p:spPr>
        <p:txBody>
          <a:bodyPr wrap="square" rtlCol="0" anchor="b">
            <a:spAutoFit/>
          </a:bodyPr>
          <a:lstStyle/>
          <a:p>
            <a:pPr marL="285750" lvl="0" indent="-285750">
              <a:buFont typeface="Arial" panose="020B0604020202020204" pitchFamily="34" charset="0"/>
              <a:buChar char="•"/>
            </a:pPr>
            <a:r>
              <a:rPr lang="es-ES_tradnl" sz="1400" noProof="1">
                <a:latin typeface="Century Gothic" panose="020B0502020202020204" pitchFamily="34" charset="0"/>
              </a:rPr>
              <a:t>Descripción y tamaño del mercado.</a:t>
            </a:r>
          </a:p>
          <a:p>
            <a:pPr marL="285750" lvl="0" indent="-285750">
              <a:buFont typeface="Arial" panose="020B0604020202020204" pitchFamily="34" charset="0"/>
              <a:buChar char="•"/>
            </a:pPr>
            <a:r>
              <a:rPr lang="es-ES_tradnl" sz="1400" noProof="1">
                <a:latin typeface="Century Gothic" panose="020B0502020202020204" pitchFamily="34" charset="0"/>
              </a:rPr>
              <a:t>Análisis de la oferta.</a:t>
            </a:r>
          </a:p>
          <a:p>
            <a:pPr marL="285750" lvl="0" indent="-285750">
              <a:buFont typeface="Arial" panose="020B0604020202020204" pitchFamily="34" charset="0"/>
              <a:buChar char="•"/>
            </a:pPr>
            <a:r>
              <a:rPr lang="es-ES_tradnl" sz="1400" noProof="1">
                <a:latin typeface="Century Gothic" panose="020B0502020202020204" pitchFamily="34" charset="0"/>
              </a:rPr>
              <a:t> Análisis de la demanda</a:t>
            </a:r>
          </a:p>
          <a:p>
            <a:pPr marL="285750" lvl="0" indent="-285750">
              <a:buFont typeface="Arial" panose="020B0604020202020204" pitchFamily="34" charset="0"/>
              <a:buChar char="•"/>
            </a:pPr>
            <a:r>
              <a:rPr lang="es-ES_tradnl" sz="1400" noProof="1">
                <a:latin typeface="Century Gothic" panose="020B0502020202020204" pitchFamily="34" charset="0"/>
              </a:rPr>
              <a:t>Definición del déficit</a:t>
            </a:r>
          </a:p>
        </p:txBody>
      </p:sp>
      <p:sp>
        <p:nvSpPr>
          <p:cNvPr id="7" name="TextBox 119">
            <a:extLst>
              <a:ext uri="{FF2B5EF4-FFF2-40B4-BE49-F238E27FC236}">
                <a16:creationId xmlns:a16="http://schemas.microsoft.com/office/drawing/2014/main" id="{6DD19220-84CE-DB0A-9A1D-7604195FA000}"/>
              </a:ext>
            </a:extLst>
          </p:cNvPr>
          <p:cNvSpPr txBox="1"/>
          <p:nvPr/>
        </p:nvSpPr>
        <p:spPr>
          <a:xfrm>
            <a:off x="3402653" y="2943797"/>
            <a:ext cx="4534668" cy="1815882"/>
          </a:xfrm>
          <a:prstGeom prst="rect">
            <a:avLst/>
          </a:prstGeom>
          <a:ln w="19050">
            <a:solidFill>
              <a:srgbClr val="308C45"/>
            </a:solidFill>
          </a:ln>
        </p:spPr>
        <p:txBody>
          <a:bodyPr wrap="square">
            <a:spAutoFit/>
          </a:bodyPr>
          <a:lstStyle>
            <a:defPPr>
              <a:defRPr lang="es-CO"/>
            </a:defPPr>
            <a:lvl1pPr marL="285750" indent="-285750">
              <a:buFont typeface="Arial" panose="020B0604020202020204" pitchFamily="34" charset="0"/>
              <a:buChar char="•"/>
              <a:defRPr sz="1400">
                <a:solidFill>
                  <a:srgbClr val="FFC000"/>
                </a:solidFill>
              </a:defRPr>
            </a:lvl1pPr>
          </a:lstStyle>
          <a:p>
            <a:r>
              <a:rPr lang="es-ES_tradnl" noProof="0" dirty="0">
                <a:solidFill>
                  <a:schemeClr val="tx1"/>
                </a:solidFill>
                <a:latin typeface="Century Gothic" panose="020B0502020202020204" pitchFamily="34" charset="0"/>
              </a:rPr>
              <a:t>Proyección del comportamiento del mercado a futuro.</a:t>
            </a:r>
          </a:p>
          <a:p>
            <a:r>
              <a:rPr lang="es-ES_tradnl" noProof="0" dirty="0">
                <a:solidFill>
                  <a:schemeClr val="tx1"/>
                </a:solidFill>
                <a:latin typeface="Century Gothic" panose="020B0502020202020204" pitchFamily="34" charset="0"/>
              </a:rPr>
              <a:t> Análisis de necesidades de productores, transformadores, transportadores  y comercializadores</a:t>
            </a:r>
          </a:p>
          <a:p>
            <a:r>
              <a:rPr lang="es-ES_tradnl" noProof="0" dirty="0">
                <a:solidFill>
                  <a:schemeClr val="tx1"/>
                </a:solidFill>
                <a:latin typeface="Century Gothic" panose="020B0502020202020204" pitchFamily="34" charset="0"/>
              </a:rPr>
              <a:t> Identificación de usuarios o beneficiarios potenciales</a:t>
            </a:r>
          </a:p>
          <a:p>
            <a:r>
              <a:rPr lang="es-ES_tradnl" noProof="0" dirty="0">
                <a:solidFill>
                  <a:schemeClr val="tx1"/>
                </a:solidFill>
                <a:latin typeface="Century Gothic" panose="020B0502020202020204" pitchFamily="34" charset="0"/>
              </a:rPr>
              <a:t> Análisis de necesidades de servicios logísticos</a:t>
            </a:r>
          </a:p>
        </p:txBody>
      </p:sp>
      <p:sp>
        <p:nvSpPr>
          <p:cNvPr id="8" name="Rectángulo 7">
            <a:extLst>
              <a:ext uri="{FF2B5EF4-FFF2-40B4-BE49-F238E27FC236}">
                <a16:creationId xmlns:a16="http://schemas.microsoft.com/office/drawing/2014/main" id="{DAB04465-C7A3-25BC-41F0-5CC7E08E0C27}"/>
              </a:ext>
            </a:extLst>
          </p:cNvPr>
          <p:cNvSpPr/>
          <p:nvPr/>
        </p:nvSpPr>
        <p:spPr>
          <a:xfrm>
            <a:off x="8348441" y="2943797"/>
            <a:ext cx="3477043" cy="2677656"/>
          </a:xfrm>
          <a:prstGeom prst="rect">
            <a:avLst/>
          </a:prstGeom>
          <a:ln w="19050">
            <a:solidFill>
              <a:srgbClr val="308C45"/>
            </a:solidFill>
          </a:ln>
        </p:spPr>
        <p:txBody>
          <a:bodyPr wrap="square">
            <a:spAutoFit/>
          </a:bodyPr>
          <a:lstStyle/>
          <a:p>
            <a:pPr marL="285750" indent="-285750" algn="just">
              <a:buFont typeface="Arial" panose="020B0604020202020204" pitchFamily="34" charset="0"/>
              <a:buChar char="•"/>
            </a:pPr>
            <a:r>
              <a:rPr lang="es-CO" sz="1400" dirty="0">
                <a:latin typeface="Century Gothic" panose="020B0502020202020204" pitchFamily="34" charset="0"/>
              </a:rPr>
              <a:t>Análisis sobre sistemas de comercialización</a:t>
            </a:r>
          </a:p>
          <a:p>
            <a:pPr marL="285750" indent="-285750">
              <a:buFont typeface="Arial" panose="020B0604020202020204" pitchFamily="34" charset="0"/>
              <a:buChar char="•"/>
            </a:pPr>
            <a:r>
              <a:rPr lang="es-CO" sz="1400" dirty="0">
                <a:latin typeface="Century Gothic" panose="020B0502020202020204" pitchFamily="34" charset="0"/>
              </a:rPr>
              <a:t> Identificación de espacios o áreas de acuerdo a la oferta de servicios agroindustriales necesarios</a:t>
            </a:r>
          </a:p>
          <a:p>
            <a:pPr marL="285750" indent="-285750" algn="just">
              <a:buFont typeface="Arial" panose="020B0604020202020204" pitchFamily="34" charset="0"/>
              <a:buChar char="•"/>
            </a:pPr>
            <a:r>
              <a:rPr lang="es-CO" sz="1400" dirty="0">
                <a:latin typeface="Century Gothic" panose="020B0502020202020204" pitchFamily="34" charset="0"/>
              </a:rPr>
              <a:t> Identificar procesos logísticos y actividades económicas y sociales adicionales</a:t>
            </a:r>
          </a:p>
          <a:p>
            <a:pPr marL="285750" indent="-285750">
              <a:buFont typeface="Arial" panose="020B0604020202020204" pitchFamily="34" charset="0"/>
              <a:buChar char="•"/>
            </a:pPr>
            <a:r>
              <a:rPr lang="es-CO" sz="1400" dirty="0">
                <a:latin typeface="Century Gothic" panose="020B0502020202020204" pitchFamily="34" charset="0"/>
              </a:rPr>
              <a:t>Plan de mercadeo por etapas identificando estrategias de marketing</a:t>
            </a:r>
          </a:p>
        </p:txBody>
      </p:sp>
      <p:graphicFrame>
        <p:nvGraphicFramePr>
          <p:cNvPr id="9" name="Tabla 8">
            <a:extLst>
              <a:ext uri="{FF2B5EF4-FFF2-40B4-BE49-F238E27FC236}">
                <a16:creationId xmlns:a16="http://schemas.microsoft.com/office/drawing/2014/main" id="{1EED91F5-6E31-2B34-81A1-72E69136825C}"/>
              </a:ext>
            </a:extLst>
          </p:cNvPr>
          <p:cNvGraphicFramePr>
            <a:graphicFrameLocks noGrp="1"/>
          </p:cNvGraphicFramePr>
          <p:nvPr/>
        </p:nvGraphicFramePr>
        <p:xfrm>
          <a:off x="2968073" y="1208033"/>
          <a:ext cx="6314072" cy="624338"/>
        </p:xfrm>
        <a:graphic>
          <a:graphicData uri="http://schemas.openxmlformats.org/drawingml/2006/table">
            <a:tbl>
              <a:tblPr firstRow="1" bandRow="1">
                <a:tableStyleId>{3B4B98B0-60AC-42C2-AFA5-B58CD77FA1E5}</a:tableStyleId>
              </a:tblPr>
              <a:tblGrid>
                <a:gridCol w="3157036">
                  <a:extLst>
                    <a:ext uri="{9D8B030D-6E8A-4147-A177-3AD203B41FA5}">
                      <a16:colId xmlns:a16="http://schemas.microsoft.com/office/drawing/2014/main" val="1372803207"/>
                    </a:ext>
                  </a:extLst>
                </a:gridCol>
                <a:gridCol w="3157036">
                  <a:extLst>
                    <a:ext uri="{9D8B030D-6E8A-4147-A177-3AD203B41FA5}">
                      <a16:colId xmlns:a16="http://schemas.microsoft.com/office/drawing/2014/main" val="2847013474"/>
                    </a:ext>
                  </a:extLst>
                </a:gridCol>
              </a:tblGrid>
              <a:tr h="312169">
                <a:tc>
                  <a:txBody>
                    <a:bodyPr/>
                    <a:lstStyle/>
                    <a:p>
                      <a:pPr algn="l"/>
                      <a:r>
                        <a:rPr lang="es-CO" sz="1200" b="1" dirty="0"/>
                        <a:t>FECHA DE INICIO</a:t>
                      </a:r>
                      <a:endParaRPr lang="es-CO" sz="1200" b="1" dirty="0">
                        <a:latin typeface="Century Gothic" panose="020B0502020202020204" pitchFamily="34" charset="0"/>
                      </a:endParaRPr>
                    </a:p>
                  </a:txBody>
                  <a:tcPr anchor="ctr"/>
                </a:tc>
                <a:tc>
                  <a:txBody>
                    <a:bodyPr/>
                    <a:lstStyle/>
                    <a:p>
                      <a:pPr algn="l"/>
                      <a:r>
                        <a:rPr lang="es-CO" sz="1200" b="0" dirty="0"/>
                        <a:t>29 DE ENERO DE 2025</a:t>
                      </a:r>
                      <a:endParaRPr lang="es-CO" sz="1200" b="0" dirty="0">
                        <a:latin typeface="Century Gothic" panose="020B0502020202020204" pitchFamily="34" charset="0"/>
                      </a:endParaRPr>
                    </a:p>
                  </a:txBody>
                  <a:tcPr anchor="ctr"/>
                </a:tc>
                <a:extLst>
                  <a:ext uri="{0D108BD9-81ED-4DB2-BD59-A6C34878D82A}">
                    <a16:rowId xmlns:a16="http://schemas.microsoft.com/office/drawing/2014/main" val="3920980371"/>
                  </a:ext>
                </a:extLst>
              </a:tr>
              <a:tr h="312169">
                <a:tc>
                  <a:txBody>
                    <a:bodyPr/>
                    <a:lstStyle/>
                    <a:p>
                      <a:pPr algn="l"/>
                      <a:r>
                        <a:rPr lang="es-CO" sz="1200" b="1" dirty="0"/>
                        <a:t>FECHA DE TERMINACIÓN</a:t>
                      </a:r>
                      <a:endParaRPr lang="es-CO" sz="1200" b="1" dirty="0">
                        <a:latin typeface="Century Gothic" panose="020B0502020202020204" pitchFamily="34" charset="0"/>
                      </a:endParaRPr>
                    </a:p>
                  </a:txBody>
                  <a:tcPr anchor="ctr"/>
                </a:tc>
                <a:tc>
                  <a:txBody>
                    <a:bodyPr/>
                    <a:lstStyle/>
                    <a:p>
                      <a:pPr algn="l"/>
                      <a:r>
                        <a:rPr lang="es-CO" sz="1200" dirty="0"/>
                        <a:t>29 DE MAYO DE 2025</a:t>
                      </a:r>
                      <a:endParaRPr lang="es-CO" sz="1200" dirty="0">
                        <a:latin typeface="Century Gothic" panose="020B0502020202020204" pitchFamily="34" charset="0"/>
                      </a:endParaRPr>
                    </a:p>
                  </a:txBody>
                  <a:tcPr anchor="ctr"/>
                </a:tc>
                <a:extLst>
                  <a:ext uri="{0D108BD9-81ED-4DB2-BD59-A6C34878D82A}">
                    <a16:rowId xmlns:a16="http://schemas.microsoft.com/office/drawing/2014/main" val="1459247737"/>
                  </a:ext>
                </a:extLst>
              </a:tr>
            </a:tbl>
          </a:graphicData>
        </a:graphic>
      </p:graphicFrame>
    </p:spTree>
    <p:extLst>
      <p:ext uri="{BB962C8B-B14F-4D97-AF65-F5344CB8AC3E}">
        <p14:creationId xmlns:p14="http://schemas.microsoft.com/office/powerpoint/2010/main" val="14901522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9A5D93-0020-3287-DB5E-47E5C0CFDE0D}"/>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3BEFCEE3-3EC3-986B-6FA6-DB24615E281A}"/>
              </a:ext>
            </a:extLst>
          </p:cNvPr>
          <p:cNvSpPr txBox="1"/>
          <p:nvPr/>
        </p:nvSpPr>
        <p:spPr>
          <a:xfrm>
            <a:off x="1228725" y="439598"/>
            <a:ext cx="10570500" cy="369332"/>
          </a:xfrm>
          <a:prstGeom prst="rect">
            <a:avLst/>
          </a:prstGeom>
          <a:solidFill>
            <a:schemeClr val="bg1">
              <a:lumMod val="95000"/>
            </a:schemeClr>
          </a:solidFill>
        </p:spPr>
        <p:txBody>
          <a:bodyPr wrap="square" rtlCol="0">
            <a:spAutoFit/>
          </a:bodyPr>
          <a:lstStyle/>
          <a:p>
            <a:pPr algn="ctr"/>
            <a:r>
              <a:rPr lang="es-ES" b="1" dirty="0">
                <a:solidFill>
                  <a:schemeClr val="tx1">
                    <a:lumMod val="75000"/>
                    <a:lumOff val="25000"/>
                  </a:schemeClr>
                </a:solidFill>
                <a:latin typeface="Century Gothic" panose="020B0502020202020204" pitchFamily="34" charset="0"/>
                <a:cs typeface="Arial" panose="020B0604020202020204" pitchFamily="34" charset="0"/>
              </a:rPr>
              <a:t>REUNIONES REALIZADAS CON ACTORES ESTRATÉGICO</a:t>
            </a:r>
          </a:p>
        </p:txBody>
      </p:sp>
      <p:graphicFrame>
        <p:nvGraphicFramePr>
          <p:cNvPr id="4" name="Diagrama 3">
            <a:extLst>
              <a:ext uri="{FF2B5EF4-FFF2-40B4-BE49-F238E27FC236}">
                <a16:creationId xmlns:a16="http://schemas.microsoft.com/office/drawing/2014/main" id="{4C2BB2AE-C6B3-53FF-4FB3-761EE16BCBA2}"/>
              </a:ext>
            </a:extLst>
          </p:cNvPr>
          <p:cNvGraphicFramePr/>
          <p:nvPr/>
        </p:nvGraphicFramePr>
        <p:xfrm>
          <a:off x="179294" y="1356752"/>
          <a:ext cx="11797553" cy="50616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089283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87B7B6-CB29-FC98-C57F-CA55C20352E1}"/>
            </a:ext>
          </a:extLst>
        </p:cNvPr>
        <p:cNvGrpSpPr/>
        <p:nvPr/>
      </p:nvGrpSpPr>
      <p:grpSpPr>
        <a:xfrm>
          <a:off x="0" y="0"/>
          <a:ext cx="0" cy="0"/>
          <a:chOff x="0" y="0"/>
          <a:chExt cx="0" cy="0"/>
        </a:xfrm>
      </p:grpSpPr>
      <p:sp>
        <p:nvSpPr>
          <p:cNvPr id="9" name="CuadroTexto 8">
            <a:extLst>
              <a:ext uri="{FF2B5EF4-FFF2-40B4-BE49-F238E27FC236}">
                <a16:creationId xmlns:a16="http://schemas.microsoft.com/office/drawing/2014/main" id="{934BBBCE-116A-88C2-2BF7-42622B1DA606}"/>
              </a:ext>
            </a:extLst>
          </p:cNvPr>
          <p:cNvSpPr txBox="1"/>
          <p:nvPr/>
        </p:nvSpPr>
        <p:spPr>
          <a:xfrm>
            <a:off x="3714695" y="293190"/>
            <a:ext cx="5183278" cy="830997"/>
          </a:xfrm>
          <a:prstGeom prst="rect">
            <a:avLst/>
          </a:prstGeom>
          <a:noFill/>
        </p:spPr>
        <p:txBody>
          <a:bodyPr wrap="none" rtlCol="0">
            <a:spAutoFit/>
          </a:bodyPr>
          <a:lstStyle/>
          <a:p>
            <a:r>
              <a:rPr lang="es-CO" sz="2400" b="1" dirty="0">
                <a:solidFill>
                  <a:schemeClr val="tx1">
                    <a:lumMod val="75000"/>
                    <a:lumOff val="25000"/>
                  </a:schemeClr>
                </a:solidFill>
                <a:latin typeface="Arial" panose="020B0604020202020204" pitchFamily="34" charset="0"/>
                <a:cs typeface="Arial" panose="020B0604020202020204" pitchFamily="34" charset="0"/>
              </a:rPr>
              <a:t>CONTRATO No. IPVO 004 DE 2025</a:t>
            </a:r>
          </a:p>
          <a:p>
            <a:endParaRPr lang="es-CO" sz="2400" b="1" dirty="0">
              <a:solidFill>
                <a:schemeClr val="tx1">
                  <a:lumMod val="75000"/>
                  <a:lumOff val="25000"/>
                </a:schemeClr>
              </a:solidFill>
              <a:latin typeface="Century Gothic" panose="020B0502020202020204" pitchFamily="34" charset="0"/>
              <a:cs typeface="Arial" panose="020B0604020202020204" pitchFamily="34" charset="0"/>
            </a:endParaRPr>
          </a:p>
        </p:txBody>
      </p:sp>
      <p:sp>
        <p:nvSpPr>
          <p:cNvPr id="10" name="Rectángulo 9">
            <a:extLst>
              <a:ext uri="{FF2B5EF4-FFF2-40B4-BE49-F238E27FC236}">
                <a16:creationId xmlns:a16="http://schemas.microsoft.com/office/drawing/2014/main" id="{8FF3657C-71A8-0596-8197-C5D39526462A}"/>
              </a:ext>
            </a:extLst>
          </p:cNvPr>
          <p:cNvSpPr/>
          <p:nvPr/>
        </p:nvSpPr>
        <p:spPr>
          <a:xfrm>
            <a:off x="961731" y="918144"/>
            <a:ext cx="10689207" cy="13030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MX" b="1" dirty="0">
                <a:solidFill>
                  <a:schemeClr val="tx1"/>
                </a:solidFill>
                <a:latin typeface="Century Gothic" panose="020B0502020202020204" pitchFamily="34" charset="0"/>
                <a:cs typeface="Arial" panose="020B0604020202020204" pitchFamily="34" charset="0"/>
              </a:rPr>
              <a:t>OBJETO</a:t>
            </a:r>
            <a:r>
              <a:rPr lang="es-MX" sz="1400" dirty="0">
                <a:solidFill>
                  <a:schemeClr val="tx1"/>
                </a:solidFill>
                <a:latin typeface="Century Gothic" panose="020B0502020202020204" pitchFamily="34" charset="0"/>
                <a:cs typeface="Arial" panose="020B0604020202020204" pitchFamily="34" charset="0"/>
              </a:rPr>
              <a:t>:</a:t>
            </a:r>
            <a:r>
              <a:rPr lang="es-ES" sz="1400" dirty="0"/>
              <a:t> </a:t>
            </a:r>
            <a:r>
              <a:rPr lang="es-ES" sz="1400" dirty="0">
                <a:solidFill>
                  <a:schemeClr val="tx1"/>
                </a:solidFill>
                <a:latin typeface="Century Gothic" panose="020B0502020202020204" pitchFamily="34" charset="0"/>
              </a:rPr>
              <a:t>Contratar el suministro e instalación de materiales para la ejecución del convenio interadministrativo N° 4773 de 2024 celebrado entre el departamento de Boyacá y Tierrasua S.A.S., Cuyo objeto es: aunar esfuerzos entre el departamento de Boyacá y Tierrasua S.A.S para la ejecución del mantenimiento del corredor vial con código 60BYA sector Villa de Leyva – el muelle y el corredor con código 62BY01 denominado El muelle – Santa Sofia – </a:t>
            </a:r>
            <a:r>
              <a:rPr lang="es-ES" sz="1400" b="1" dirty="0">
                <a:solidFill>
                  <a:schemeClr val="tx1"/>
                </a:solidFill>
                <a:latin typeface="Century Gothic" panose="020B0502020202020204" pitchFamily="34" charset="0"/>
              </a:rPr>
              <a:t>Moniquirá</a:t>
            </a:r>
            <a:r>
              <a:rPr lang="es-ES" sz="1400" dirty="0">
                <a:solidFill>
                  <a:schemeClr val="tx1"/>
                </a:solidFill>
                <a:latin typeface="Century Gothic" panose="020B0502020202020204" pitchFamily="34" charset="0"/>
              </a:rPr>
              <a:t>, en el departamento de Boyacá y mantenimiento de la vía código 55GY03 cruce ruta 55 (</a:t>
            </a:r>
            <a:r>
              <a:rPr lang="es-ES" sz="1400" b="1" dirty="0">
                <a:solidFill>
                  <a:schemeClr val="tx1"/>
                </a:solidFill>
                <a:latin typeface="Century Gothic" panose="020B0502020202020204" pitchFamily="34" charset="0"/>
              </a:rPr>
              <a:t>Tierra negra</a:t>
            </a:r>
            <a:r>
              <a:rPr lang="es-ES" sz="1400" dirty="0">
                <a:solidFill>
                  <a:schemeClr val="tx1"/>
                </a:solidFill>
                <a:latin typeface="Century Gothic" panose="020B0502020202020204" pitchFamily="34" charset="0"/>
              </a:rPr>
              <a:t>) - Jenesano, en el departamento de Boyacá. (EQUIPOS Y TRITURADOS)</a:t>
            </a:r>
            <a:endParaRPr lang="es-MX" sz="1400" b="1" dirty="0">
              <a:solidFill>
                <a:schemeClr val="tx1"/>
              </a:solidFill>
              <a:latin typeface="Century Gothic" panose="020B0502020202020204" pitchFamily="34" charset="0"/>
              <a:cs typeface="Arial" panose="020B0604020202020204" pitchFamily="34" charset="0"/>
            </a:endParaRPr>
          </a:p>
        </p:txBody>
      </p:sp>
      <p:graphicFrame>
        <p:nvGraphicFramePr>
          <p:cNvPr id="13" name="Tabla 12">
            <a:extLst>
              <a:ext uri="{FF2B5EF4-FFF2-40B4-BE49-F238E27FC236}">
                <a16:creationId xmlns:a16="http://schemas.microsoft.com/office/drawing/2014/main" id="{237898E7-98FC-6D1D-C4B5-A0FB04C2A385}"/>
              </a:ext>
            </a:extLst>
          </p:cNvPr>
          <p:cNvGraphicFramePr>
            <a:graphicFrameLocks noGrp="1"/>
          </p:cNvGraphicFramePr>
          <p:nvPr>
            <p:extLst>
              <p:ext uri="{D42A27DB-BD31-4B8C-83A1-F6EECF244321}">
                <p14:modId xmlns:p14="http://schemas.microsoft.com/office/powerpoint/2010/main" val="2670381732"/>
              </p:ext>
            </p:extLst>
          </p:nvPr>
        </p:nvGraphicFramePr>
        <p:xfrm>
          <a:off x="961731" y="3113642"/>
          <a:ext cx="4381358" cy="1850226"/>
        </p:xfrm>
        <a:graphic>
          <a:graphicData uri="http://schemas.openxmlformats.org/drawingml/2006/table">
            <a:tbl>
              <a:tblPr firstRow="1" bandRow="1">
                <a:tableStyleId>{3B4B98B0-60AC-42C2-AFA5-B58CD77FA1E5}</a:tableStyleId>
              </a:tblPr>
              <a:tblGrid>
                <a:gridCol w="1983675">
                  <a:extLst>
                    <a:ext uri="{9D8B030D-6E8A-4147-A177-3AD203B41FA5}">
                      <a16:colId xmlns:a16="http://schemas.microsoft.com/office/drawing/2014/main" val="3386221600"/>
                    </a:ext>
                  </a:extLst>
                </a:gridCol>
                <a:gridCol w="2397683">
                  <a:extLst>
                    <a:ext uri="{9D8B030D-6E8A-4147-A177-3AD203B41FA5}">
                      <a16:colId xmlns:a16="http://schemas.microsoft.com/office/drawing/2014/main" val="3023588219"/>
                    </a:ext>
                  </a:extLst>
                </a:gridCol>
              </a:tblGrid>
              <a:tr h="579787">
                <a:tc>
                  <a:txBody>
                    <a:bodyPr/>
                    <a:lstStyle/>
                    <a:p>
                      <a:r>
                        <a:rPr lang="es-CO" sz="1400" b="1" dirty="0">
                          <a:latin typeface="Century Gothic" panose="020B0502020202020204" pitchFamily="34" charset="0"/>
                        </a:rPr>
                        <a:t>Valor</a:t>
                      </a:r>
                    </a:p>
                  </a:txBody>
                  <a:tcPr anchor="ctr"/>
                </a:tc>
                <a:tc>
                  <a:txBody>
                    <a:bodyPr/>
                    <a:lstStyle/>
                    <a:p>
                      <a:r>
                        <a:rPr lang="es-CO" sz="1400" b="0" dirty="0">
                          <a:latin typeface="Century Gothic" panose="020B0502020202020204" pitchFamily="34" charset="0"/>
                        </a:rPr>
                        <a:t>$ 2.423.849.019.8</a:t>
                      </a:r>
                    </a:p>
                  </a:txBody>
                  <a:tcPr anchor="ctr"/>
                </a:tc>
                <a:extLst>
                  <a:ext uri="{0D108BD9-81ED-4DB2-BD59-A6C34878D82A}">
                    <a16:rowId xmlns:a16="http://schemas.microsoft.com/office/drawing/2014/main" val="3799243388"/>
                  </a:ext>
                </a:extLst>
              </a:tr>
              <a:tr h="752279">
                <a:tc>
                  <a:txBody>
                    <a:bodyPr/>
                    <a:lstStyle/>
                    <a:p>
                      <a:r>
                        <a:rPr lang="es-CO" sz="1400" b="1" dirty="0">
                          <a:latin typeface="Century Gothic" panose="020B0502020202020204" pitchFamily="34" charset="0"/>
                        </a:rPr>
                        <a:t>Fecha de Inicio</a:t>
                      </a:r>
                    </a:p>
                  </a:txBody>
                  <a:tcPr anchor="ctr"/>
                </a:tc>
                <a:tc>
                  <a:txBody>
                    <a:bodyPr/>
                    <a:lstStyle/>
                    <a:p>
                      <a:r>
                        <a:rPr lang="es-CO" sz="1400" dirty="0">
                          <a:latin typeface="Century Gothic" panose="020B0502020202020204" pitchFamily="34" charset="0"/>
                        </a:rPr>
                        <a:t>07 de Abril de 2025</a:t>
                      </a:r>
                    </a:p>
                  </a:txBody>
                  <a:tcPr anchor="ctr"/>
                </a:tc>
                <a:extLst>
                  <a:ext uri="{0D108BD9-81ED-4DB2-BD59-A6C34878D82A}">
                    <a16:rowId xmlns:a16="http://schemas.microsoft.com/office/drawing/2014/main" val="4084991408"/>
                  </a:ext>
                </a:extLst>
              </a:tr>
              <a:tr h="473528">
                <a:tc>
                  <a:txBody>
                    <a:bodyPr/>
                    <a:lstStyle/>
                    <a:p>
                      <a:r>
                        <a:rPr lang="es-CO" sz="1400" b="1" dirty="0">
                          <a:latin typeface="Century Gothic" panose="020B0502020202020204" pitchFamily="34" charset="0"/>
                        </a:rPr>
                        <a:t>Fecha de Terminación </a:t>
                      </a:r>
                    </a:p>
                  </a:txBody>
                  <a:tcPr anchor="ctr"/>
                </a:tc>
                <a:tc>
                  <a:txBody>
                    <a:bodyPr/>
                    <a:lstStyle/>
                    <a:p>
                      <a:r>
                        <a:rPr lang="es-CO" sz="1400" dirty="0">
                          <a:latin typeface="Century Gothic" panose="020B0502020202020204" pitchFamily="34" charset="0"/>
                        </a:rPr>
                        <a:t>31 de Diciembre de 2024</a:t>
                      </a:r>
                    </a:p>
                  </a:txBody>
                  <a:tcPr anchor="ctr"/>
                </a:tc>
                <a:extLst>
                  <a:ext uri="{0D108BD9-81ED-4DB2-BD59-A6C34878D82A}">
                    <a16:rowId xmlns:a16="http://schemas.microsoft.com/office/drawing/2014/main" val="4105986489"/>
                  </a:ext>
                </a:extLst>
              </a:tr>
            </a:tbl>
          </a:graphicData>
        </a:graphic>
      </p:graphicFrame>
      <p:pic>
        <p:nvPicPr>
          <p:cNvPr id="12" name="Imagen 11">
            <a:extLst>
              <a:ext uri="{FF2B5EF4-FFF2-40B4-BE49-F238E27FC236}">
                <a16:creationId xmlns:a16="http://schemas.microsoft.com/office/drawing/2014/main" id="{7DEE0117-FC83-35AE-C1F9-2D138425EEC9}"/>
              </a:ext>
            </a:extLst>
          </p:cNvPr>
          <p:cNvPicPr>
            <a:picLocks noChangeAspect="1"/>
          </p:cNvPicPr>
          <p:nvPr/>
        </p:nvPicPr>
        <p:blipFill>
          <a:blip r:embed="rId3"/>
          <a:srcRect r="55260"/>
          <a:stretch/>
        </p:blipFill>
        <p:spPr>
          <a:xfrm>
            <a:off x="3448891" y="5856327"/>
            <a:ext cx="2481162" cy="1045047"/>
          </a:xfrm>
          <a:prstGeom prst="rect">
            <a:avLst/>
          </a:prstGeom>
        </p:spPr>
      </p:pic>
      <p:pic>
        <p:nvPicPr>
          <p:cNvPr id="14" name="Imagen 13" descr="Logotipo&#10;&#10;Descripción generada automáticamente">
            <a:extLst>
              <a:ext uri="{FF2B5EF4-FFF2-40B4-BE49-F238E27FC236}">
                <a16:creationId xmlns:a16="http://schemas.microsoft.com/office/drawing/2014/main" id="{CDE74EDC-C40A-4027-FD23-4EE31A17F1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83240" y="5856327"/>
            <a:ext cx="1447800" cy="977182"/>
          </a:xfrm>
          <a:prstGeom prst="rect">
            <a:avLst/>
          </a:prstGeom>
        </p:spPr>
      </p:pic>
      <p:sp>
        <p:nvSpPr>
          <p:cNvPr id="2" name="CuadroTexto 1">
            <a:extLst>
              <a:ext uri="{FF2B5EF4-FFF2-40B4-BE49-F238E27FC236}">
                <a16:creationId xmlns:a16="http://schemas.microsoft.com/office/drawing/2014/main" id="{73117F21-F030-090A-2697-F638D55CCBF5}"/>
              </a:ext>
            </a:extLst>
          </p:cNvPr>
          <p:cNvSpPr txBox="1"/>
          <p:nvPr/>
        </p:nvSpPr>
        <p:spPr>
          <a:xfrm>
            <a:off x="6096000" y="2640096"/>
            <a:ext cx="4901096" cy="856645"/>
          </a:xfrm>
          <a:prstGeom prst="rect">
            <a:avLst/>
          </a:prstGeom>
          <a:solidFill>
            <a:schemeClr val="bg1">
              <a:lumMod val="95000"/>
            </a:schemeClr>
          </a:solidFill>
        </p:spPr>
        <p:txBody>
          <a:bodyPr wrap="square" rtlCol="0">
            <a:spAutoFit/>
          </a:bodyPr>
          <a:lstStyle/>
          <a:p>
            <a:pPr lvl="0" algn="just">
              <a:spcBef>
                <a:spcPts val="225"/>
              </a:spcBef>
              <a:tabLst>
                <a:tab pos="622300" algn="l"/>
              </a:tabLst>
            </a:pPr>
            <a:r>
              <a:rPr lang="es-CO" sz="1600" b="1" dirty="0">
                <a:effectLst/>
                <a:latin typeface="Century Gothic" panose="020B0502020202020204" pitchFamily="34" charset="0"/>
                <a:ea typeface="Calibri" panose="020F0502020204030204" pitchFamily="34" charset="0"/>
              </a:rPr>
              <a:t>Estado de ejecución de contrato:</a:t>
            </a:r>
          </a:p>
          <a:p>
            <a:pPr lvl="0" algn="just">
              <a:spcBef>
                <a:spcPts val="225"/>
              </a:spcBef>
              <a:tabLst>
                <a:tab pos="622300" algn="l"/>
              </a:tabLst>
            </a:pPr>
            <a:r>
              <a:rPr lang="es-CO" sz="1600" dirty="0">
                <a:latin typeface="Century Gothic" panose="020B0502020202020204" pitchFamily="34" charset="0"/>
                <a:ea typeface="Calibri" panose="020F0502020204030204" pitchFamily="34" charset="0"/>
              </a:rPr>
              <a:t>A corte de 29 de abril se ha ejecutado un 29% de valor del contrato.</a:t>
            </a:r>
            <a:endParaRPr lang="es-CO" sz="1600" dirty="0">
              <a:latin typeface="Century Gothic" panose="020B0502020202020204" pitchFamily="34" charset="0"/>
            </a:endParaRPr>
          </a:p>
        </p:txBody>
      </p:sp>
      <p:graphicFrame>
        <p:nvGraphicFramePr>
          <p:cNvPr id="3" name="Tabla 3">
            <a:extLst>
              <a:ext uri="{FF2B5EF4-FFF2-40B4-BE49-F238E27FC236}">
                <a16:creationId xmlns:a16="http://schemas.microsoft.com/office/drawing/2014/main" id="{C5A3E528-98AE-304D-7F88-2D68DED1EBB9}"/>
              </a:ext>
            </a:extLst>
          </p:cNvPr>
          <p:cNvGraphicFramePr>
            <a:graphicFrameLocks noGrp="1"/>
          </p:cNvGraphicFramePr>
          <p:nvPr>
            <p:extLst>
              <p:ext uri="{D42A27DB-BD31-4B8C-83A1-F6EECF244321}">
                <p14:modId xmlns:p14="http://schemas.microsoft.com/office/powerpoint/2010/main" val="534551558"/>
              </p:ext>
            </p:extLst>
          </p:nvPr>
        </p:nvGraphicFramePr>
        <p:xfrm>
          <a:off x="5762784" y="3741279"/>
          <a:ext cx="5567527" cy="1474072"/>
        </p:xfrm>
        <a:graphic>
          <a:graphicData uri="http://schemas.openxmlformats.org/drawingml/2006/table">
            <a:tbl>
              <a:tblPr firstRow="1" bandRow="1">
                <a:tableStyleId>{0E3FDE45-AF77-4B5C-9715-49D594BDF05E}</a:tableStyleId>
              </a:tblPr>
              <a:tblGrid>
                <a:gridCol w="2901399">
                  <a:extLst>
                    <a:ext uri="{9D8B030D-6E8A-4147-A177-3AD203B41FA5}">
                      <a16:colId xmlns:a16="http://schemas.microsoft.com/office/drawing/2014/main" val="96952383"/>
                    </a:ext>
                  </a:extLst>
                </a:gridCol>
                <a:gridCol w="1766015">
                  <a:extLst>
                    <a:ext uri="{9D8B030D-6E8A-4147-A177-3AD203B41FA5}">
                      <a16:colId xmlns:a16="http://schemas.microsoft.com/office/drawing/2014/main" val="763721897"/>
                    </a:ext>
                  </a:extLst>
                </a:gridCol>
                <a:gridCol w="900113">
                  <a:extLst>
                    <a:ext uri="{9D8B030D-6E8A-4147-A177-3AD203B41FA5}">
                      <a16:colId xmlns:a16="http://schemas.microsoft.com/office/drawing/2014/main" val="3796929460"/>
                    </a:ext>
                  </a:extLst>
                </a:gridCol>
              </a:tblGrid>
              <a:tr h="539706">
                <a:tc>
                  <a:txBody>
                    <a:bodyPr/>
                    <a:lstStyle/>
                    <a:p>
                      <a:pPr algn="ctr"/>
                      <a:r>
                        <a:rPr lang="es-CO" sz="1400" dirty="0"/>
                        <a:t>VALOR TRAMO TIERRANEGRA</a:t>
                      </a:r>
                    </a:p>
                  </a:txBody>
                  <a:tcPr anchor="ctr"/>
                </a:tc>
                <a:tc>
                  <a:txBody>
                    <a:bodyPr/>
                    <a:lstStyle/>
                    <a:p>
                      <a:pPr algn="ctr"/>
                      <a:r>
                        <a:rPr lang="es-CO" sz="1400" dirty="0"/>
                        <a:t>$ 1.323.779.811,97</a:t>
                      </a:r>
                    </a:p>
                  </a:txBody>
                  <a:tcPr anchor="ctr"/>
                </a:tc>
                <a:tc>
                  <a:txBody>
                    <a:bodyPr/>
                    <a:lstStyle/>
                    <a:p>
                      <a:pPr algn="ctr"/>
                      <a:r>
                        <a:rPr lang="es-CO" sz="1400" dirty="0"/>
                        <a:t>100%</a:t>
                      </a:r>
                    </a:p>
                  </a:txBody>
                  <a:tcPr anchor="ctr"/>
                </a:tc>
                <a:extLst>
                  <a:ext uri="{0D108BD9-81ED-4DB2-BD59-A6C34878D82A}">
                    <a16:rowId xmlns:a16="http://schemas.microsoft.com/office/drawing/2014/main" val="4100561542"/>
                  </a:ext>
                </a:extLst>
              </a:tr>
              <a:tr h="539706">
                <a:tc>
                  <a:txBody>
                    <a:bodyPr/>
                    <a:lstStyle/>
                    <a:p>
                      <a:pPr marL="0" algn="ctr" defTabSz="914400" rtl="0" eaLnBrk="1" latinLnBrk="0" hangingPunct="1"/>
                      <a:r>
                        <a:rPr lang="es-ES" sz="1400" kern="1200" dirty="0">
                          <a:solidFill>
                            <a:schemeClr val="dk1"/>
                          </a:solidFill>
                        </a:rPr>
                        <a:t>EJECUTADO AL 29 DE ABRIL DE 2025</a:t>
                      </a:r>
                    </a:p>
                  </a:txBody>
                  <a:tcPr anchor="ctr"/>
                </a:tc>
                <a:tc>
                  <a:txBody>
                    <a:bodyPr/>
                    <a:lstStyle/>
                    <a:p>
                      <a:pPr algn="ctr"/>
                      <a:r>
                        <a:rPr lang="es-CO" sz="1400" dirty="0"/>
                        <a:t>$  390.000.000,00</a:t>
                      </a:r>
                    </a:p>
                  </a:txBody>
                  <a:tcPr anchor="ctr"/>
                </a:tc>
                <a:tc>
                  <a:txBody>
                    <a:bodyPr/>
                    <a:lstStyle/>
                    <a:p>
                      <a:pPr algn="ctr"/>
                      <a:r>
                        <a:rPr lang="es-CO" sz="1400" dirty="0"/>
                        <a:t> 29% </a:t>
                      </a:r>
                    </a:p>
                  </a:txBody>
                  <a:tcPr anchor="ctr"/>
                </a:tc>
                <a:extLst>
                  <a:ext uri="{0D108BD9-81ED-4DB2-BD59-A6C34878D82A}">
                    <a16:rowId xmlns:a16="http://schemas.microsoft.com/office/drawing/2014/main" val="3082714878"/>
                  </a:ext>
                </a:extLst>
              </a:tr>
              <a:tr h="394660">
                <a:tc>
                  <a:txBody>
                    <a:bodyPr/>
                    <a:lstStyle/>
                    <a:p>
                      <a:pPr algn="ctr" fontAlgn="b"/>
                      <a:r>
                        <a:rPr lang="es-ES" sz="1400" b="0" u="none" strike="noStrike" dirty="0">
                          <a:solidFill>
                            <a:srgbClr val="000000"/>
                          </a:solidFill>
                          <a:effectLst/>
                        </a:rPr>
                        <a:t>POR EJECUTAR AL 29 DE ABRIL DE 2025</a:t>
                      </a:r>
                    </a:p>
                  </a:txBody>
                  <a:tcPr marL="9525" marR="9525" marT="9525" marB="0" anchor="ctr"/>
                </a:tc>
                <a:tc>
                  <a:txBody>
                    <a:bodyPr/>
                    <a:lstStyle/>
                    <a:p>
                      <a:pPr algn="ctr"/>
                      <a:r>
                        <a:rPr lang="es-CO" sz="1400" dirty="0"/>
                        <a:t>$ 1.424.672.961,23</a:t>
                      </a:r>
                    </a:p>
                  </a:txBody>
                  <a:tcPr marL="9525" marR="9525" marT="9525" marB="0" anchor="ctr"/>
                </a:tc>
                <a:tc>
                  <a:txBody>
                    <a:bodyPr/>
                    <a:lstStyle/>
                    <a:p>
                      <a:pPr algn="ctr"/>
                      <a:r>
                        <a:rPr lang="es-CO" sz="1400" dirty="0"/>
                        <a:t>71%  </a:t>
                      </a:r>
                    </a:p>
                  </a:txBody>
                  <a:tcPr marL="9525" marR="9525" marT="9525" marB="0" anchor="ctr"/>
                </a:tc>
                <a:extLst>
                  <a:ext uri="{0D108BD9-81ED-4DB2-BD59-A6C34878D82A}">
                    <a16:rowId xmlns:a16="http://schemas.microsoft.com/office/drawing/2014/main" val="3878996753"/>
                  </a:ext>
                </a:extLst>
              </a:tr>
            </a:tbl>
          </a:graphicData>
        </a:graphic>
      </p:graphicFrame>
    </p:spTree>
    <p:extLst>
      <p:ext uri="{BB962C8B-B14F-4D97-AF65-F5344CB8AC3E}">
        <p14:creationId xmlns:p14="http://schemas.microsoft.com/office/powerpoint/2010/main" val="6849821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CEAC13-A523-E3BA-A846-6D2F6BFB0485}"/>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FEDD5C2E-A51C-8527-60FB-48CB640C68D2}"/>
              </a:ext>
            </a:extLst>
          </p:cNvPr>
          <p:cNvPicPr>
            <a:picLocks noGrp="1" noRot="1" noChangeAspect="1" noMove="1" noResize="1" noEditPoints="1" noAdjustHandles="1" noChangeArrowheads="1" noChangeShapeType="1" noCrop="1"/>
          </p:cNvPicPr>
          <p:nvPr/>
        </p:nvPicPr>
        <p:blipFill>
          <a:blip r:embed="rId3"/>
          <a:stretch>
            <a:fillRect/>
          </a:stretch>
        </p:blipFill>
        <p:spPr>
          <a:xfrm flipV="1">
            <a:off x="0" y="0"/>
            <a:ext cx="12192000" cy="6858000"/>
          </a:xfrm>
          <a:prstGeom prst="rect">
            <a:avLst/>
          </a:prstGeom>
        </p:spPr>
      </p:pic>
      <p:sp>
        <p:nvSpPr>
          <p:cNvPr id="9" name="CuadroTexto 8">
            <a:extLst>
              <a:ext uri="{FF2B5EF4-FFF2-40B4-BE49-F238E27FC236}">
                <a16:creationId xmlns:a16="http://schemas.microsoft.com/office/drawing/2014/main" id="{DD046031-CD2A-3264-8A65-AC3333661281}"/>
              </a:ext>
            </a:extLst>
          </p:cNvPr>
          <p:cNvSpPr txBox="1"/>
          <p:nvPr/>
        </p:nvSpPr>
        <p:spPr>
          <a:xfrm>
            <a:off x="1695991" y="338935"/>
            <a:ext cx="7850226" cy="461665"/>
          </a:xfrm>
          <a:prstGeom prst="rect">
            <a:avLst/>
          </a:prstGeom>
          <a:noFill/>
        </p:spPr>
        <p:txBody>
          <a:bodyPr wrap="none" rtlCol="0">
            <a:spAutoFit/>
          </a:bodyPr>
          <a:lstStyle/>
          <a:p>
            <a:r>
              <a:rPr lang="es-ES" sz="2400" b="1" dirty="0">
                <a:solidFill>
                  <a:schemeClr val="tx1">
                    <a:lumMod val="75000"/>
                    <a:lumOff val="25000"/>
                  </a:schemeClr>
                </a:solidFill>
                <a:latin typeface="Century Gothic" panose="020B0502020202020204" pitchFamily="34" charset="0"/>
                <a:cs typeface="Arial" panose="020B0604020202020204" pitchFamily="34" charset="0"/>
              </a:rPr>
              <a:t>CONVENIO INTERADMINISTRATIVO No. 0657 DE 2025</a:t>
            </a:r>
            <a:endParaRPr lang="es-CO" sz="2400" b="1" dirty="0">
              <a:solidFill>
                <a:schemeClr val="tx1">
                  <a:lumMod val="75000"/>
                  <a:lumOff val="25000"/>
                </a:schemeClr>
              </a:solidFill>
              <a:latin typeface="Century Gothic" panose="020B0502020202020204" pitchFamily="34" charset="0"/>
              <a:cs typeface="Arial" panose="020B0604020202020204" pitchFamily="34" charset="0"/>
            </a:endParaRPr>
          </a:p>
        </p:txBody>
      </p:sp>
      <p:sp>
        <p:nvSpPr>
          <p:cNvPr id="10" name="Rectángulo 9">
            <a:extLst>
              <a:ext uri="{FF2B5EF4-FFF2-40B4-BE49-F238E27FC236}">
                <a16:creationId xmlns:a16="http://schemas.microsoft.com/office/drawing/2014/main" id="{0A4DF4D9-F76C-45EF-4F2C-9CDBCEF35266}"/>
              </a:ext>
            </a:extLst>
          </p:cNvPr>
          <p:cNvSpPr/>
          <p:nvPr/>
        </p:nvSpPr>
        <p:spPr>
          <a:xfrm>
            <a:off x="961732" y="960057"/>
            <a:ext cx="10268533" cy="133269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1600" b="1" dirty="0">
                <a:solidFill>
                  <a:schemeClr val="tx1"/>
                </a:solidFill>
                <a:latin typeface="Century Gothic" panose="020B0502020202020204" pitchFamily="34" charset="0"/>
              </a:rPr>
              <a:t>OBJETO</a:t>
            </a:r>
            <a:r>
              <a:rPr lang="es-ES" sz="1600" dirty="0">
                <a:solidFill>
                  <a:schemeClr val="tx1"/>
                </a:solidFill>
                <a:latin typeface="Century Gothic" panose="020B0502020202020204" pitchFamily="34" charset="0"/>
              </a:rPr>
              <a:t>: </a:t>
            </a:r>
            <a:r>
              <a:rPr lang="es-MX" dirty="0">
                <a:solidFill>
                  <a:schemeClr val="tx1"/>
                </a:solidFill>
                <a:latin typeface="Century Gothic" panose="020B0502020202020204" pitchFamily="34" charset="0"/>
              </a:rPr>
              <a:t>Aunar esfuerzos entre el departamento de Boyacá y Tierrasua S.A.S para el fortalecimiento en la red vial secundaria y terciaria por medio del mantenimiento periódico y rutinario de la infraestructura vial año 2025, en el departamento de Boyacá.</a:t>
            </a:r>
            <a:endParaRPr lang="es-ES" dirty="0">
              <a:solidFill>
                <a:schemeClr val="tx1"/>
              </a:solidFill>
              <a:latin typeface="Century Gothic" panose="020B0502020202020204" pitchFamily="34" charset="0"/>
            </a:endParaRPr>
          </a:p>
        </p:txBody>
      </p:sp>
      <p:graphicFrame>
        <p:nvGraphicFramePr>
          <p:cNvPr id="13" name="Tabla 12">
            <a:extLst>
              <a:ext uri="{FF2B5EF4-FFF2-40B4-BE49-F238E27FC236}">
                <a16:creationId xmlns:a16="http://schemas.microsoft.com/office/drawing/2014/main" id="{3EFDF271-F2CB-4C02-AE07-ECD2EA771122}"/>
              </a:ext>
            </a:extLst>
          </p:cNvPr>
          <p:cNvGraphicFramePr>
            <a:graphicFrameLocks noGrp="1"/>
          </p:cNvGraphicFramePr>
          <p:nvPr>
            <p:extLst>
              <p:ext uri="{D42A27DB-BD31-4B8C-83A1-F6EECF244321}">
                <p14:modId xmlns:p14="http://schemas.microsoft.com/office/powerpoint/2010/main" val="3291699223"/>
              </p:ext>
            </p:extLst>
          </p:nvPr>
        </p:nvGraphicFramePr>
        <p:xfrm>
          <a:off x="1197407" y="2710543"/>
          <a:ext cx="4256336" cy="2753102"/>
        </p:xfrm>
        <a:graphic>
          <a:graphicData uri="http://schemas.openxmlformats.org/drawingml/2006/table">
            <a:tbl>
              <a:tblPr firstRow="1" bandRow="1">
                <a:tableStyleId>{3B4B98B0-60AC-42C2-AFA5-B58CD77FA1E5}</a:tableStyleId>
              </a:tblPr>
              <a:tblGrid>
                <a:gridCol w="1503835">
                  <a:extLst>
                    <a:ext uri="{9D8B030D-6E8A-4147-A177-3AD203B41FA5}">
                      <a16:colId xmlns:a16="http://schemas.microsoft.com/office/drawing/2014/main" val="3386221600"/>
                    </a:ext>
                  </a:extLst>
                </a:gridCol>
                <a:gridCol w="2752501">
                  <a:extLst>
                    <a:ext uri="{9D8B030D-6E8A-4147-A177-3AD203B41FA5}">
                      <a16:colId xmlns:a16="http://schemas.microsoft.com/office/drawing/2014/main" val="3023588219"/>
                    </a:ext>
                  </a:extLst>
                </a:gridCol>
              </a:tblGrid>
              <a:tr h="637140">
                <a:tc>
                  <a:txBody>
                    <a:bodyPr/>
                    <a:lstStyle/>
                    <a:p>
                      <a:r>
                        <a:rPr lang="es-CO" sz="1400" b="1" dirty="0">
                          <a:latin typeface="Century Gothic" panose="020B0502020202020204" pitchFamily="34" charset="0"/>
                        </a:rPr>
                        <a:t>Valor</a:t>
                      </a:r>
                    </a:p>
                  </a:txBody>
                  <a:tcPr anchor="ctr"/>
                </a:tc>
                <a:tc>
                  <a:txBody>
                    <a:bodyPr/>
                    <a:lstStyle/>
                    <a:p>
                      <a:r>
                        <a:rPr lang="es-CO" sz="1400" b="0" dirty="0">
                          <a:latin typeface="Century Gothic" panose="020B0502020202020204" pitchFamily="34" charset="0"/>
                        </a:rPr>
                        <a:t>$5.049.996.400 </a:t>
                      </a:r>
                    </a:p>
                  </a:txBody>
                  <a:tcPr anchor="ctr"/>
                </a:tc>
                <a:extLst>
                  <a:ext uri="{0D108BD9-81ED-4DB2-BD59-A6C34878D82A}">
                    <a16:rowId xmlns:a16="http://schemas.microsoft.com/office/drawing/2014/main" val="3799243388"/>
                  </a:ext>
                </a:extLst>
              </a:tr>
              <a:tr h="637140">
                <a:tc>
                  <a:txBody>
                    <a:bodyPr/>
                    <a:lstStyle/>
                    <a:p>
                      <a:r>
                        <a:rPr lang="es-CO" sz="1400" b="1" dirty="0">
                          <a:latin typeface="Century Gothic" panose="020B0502020202020204" pitchFamily="34" charset="0"/>
                        </a:rPr>
                        <a:t>Fecha de Inicio</a:t>
                      </a:r>
                    </a:p>
                  </a:txBody>
                  <a:tcPr anchor="ctr"/>
                </a:tc>
                <a:tc>
                  <a:txBody>
                    <a:bodyPr/>
                    <a:lstStyle/>
                    <a:p>
                      <a:pPr algn="l"/>
                      <a:r>
                        <a:rPr lang="es-CO" sz="1400" dirty="0">
                          <a:latin typeface="Century Gothic" panose="020B0502020202020204" pitchFamily="34" charset="0"/>
                        </a:rPr>
                        <a:t>13 de Febrero 2025</a:t>
                      </a:r>
                    </a:p>
                  </a:txBody>
                  <a:tcPr anchor="ctr"/>
                </a:tc>
                <a:extLst>
                  <a:ext uri="{0D108BD9-81ED-4DB2-BD59-A6C34878D82A}">
                    <a16:rowId xmlns:a16="http://schemas.microsoft.com/office/drawing/2014/main" val="4084991408"/>
                  </a:ext>
                </a:extLst>
              </a:tr>
              <a:tr h="665819">
                <a:tc>
                  <a:txBody>
                    <a:bodyPr/>
                    <a:lstStyle/>
                    <a:p>
                      <a:r>
                        <a:rPr lang="es-CO" sz="1400" b="1" dirty="0">
                          <a:latin typeface="Century Gothic" panose="020B0502020202020204" pitchFamily="34" charset="0"/>
                        </a:rPr>
                        <a:t>Plazo de ejecución </a:t>
                      </a:r>
                    </a:p>
                  </a:txBody>
                  <a:tcPr anchor="ctr"/>
                </a:tc>
                <a:tc>
                  <a:txBody>
                    <a:bodyPr/>
                    <a:lstStyle/>
                    <a:p>
                      <a:r>
                        <a:rPr lang="es-CO" sz="1400" dirty="0">
                          <a:latin typeface="Century Gothic" panose="020B0502020202020204" pitchFamily="34" charset="0"/>
                        </a:rPr>
                        <a:t>5 meses </a:t>
                      </a:r>
                    </a:p>
                  </a:txBody>
                  <a:tcPr anchor="ctr"/>
                </a:tc>
                <a:extLst>
                  <a:ext uri="{0D108BD9-81ED-4DB2-BD59-A6C34878D82A}">
                    <a16:rowId xmlns:a16="http://schemas.microsoft.com/office/drawing/2014/main" val="2460182974"/>
                  </a:ext>
                </a:extLst>
              </a:tr>
              <a:tr h="813003">
                <a:tc>
                  <a:txBody>
                    <a:bodyPr/>
                    <a:lstStyle/>
                    <a:p>
                      <a:r>
                        <a:rPr lang="es-CO" sz="1400" b="1" dirty="0">
                          <a:latin typeface="Century Gothic" panose="020B0502020202020204" pitchFamily="34" charset="0"/>
                        </a:rPr>
                        <a:t>Estado </a:t>
                      </a:r>
                    </a:p>
                  </a:txBody>
                  <a:tcPr anchor="ctr"/>
                </a:tc>
                <a:tc>
                  <a:txBody>
                    <a:bodyPr/>
                    <a:lstStyle/>
                    <a:p>
                      <a:r>
                        <a:rPr lang="es-CO" sz="1400" dirty="0">
                          <a:latin typeface="Century Gothic" panose="020B0502020202020204" pitchFamily="34" charset="0"/>
                        </a:rPr>
                        <a:t>En ejecución </a:t>
                      </a:r>
                    </a:p>
                  </a:txBody>
                  <a:tcPr anchor="ctr"/>
                </a:tc>
                <a:extLst>
                  <a:ext uri="{0D108BD9-81ED-4DB2-BD59-A6C34878D82A}">
                    <a16:rowId xmlns:a16="http://schemas.microsoft.com/office/drawing/2014/main" val="4105986489"/>
                  </a:ext>
                </a:extLst>
              </a:tr>
            </a:tbl>
          </a:graphicData>
        </a:graphic>
      </p:graphicFrame>
      <p:pic>
        <p:nvPicPr>
          <p:cNvPr id="12" name="Imagen 11">
            <a:extLst>
              <a:ext uri="{FF2B5EF4-FFF2-40B4-BE49-F238E27FC236}">
                <a16:creationId xmlns:a16="http://schemas.microsoft.com/office/drawing/2014/main" id="{83492D15-4B5D-1268-CFC4-9C43D9E15E51}"/>
              </a:ext>
            </a:extLst>
          </p:cNvPr>
          <p:cNvPicPr>
            <a:picLocks noChangeAspect="1"/>
          </p:cNvPicPr>
          <p:nvPr/>
        </p:nvPicPr>
        <p:blipFill>
          <a:blip r:embed="rId4"/>
          <a:srcRect r="55260"/>
          <a:stretch/>
        </p:blipFill>
        <p:spPr>
          <a:xfrm>
            <a:off x="3158580" y="5819382"/>
            <a:ext cx="2481162" cy="1045047"/>
          </a:xfrm>
          <a:prstGeom prst="rect">
            <a:avLst/>
          </a:prstGeom>
        </p:spPr>
      </p:pic>
      <p:pic>
        <p:nvPicPr>
          <p:cNvPr id="14" name="Imagen 13" descr="Logotipo&#10;&#10;Descripción generada automáticamente">
            <a:extLst>
              <a:ext uri="{FF2B5EF4-FFF2-40B4-BE49-F238E27FC236}">
                <a16:creationId xmlns:a16="http://schemas.microsoft.com/office/drawing/2014/main" id="{90FFDE42-9C80-C86D-D1D5-52EB1BCDA9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82612" y="5819382"/>
            <a:ext cx="1447800" cy="977182"/>
          </a:xfrm>
          <a:prstGeom prst="rect">
            <a:avLst/>
          </a:prstGeom>
        </p:spPr>
      </p:pic>
      <p:sp>
        <p:nvSpPr>
          <p:cNvPr id="2" name="CuadroTexto 1">
            <a:extLst>
              <a:ext uri="{FF2B5EF4-FFF2-40B4-BE49-F238E27FC236}">
                <a16:creationId xmlns:a16="http://schemas.microsoft.com/office/drawing/2014/main" id="{A6C1D0C1-B6B2-D65F-0BEB-C546D300409D}"/>
              </a:ext>
            </a:extLst>
          </p:cNvPr>
          <p:cNvSpPr txBox="1"/>
          <p:nvPr/>
        </p:nvSpPr>
        <p:spPr>
          <a:xfrm>
            <a:off x="5621104" y="2322496"/>
            <a:ext cx="6086475" cy="671979"/>
          </a:xfrm>
          <a:prstGeom prst="rect">
            <a:avLst/>
          </a:prstGeom>
          <a:noFill/>
          <a:ln>
            <a:noFill/>
          </a:ln>
        </p:spPr>
        <p:txBody>
          <a:bodyPr wrap="square" rtlCol="0">
            <a:spAutoFit/>
          </a:bodyPr>
          <a:lstStyle/>
          <a:p>
            <a:pPr lvl="0" algn="ctr">
              <a:spcBef>
                <a:spcPts val="225"/>
              </a:spcBef>
              <a:tabLst>
                <a:tab pos="622300" algn="l"/>
              </a:tabLst>
            </a:pPr>
            <a:r>
              <a:rPr lang="es-CO" sz="1800" b="1" dirty="0">
                <a:effectLst/>
                <a:latin typeface="Times New Roman" panose="02020603050405020304" pitchFamily="18" charset="0"/>
                <a:ea typeface="Calibri" panose="020F0502020204030204" pitchFamily="34" charset="0"/>
              </a:rPr>
              <a:t>Estado de ejecución del contrato </a:t>
            </a:r>
            <a:endParaRPr lang="es-CO" sz="1800" dirty="0">
              <a:effectLst/>
              <a:latin typeface="Calibri" panose="020F0502020204030204" pitchFamily="34" charset="0"/>
              <a:ea typeface="Calibri" panose="020F0502020204030204" pitchFamily="34" charset="0"/>
            </a:endParaRPr>
          </a:p>
          <a:p>
            <a:pPr marL="457200" indent="-228600" algn="ctr">
              <a:spcBef>
                <a:spcPts val="225"/>
              </a:spcBef>
              <a:tabLst>
                <a:tab pos="622300" algn="l"/>
              </a:tabLst>
            </a:pPr>
            <a:endParaRPr lang="es-CO" dirty="0"/>
          </a:p>
        </p:txBody>
      </p:sp>
      <p:sp>
        <p:nvSpPr>
          <p:cNvPr id="4" name="CuadroTexto 3">
            <a:extLst>
              <a:ext uri="{FF2B5EF4-FFF2-40B4-BE49-F238E27FC236}">
                <a16:creationId xmlns:a16="http://schemas.microsoft.com/office/drawing/2014/main" id="{0CC4D0E3-DD3A-6D3E-1167-BEE98C1DD489}"/>
              </a:ext>
            </a:extLst>
          </p:cNvPr>
          <p:cNvSpPr txBox="1"/>
          <p:nvPr/>
        </p:nvSpPr>
        <p:spPr>
          <a:xfrm>
            <a:off x="5959929" y="2723722"/>
            <a:ext cx="5600048" cy="830997"/>
          </a:xfrm>
          <a:prstGeom prst="rect">
            <a:avLst/>
          </a:prstGeom>
          <a:noFill/>
        </p:spPr>
        <p:txBody>
          <a:bodyPr wrap="square" rtlCol="0">
            <a:spAutoFit/>
          </a:bodyPr>
          <a:lstStyle/>
          <a:p>
            <a:r>
              <a:rPr lang="es-CO" sz="1600" dirty="0">
                <a:latin typeface="Century Gothic" panose="020B0502020202020204" pitchFamily="34" charset="0"/>
              </a:rPr>
              <a:t>Desde el inicio de convenio a corte de 25 de abril de 2025 se ha ejecutado </a:t>
            </a:r>
            <a:r>
              <a:rPr lang="es-CO" sz="1600" b="1" dirty="0">
                <a:latin typeface="Century Gothic" panose="020B0502020202020204" pitchFamily="34" charset="0"/>
              </a:rPr>
              <a:t>36.27% </a:t>
            </a:r>
            <a:r>
              <a:rPr lang="es-CO" sz="1600" dirty="0">
                <a:latin typeface="Century Gothic" panose="020B0502020202020204" pitchFamily="34" charset="0"/>
              </a:rPr>
              <a:t>del valor total del convenio </a:t>
            </a:r>
          </a:p>
        </p:txBody>
      </p:sp>
      <p:graphicFrame>
        <p:nvGraphicFramePr>
          <p:cNvPr id="7" name="Tabla 6">
            <a:extLst>
              <a:ext uri="{FF2B5EF4-FFF2-40B4-BE49-F238E27FC236}">
                <a16:creationId xmlns:a16="http://schemas.microsoft.com/office/drawing/2014/main" id="{8F39F44E-FC5E-3CBD-C435-E5E196A2D4D8}"/>
              </a:ext>
            </a:extLst>
          </p:cNvPr>
          <p:cNvGraphicFramePr>
            <a:graphicFrameLocks noGrp="1"/>
          </p:cNvGraphicFramePr>
          <p:nvPr>
            <p:extLst>
              <p:ext uri="{D42A27DB-BD31-4B8C-83A1-F6EECF244321}">
                <p14:modId xmlns:p14="http://schemas.microsoft.com/office/powerpoint/2010/main" val="2088835651"/>
              </p:ext>
            </p:extLst>
          </p:nvPr>
        </p:nvGraphicFramePr>
        <p:xfrm>
          <a:off x="6404755" y="3749225"/>
          <a:ext cx="4710396" cy="1546427"/>
        </p:xfrm>
        <a:graphic>
          <a:graphicData uri="http://schemas.openxmlformats.org/drawingml/2006/table">
            <a:tbl>
              <a:tblPr firstRow="1" bandRow="1">
                <a:tableStyleId>{0E3FDE45-AF77-4B5C-9715-49D594BDF05E}</a:tableStyleId>
              </a:tblPr>
              <a:tblGrid>
                <a:gridCol w="2355198">
                  <a:extLst>
                    <a:ext uri="{9D8B030D-6E8A-4147-A177-3AD203B41FA5}">
                      <a16:colId xmlns:a16="http://schemas.microsoft.com/office/drawing/2014/main" val="262353202"/>
                    </a:ext>
                  </a:extLst>
                </a:gridCol>
                <a:gridCol w="2355198">
                  <a:extLst>
                    <a:ext uri="{9D8B030D-6E8A-4147-A177-3AD203B41FA5}">
                      <a16:colId xmlns:a16="http://schemas.microsoft.com/office/drawing/2014/main" val="577628568"/>
                    </a:ext>
                  </a:extLst>
                </a:gridCol>
              </a:tblGrid>
              <a:tr h="366359">
                <a:tc>
                  <a:txBody>
                    <a:bodyPr/>
                    <a:lstStyle/>
                    <a:p>
                      <a:pPr algn="ctr"/>
                      <a:r>
                        <a:rPr lang="es-CO" sz="1600" dirty="0">
                          <a:latin typeface="Century Gothic" panose="020B0502020202020204" pitchFamily="34" charset="0"/>
                        </a:rPr>
                        <a:t>ACTA </a:t>
                      </a:r>
                    </a:p>
                  </a:txBody>
                  <a:tcPr/>
                </a:tc>
                <a:tc>
                  <a:txBody>
                    <a:bodyPr/>
                    <a:lstStyle/>
                    <a:p>
                      <a:pPr algn="ctr"/>
                      <a:r>
                        <a:rPr lang="es-CO" sz="1600" dirty="0">
                          <a:latin typeface="Century Gothic" panose="020B0502020202020204" pitchFamily="34" charset="0"/>
                        </a:rPr>
                        <a:t>VALOR</a:t>
                      </a:r>
                    </a:p>
                  </a:txBody>
                  <a:tcPr/>
                </a:tc>
                <a:extLst>
                  <a:ext uri="{0D108BD9-81ED-4DB2-BD59-A6C34878D82A}">
                    <a16:rowId xmlns:a16="http://schemas.microsoft.com/office/drawing/2014/main" val="2206801855"/>
                  </a:ext>
                </a:extLst>
              </a:tr>
              <a:tr h="590034">
                <a:tc>
                  <a:txBody>
                    <a:bodyPr/>
                    <a:lstStyle/>
                    <a:p>
                      <a:pPr algn="ctr"/>
                      <a:r>
                        <a:rPr lang="es-CO" sz="1600" dirty="0">
                          <a:latin typeface="Century Gothic" panose="020B0502020202020204" pitchFamily="34" charset="0"/>
                        </a:rPr>
                        <a:t>ACTA 1</a:t>
                      </a:r>
                    </a:p>
                  </a:txBody>
                  <a:tcPr anchor="ctr"/>
                </a:tc>
                <a:tc>
                  <a:txBody>
                    <a:bodyPr/>
                    <a:lstStyle/>
                    <a:p>
                      <a:pPr algn="ctr"/>
                      <a:r>
                        <a:rPr lang="es-CO" sz="1600" dirty="0">
                          <a:latin typeface="Century Gothic" panose="020B0502020202020204" pitchFamily="34" charset="0"/>
                        </a:rPr>
                        <a:t>$434.711.795.00</a:t>
                      </a:r>
                    </a:p>
                  </a:txBody>
                  <a:tcPr anchor="ctr"/>
                </a:tc>
                <a:extLst>
                  <a:ext uri="{0D108BD9-81ED-4DB2-BD59-A6C34878D82A}">
                    <a16:rowId xmlns:a16="http://schemas.microsoft.com/office/drawing/2014/main" val="2059258981"/>
                  </a:ext>
                </a:extLst>
              </a:tr>
              <a:tr h="590034">
                <a:tc>
                  <a:txBody>
                    <a:bodyPr/>
                    <a:lstStyle/>
                    <a:p>
                      <a:pPr algn="ctr"/>
                      <a:r>
                        <a:rPr lang="es-CO" sz="1600" dirty="0">
                          <a:latin typeface="Century Gothic" panose="020B0502020202020204" pitchFamily="34" charset="0"/>
                        </a:rPr>
                        <a:t>ACTA 2</a:t>
                      </a:r>
                    </a:p>
                  </a:txBody>
                  <a:tcPr anchor="ctr"/>
                </a:tc>
                <a:tc>
                  <a:txBody>
                    <a:bodyPr/>
                    <a:lstStyle/>
                    <a:p>
                      <a:pPr algn="ctr"/>
                      <a:r>
                        <a:rPr lang="es-CO" sz="1600" dirty="0">
                          <a:latin typeface="Century Gothic" panose="020B0502020202020204" pitchFamily="34" charset="0"/>
                        </a:rPr>
                        <a:t>$ 831.218.760.00</a:t>
                      </a:r>
                    </a:p>
                  </a:txBody>
                  <a:tcPr anchor="ctr"/>
                </a:tc>
                <a:extLst>
                  <a:ext uri="{0D108BD9-81ED-4DB2-BD59-A6C34878D82A}">
                    <a16:rowId xmlns:a16="http://schemas.microsoft.com/office/drawing/2014/main" val="3070394534"/>
                  </a:ext>
                </a:extLst>
              </a:tr>
            </a:tbl>
          </a:graphicData>
        </a:graphic>
      </p:graphicFrame>
    </p:spTree>
    <p:extLst>
      <p:ext uri="{BB962C8B-B14F-4D97-AF65-F5344CB8AC3E}">
        <p14:creationId xmlns:p14="http://schemas.microsoft.com/office/powerpoint/2010/main" val="8782558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10FD2A82-A34F-48C7-85F7-4A3380C51321}"/>
              </a:ext>
            </a:extLst>
          </p:cNvPr>
          <p:cNvSpPr txBox="1"/>
          <p:nvPr/>
        </p:nvSpPr>
        <p:spPr>
          <a:xfrm>
            <a:off x="786479" y="2779594"/>
            <a:ext cx="10558462" cy="1323439"/>
          </a:xfrm>
          <a:prstGeom prst="rect">
            <a:avLst/>
          </a:prstGeom>
          <a:noFill/>
        </p:spPr>
        <p:txBody>
          <a:bodyPr wrap="square">
            <a:spAutoFit/>
          </a:bodyPr>
          <a:lstStyle/>
          <a:p>
            <a:pPr algn="ctr"/>
            <a:r>
              <a:rPr lang="es-CO" sz="4800" b="1" dirty="0">
                <a:solidFill>
                  <a:schemeClr val="bg1"/>
                </a:solidFill>
                <a:latin typeface="Arial" panose="020B0604020202020204" pitchFamily="34" charset="0"/>
                <a:cs typeface="Arial" panose="020B0604020202020204" pitchFamily="34" charset="0"/>
              </a:rPr>
              <a:t>AREA TECNICA Y OPERATIVA</a:t>
            </a:r>
          </a:p>
          <a:p>
            <a:pPr algn="ctr"/>
            <a:r>
              <a:rPr lang="es-CO" sz="3200" b="1" dirty="0">
                <a:solidFill>
                  <a:schemeClr val="bg1"/>
                </a:solidFill>
                <a:latin typeface="Arial" panose="020B0604020202020204" pitchFamily="34" charset="0"/>
                <a:cs typeface="Arial" panose="020B0604020202020204" pitchFamily="34" charset="0"/>
              </a:rPr>
              <a:t>MARZO - ABRIL 2025</a:t>
            </a:r>
          </a:p>
        </p:txBody>
      </p:sp>
      <p:pic>
        <p:nvPicPr>
          <p:cNvPr id="8" name="Imagen 7">
            <a:extLst>
              <a:ext uri="{FF2B5EF4-FFF2-40B4-BE49-F238E27FC236}">
                <a16:creationId xmlns:a16="http://schemas.microsoft.com/office/drawing/2014/main" id="{E31598D6-A046-D13E-73AC-9C587F2661F6}"/>
              </a:ext>
            </a:extLst>
          </p:cNvPr>
          <p:cNvPicPr>
            <a:picLocks noChangeAspect="1"/>
          </p:cNvPicPr>
          <p:nvPr/>
        </p:nvPicPr>
        <p:blipFill>
          <a:blip r:embed="rId3"/>
          <a:srcRect r="55260"/>
          <a:stretch/>
        </p:blipFill>
        <p:spPr>
          <a:xfrm>
            <a:off x="2896567" y="100080"/>
            <a:ext cx="2481162" cy="1045047"/>
          </a:xfrm>
          <a:prstGeom prst="rect">
            <a:avLst/>
          </a:prstGeom>
        </p:spPr>
      </p:pic>
      <p:pic>
        <p:nvPicPr>
          <p:cNvPr id="9" name="Imagen 8" descr="Logotipo&#10;&#10;Descripción generada automáticamente">
            <a:extLst>
              <a:ext uri="{FF2B5EF4-FFF2-40B4-BE49-F238E27FC236}">
                <a16:creationId xmlns:a16="http://schemas.microsoft.com/office/drawing/2014/main" id="{8B817F09-59B5-7BB7-C623-545C73BBC8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6723" y="100080"/>
            <a:ext cx="1447800" cy="977182"/>
          </a:xfrm>
          <a:prstGeom prst="rect">
            <a:avLst/>
          </a:prstGeom>
        </p:spPr>
      </p:pic>
      <p:sp>
        <p:nvSpPr>
          <p:cNvPr id="2" name="CuadroTexto 1">
            <a:extLst>
              <a:ext uri="{FF2B5EF4-FFF2-40B4-BE49-F238E27FC236}">
                <a16:creationId xmlns:a16="http://schemas.microsoft.com/office/drawing/2014/main" id="{102242F9-F4F2-9663-908A-78A6A1CD0492}"/>
              </a:ext>
            </a:extLst>
          </p:cNvPr>
          <p:cNvSpPr txBox="1"/>
          <p:nvPr/>
        </p:nvSpPr>
        <p:spPr>
          <a:xfrm>
            <a:off x="628650" y="5124449"/>
            <a:ext cx="5105400" cy="1477328"/>
          </a:xfrm>
          <a:prstGeom prst="rect">
            <a:avLst/>
          </a:prstGeom>
          <a:noFill/>
        </p:spPr>
        <p:txBody>
          <a:bodyPr wrap="square" rtlCol="0">
            <a:spAutoFit/>
          </a:bodyPr>
          <a:lstStyle/>
          <a:p>
            <a:pPr marL="285750" indent="-285750">
              <a:buFont typeface="Arial" panose="020B0604020202020204" pitchFamily="34" charset="0"/>
              <a:buChar char="•"/>
            </a:pPr>
            <a:r>
              <a:rPr lang="es-CO" b="1" dirty="0">
                <a:solidFill>
                  <a:schemeClr val="bg1"/>
                </a:solidFill>
                <a:latin typeface="Arial" panose="020B0604020202020204" pitchFamily="34" charset="0"/>
                <a:cs typeface="Arial" panose="020B0604020202020204" pitchFamily="34" charset="0"/>
              </a:rPr>
              <a:t>CONVENIOS Y CONTRATOS INTERADMINISTRATIVOS</a:t>
            </a:r>
          </a:p>
          <a:p>
            <a:pPr marL="285750" indent="-285750">
              <a:buFont typeface="Arial" panose="020B0604020202020204" pitchFamily="34" charset="0"/>
              <a:buChar char="•"/>
            </a:pPr>
            <a:r>
              <a:rPr lang="es-CO" b="1" dirty="0">
                <a:solidFill>
                  <a:schemeClr val="bg1"/>
                </a:solidFill>
                <a:latin typeface="Arial" panose="020B0604020202020204" pitchFamily="34" charset="0"/>
                <a:cs typeface="Arial" panose="020B0604020202020204" pitchFamily="34" charset="0"/>
              </a:rPr>
              <a:t>INTERVENCIONES </a:t>
            </a:r>
          </a:p>
          <a:p>
            <a:pPr marL="285750" indent="-285750">
              <a:buFont typeface="Arial" panose="020B0604020202020204" pitchFamily="34" charset="0"/>
              <a:buChar char="•"/>
            </a:pPr>
            <a:r>
              <a:rPr lang="es-CO" b="1" dirty="0">
                <a:solidFill>
                  <a:schemeClr val="bg1"/>
                </a:solidFill>
                <a:latin typeface="Arial" panose="020B0604020202020204" pitchFamily="34" charset="0"/>
                <a:cs typeface="Arial" panose="020B0604020202020204" pitchFamily="34" charset="0"/>
              </a:rPr>
              <a:t>COSTOS DE OPERATIVIDAD </a:t>
            </a:r>
          </a:p>
          <a:p>
            <a:pPr marL="285750" indent="-285750">
              <a:buFont typeface="Arial" panose="020B0604020202020204" pitchFamily="34" charset="0"/>
              <a:buChar char="•"/>
            </a:pPr>
            <a:r>
              <a:rPr lang="es-CO" b="1" dirty="0">
                <a:solidFill>
                  <a:schemeClr val="bg1"/>
                </a:solidFill>
                <a:latin typeface="Arial" panose="020B0604020202020204" pitchFamily="34" charset="0"/>
                <a:cs typeface="Arial" panose="020B0604020202020204" pitchFamily="34" charset="0"/>
              </a:rPr>
              <a:t>MAQUINARIA </a:t>
            </a:r>
          </a:p>
        </p:txBody>
      </p:sp>
    </p:spTree>
    <p:extLst>
      <p:ext uri="{BB962C8B-B14F-4D97-AF65-F5344CB8AC3E}">
        <p14:creationId xmlns:p14="http://schemas.microsoft.com/office/powerpoint/2010/main" val="19796858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43F09F-2F9A-9C98-F095-888976FA68B2}"/>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AC6F5079-12B2-6C66-71CC-729F183DAFB0}"/>
              </a:ext>
            </a:extLst>
          </p:cNvPr>
          <p:cNvPicPr>
            <a:picLocks noGrp="1" noRot="1" noChangeAspect="1" noMove="1" noResize="1" noEditPoints="1" noAdjustHandles="1" noChangeArrowheads="1" noChangeShapeType="1" noCrop="1"/>
          </p:cNvPicPr>
          <p:nvPr/>
        </p:nvPicPr>
        <p:blipFill>
          <a:blip r:embed="rId3"/>
          <a:stretch>
            <a:fillRect/>
          </a:stretch>
        </p:blipFill>
        <p:spPr>
          <a:xfrm flipV="1">
            <a:off x="0" y="0"/>
            <a:ext cx="12192000" cy="6858000"/>
          </a:xfrm>
          <a:prstGeom prst="rect">
            <a:avLst/>
          </a:prstGeom>
        </p:spPr>
      </p:pic>
      <p:sp>
        <p:nvSpPr>
          <p:cNvPr id="9" name="CuadroTexto 8">
            <a:extLst>
              <a:ext uri="{FF2B5EF4-FFF2-40B4-BE49-F238E27FC236}">
                <a16:creationId xmlns:a16="http://schemas.microsoft.com/office/drawing/2014/main" id="{32692E4A-E32A-5623-004A-F1FBAF333ADD}"/>
              </a:ext>
            </a:extLst>
          </p:cNvPr>
          <p:cNvSpPr txBox="1"/>
          <p:nvPr/>
        </p:nvSpPr>
        <p:spPr>
          <a:xfrm>
            <a:off x="2127604" y="289494"/>
            <a:ext cx="7850226" cy="461665"/>
          </a:xfrm>
          <a:prstGeom prst="rect">
            <a:avLst/>
          </a:prstGeom>
          <a:noFill/>
        </p:spPr>
        <p:txBody>
          <a:bodyPr wrap="none" rtlCol="0">
            <a:spAutoFit/>
          </a:bodyPr>
          <a:lstStyle/>
          <a:p>
            <a:r>
              <a:rPr lang="es-ES" sz="2400" b="1" dirty="0">
                <a:solidFill>
                  <a:schemeClr val="tx1">
                    <a:lumMod val="75000"/>
                    <a:lumOff val="25000"/>
                  </a:schemeClr>
                </a:solidFill>
                <a:latin typeface="Century Gothic" panose="020B0502020202020204" pitchFamily="34" charset="0"/>
                <a:cs typeface="Arial" panose="020B0604020202020204" pitchFamily="34" charset="0"/>
              </a:rPr>
              <a:t>CONVENIO INTERADMINISTRATIVO No. 1708 DE 2025</a:t>
            </a:r>
            <a:endParaRPr lang="es-CO" sz="2400" b="1" dirty="0">
              <a:solidFill>
                <a:schemeClr val="tx1">
                  <a:lumMod val="75000"/>
                  <a:lumOff val="25000"/>
                </a:schemeClr>
              </a:solidFill>
              <a:latin typeface="Century Gothic" panose="020B0502020202020204" pitchFamily="34" charset="0"/>
              <a:cs typeface="Arial" panose="020B0604020202020204" pitchFamily="34" charset="0"/>
            </a:endParaRPr>
          </a:p>
        </p:txBody>
      </p:sp>
      <p:sp>
        <p:nvSpPr>
          <p:cNvPr id="10" name="Rectángulo 9">
            <a:extLst>
              <a:ext uri="{FF2B5EF4-FFF2-40B4-BE49-F238E27FC236}">
                <a16:creationId xmlns:a16="http://schemas.microsoft.com/office/drawing/2014/main" id="{E44A883D-A5BA-B316-AF41-745227E411D6}"/>
              </a:ext>
            </a:extLst>
          </p:cNvPr>
          <p:cNvSpPr/>
          <p:nvPr/>
        </p:nvSpPr>
        <p:spPr>
          <a:xfrm>
            <a:off x="961732" y="960058"/>
            <a:ext cx="10268533" cy="9668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MX" b="1" dirty="0">
                <a:solidFill>
                  <a:schemeClr val="tx1"/>
                </a:solidFill>
                <a:latin typeface="Century Gothic" panose="020B0502020202020204" pitchFamily="34" charset="0"/>
                <a:cs typeface="Arial" panose="020B0604020202020204" pitchFamily="34" charset="0"/>
              </a:rPr>
              <a:t>OBJETO</a:t>
            </a:r>
            <a:r>
              <a:rPr lang="es-MX" dirty="0">
                <a:solidFill>
                  <a:schemeClr val="tx1"/>
                </a:solidFill>
                <a:latin typeface="Century Gothic" panose="020B0502020202020204" pitchFamily="34" charset="0"/>
                <a:cs typeface="Arial" panose="020B0604020202020204" pitchFamily="34" charset="0"/>
              </a:rPr>
              <a:t>: </a:t>
            </a:r>
            <a:r>
              <a:rPr lang="es-ES" dirty="0">
                <a:solidFill>
                  <a:schemeClr val="tx1"/>
                </a:solidFill>
                <a:effectLst/>
                <a:latin typeface="Century Gothic" panose="020B0502020202020204" pitchFamily="34" charset="0"/>
                <a:ea typeface="Calibri" panose="020F0502020204030204" pitchFamily="34" charset="0"/>
              </a:rPr>
              <a:t>Fortalecimiento en la atención de emergencias y obras de mitigación de situaciones de riesgo mediante el uso de maquinaria amarilla en el departamento de Boyacá</a:t>
            </a:r>
            <a:endParaRPr lang="es-CO" dirty="0">
              <a:solidFill>
                <a:schemeClr val="tx1"/>
              </a:solidFill>
              <a:latin typeface="Century Gothic" panose="020B0502020202020204" pitchFamily="34" charset="0"/>
            </a:endParaRPr>
          </a:p>
        </p:txBody>
      </p:sp>
      <p:graphicFrame>
        <p:nvGraphicFramePr>
          <p:cNvPr id="13" name="Tabla 12">
            <a:extLst>
              <a:ext uri="{FF2B5EF4-FFF2-40B4-BE49-F238E27FC236}">
                <a16:creationId xmlns:a16="http://schemas.microsoft.com/office/drawing/2014/main" id="{12BFFFE1-5188-7FF3-D143-1B251D099AE9}"/>
              </a:ext>
            </a:extLst>
          </p:cNvPr>
          <p:cNvGraphicFramePr>
            <a:graphicFrameLocks noGrp="1"/>
          </p:cNvGraphicFramePr>
          <p:nvPr>
            <p:extLst>
              <p:ext uri="{D42A27DB-BD31-4B8C-83A1-F6EECF244321}">
                <p14:modId xmlns:p14="http://schemas.microsoft.com/office/powerpoint/2010/main" val="2779468529"/>
              </p:ext>
            </p:extLst>
          </p:nvPr>
        </p:nvGraphicFramePr>
        <p:xfrm>
          <a:off x="998248" y="2117324"/>
          <a:ext cx="4985863" cy="2708221"/>
        </p:xfrm>
        <a:graphic>
          <a:graphicData uri="http://schemas.openxmlformats.org/drawingml/2006/table">
            <a:tbl>
              <a:tblPr firstRow="1" bandRow="1">
                <a:tableStyleId>{3B4B98B0-60AC-42C2-AFA5-B58CD77FA1E5}</a:tableStyleId>
              </a:tblPr>
              <a:tblGrid>
                <a:gridCol w="1911157">
                  <a:extLst>
                    <a:ext uri="{9D8B030D-6E8A-4147-A177-3AD203B41FA5}">
                      <a16:colId xmlns:a16="http://schemas.microsoft.com/office/drawing/2014/main" val="3386221600"/>
                    </a:ext>
                  </a:extLst>
                </a:gridCol>
                <a:gridCol w="3074706">
                  <a:extLst>
                    <a:ext uri="{9D8B030D-6E8A-4147-A177-3AD203B41FA5}">
                      <a16:colId xmlns:a16="http://schemas.microsoft.com/office/drawing/2014/main" val="3023588219"/>
                    </a:ext>
                  </a:extLst>
                </a:gridCol>
              </a:tblGrid>
              <a:tr h="534002">
                <a:tc>
                  <a:txBody>
                    <a:bodyPr/>
                    <a:lstStyle/>
                    <a:p>
                      <a:r>
                        <a:rPr lang="es-CO" sz="1400" b="1" dirty="0">
                          <a:latin typeface="Century Gothic" panose="020B0502020202020204" pitchFamily="34" charset="0"/>
                        </a:rPr>
                        <a:t>Valor</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CO" sz="1400" b="0" kern="1200" dirty="0">
                        <a:solidFill>
                          <a:schemeClr val="tx1"/>
                        </a:solidFill>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CO" sz="1400" b="0" kern="1200" dirty="0">
                          <a:solidFill>
                            <a:schemeClr val="tx1"/>
                          </a:solidFill>
                          <a:latin typeface="Century Gothic" panose="020B0502020202020204" pitchFamily="34" charset="0"/>
                          <a:ea typeface="+mn-ea"/>
                          <a:cs typeface="+mn-cs"/>
                        </a:rPr>
                        <a:t>$ 756.724.000.00</a:t>
                      </a:r>
                    </a:p>
                    <a:p>
                      <a:pPr algn="l"/>
                      <a:endParaRPr lang="es-CO" sz="1400" b="0" dirty="0">
                        <a:latin typeface="Century Gothic" panose="020B0502020202020204" pitchFamily="34" charset="0"/>
                      </a:endParaRPr>
                    </a:p>
                  </a:txBody>
                  <a:tcPr anchor="ctr"/>
                </a:tc>
                <a:extLst>
                  <a:ext uri="{0D108BD9-81ED-4DB2-BD59-A6C34878D82A}">
                    <a16:rowId xmlns:a16="http://schemas.microsoft.com/office/drawing/2014/main" val="3799243388"/>
                  </a:ext>
                </a:extLst>
              </a:tr>
              <a:tr h="739308">
                <a:tc>
                  <a:txBody>
                    <a:bodyPr/>
                    <a:lstStyle/>
                    <a:p>
                      <a:r>
                        <a:rPr lang="es-CO" sz="1400" b="1" dirty="0">
                          <a:latin typeface="Century Gothic" panose="020B0502020202020204" pitchFamily="34" charset="0"/>
                        </a:rPr>
                        <a:t>Fecha de Inicio</a:t>
                      </a:r>
                    </a:p>
                  </a:txBody>
                  <a:tcPr anchor="ctr"/>
                </a:tc>
                <a:tc>
                  <a:txBody>
                    <a:bodyPr/>
                    <a:lstStyle/>
                    <a:p>
                      <a:r>
                        <a:rPr lang="es-CO" sz="1400" dirty="0">
                          <a:latin typeface="Century Gothic" panose="020B0502020202020204" pitchFamily="34" charset="0"/>
                        </a:rPr>
                        <a:t>26 de Marzo de 2025</a:t>
                      </a:r>
                    </a:p>
                  </a:txBody>
                  <a:tcPr anchor="ctr"/>
                </a:tc>
                <a:extLst>
                  <a:ext uri="{0D108BD9-81ED-4DB2-BD59-A6C34878D82A}">
                    <a16:rowId xmlns:a16="http://schemas.microsoft.com/office/drawing/2014/main" val="4084991408"/>
                  </a:ext>
                </a:extLst>
              </a:tr>
              <a:tr h="634884">
                <a:tc>
                  <a:txBody>
                    <a:bodyPr/>
                    <a:lstStyle/>
                    <a:p>
                      <a:r>
                        <a:rPr lang="es-CO" sz="1400" b="1" dirty="0">
                          <a:latin typeface="Century Gothic" panose="020B0502020202020204" pitchFamily="34" charset="0"/>
                        </a:rPr>
                        <a:t>Fecha de terminación  </a:t>
                      </a:r>
                    </a:p>
                  </a:txBody>
                  <a:tcPr anchor="ctr"/>
                </a:tc>
                <a:tc>
                  <a:txBody>
                    <a:bodyPr/>
                    <a:lstStyle/>
                    <a:p>
                      <a:pPr algn="l"/>
                      <a:r>
                        <a:rPr lang="es-CO" sz="1400" dirty="0">
                          <a:latin typeface="Century Gothic" panose="020B0502020202020204" pitchFamily="34" charset="0"/>
                        </a:rPr>
                        <a:t>25 de Septiembre de 2025</a:t>
                      </a:r>
                    </a:p>
                  </a:txBody>
                  <a:tcPr anchor="ctr"/>
                </a:tc>
                <a:extLst>
                  <a:ext uri="{0D108BD9-81ED-4DB2-BD59-A6C34878D82A}">
                    <a16:rowId xmlns:a16="http://schemas.microsoft.com/office/drawing/2014/main" val="3589640017"/>
                  </a:ext>
                </a:extLst>
              </a:tr>
              <a:tr h="602509">
                <a:tc>
                  <a:txBody>
                    <a:bodyPr/>
                    <a:lstStyle/>
                    <a:p>
                      <a:r>
                        <a:rPr lang="es-CO" sz="1400" b="1" dirty="0">
                          <a:latin typeface="Century Gothic" panose="020B0502020202020204" pitchFamily="34" charset="0"/>
                        </a:rPr>
                        <a:t>Estado </a:t>
                      </a:r>
                    </a:p>
                  </a:txBody>
                  <a:tcPr anchor="ctr"/>
                </a:tc>
                <a:tc>
                  <a:txBody>
                    <a:bodyPr/>
                    <a:lstStyle/>
                    <a:p>
                      <a:r>
                        <a:rPr lang="es-CO" sz="1400" dirty="0">
                          <a:latin typeface="Century Gothic" panose="020B0502020202020204" pitchFamily="34" charset="0"/>
                        </a:rPr>
                        <a:t>En ejecución</a:t>
                      </a:r>
                    </a:p>
                  </a:txBody>
                  <a:tcPr anchor="ctr"/>
                </a:tc>
                <a:extLst>
                  <a:ext uri="{0D108BD9-81ED-4DB2-BD59-A6C34878D82A}">
                    <a16:rowId xmlns:a16="http://schemas.microsoft.com/office/drawing/2014/main" val="4105986489"/>
                  </a:ext>
                </a:extLst>
              </a:tr>
            </a:tbl>
          </a:graphicData>
        </a:graphic>
      </p:graphicFrame>
      <p:pic>
        <p:nvPicPr>
          <p:cNvPr id="12" name="Imagen 11">
            <a:extLst>
              <a:ext uri="{FF2B5EF4-FFF2-40B4-BE49-F238E27FC236}">
                <a16:creationId xmlns:a16="http://schemas.microsoft.com/office/drawing/2014/main" id="{758104BB-6072-1853-2D1F-30B4D3DAC7B9}"/>
              </a:ext>
            </a:extLst>
          </p:cNvPr>
          <p:cNvPicPr>
            <a:picLocks noChangeAspect="1"/>
          </p:cNvPicPr>
          <p:nvPr/>
        </p:nvPicPr>
        <p:blipFill>
          <a:blip r:embed="rId4"/>
          <a:srcRect r="55260"/>
          <a:stretch/>
        </p:blipFill>
        <p:spPr>
          <a:xfrm>
            <a:off x="2780615" y="5795027"/>
            <a:ext cx="2481162" cy="1045047"/>
          </a:xfrm>
          <a:prstGeom prst="rect">
            <a:avLst/>
          </a:prstGeom>
        </p:spPr>
      </p:pic>
      <p:pic>
        <p:nvPicPr>
          <p:cNvPr id="14" name="Imagen 13" descr="Logotipo&#10;&#10;Descripción generada automáticamente">
            <a:extLst>
              <a:ext uri="{FF2B5EF4-FFF2-40B4-BE49-F238E27FC236}">
                <a16:creationId xmlns:a16="http://schemas.microsoft.com/office/drawing/2014/main" id="{5B39D795-E7A5-E43B-D132-F92C66711E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0225" y="5756653"/>
            <a:ext cx="1447800" cy="977182"/>
          </a:xfrm>
          <a:prstGeom prst="rect">
            <a:avLst/>
          </a:prstGeom>
        </p:spPr>
      </p:pic>
      <p:sp>
        <p:nvSpPr>
          <p:cNvPr id="2" name="CuadroTexto 1">
            <a:extLst>
              <a:ext uri="{FF2B5EF4-FFF2-40B4-BE49-F238E27FC236}">
                <a16:creationId xmlns:a16="http://schemas.microsoft.com/office/drawing/2014/main" id="{75C1CB19-9ABD-234B-80AD-5A24140431D9}"/>
              </a:ext>
            </a:extLst>
          </p:cNvPr>
          <p:cNvSpPr txBox="1"/>
          <p:nvPr/>
        </p:nvSpPr>
        <p:spPr>
          <a:xfrm>
            <a:off x="5599973" y="1986891"/>
            <a:ext cx="6086475" cy="671979"/>
          </a:xfrm>
          <a:prstGeom prst="rect">
            <a:avLst/>
          </a:prstGeom>
          <a:noFill/>
          <a:ln>
            <a:noFill/>
          </a:ln>
        </p:spPr>
        <p:txBody>
          <a:bodyPr wrap="square" rtlCol="0">
            <a:spAutoFit/>
          </a:bodyPr>
          <a:lstStyle/>
          <a:p>
            <a:pPr lvl="0" algn="ctr">
              <a:spcBef>
                <a:spcPts val="225"/>
              </a:spcBef>
              <a:tabLst>
                <a:tab pos="622300" algn="l"/>
              </a:tabLst>
            </a:pPr>
            <a:r>
              <a:rPr lang="es-CO" sz="1800" b="1" dirty="0">
                <a:effectLst/>
                <a:latin typeface="Times New Roman" panose="02020603050405020304" pitchFamily="18" charset="0"/>
                <a:ea typeface="Calibri" panose="020F0502020204030204" pitchFamily="34" charset="0"/>
              </a:rPr>
              <a:t>Estado de ejecución del contrato </a:t>
            </a:r>
            <a:endParaRPr lang="es-CO" sz="1800" dirty="0">
              <a:effectLst/>
              <a:latin typeface="Calibri" panose="020F0502020204030204" pitchFamily="34" charset="0"/>
              <a:ea typeface="Calibri" panose="020F0502020204030204" pitchFamily="34" charset="0"/>
            </a:endParaRPr>
          </a:p>
          <a:p>
            <a:pPr marL="457200" indent="-228600" algn="ctr">
              <a:spcBef>
                <a:spcPts val="225"/>
              </a:spcBef>
              <a:tabLst>
                <a:tab pos="622300" algn="l"/>
              </a:tabLst>
            </a:pPr>
            <a:endParaRPr lang="es-CO" dirty="0"/>
          </a:p>
        </p:txBody>
      </p:sp>
      <p:graphicFrame>
        <p:nvGraphicFramePr>
          <p:cNvPr id="4" name="Tabla 3">
            <a:extLst>
              <a:ext uri="{FF2B5EF4-FFF2-40B4-BE49-F238E27FC236}">
                <a16:creationId xmlns:a16="http://schemas.microsoft.com/office/drawing/2014/main" id="{DE699649-EB88-6E0B-DF0A-EA4085202923}"/>
              </a:ext>
            </a:extLst>
          </p:cNvPr>
          <p:cNvGraphicFramePr>
            <a:graphicFrameLocks noGrp="1"/>
          </p:cNvGraphicFramePr>
          <p:nvPr>
            <p:extLst>
              <p:ext uri="{D42A27DB-BD31-4B8C-83A1-F6EECF244321}">
                <p14:modId xmlns:p14="http://schemas.microsoft.com/office/powerpoint/2010/main" val="3284468466"/>
              </p:ext>
            </p:extLst>
          </p:nvPr>
        </p:nvGraphicFramePr>
        <p:xfrm>
          <a:off x="6363759" y="2499307"/>
          <a:ext cx="4558897" cy="1018080"/>
        </p:xfrm>
        <a:graphic>
          <a:graphicData uri="http://schemas.openxmlformats.org/drawingml/2006/table">
            <a:tbl>
              <a:tblPr>
                <a:tableStyleId>{0E3FDE45-AF77-4B5C-9715-49D594BDF05E}</a:tableStyleId>
              </a:tblPr>
              <a:tblGrid>
                <a:gridCol w="3389589">
                  <a:extLst>
                    <a:ext uri="{9D8B030D-6E8A-4147-A177-3AD203B41FA5}">
                      <a16:colId xmlns:a16="http://schemas.microsoft.com/office/drawing/2014/main" val="3555521737"/>
                    </a:ext>
                  </a:extLst>
                </a:gridCol>
                <a:gridCol w="1169308">
                  <a:extLst>
                    <a:ext uri="{9D8B030D-6E8A-4147-A177-3AD203B41FA5}">
                      <a16:colId xmlns:a16="http://schemas.microsoft.com/office/drawing/2014/main" val="795740684"/>
                    </a:ext>
                  </a:extLst>
                </a:gridCol>
              </a:tblGrid>
              <a:tr h="509040">
                <a:tc>
                  <a:txBody>
                    <a:bodyPr/>
                    <a:lstStyle/>
                    <a:p>
                      <a:pPr marL="0" marR="0" lvl="0" indent="0" algn="ctr" defTabSz="914400" rtl="0" eaLnBrk="1" fontAlgn="b" latinLnBrk="0" hangingPunct="1">
                        <a:lnSpc>
                          <a:spcPct val="107000"/>
                        </a:lnSpc>
                        <a:spcBef>
                          <a:spcPts val="0"/>
                        </a:spcBef>
                        <a:spcAft>
                          <a:spcPts val="0"/>
                        </a:spcAft>
                        <a:buClrTx/>
                        <a:buSzTx/>
                        <a:buFontTx/>
                        <a:buNone/>
                        <a:tabLst/>
                        <a:defRPr/>
                      </a:pPr>
                      <a:r>
                        <a:rPr lang="es-ES" sz="1600" kern="1200" dirty="0">
                          <a:solidFill>
                            <a:schemeClr val="tx1"/>
                          </a:solidFill>
                          <a:effectLst/>
                        </a:rPr>
                        <a:t>TIEMPO TRASCURRIDO </a:t>
                      </a:r>
                      <a:endParaRPr lang="es-CO" sz="1600" kern="1200" dirty="0">
                        <a:solidFill>
                          <a:schemeClr val="tx1"/>
                        </a:solidFill>
                        <a:latin typeface="+mn-lt"/>
                        <a:ea typeface="+mn-ea"/>
                        <a:cs typeface="+mn-cs"/>
                      </a:endParaRPr>
                    </a:p>
                  </a:txBody>
                  <a:tcPr marL="9525" marR="9525" marT="9525" marB="0" anchor="ctr"/>
                </a:tc>
                <a:tc>
                  <a:txBody>
                    <a:bodyPr/>
                    <a:lstStyle/>
                    <a:p>
                      <a:pPr algn="ctr" fontAlgn="b">
                        <a:lnSpc>
                          <a:spcPct val="107000"/>
                        </a:lnSpc>
                      </a:pPr>
                      <a:r>
                        <a:rPr lang="es-CO" sz="1600" kern="1200" dirty="0">
                          <a:solidFill>
                            <a:schemeClr val="tx1"/>
                          </a:solidFill>
                          <a:effectLst/>
                        </a:rPr>
                        <a:t>16.66%</a:t>
                      </a:r>
                      <a:endParaRPr lang="es-CO" sz="1600" dirty="0">
                        <a:solidFill>
                          <a:schemeClr val="tx1"/>
                        </a:solidFill>
                        <a:effectLst/>
                        <a:latin typeface="Arial" panose="020B0604020202020204" pitchFamily="34" charset="0"/>
                        <a:ea typeface="Bitstream Vera Sans"/>
                        <a:cs typeface="Times New Roman" panose="02020603050405020304" pitchFamily="18" charset="0"/>
                      </a:endParaRPr>
                    </a:p>
                  </a:txBody>
                  <a:tcPr marL="9525" marR="9525" marT="9525" marB="0" anchor="ctr"/>
                </a:tc>
                <a:extLst>
                  <a:ext uri="{0D108BD9-81ED-4DB2-BD59-A6C34878D82A}">
                    <a16:rowId xmlns:a16="http://schemas.microsoft.com/office/drawing/2014/main" val="3636883130"/>
                  </a:ext>
                </a:extLst>
              </a:tr>
              <a:tr h="509040">
                <a:tc>
                  <a:txBody>
                    <a:bodyPr/>
                    <a:lstStyle/>
                    <a:p>
                      <a:pPr marL="0" marR="0" lvl="0" indent="0" algn="ctr" defTabSz="914400" rtl="0" eaLnBrk="1" fontAlgn="b" latinLnBrk="0" hangingPunct="1">
                        <a:lnSpc>
                          <a:spcPct val="107000"/>
                        </a:lnSpc>
                        <a:spcBef>
                          <a:spcPts val="0"/>
                        </a:spcBef>
                        <a:spcAft>
                          <a:spcPts val="0"/>
                        </a:spcAft>
                        <a:buClrTx/>
                        <a:buSzTx/>
                        <a:buFontTx/>
                        <a:buNone/>
                        <a:tabLst/>
                        <a:defRPr/>
                      </a:pPr>
                      <a:r>
                        <a:rPr lang="es-ES" sz="1600" kern="1200" dirty="0">
                          <a:solidFill>
                            <a:schemeClr val="tx1"/>
                          </a:solidFill>
                          <a:effectLst/>
                        </a:rPr>
                        <a:t>EJECUCION PRESUPUESTAL </a:t>
                      </a:r>
                      <a:endParaRPr lang="es-CO" sz="1600" kern="1200" dirty="0">
                        <a:solidFill>
                          <a:schemeClr val="tx1"/>
                        </a:solidFill>
                        <a:latin typeface="+mn-lt"/>
                        <a:ea typeface="+mn-ea"/>
                        <a:cs typeface="+mn-cs"/>
                      </a:endParaRPr>
                    </a:p>
                  </a:txBody>
                  <a:tcPr marL="9525" marR="9525" marT="9525" marB="0" anchor="ctr"/>
                </a:tc>
                <a:tc>
                  <a:txBody>
                    <a:bodyPr/>
                    <a:lstStyle/>
                    <a:p>
                      <a:pPr algn="ctr" fontAlgn="b">
                        <a:lnSpc>
                          <a:spcPct val="107000"/>
                        </a:lnSpc>
                      </a:pPr>
                      <a:r>
                        <a:rPr lang="es-CO" sz="1600" kern="1200" dirty="0">
                          <a:solidFill>
                            <a:schemeClr val="tx1"/>
                          </a:solidFill>
                          <a:effectLst/>
                        </a:rPr>
                        <a:t>13.75 %</a:t>
                      </a:r>
                      <a:endParaRPr lang="es-CO" sz="1600" dirty="0">
                        <a:solidFill>
                          <a:schemeClr val="tx1"/>
                        </a:solidFill>
                        <a:effectLst/>
                        <a:latin typeface="Arial" panose="020B0604020202020204" pitchFamily="34" charset="0"/>
                        <a:ea typeface="Bitstream Vera Sans"/>
                        <a:cs typeface="Times New Roman" panose="02020603050405020304" pitchFamily="18" charset="0"/>
                      </a:endParaRPr>
                    </a:p>
                  </a:txBody>
                  <a:tcPr marL="9525" marR="9525" marT="9525" marB="0" anchor="ctr"/>
                </a:tc>
                <a:extLst>
                  <a:ext uri="{0D108BD9-81ED-4DB2-BD59-A6C34878D82A}">
                    <a16:rowId xmlns:a16="http://schemas.microsoft.com/office/drawing/2014/main" val="13723174"/>
                  </a:ext>
                </a:extLst>
              </a:tr>
            </a:tbl>
          </a:graphicData>
        </a:graphic>
      </p:graphicFrame>
      <p:sp>
        <p:nvSpPr>
          <p:cNvPr id="7" name="CuadroTexto 6">
            <a:extLst>
              <a:ext uri="{FF2B5EF4-FFF2-40B4-BE49-F238E27FC236}">
                <a16:creationId xmlns:a16="http://schemas.microsoft.com/office/drawing/2014/main" id="{CC0E7CDF-F499-D0D2-158D-2C1EE4ED669E}"/>
              </a:ext>
            </a:extLst>
          </p:cNvPr>
          <p:cNvSpPr txBox="1"/>
          <p:nvPr/>
        </p:nvSpPr>
        <p:spPr>
          <a:xfrm>
            <a:off x="998248" y="5079454"/>
            <a:ext cx="10232017" cy="670440"/>
          </a:xfrm>
          <a:prstGeom prst="rect">
            <a:avLst/>
          </a:prstGeom>
          <a:noFill/>
        </p:spPr>
        <p:txBody>
          <a:bodyPr wrap="square">
            <a:spAutoFit/>
          </a:bodyPr>
          <a:lstStyle/>
          <a:p>
            <a:pPr algn="just">
              <a:lnSpc>
                <a:spcPct val="107000"/>
              </a:lnSpc>
              <a:spcAft>
                <a:spcPts val="800"/>
              </a:spcAft>
            </a:pPr>
            <a:r>
              <a:rPr lang="es-CO" sz="1800" dirty="0">
                <a:effectLst/>
                <a:latin typeface="Times New Roman" panose="02020603050405020304" pitchFamily="18" charset="0"/>
                <a:ea typeface="Calibri" panose="020F0502020204030204" pitchFamily="34" charset="0"/>
              </a:rPr>
              <a:t>Actualmente TIERRASUA S.A.S se encuentra en proceso de revisión y radicación de la primera acta de ejecución correspondiente al mes de Abril, la cual presenta un valor de </a:t>
            </a:r>
            <a:r>
              <a:rPr lang="es-ES" sz="1800" dirty="0">
                <a:effectLst/>
                <a:latin typeface="Times New Roman" panose="02020603050405020304" pitchFamily="18" charset="0"/>
                <a:ea typeface="Calibri" panose="020F0502020204030204" pitchFamily="34" charset="0"/>
              </a:rPr>
              <a:t>$104.064.100,00.</a:t>
            </a:r>
            <a:endParaRPr lang="es-ES" sz="1800" dirty="0">
              <a:effectLst/>
              <a:latin typeface="Calibri" panose="020F0502020204030204" pitchFamily="34" charset="0"/>
              <a:ea typeface="Calibri" panose="020F0502020204030204" pitchFamily="34" charset="0"/>
            </a:endParaRPr>
          </a:p>
        </p:txBody>
      </p:sp>
      <p:graphicFrame>
        <p:nvGraphicFramePr>
          <p:cNvPr id="8" name="Tabla 7">
            <a:extLst>
              <a:ext uri="{FF2B5EF4-FFF2-40B4-BE49-F238E27FC236}">
                <a16:creationId xmlns:a16="http://schemas.microsoft.com/office/drawing/2014/main" id="{9B453968-640B-EFBA-2A46-DCAFF6BB48FA}"/>
              </a:ext>
            </a:extLst>
          </p:cNvPr>
          <p:cNvGraphicFramePr>
            <a:graphicFrameLocks noGrp="1"/>
          </p:cNvGraphicFramePr>
          <p:nvPr>
            <p:extLst>
              <p:ext uri="{D42A27DB-BD31-4B8C-83A1-F6EECF244321}">
                <p14:modId xmlns:p14="http://schemas.microsoft.com/office/powerpoint/2010/main" val="3494674358"/>
              </p:ext>
            </p:extLst>
          </p:nvPr>
        </p:nvGraphicFramePr>
        <p:xfrm>
          <a:off x="6766019" y="3704978"/>
          <a:ext cx="3754375" cy="957532"/>
        </p:xfrm>
        <a:graphic>
          <a:graphicData uri="http://schemas.openxmlformats.org/drawingml/2006/table">
            <a:tbl>
              <a:tblPr firstRow="1" firstCol="1" lastRow="1" lastCol="1" bandRow="1" bandCol="1">
                <a:tableStyleId>{5DA37D80-6434-44D0-A028-1B22A696006F}</a:tableStyleId>
              </a:tblPr>
              <a:tblGrid>
                <a:gridCol w="1435721">
                  <a:extLst>
                    <a:ext uri="{9D8B030D-6E8A-4147-A177-3AD203B41FA5}">
                      <a16:colId xmlns:a16="http://schemas.microsoft.com/office/drawing/2014/main" val="531934882"/>
                    </a:ext>
                  </a:extLst>
                </a:gridCol>
                <a:gridCol w="2318654">
                  <a:extLst>
                    <a:ext uri="{9D8B030D-6E8A-4147-A177-3AD203B41FA5}">
                      <a16:colId xmlns:a16="http://schemas.microsoft.com/office/drawing/2014/main" val="3170980140"/>
                    </a:ext>
                  </a:extLst>
                </a:gridCol>
              </a:tblGrid>
              <a:tr h="468188">
                <a:tc>
                  <a:txBody>
                    <a:bodyPr/>
                    <a:lstStyle/>
                    <a:p>
                      <a:pPr marL="260985" algn="ctr">
                        <a:spcBef>
                          <a:spcPts val="1265"/>
                        </a:spcBef>
                        <a:buNone/>
                      </a:pPr>
                      <a:r>
                        <a:rPr lang="es-ES" sz="1200" b="1" spc="-20" dirty="0">
                          <a:effectLst/>
                        </a:rPr>
                        <a:t>GIRO</a:t>
                      </a:r>
                      <a:endParaRPr lang="es-ES" sz="1100" b="1" dirty="0">
                        <a:effectLst/>
                        <a:latin typeface="Calibri" panose="020F0502020204030204" pitchFamily="34" charset="0"/>
                        <a:ea typeface="Calibri" panose="020F0502020204030204" pitchFamily="34" charset="0"/>
                      </a:endParaRPr>
                    </a:p>
                  </a:txBody>
                  <a:tcPr marL="68580" marR="68580" marT="0" marB="0" anchor="ctr"/>
                </a:tc>
                <a:tc>
                  <a:txBody>
                    <a:bodyPr/>
                    <a:lstStyle/>
                    <a:p>
                      <a:pPr marL="53340" marR="52705" algn="ctr">
                        <a:spcBef>
                          <a:spcPts val="1265"/>
                        </a:spcBef>
                        <a:buNone/>
                      </a:pPr>
                      <a:r>
                        <a:rPr lang="es-ES" sz="1200" b="1" dirty="0">
                          <a:effectLst/>
                        </a:rPr>
                        <a:t>VALOR</a:t>
                      </a:r>
                      <a:r>
                        <a:rPr lang="es-ES" sz="1200" b="1" spc="-5" dirty="0">
                          <a:effectLst/>
                        </a:rPr>
                        <a:t> </a:t>
                      </a:r>
                      <a:r>
                        <a:rPr lang="es-ES" sz="1200" b="1" spc="-10" dirty="0">
                          <a:effectLst/>
                        </a:rPr>
                        <a:t>RECIBIDO</a:t>
                      </a:r>
                      <a:endParaRPr lang="es-ES" sz="1100" b="1" dirty="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2372426180"/>
                  </a:ext>
                </a:extLst>
              </a:tr>
              <a:tr h="489344">
                <a:tc>
                  <a:txBody>
                    <a:bodyPr/>
                    <a:lstStyle/>
                    <a:p>
                      <a:pPr marL="167005" algn="ctr">
                        <a:lnSpc>
                          <a:spcPts val="1280"/>
                        </a:lnSpc>
                        <a:spcBef>
                          <a:spcPts val="45"/>
                        </a:spcBef>
                        <a:buNone/>
                      </a:pPr>
                      <a:r>
                        <a:rPr lang="es-ES" sz="1200" dirty="0">
                          <a:effectLst/>
                        </a:rPr>
                        <a:t>ANTICIPO</a:t>
                      </a:r>
                      <a:endParaRPr lang="es-ES" sz="1100" dirty="0">
                        <a:effectLst/>
                        <a:latin typeface="Calibri" panose="020F0502020204030204" pitchFamily="34" charset="0"/>
                        <a:ea typeface="Calibri" panose="020F0502020204030204" pitchFamily="34" charset="0"/>
                      </a:endParaRPr>
                    </a:p>
                  </a:txBody>
                  <a:tcPr marL="68580" marR="68580" marT="0" marB="0" anchor="ctr"/>
                </a:tc>
                <a:tc>
                  <a:txBody>
                    <a:bodyPr/>
                    <a:lstStyle/>
                    <a:p>
                      <a:pPr marL="10795" marR="635" algn="ctr">
                        <a:lnSpc>
                          <a:spcPts val="1240"/>
                        </a:lnSpc>
                        <a:spcBef>
                          <a:spcPts val="85"/>
                        </a:spcBef>
                        <a:buNone/>
                        <a:tabLst>
                          <a:tab pos="256540" algn="l"/>
                        </a:tabLst>
                      </a:pPr>
                      <a:r>
                        <a:rPr lang="es-ES" sz="1200" dirty="0">
                          <a:effectLst/>
                        </a:rPr>
                        <a:t>$</a:t>
                      </a:r>
                      <a:r>
                        <a:rPr lang="es-ES" sz="1200" spc="-5" dirty="0">
                          <a:effectLst/>
                        </a:rPr>
                        <a:t> </a:t>
                      </a:r>
                      <a:r>
                        <a:rPr lang="es-ES" sz="1200" spc="-10" dirty="0">
                          <a:effectLst/>
                        </a:rPr>
                        <a:t>378.362.000,00</a:t>
                      </a:r>
                      <a:endParaRPr lang="es-ES" sz="1100" dirty="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1496874848"/>
                  </a:ext>
                </a:extLst>
              </a:tr>
            </a:tbl>
          </a:graphicData>
        </a:graphic>
      </p:graphicFrame>
    </p:spTree>
    <p:extLst>
      <p:ext uri="{BB962C8B-B14F-4D97-AF65-F5344CB8AC3E}">
        <p14:creationId xmlns:p14="http://schemas.microsoft.com/office/powerpoint/2010/main" val="6457786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A4B77B-8988-061A-E1CA-ADECDF8697C4}"/>
            </a:ext>
          </a:extLst>
        </p:cNvPr>
        <p:cNvGrpSpPr/>
        <p:nvPr/>
      </p:nvGrpSpPr>
      <p:grpSpPr>
        <a:xfrm>
          <a:off x="0" y="0"/>
          <a:ext cx="0" cy="0"/>
          <a:chOff x="0" y="0"/>
          <a:chExt cx="0" cy="0"/>
        </a:xfrm>
      </p:grpSpPr>
      <p:sp>
        <p:nvSpPr>
          <p:cNvPr id="9" name="CuadroTexto 8">
            <a:extLst>
              <a:ext uri="{FF2B5EF4-FFF2-40B4-BE49-F238E27FC236}">
                <a16:creationId xmlns:a16="http://schemas.microsoft.com/office/drawing/2014/main" id="{7BFF09B7-9A98-6A12-56A7-3650F7C80B14}"/>
              </a:ext>
            </a:extLst>
          </p:cNvPr>
          <p:cNvSpPr txBox="1"/>
          <p:nvPr/>
        </p:nvSpPr>
        <p:spPr>
          <a:xfrm>
            <a:off x="4368112" y="380546"/>
            <a:ext cx="4392549" cy="461665"/>
          </a:xfrm>
          <a:prstGeom prst="rect">
            <a:avLst/>
          </a:prstGeom>
          <a:noFill/>
        </p:spPr>
        <p:txBody>
          <a:bodyPr wrap="none" rtlCol="0">
            <a:spAutoFit/>
          </a:bodyPr>
          <a:lstStyle/>
          <a:p>
            <a:r>
              <a:rPr lang="es-CO" sz="2400" b="1" dirty="0">
                <a:solidFill>
                  <a:schemeClr val="tx1">
                    <a:lumMod val="75000"/>
                    <a:lumOff val="25000"/>
                  </a:schemeClr>
                </a:solidFill>
                <a:latin typeface="Arial" panose="020B0604020202020204" pitchFamily="34" charset="0"/>
                <a:cs typeface="Arial" panose="020B0604020202020204" pitchFamily="34" charset="0"/>
              </a:rPr>
              <a:t>CONVENIO No. 1303 de 2025</a:t>
            </a:r>
            <a:endParaRPr lang="es-CO" sz="2400" b="1" dirty="0">
              <a:solidFill>
                <a:schemeClr val="tx1">
                  <a:lumMod val="75000"/>
                  <a:lumOff val="25000"/>
                </a:schemeClr>
              </a:solidFill>
              <a:latin typeface="Century Gothic" panose="020B0502020202020204" pitchFamily="34" charset="0"/>
              <a:cs typeface="Arial" panose="020B0604020202020204" pitchFamily="34" charset="0"/>
            </a:endParaRPr>
          </a:p>
        </p:txBody>
      </p:sp>
      <p:sp>
        <p:nvSpPr>
          <p:cNvPr id="10" name="Rectángulo 9">
            <a:extLst>
              <a:ext uri="{FF2B5EF4-FFF2-40B4-BE49-F238E27FC236}">
                <a16:creationId xmlns:a16="http://schemas.microsoft.com/office/drawing/2014/main" id="{523ED9A2-349F-F8E2-5634-E3AB2A32F583}"/>
              </a:ext>
            </a:extLst>
          </p:cNvPr>
          <p:cNvSpPr/>
          <p:nvPr/>
        </p:nvSpPr>
        <p:spPr>
          <a:xfrm>
            <a:off x="961731" y="918145"/>
            <a:ext cx="10689207" cy="87593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b="1" dirty="0">
                <a:solidFill>
                  <a:schemeClr val="tx1"/>
                </a:solidFill>
                <a:latin typeface="Century Gothic" panose="020B0502020202020204" pitchFamily="34" charset="0"/>
                <a:cs typeface="Arial" panose="020B0604020202020204" pitchFamily="34" charset="0"/>
              </a:rPr>
              <a:t>OBJETO</a:t>
            </a:r>
            <a:r>
              <a:rPr lang="es-MX" dirty="0">
                <a:solidFill>
                  <a:schemeClr val="tx1"/>
                </a:solidFill>
                <a:latin typeface="Century Gothic" panose="020B0502020202020204" pitchFamily="34" charset="0"/>
                <a:cs typeface="Arial" panose="020B0604020202020204" pitchFamily="34" charset="0"/>
              </a:rPr>
              <a:t>: Prestación de servicios para garantizar la operación de la maquinaria pesada y vehículos livianos de la unidad de gestión del riesgo del departamento de Boyacá. </a:t>
            </a:r>
            <a:endParaRPr lang="es-MX" sz="1600" b="1" dirty="0">
              <a:solidFill>
                <a:schemeClr val="tx1"/>
              </a:solidFill>
              <a:latin typeface="Century Gothic" panose="020B0502020202020204" pitchFamily="34" charset="0"/>
              <a:cs typeface="Arial" panose="020B0604020202020204" pitchFamily="34" charset="0"/>
            </a:endParaRPr>
          </a:p>
        </p:txBody>
      </p:sp>
      <p:graphicFrame>
        <p:nvGraphicFramePr>
          <p:cNvPr id="13" name="Tabla 12">
            <a:extLst>
              <a:ext uri="{FF2B5EF4-FFF2-40B4-BE49-F238E27FC236}">
                <a16:creationId xmlns:a16="http://schemas.microsoft.com/office/drawing/2014/main" id="{3F981341-97C7-6A7F-529D-629CC6C12CA7}"/>
              </a:ext>
            </a:extLst>
          </p:cNvPr>
          <p:cNvGraphicFramePr>
            <a:graphicFrameLocks noGrp="1"/>
          </p:cNvGraphicFramePr>
          <p:nvPr>
            <p:extLst>
              <p:ext uri="{D42A27DB-BD31-4B8C-83A1-F6EECF244321}">
                <p14:modId xmlns:p14="http://schemas.microsoft.com/office/powerpoint/2010/main" val="1077529655"/>
              </p:ext>
            </p:extLst>
          </p:nvPr>
        </p:nvGraphicFramePr>
        <p:xfrm>
          <a:off x="961731" y="2129742"/>
          <a:ext cx="4151133" cy="3574718"/>
        </p:xfrm>
        <a:graphic>
          <a:graphicData uri="http://schemas.openxmlformats.org/drawingml/2006/table">
            <a:tbl>
              <a:tblPr firstRow="1" bandRow="1">
                <a:tableStyleId>{3B4B98B0-60AC-42C2-AFA5-B58CD77FA1E5}</a:tableStyleId>
              </a:tblPr>
              <a:tblGrid>
                <a:gridCol w="1714794">
                  <a:extLst>
                    <a:ext uri="{9D8B030D-6E8A-4147-A177-3AD203B41FA5}">
                      <a16:colId xmlns:a16="http://schemas.microsoft.com/office/drawing/2014/main" val="3386221600"/>
                    </a:ext>
                  </a:extLst>
                </a:gridCol>
                <a:gridCol w="2436339">
                  <a:extLst>
                    <a:ext uri="{9D8B030D-6E8A-4147-A177-3AD203B41FA5}">
                      <a16:colId xmlns:a16="http://schemas.microsoft.com/office/drawing/2014/main" val="3023588219"/>
                    </a:ext>
                  </a:extLst>
                </a:gridCol>
              </a:tblGrid>
              <a:tr h="579787">
                <a:tc>
                  <a:txBody>
                    <a:bodyPr/>
                    <a:lstStyle/>
                    <a:p>
                      <a:r>
                        <a:rPr lang="es-CO" sz="1400" b="1" dirty="0">
                          <a:latin typeface="Century Gothic" panose="020B0502020202020204" pitchFamily="34" charset="0"/>
                        </a:rPr>
                        <a:t>Valor</a:t>
                      </a:r>
                    </a:p>
                  </a:txBody>
                  <a:tcPr anchor="ctr"/>
                </a:tc>
                <a:tc>
                  <a:txBody>
                    <a:bodyPr/>
                    <a:lstStyle/>
                    <a:p>
                      <a:r>
                        <a:rPr lang="es-CO" sz="1400" b="0" dirty="0">
                          <a:latin typeface="Century Gothic" panose="020B0502020202020204" pitchFamily="34" charset="0"/>
                        </a:rPr>
                        <a:t>$ 1.528.756.720</a:t>
                      </a:r>
                    </a:p>
                  </a:txBody>
                  <a:tcPr anchor="ctr"/>
                </a:tc>
                <a:extLst>
                  <a:ext uri="{0D108BD9-81ED-4DB2-BD59-A6C34878D82A}">
                    <a16:rowId xmlns:a16="http://schemas.microsoft.com/office/drawing/2014/main" val="3799243388"/>
                  </a:ext>
                </a:extLst>
              </a:tr>
              <a:tr h="574049">
                <a:tc>
                  <a:txBody>
                    <a:bodyPr/>
                    <a:lstStyle/>
                    <a:p>
                      <a:r>
                        <a:rPr lang="es-CO" sz="1400" b="1" dirty="0">
                          <a:latin typeface="Century Gothic" panose="020B0502020202020204" pitchFamily="34" charset="0"/>
                        </a:rPr>
                        <a:t>Fecha de Inicio</a:t>
                      </a:r>
                    </a:p>
                  </a:txBody>
                  <a:tcPr anchor="ctr"/>
                </a:tc>
                <a:tc>
                  <a:txBody>
                    <a:bodyPr/>
                    <a:lstStyle/>
                    <a:p>
                      <a:r>
                        <a:rPr lang="es-CO" sz="1400" dirty="0">
                          <a:latin typeface="Century Gothic" panose="020B0502020202020204" pitchFamily="34" charset="0"/>
                        </a:rPr>
                        <a:t>27 de febrero de 2025</a:t>
                      </a:r>
                    </a:p>
                  </a:txBody>
                  <a:tcPr anchor="ctr"/>
                </a:tc>
                <a:extLst>
                  <a:ext uri="{0D108BD9-81ED-4DB2-BD59-A6C34878D82A}">
                    <a16:rowId xmlns:a16="http://schemas.microsoft.com/office/drawing/2014/main" val="4084991408"/>
                  </a:ext>
                </a:extLst>
              </a:tr>
              <a:tr h="707817">
                <a:tc>
                  <a:txBody>
                    <a:bodyPr/>
                    <a:lstStyle/>
                    <a:p>
                      <a:r>
                        <a:rPr lang="es-CO" sz="1400" b="1" dirty="0">
                          <a:latin typeface="Century Gothic" panose="020B0502020202020204" pitchFamily="34" charset="0"/>
                        </a:rPr>
                        <a:t>Plazo de ejecución inicial </a:t>
                      </a:r>
                    </a:p>
                  </a:txBody>
                  <a:tcPr anchor="ctr"/>
                </a:tc>
                <a:tc>
                  <a:txBody>
                    <a:bodyPr/>
                    <a:lstStyle/>
                    <a:p>
                      <a:r>
                        <a:rPr lang="es-CO" sz="1400" dirty="0">
                          <a:latin typeface="Century Gothic" panose="020B0502020202020204" pitchFamily="34" charset="0"/>
                        </a:rPr>
                        <a:t>4 meses </a:t>
                      </a:r>
                    </a:p>
                  </a:txBody>
                  <a:tcPr anchor="ctr"/>
                </a:tc>
                <a:extLst>
                  <a:ext uri="{0D108BD9-81ED-4DB2-BD59-A6C34878D82A}">
                    <a16:rowId xmlns:a16="http://schemas.microsoft.com/office/drawing/2014/main" val="2460182974"/>
                  </a:ext>
                </a:extLst>
              </a:tr>
              <a:tr h="973248">
                <a:tc>
                  <a:txBody>
                    <a:bodyPr/>
                    <a:lstStyle/>
                    <a:p>
                      <a:r>
                        <a:rPr lang="es-CO" sz="1400" b="1" dirty="0">
                          <a:latin typeface="Century Gothic" panose="020B0502020202020204" pitchFamily="34" charset="0"/>
                        </a:rPr>
                        <a:t>Fecha de terminación </a:t>
                      </a:r>
                    </a:p>
                  </a:txBody>
                  <a:tcPr anchor="ctr"/>
                </a:tc>
                <a:tc>
                  <a:txBody>
                    <a:bodyPr/>
                    <a:lstStyle/>
                    <a:p>
                      <a:r>
                        <a:rPr lang="es-CO" sz="1400" dirty="0">
                          <a:latin typeface="Century Gothic" panose="020B0502020202020204" pitchFamily="34" charset="0"/>
                        </a:rPr>
                        <a:t>26 de Junio de 2025</a:t>
                      </a:r>
                    </a:p>
                  </a:txBody>
                  <a:tcPr anchor="ctr"/>
                </a:tc>
                <a:extLst>
                  <a:ext uri="{0D108BD9-81ED-4DB2-BD59-A6C34878D82A}">
                    <a16:rowId xmlns:a16="http://schemas.microsoft.com/office/drawing/2014/main" val="457136723"/>
                  </a:ext>
                </a:extLst>
              </a:tr>
              <a:tr h="739817">
                <a:tc>
                  <a:txBody>
                    <a:bodyPr/>
                    <a:lstStyle/>
                    <a:p>
                      <a:r>
                        <a:rPr lang="es-CO" sz="1400" b="1" dirty="0">
                          <a:latin typeface="Century Gothic" panose="020B0502020202020204" pitchFamily="34" charset="0"/>
                        </a:rPr>
                        <a:t>Estado </a:t>
                      </a:r>
                    </a:p>
                  </a:txBody>
                  <a:tcPr anchor="ctr"/>
                </a:tc>
                <a:tc>
                  <a:txBody>
                    <a:bodyPr/>
                    <a:lstStyle/>
                    <a:p>
                      <a:r>
                        <a:rPr lang="es-CO" sz="1400" dirty="0">
                          <a:latin typeface="Century Gothic" panose="020B0502020202020204" pitchFamily="34" charset="0"/>
                        </a:rPr>
                        <a:t>En ejecución </a:t>
                      </a:r>
                    </a:p>
                  </a:txBody>
                  <a:tcPr anchor="ctr"/>
                </a:tc>
                <a:extLst>
                  <a:ext uri="{0D108BD9-81ED-4DB2-BD59-A6C34878D82A}">
                    <a16:rowId xmlns:a16="http://schemas.microsoft.com/office/drawing/2014/main" val="4105986489"/>
                  </a:ext>
                </a:extLst>
              </a:tr>
            </a:tbl>
          </a:graphicData>
        </a:graphic>
      </p:graphicFrame>
      <p:pic>
        <p:nvPicPr>
          <p:cNvPr id="12" name="Imagen 11">
            <a:extLst>
              <a:ext uri="{FF2B5EF4-FFF2-40B4-BE49-F238E27FC236}">
                <a16:creationId xmlns:a16="http://schemas.microsoft.com/office/drawing/2014/main" id="{8CD92616-8CCF-0D89-219A-CC28AABF1B93}"/>
              </a:ext>
            </a:extLst>
          </p:cNvPr>
          <p:cNvPicPr>
            <a:picLocks noChangeAspect="1"/>
          </p:cNvPicPr>
          <p:nvPr/>
        </p:nvPicPr>
        <p:blipFill>
          <a:blip r:embed="rId3"/>
          <a:srcRect r="55260"/>
          <a:stretch/>
        </p:blipFill>
        <p:spPr>
          <a:xfrm>
            <a:off x="3448891" y="5856327"/>
            <a:ext cx="2481162" cy="1045047"/>
          </a:xfrm>
          <a:prstGeom prst="rect">
            <a:avLst/>
          </a:prstGeom>
        </p:spPr>
      </p:pic>
      <p:pic>
        <p:nvPicPr>
          <p:cNvPr id="14" name="Imagen 13" descr="Logotipo&#10;&#10;Descripción generada automáticamente">
            <a:extLst>
              <a:ext uri="{FF2B5EF4-FFF2-40B4-BE49-F238E27FC236}">
                <a16:creationId xmlns:a16="http://schemas.microsoft.com/office/drawing/2014/main" id="{828496EB-8FAC-8910-463B-EE267C79F8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83240" y="5856327"/>
            <a:ext cx="1447800" cy="977182"/>
          </a:xfrm>
          <a:prstGeom prst="rect">
            <a:avLst/>
          </a:prstGeom>
        </p:spPr>
      </p:pic>
      <p:sp>
        <p:nvSpPr>
          <p:cNvPr id="2" name="CuadroTexto 1">
            <a:extLst>
              <a:ext uri="{FF2B5EF4-FFF2-40B4-BE49-F238E27FC236}">
                <a16:creationId xmlns:a16="http://schemas.microsoft.com/office/drawing/2014/main" id="{A79447C2-1E8D-F926-9CB0-DE4E05908001}"/>
              </a:ext>
            </a:extLst>
          </p:cNvPr>
          <p:cNvSpPr txBox="1"/>
          <p:nvPr/>
        </p:nvSpPr>
        <p:spPr>
          <a:xfrm>
            <a:off x="5453590" y="2129742"/>
            <a:ext cx="6354899" cy="856645"/>
          </a:xfrm>
          <a:prstGeom prst="rect">
            <a:avLst/>
          </a:prstGeom>
          <a:solidFill>
            <a:schemeClr val="bg1">
              <a:lumMod val="95000"/>
            </a:schemeClr>
          </a:solidFill>
        </p:spPr>
        <p:txBody>
          <a:bodyPr wrap="square" rtlCol="0">
            <a:spAutoFit/>
          </a:bodyPr>
          <a:lstStyle/>
          <a:p>
            <a:pPr lvl="0" algn="just">
              <a:spcBef>
                <a:spcPts val="225"/>
              </a:spcBef>
              <a:tabLst>
                <a:tab pos="622300" algn="l"/>
              </a:tabLst>
            </a:pPr>
            <a:r>
              <a:rPr lang="es-CO" sz="1600" b="1" dirty="0">
                <a:effectLst/>
                <a:latin typeface="Century Gothic" panose="020B0502020202020204" pitchFamily="34" charset="0"/>
                <a:ea typeface="Calibri" panose="020F0502020204030204" pitchFamily="34" charset="0"/>
              </a:rPr>
              <a:t>Estado de ejecución de contrato:</a:t>
            </a:r>
          </a:p>
          <a:p>
            <a:pPr lvl="0" algn="just">
              <a:spcBef>
                <a:spcPts val="225"/>
              </a:spcBef>
              <a:tabLst>
                <a:tab pos="622300" algn="l"/>
              </a:tabLst>
            </a:pPr>
            <a:r>
              <a:rPr lang="es-CO" sz="1600" dirty="0">
                <a:latin typeface="Century Gothic" panose="020B0502020202020204" pitchFamily="34" charset="0"/>
                <a:ea typeface="Calibri" panose="020F0502020204030204" pitchFamily="34" charset="0"/>
              </a:rPr>
              <a:t>A corte de 25 de abril se ha ejecutado un 51.67% de valor del contrato.</a:t>
            </a:r>
            <a:endParaRPr lang="es-CO" sz="1600" dirty="0">
              <a:latin typeface="Century Gothic" panose="020B0502020202020204" pitchFamily="34" charset="0"/>
            </a:endParaRPr>
          </a:p>
        </p:txBody>
      </p:sp>
      <p:grpSp>
        <p:nvGrpSpPr>
          <p:cNvPr id="3" name="Grupo 2">
            <a:extLst>
              <a:ext uri="{FF2B5EF4-FFF2-40B4-BE49-F238E27FC236}">
                <a16:creationId xmlns:a16="http://schemas.microsoft.com/office/drawing/2014/main" id="{06DF633C-B08D-24E3-9EB9-B227A76A69FE}"/>
              </a:ext>
            </a:extLst>
          </p:cNvPr>
          <p:cNvGrpSpPr/>
          <p:nvPr/>
        </p:nvGrpSpPr>
        <p:grpSpPr>
          <a:xfrm>
            <a:off x="5678831" y="3567473"/>
            <a:ext cx="3616585" cy="349628"/>
            <a:chOff x="5922879" y="2060751"/>
            <a:chExt cx="3217904" cy="420539"/>
          </a:xfrm>
        </p:grpSpPr>
        <p:pic>
          <p:nvPicPr>
            <p:cNvPr id="4" name="Gráfico 3" descr="Coins contorno">
              <a:extLst>
                <a:ext uri="{FF2B5EF4-FFF2-40B4-BE49-F238E27FC236}">
                  <a16:creationId xmlns:a16="http://schemas.microsoft.com/office/drawing/2014/main" id="{709B1224-A52B-5D38-C7B7-71B0D166AF33}"/>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922879" y="2074598"/>
              <a:ext cx="439181" cy="345713"/>
            </a:xfrm>
            <a:prstGeom prst="rect">
              <a:avLst/>
            </a:prstGeom>
          </p:spPr>
        </p:pic>
        <p:sp>
          <p:nvSpPr>
            <p:cNvPr id="5" name="CuadroTexto 4">
              <a:extLst>
                <a:ext uri="{FF2B5EF4-FFF2-40B4-BE49-F238E27FC236}">
                  <a16:creationId xmlns:a16="http://schemas.microsoft.com/office/drawing/2014/main" id="{4FE4523B-3E9A-9B17-C090-7D74D265D8CA}"/>
                </a:ext>
              </a:extLst>
            </p:cNvPr>
            <p:cNvSpPr txBox="1"/>
            <p:nvPr/>
          </p:nvSpPr>
          <p:spPr>
            <a:xfrm>
              <a:off x="6460380" y="2060751"/>
              <a:ext cx="2680403" cy="420539"/>
            </a:xfrm>
            <a:prstGeom prst="rect">
              <a:avLst/>
            </a:prstGeom>
            <a:noFill/>
            <a:ln>
              <a:noFill/>
            </a:ln>
          </p:spPr>
          <p:txBody>
            <a:bodyPr wrap="square" lIns="91440" tIns="45720" rIns="91440" bIns="45720" anchor="t">
              <a:spAutoFit/>
            </a:bodyPr>
            <a:lstStyle/>
            <a:p>
              <a:pPr rtl="0" fontAlgn="ctr"/>
              <a:r>
                <a:rPr lang="es-CO" sz="1400" b="1" i="0" u="none" strike="noStrike" dirty="0">
                  <a:solidFill>
                    <a:srgbClr val="336600"/>
                  </a:solidFill>
                  <a:effectLst/>
                  <a:latin typeface="Arial Black"/>
                </a:rPr>
                <a:t>Aspectos</a:t>
              </a:r>
              <a:r>
                <a:rPr lang="es-CO" sz="1600" b="1" i="0" u="none" strike="noStrike" dirty="0">
                  <a:solidFill>
                    <a:srgbClr val="336600"/>
                  </a:solidFill>
                  <a:effectLst/>
                  <a:latin typeface="Arial Black"/>
                </a:rPr>
                <a:t> </a:t>
              </a:r>
              <a:r>
                <a:rPr lang="es-CO" sz="1400" b="1" i="0" u="none" strike="noStrike" dirty="0">
                  <a:solidFill>
                    <a:srgbClr val="336600"/>
                  </a:solidFill>
                  <a:effectLst/>
                  <a:latin typeface="Arial Black"/>
                </a:rPr>
                <a:t>Financieros</a:t>
              </a:r>
              <a:endParaRPr lang="es-CO" sz="1600" b="1" i="0" u="none" strike="noStrike" dirty="0">
                <a:solidFill>
                  <a:srgbClr val="336600"/>
                </a:solidFill>
                <a:effectLst/>
                <a:latin typeface="Arial Black" panose="020B0A04020102020204" pitchFamily="34" charset="0"/>
              </a:endParaRPr>
            </a:p>
          </p:txBody>
        </p:sp>
      </p:grpSp>
      <p:graphicFrame>
        <p:nvGraphicFramePr>
          <p:cNvPr id="6" name="Tabla 5">
            <a:extLst>
              <a:ext uri="{FF2B5EF4-FFF2-40B4-BE49-F238E27FC236}">
                <a16:creationId xmlns:a16="http://schemas.microsoft.com/office/drawing/2014/main" id="{C568EDEF-39B6-E589-5118-1DAD27DF8024}"/>
              </a:ext>
            </a:extLst>
          </p:cNvPr>
          <p:cNvGraphicFramePr>
            <a:graphicFrameLocks noGrp="1"/>
          </p:cNvGraphicFramePr>
          <p:nvPr>
            <p:extLst>
              <p:ext uri="{D42A27DB-BD31-4B8C-83A1-F6EECF244321}">
                <p14:modId xmlns:p14="http://schemas.microsoft.com/office/powerpoint/2010/main" val="2049863353"/>
              </p:ext>
            </p:extLst>
          </p:nvPr>
        </p:nvGraphicFramePr>
        <p:xfrm>
          <a:off x="5678831" y="4021622"/>
          <a:ext cx="5551438" cy="1317668"/>
        </p:xfrm>
        <a:graphic>
          <a:graphicData uri="http://schemas.openxmlformats.org/drawingml/2006/table">
            <a:tbl>
              <a:tblPr/>
              <a:tblGrid>
                <a:gridCol w="2983959">
                  <a:extLst>
                    <a:ext uri="{9D8B030D-6E8A-4147-A177-3AD203B41FA5}">
                      <a16:colId xmlns:a16="http://schemas.microsoft.com/office/drawing/2014/main" val="2635801642"/>
                    </a:ext>
                  </a:extLst>
                </a:gridCol>
                <a:gridCol w="2567479">
                  <a:extLst>
                    <a:ext uri="{9D8B030D-6E8A-4147-A177-3AD203B41FA5}">
                      <a16:colId xmlns:a16="http://schemas.microsoft.com/office/drawing/2014/main" val="2896539816"/>
                    </a:ext>
                  </a:extLst>
                </a:gridCol>
              </a:tblGrid>
              <a:tr h="320773">
                <a:tc gridSpan="2">
                  <a:txBody>
                    <a:bodyPr/>
                    <a:lstStyle/>
                    <a:p>
                      <a:pPr algn="ctr" rtl="0" fontAlgn="ctr"/>
                      <a:r>
                        <a:rPr lang="es-CO" sz="1400" b="1" i="0" u="none" strike="noStrike" dirty="0">
                          <a:solidFill>
                            <a:srgbClr val="FFFFFF"/>
                          </a:solidFill>
                          <a:effectLst/>
                          <a:latin typeface="Arial" panose="020B0604020202020204" pitchFamily="34" charset="0"/>
                        </a:rPr>
                        <a:t>Costo del Proyecto</a:t>
                      </a:r>
                    </a:p>
                  </a:txBody>
                  <a:tcPr marL="9525" marR="9525" marT="9525" marB="0" anchor="ctr">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solidFill>
                      <a:srgbClr val="70AD47"/>
                    </a:solidFill>
                  </a:tcPr>
                </a:tc>
                <a:tc hMerge="1">
                  <a:txBody>
                    <a:bodyPr/>
                    <a:lstStyle/>
                    <a:p>
                      <a:endParaRPr lang="es-CO"/>
                    </a:p>
                  </a:txBody>
                  <a:tcPr/>
                </a:tc>
                <a:extLst>
                  <a:ext uri="{0D108BD9-81ED-4DB2-BD59-A6C34878D82A}">
                    <a16:rowId xmlns:a16="http://schemas.microsoft.com/office/drawing/2014/main" val="2924989304"/>
                  </a:ext>
                </a:extLst>
              </a:tr>
              <a:tr h="251915">
                <a:tc>
                  <a:txBody>
                    <a:bodyPr/>
                    <a:lstStyle/>
                    <a:p>
                      <a:pPr algn="ctr" rtl="0" fontAlgn="ctr"/>
                      <a:r>
                        <a:rPr lang="es-CO" sz="1400" b="1" i="0" u="none" strike="noStrike" dirty="0">
                          <a:solidFill>
                            <a:srgbClr val="336600"/>
                          </a:solidFill>
                          <a:effectLst/>
                          <a:latin typeface="Arial" panose="020B0604020202020204" pitchFamily="34" charset="0"/>
                        </a:rPr>
                        <a:t>Valor del Contrato</a:t>
                      </a:r>
                    </a:p>
                  </a:txBody>
                  <a:tcPr marL="9525" marR="9525" marT="9525" marB="0" anchor="ctr">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A8D08D"/>
                      </a:solidFill>
                      <a:prstDash val="solid"/>
                      <a:round/>
                      <a:headEnd type="none" w="med" len="med"/>
                      <a:tailEnd type="none" w="med" len="med"/>
                    </a:lnB>
                    <a:solidFill>
                      <a:srgbClr val="E2EFD9"/>
                    </a:solidFill>
                  </a:tcPr>
                </a:tc>
                <a:tc>
                  <a:txBody>
                    <a:bodyPr/>
                    <a:lstStyle/>
                    <a:p>
                      <a:pPr algn="ctr" rtl="0" fontAlgn="ctr"/>
                      <a:r>
                        <a:rPr lang="es-CO" sz="1400" b="0" i="0" u="none" strike="noStrike" dirty="0">
                          <a:solidFill>
                            <a:srgbClr val="336600"/>
                          </a:solidFill>
                          <a:effectLst/>
                          <a:latin typeface="Arial" panose="020B0604020202020204" pitchFamily="34" charset="0"/>
                        </a:rPr>
                        <a:t>$ 1.528.756.720</a:t>
                      </a:r>
                    </a:p>
                  </a:txBody>
                  <a:tcPr marL="9525" marR="9525" marT="9525" marB="0" anchor="ctr">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A8D08D"/>
                      </a:solidFill>
                      <a:prstDash val="solid"/>
                      <a:round/>
                      <a:headEnd type="none" w="med" len="med"/>
                      <a:tailEnd type="none" w="med" len="med"/>
                    </a:lnB>
                    <a:solidFill>
                      <a:srgbClr val="E2EFD9"/>
                    </a:solidFill>
                  </a:tcPr>
                </a:tc>
                <a:extLst>
                  <a:ext uri="{0D108BD9-81ED-4DB2-BD59-A6C34878D82A}">
                    <a16:rowId xmlns:a16="http://schemas.microsoft.com/office/drawing/2014/main" val="2616478800"/>
                  </a:ext>
                </a:extLst>
              </a:tr>
              <a:tr h="251915">
                <a:tc>
                  <a:txBody>
                    <a:bodyPr/>
                    <a:lstStyle/>
                    <a:p>
                      <a:pPr algn="ctr" rtl="0" fontAlgn="ctr"/>
                      <a:r>
                        <a:rPr lang="es-CO" sz="1400" b="1" i="0" u="none" strike="noStrike" dirty="0">
                          <a:solidFill>
                            <a:srgbClr val="336600"/>
                          </a:solidFill>
                          <a:effectLst/>
                          <a:latin typeface="Arial" panose="020B0604020202020204" pitchFamily="34" charset="0"/>
                        </a:rPr>
                        <a:t>Valor del Anticipo </a:t>
                      </a:r>
                    </a:p>
                  </a:txBody>
                  <a:tcPr marL="9525" marR="9525" marT="9525" marB="0" anchor="ctr">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tc>
                  <a:txBody>
                    <a:bodyPr/>
                    <a:lstStyle/>
                    <a:p>
                      <a:pPr algn="ctr" rtl="0" fontAlgn="ctr"/>
                      <a:r>
                        <a:rPr lang="es-CO" sz="1400" b="0" i="0" u="none" strike="noStrike" dirty="0">
                          <a:solidFill>
                            <a:srgbClr val="336600"/>
                          </a:solidFill>
                          <a:effectLst/>
                          <a:latin typeface="Arial" panose="020B0604020202020204" pitchFamily="34" charset="0"/>
                        </a:rPr>
                        <a:t>$ 764.378.360</a:t>
                      </a:r>
                    </a:p>
                  </a:txBody>
                  <a:tcPr marL="9525" marR="9525" marT="9525" marB="0" anchor="ctr">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extLst>
                  <a:ext uri="{0D108BD9-81ED-4DB2-BD59-A6C34878D82A}">
                    <a16:rowId xmlns:a16="http://schemas.microsoft.com/office/drawing/2014/main" val="1392635255"/>
                  </a:ext>
                </a:extLst>
              </a:tr>
              <a:tr h="493065">
                <a:tc>
                  <a:txBody>
                    <a:bodyPr/>
                    <a:lstStyle/>
                    <a:p>
                      <a:pPr algn="ctr" rtl="0" fontAlgn="ctr"/>
                      <a:r>
                        <a:rPr lang="es-ES" sz="1400" b="1" i="0" u="none" strike="noStrike" dirty="0">
                          <a:solidFill>
                            <a:srgbClr val="336600"/>
                          </a:solidFill>
                          <a:effectLst/>
                          <a:latin typeface="Arial" panose="020B0604020202020204" pitchFamily="34" charset="0"/>
                        </a:rPr>
                        <a:t>Valor primera cuenta. (Proceso revisión)</a:t>
                      </a:r>
                    </a:p>
                  </a:txBody>
                  <a:tcPr marL="9525" marR="9525" marT="9525" marB="0" anchor="ctr">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A8D08D"/>
                      </a:solidFill>
                      <a:prstDash val="solid"/>
                      <a:round/>
                      <a:headEnd type="none" w="med" len="med"/>
                      <a:tailEnd type="none" w="med" len="med"/>
                    </a:lnB>
                    <a:solidFill>
                      <a:srgbClr val="E2EFD9"/>
                    </a:solidFill>
                  </a:tcPr>
                </a:tc>
                <a:tc>
                  <a:txBody>
                    <a:bodyPr/>
                    <a:lstStyle/>
                    <a:p>
                      <a:pPr algn="ctr" rtl="0" fontAlgn="ctr"/>
                      <a:r>
                        <a:rPr lang="es-CO" sz="1400" b="0" i="0" u="none" strike="noStrike" dirty="0">
                          <a:solidFill>
                            <a:srgbClr val="336600"/>
                          </a:solidFill>
                          <a:effectLst/>
                          <a:latin typeface="Arial" panose="020B0604020202020204" pitchFamily="34" charset="0"/>
                        </a:rPr>
                        <a:t>$ 282.398.630</a:t>
                      </a:r>
                    </a:p>
                  </a:txBody>
                  <a:tcPr marL="9525" marR="9525" marT="9525" marB="0" anchor="ctr">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A8D08D"/>
                      </a:solidFill>
                      <a:prstDash val="solid"/>
                      <a:round/>
                      <a:headEnd type="none" w="med" len="med"/>
                      <a:tailEnd type="none" w="med" len="med"/>
                    </a:lnB>
                    <a:solidFill>
                      <a:srgbClr val="E2EFD9"/>
                    </a:solidFill>
                  </a:tcPr>
                </a:tc>
                <a:extLst>
                  <a:ext uri="{0D108BD9-81ED-4DB2-BD59-A6C34878D82A}">
                    <a16:rowId xmlns:a16="http://schemas.microsoft.com/office/drawing/2014/main" val="390352515"/>
                  </a:ext>
                </a:extLst>
              </a:tr>
            </a:tbl>
          </a:graphicData>
        </a:graphic>
      </p:graphicFrame>
    </p:spTree>
    <p:extLst>
      <p:ext uri="{BB962C8B-B14F-4D97-AF65-F5344CB8AC3E}">
        <p14:creationId xmlns:p14="http://schemas.microsoft.com/office/powerpoint/2010/main" val="25365735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BDCFF893-BE8A-A0C1-3108-26FF6A376AF2}"/>
              </a:ext>
            </a:extLst>
          </p:cNvPr>
          <p:cNvSpPr txBox="1"/>
          <p:nvPr/>
        </p:nvSpPr>
        <p:spPr>
          <a:xfrm>
            <a:off x="10636470" y="6529374"/>
            <a:ext cx="1374094" cy="323165"/>
          </a:xfrm>
          <a:prstGeom prst="rect">
            <a:avLst/>
          </a:prstGeom>
          <a:noFill/>
        </p:spPr>
        <p:txBody>
          <a:bodyPr wrap="none" rtlCol="0">
            <a:spAutoFit/>
          </a:bodyPr>
          <a:lstStyle/>
          <a:p>
            <a:r>
              <a:rPr lang="es-CO" sz="1500" dirty="0">
                <a:solidFill>
                  <a:srgbClr val="308C45"/>
                </a:solidFill>
                <a:latin typeface="Arial" panose="020B0604020202020204" pitchFamily="34" charset="0"/>
                <a:cs typeface="Arial" panose="020B0604020202020204" pitchFamily="34" charset="0"/>
              </a:rPr>
              <a:t>Abril 28, 2025</a:t>
            </a:r>
          </a:p>
        </p:txBody>
      </p:sp>
      <p:pic>
        <p:nvPicPr>
          <p:cNvPr id="5" name="Imagen 4" descr="Logotipo&#10;&#10;Descripción generada automáticamente">
            <a:extLst>
              <a:ext uri="{FF2B5EF4-FFF2-40B4-BE49-F238E27FC236}">
                <a16:creationId xmlns:a16="http://schemas.microsoft.com/office/drawing/2014/main" id="{DB71E371-F8C3-55F2-1551-26C7A0C5C9B4}"/>
              </a:ext>
            </a:extLst>
          </p:cNvPr>
          <p:cNvPicPr>
            <a:picLocks noChangeAspect="1"/>
          </p:cNvPicPr>
          <p:nvPr/>
        </p:nvPicPr>
        <p:blipFill rotWithShape="1">
          <a:blip r:embed="rId2"/>
          <a:srcRect l="3617" t="4924" r="2157" b="8679"/>
          <a:stretch/>
        </p:blipFill>
        <p:spPr>
          <a:xfrm>
            <a:off x="6507481" y="177047"/>
            <a:ext cx="1744980" cy="1080000"/>
          </a:xfrm>
          <a:prstGeom prst="rect">
            <a:avLst/>
          </a:prstGeom>
        </p:spPr>
      </p:pic>
      <p:pic>
        <p:nvPicPr>
          <p:cNvPr id="1026" name="Picture 2" descr="De manera gradual y progresiva funcionarios del IDEBOY podrán retornar a  sus labores en las oficinas - Gobernación de Boyacá"/>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29040" y1="60294" x2="29419" y2="74020"/>
                        <a14:foregroundMark x1="33460" y1="60294" x2="33460" y2="68301"/>
                        <a14:foregroundMark x1="34217" y1="59314" x2="34217" y2="59314"/>
                        <a14:foregroundMark x1="41793" y1="60294" x2="47348" y2="60294"/>
                        <a14:foregroundMark x1="50253" y1="60294" x2="51010" y2="70588"/>
                        <a14:foregroundMark x1="59470" y1="61111" x2="59470" y2="65850"/>
                        <a14:foregroundMark x1="67424" y1="60294" x2="68561" y2="61601"/>
                        <a14:foregroundMark x1="28535" y1="74020" x2="72727" y2="73529"/>
                        <a14:foregroundMark x1="40909" y1="72386" x2="40909" y2="72386"/>
                        <a14:foregroundMark x1="28283" y1="72876" x2="28283" y2="72876"/>
                        <a14:foregroundMark x1="68561" y1="74837" x2="68561" y2="74837"/>
                      </a14:backgroundRemoval>
                    </a14:imgEffect>
                  </a14:imgLayer>
                </a14:imgProps>
              </a:ext>
              <a:ext uri="{28A0092B-C50C-407E-A947-70E740481C1C}">
                <a14:useLocalDpi xmlns:a14="http://schemas.microsoft.com/office/drawing/2010/main" val="0"/>
              </a:ext>
            </a:extLst>
          </a:blip>
          <a:srcRect l="26321" t="17740" r="25213" b="20437"/>
          <a:stretch/>
        </p:blipFill>
        <p:spPr bwMode="auto">
          <a:xfrm>
            <a:off x="4588839" y="177047"/>
            <a:ext cx="1095682" cy="1080000"/>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a:extLst>
              <a:ext uri="{FF2B5EF4-FFF2-40B4-BE49-F238E27FC236}">
                <a16:creationId xmlns:a16="http://schemas.microsoft.com/office/drawing/2014/main" id="{8DA4159E-396C-06C0-1AE1-D0BEF97D71F0}"/>
              </a:ext>
            </a:extLst>
          </p:cNvPr>
          <p:cNvPicPr>
            <a:picLocks noChangeAspect="1"/>
          </p:cNvPicPr>
          <p:nvPr/>
        </p:nvPicPr>
        <p:blipFill rotWithShape="1">
          <a:blip r:embed="rId5"/>
          <a:srcRect l="4072" t="11451" r="52140" b="13012"/>
          <a:stretch/>
        </p:blipFill>
        <p:spPr>
          <a:xfrm>
            <a:off x="997278" y="267047"/>
            <a:ext cx="2768601" cy="900000"/>
          </a:xfrm>
          <a:prstGeom prst="rect">
            <a:avLst/>
          </a:prstGeom>
        </p:spPr>
      </p:pic>
      <p:sp>
        <p:nvSpPr>
          <p:cNvPr id="4" name="CuadroTexto 3">
            <a:extLst>
              <a:ext uri="{FF2B5EF4-FFF2-40B4-BE49-F238E27FC236}">
                <a16:creationId xmlns:a16="http://schemas.microsoft.com/office/drawing/2014/main" id="{38B1D0E5-1AC1-9EA6-9316-D7FC0FBABAE1}"/>
              </a:ext>
            </a:extLst>
          </p:cNvPr>
          <p:cNvSpPr txBox="1"/>
          <p:nvPr/>
        </p:nvSpPr>
        <p:spPr>
          <a:xfrm>
            <a:off x="0" y="3118188"/>
            <a:ext cx="12192000" cy="2308324"/>
          </a:xfrm>
          <a:prstGeom prst="rect">
            <a:avLst/>
          </a:prstGeom>
          <a:noFill/>
        </p:spPr>
        <p:txBody>
          <a:bodyPr wrap="square">
            <a:spAutoFit/>
          </a:bodyPr>
          <a:lstStyle/>
          <a:p>
            <a:pPr algn="ctr"/>
            <a:r>
              <a:rPr lang="es-ES" sz="2400" dirty="0">
                <a:solidFill>
                  <a:schemeClr val="bg1"/>
                </a:solidFill>
              </a:rPr>
              <a:t>CONTRATO INTERADMINISTRATIVO DE MANDATO SIN</a:t>
            </a:r>
          </a:p>
          <a:p>
            <a:pPr algn="ctr"/>
            <a:r>
              <a:rPr lang="es-ES" sz="2400" dirty="0">
                <a:solidFill>
                  <a:schemeClr val="bg1"/>
                </a:solidFill>
              </a:rPr>
              <a:t>REPRESENTACIÓN BAJO LA MODALIDAD DE ADMINISTRACIÓN</a:t>
            </a:r>
          </a:p>
          <a:p>
            <a:pPr algn="ctr"/>
            <a:r>
              <a:rPr lang="es-ES" sz="2400" dirty="0">
                <a:solidFill>
                  <a:schemeClr val="bg1"/>
                </a:solidFill>
              </a:rPr>
              <a:t>DELEGADA DE RECURSOS PARA LA MODIFICACIÓN DEL PLAN DE</a:t>
            </a:r>
          </a:p>
          <a:p>
            <a:pPr algn="ctr"/>
            <a:r>
              <a:rPr lang="es-ES" sz="2400" dirty="0">
                <a:solidFill>
                  <a:schemeClr val="bg1"/>
                </a:solidFill>
              </a:rPr>
              <a:t>MANEJO DEL DISTRITO REGIONAL INTEGRADO DRMI DEL LAGO</a:t>
            </a:r>
          </a:p>
          <a:p>
            <a:pPr algn="ctr"/>
            <a:r>
              <a:rPr lang="es-ES" sz="2400" dirty="0">
                <a:solidFill>
                  <a:schemeClr val="bg1"/>
                </a:solidFill>
              </a:rPr>
              <a:t>SOCHAGOTA Y LA CUENCA QUE LO ALIMENTA, EN EL MUNICIPIO</a:t>
            </a:r>
          </a:p>
          <a:p>
            <a:pPr algn="ctr"/>
            <a:r>
              <a:rPr lang="es-ES" sz="2400" dirty="0">
                <a:solidFill>
                  <a:schemeClr val="bg1"/>
                </a:solidFill>
              </a:rPr>
              <a:t>DE PAIPA, DEPARTAMENTO DE BOYACÁ </a:t>
            </a:r>
            <a:endParaRPr lang="en-US" sz="2400" dirty="0">
              <a:solidFill>
                <a:schemeClr val="bg1"/>
              </a:solidFill>
            </a:endParaRPr>
          </a:p>
        </p:txBody>
      </p:sp>
    </p:spTree>
    <p:extLst>
      <p:ext uri="{BB962C8B-B14F-4D97-AF65-F5344CB8AC3E}">
        <p14:creationId xmlns:p14="http://schemas.microsoft.com/office/powerpoint/2010/main" val="211565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D85D9D7F-A627-7F69-6C9C-DF48B1B04E3F}"/>
              </a:ext>
            </a:extLst>
          </p:cNvPr>
          <p:cNvPicPr>
            <a:picLocks noGrp="1" noRot="1" noChangeAspect="1" noMove="1" noResize="1" noEditPoints="1" noAdjustHandles="1" noChangeArrowheads="1" noChangeShapeType="1" noCrop="1"/>
          </p:cNvPicPr>
          <p:nvPr/>
        </p:nvPicPr>
        <p:blipFill>
          <a:blip r:embed="rId3"/>
          <a:stretch>
            <a:fillRect/>
          </a:stretch>
        </p:blipFill>
        <p:spPr>
          <a:xfrm flipV="1">
            <a:off x="0" y="0"/>
            <a:ext cx="12192000" cy="6858000"/>
          </a:xfrm>
          <a:prstGeom prst="rect">
            <a:avLst/>
          </a:prstGeom>
        </p:spPr>
      </p:pic>
      <p:sp>
        <p:nvSpPr>
          <p:cNvPr id="9" name="CuadroTexto 8">
            <a:extLst>
              <a:ext uri="{FF2B5EF4-FFF2-40B4-BE49-F238E27FC236}">
                <a16:creationId xmlns:a16="http://schemas.microsoft.com/office/drawing/2014/main" id="{2F193761-58AD-DAF8-F3F9-840E5CA99C68}"/>
              </a:ext>
            </a:extLst>
          </p:cNvPr>
          <p:cNvSpPr txBox="1"/>
          <p:nvPr/>
        </p:nvSpPr>
        <p:spPr>
          <a:xfrm>
            <a:off x="0" y="811306"/>
            <a:ext cx="12191999" cy="784830"/>
          </a:xfrm>
          <a:prstGeom prst="rect">
            <a:avLst/>
          </a:prstGeom>
          <a:noFill/>
        </p:spPr>
        <p:txBody>
          <a:bodyPr wrap="square" rtlCol="0">
            <a:spAutoFit/>
          </a:bodyPr>
          <a:lstStyle/>
          <a:p>
            <a:pPr algn="ctr"/>
            <a:r>
              <a:rPr lang="es-CO" sz="4500" b="1" dirty="0">
                <a:solidFill>
                  <a:schemeClr val="tx1">
                    <a:lumMod val="75000"/>
                    <a:lumOff val="25000"/>
                  </a:schemeClr>
                </a:solidFill>
                <a:latin typeface="Arial" panose="020B0604020202020204" pitchFamily="34" charset="0"/>
                <a:cs typeface="Arial" panose="020B0604020202020204" pitchFamily="34" charset="0"/>
              </a:rPr>
              <a:t>Área de trabajo</a:t>
            </a:r>
          </a:p>
        </p:txBody>
      </p:sp>
      <p:pic>
        <p:nvPicPr>
          <p:cNvPr id="3" name="Imagen 2" descr="Logotipo&#10;&#10;Descripción generada automáticamente">
            <a:extLst>
              <a:ext uri="{FF2B5EF4-FFF2-40B4-BE49-F238E27FC236}">
                <a16:creationId xmlns:a16="http://schemas.microsoft.com/office/drawing/2014/main" id="{78B25D63-8DEC-A39C-1B57-20FAAC2C3EED}"/>
              </a:ext>
            </a:extLst>
          </p:cNvPr>
          <p:cNvPicPr>
            <a:picLocks noChangeAspect="1"/>
          </p:cNvPicPr>
          <p:nvPr/>
        </p:nvPicPr>
        <p:blipFill rotWithShape="1">
          <a:blip r:embed="rId4"/>
          <a:srcRect l="3617" t="4924" r="2157" b="8679"/>
          <a:stretch/>
        </p:blipFill>
        <p:spPr>
          <a:xfrm>
            <a:off x="2837927" y="173022"/>
            <a:ext cx="872490" cy="540000"/>
          </a:xfrm>
          <a:prstGeom prst="rect">
            <a:avLst/>
          </a:prstGeom>
        </p:spPr>
      </p:pic>
      <p:pic>
        <p:nvPicPr>
          <p:cNvPr id="4" name="Picture 2" descr="De manera gradual y progresiva funcionarios del IDEBOY podrán retornar a  sus labores en las oficinas - Gobernación de Boyacá">
            <a:extLst>
              <a:ext uri="{FF2B5EF4-FFF2-40B4-BE49-F238E27FC236}">
                <a16:creationId xmlns:a16="http://schemas.microsoft.com/office/drawing/2014/main" id="{F597AF89-CEA0-5BBB-18FC-1640329D4C83}"/>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29040" y1="60294" x2="29419" y2="74020"/>
                        <a14:foregroundMark x1="33460" y1="60294" x2="33460" y2="68301"/>
                        <a14:foregroundMark x1="34217" y1="59314" x2="34217" y2="59314"/>
                        <a14:foregroundMark x1="41793" y1="60294" x2="47348" y2="60294"/>
                        <a14:foregroundMark x1="50253" y1="60294" x2="51010" y2="70588"/>
                        <a14:foregroundMark x1="59470" y1="61111" x2="59470" y2="65850"/>
                        <a14:foregroundMark x1="67424" y1="60294" x2="68561" y2="61601"/>
                        <a14:foregroundMark x1="28535" y1="74020" x2="72727" y2="73529"/>
                        <a14:foregroundMark x1="40909" y1="72386" x2="40909" y2="72386"/>
                        <a14:foregroundMark x1="28283" y1="72876" x2="28283" y2="72876"/>
                        <a14:foregroundMark x1="68561" y1="74837" x2="68561" y2="74837"/>
                      </a14:backgroundRemoval>
                    </a14:imgEffect>
                  </a14:imgLayer>
                </a14:imgProps>
              </a:ext>
              <a:ext uri="{28A0092B-C50C-407E-A947-70E740481C1C}">
                <a14:useLocalDpi xmlns:a14="http://schemas.microsoft.com/office/drawing/2010/main" val="0"/>
              </a:ext>
            </a:extLst>
          </a:blip>
          <a:srcRect l="26321" t="17740" r="25213" b="20437"/>
          <a:stretch/>
        </p:blipFill>
        <p:spPr bwMode="auto">
          <a:xfrm>
            <a:off x="2080444" y="173022"/>
            <a:ext cx="547841" cy="540000"/>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a:extLst>
              <a:ext uri="{FF2B5EF4-FFF2-40B4-BE49-F238E27FC236}">
                <a16:creationId xmlns:a16="http://schemas.microsoft.com/office/drawing/2014/main" id="{9CFCF387-0300-7048-2EE1-DF3CFF41FA1A}"/>
              </a:ext>
            </a:extLst>
          </p:cNvPr>
          <p:cNvPicPr>
            <a:picLocks noChangeAspect="1"/>
          </p:cNvPicPr>
          <p:nvPr/>
        </p:nvPicPr>
        <p:blipFill rotWithShape="1">
          <a:blip r:embed="rId7"/>
          <a:srcRect l="4072" t="11451" r="52140" b="13012"/>
          <a:stretch/>
        </p:blipFill>
        <p:spPr>
          <a:xfrm>
            <a:off x="209642" y="173022"/>
            <a:ext cx="1661160" cy="540000"/>
          </a:xfrm>
          <a:prstGeom prst="rect">
            <a:avLst/>
          </a:prstGeom>
        </p:spPr>
      </p:pic>
      <p:pic>
        <p:nvPicPr>
          <p:cNvPr id="2" name="Imagen 1" descr="Mapa&#10;&#10;Descripción generada automáticamente">
            <a:extLst>
              <a:ext uri="{FF2B5EF4-FFF2-40B4-BE49-F238E27FC236}">
                <a16:creationId xmlns:a16="http://schemas.microsoft.com/office/drawing/2014/main" id="{37412661-E7BB-91D3-FD5E-5AC5D41E0C19}"/>
              </a:ext>
            </a:extLst>
          </p:cNvPr>
          <p:cNvPicPr>
            <a:picLocks noChangeAspect="1"/>
          </p:cNvPicPr>
          <p:nvPr/>
        </p:nvPicPr>
        <p:blipFill rotWithShape="1">
          <a:blip r:embed="rId8"/>
          <a:srcRect l="1243" t="819" r="176"/>
          <a:stretch/>
        </p:blipFill>
        <p:spPr>
          <a:xfrm>
            <a:off x="2559738" y="1522003"/>
            <a:ext cx="7072521" cy="5335997"/>
          </a:xfrm>
          <a:prstGeom prst="rect">
            <a:avLst/>
          </a:prstGeom>
        </p:spPr>
      </p:pic>
    </p:spTree>
    <p:extLst>
      <p:ext uri="{BB962C8B-B14F-4D97-AF65-F5344CB8AC3E}">
        <p14:creationId xmlns:p14="http://schemas.microsoft.com/office/powerpoint/2010/main" val="34982076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D85D9D7F-A627-7F69-6C9C-DF48B1B04E3F}"/>
              </a:ext>
            </a:extLst>
          </p:cNvPr>
          <p:cNvPicPr>
            <a:picLocks noGrp="1" noRot="1" noChangeAspect="1" noMove="1" noResize="1" noEditPoints="1" noAdjustHandles="1" noChangeArrowheads="1" noChangeShapeType="1" noCrop="1"/>
          </p:cNvPicPr>
          <p:nvPr/>
        </p:nvPicPr>
        <p:blipFill>
          <a:blip r:embed="rId2"/>
          <a:stretch>
            <a:fillRect/>
          </a:stretch>
        </p:blipFill>
        <p:spPr>
          <a:xfrm flipV="1">
            <a:off x="0" y="0"/>
            <a:ext cx="12192000" cy="6858000"/>
          </a:xfrm>
          <a:prstGeom prst="rect">
            <a:avLst/>
          </a:prstGeom>
        </p:spPr>
      </p:pic>
      <p:pic>
        <p:nvPicPr>
          <p:cNvPr id="7" name="Imagen 6" descr="Logotipo&#10;&#10;Descripción generada automáticamente">
            <a:extLst>
              <a:ext uri="{FF2B5EF4-FFF2-40B4-BE49-F238E27FC236}">
                <a16:creationId xmlns:a16="http://schemas.microsoft.com/office/drawing/2014/main" id="{A1959C36-85CD-FD7B-CA31-A9ECD304AFF0}"/>
              </a:ext>
            </a:extLst>
          </p:cNvPr>
          <p:cNvPicPr>
            <a:picLocks noChangeAspect="1"/>
          </p:cNvPicPr>
          <p:nvPr/>
        </p:nvPicPr>
        <p:blipFill rotWithShape="1">
          <a:blip r:embed="rId3"/>
          <a:srcRect l="3617" t="4924" r="2157" b="8679"/>
          <a:stretch/>
        </p:blipFill>
        <p:spPr>
          <a:xfrm>
            <a:off x="2837927" y="173022"/>
            <a:ext cx="872490" cy="540000"/>
          </a:xfrm>
          <a:prstGeom prst="rect">
            <a:avLst/>
          </a:prstGeom>
        </p:spPr>
      </p:pic>
      <p:pic>
        <p:nvPicPr>
          <p:cNvPr id="8" name="Picture 2" descr="De manera gradual y progresiva funcionarios del IDEBOY podrán retornar a  sus labores en las oficinas - Gobernación de Boyacá">
            <a:extLst>
              <a:ext uri="{FF2B5EF4-FFF2-40B4-BE49-F238E27FC236}">
                <a16:creationId xmlns:a16="http://schemas.microsoft.com/office/drawing/2014/main" id="{EC046CE3-3C3E-6CBC-9921-4475EB5A968B}"/>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29040" y1="60294" x2="29419" y2="74020"/>
                        <a14:foregroundMark x1="33460" y1="60294" x2="33460" y2="68301"/>
                        <a14:foregroundMark x1="34217" y1="59314" x2="34217" y2="59314"/>
                        <a14:foregroundMark x1="41793" y1="60294" x2="47348" y2="60294"/>
                        <a14:foregroundMark x1="50253" y1="60294" x2="51010" y2="70588"/>
                        <a14:foregroundMark x1="59470" y1="61111" x2="59470" y2="65850"/>
                        <a14:foregroundMark x1="67424" y1="60294" x2="68561" y2="61601"/>
                        <a14:foregroundMark x1="28535" y1="74020" x2="72727" y2="73529"/>
                        <a14:foregroundMark x1="40909" y1="72386" x2="40909" y2="72386"/>
                        <a14:foregroundMark x1="28283" y1="72876" x2="28283" y2="72876"/>
                        <a14:foregroundMark x1="68561" y1="74837" x2="68561" y2="74837"/>
                      </a14:backgroundRemoval>
                    </a14:imgEffect>
                  </a14:imgLayer>
                </a14:imgProps>
              </a:ext>
              <a:ext uri="{28A0092B-C50C-407E-A947-70E740481C1C}">
                <a14:useLocalDpi xmlns:a14="http://schemas.microsoft.com/office/drawing/2010/main" val="0"/>
              </a:ext>
            </a:extLst>
          </a:blip>
          <a:srcRect l="26321" t="17740" r="25213" b="20437"/>
          <a:stretch/>
        </p:blipFill>
        <p:spPr bwMode="auto">
          <a:xfrm>
            <a:off x="2080444" y="173022"/>
            <a:ext cx="547841" cy="540000"/>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a:extLst>
              <a:ext uri="{FF2B5EF4-FFF2-40B4-BE49-F238E27FC236}">
                <a16:creationId xmlns:a16="http://schemas.microsoft.com/office/drawing/2014/main" id="{36FE3191-530C-E7FD-80A7-0B3D358CC62F}"/>
              </a:ext>
            </a:extLst>
          </p:cNvPr>
          <p:cNvPicPr>
            <a:picLocks noChangeAspect="1"/>
          </p:cNvPicPr>
          <p:nvPr/>
        </p:nvPicPr>
        <p:blipFill rotWithShape="1">
          <a:blip r:embed="rId6"/>
          <a:srcRect l="4072" t="11451" r="52140" b="13012"/>
          <a:stretch/>
        </p:blipFill>
        <p:spPr>
          <a:xfrm>
            <a:off x="209642" y="173022"/>
            <a:ext cx="1661160" cy="540000"/>
          </a:xfrm>
          <a:prstGeom prst="rect">
            <a:avLst/>
          </a:prstGeom>
        </p:spPr>
      </p:pic>
      <p:sp>
        <p:nvSpPr>
          <p:cNvPr id="2" name="CuadroTexto 1">
            <a:extLst>
              <a:ext uri="{FF2B5EF4-FFF2-40B4-BE49-F238E27FC236}">
                <a16:creationId xmlns:a16="http://schemas.microsoft.com/office/drawing/2014/main" id="{382B2A5D-300E-1D8C-AE5C-718E811578C1}"/>
              </a:ext>
            </a:extLst>
          </p:cNvPr>
          <p:cNvSpPr txBox="1"/>
          <p:nvPr/>
        </p:nvSpPr>
        <p:spPr>
          <a:xfrm>
            <a:off x="145161" y="795867"/>
            <a:ext cx="11901675" cy="2554545"/>
          </a:xfrm>
          <a:prstGeom prst="rect">
            <a:avLst/>
          </a:prstGeom>
          <a:solidFill>
            <a:schemeClr val="bg1">
              <a:alpha val="50196"/>
            </a:schemeClr>
          </a:solidFill>
          <a:ln>
            <a:solidFill>
              <a:schemeClr val="bg1"/>
            </a:solidFill>
          </a:ln>
        </p:spPr>
        <p:txBody>
          <a:bodyPr wrap="square" rtlCol="0">
            <a:spAutoFit/>
          </a:bodyPr>
          <a:lstStyle/>
          <a:p>
            <a:pPr algn="ctr"/>
            <a:r>
              <a:rPr lang="es-CO" sz="3500" b="1" dirty="0">
                <a:latin typeface="Arial" panose="020B0604020202020204" pitchFamily="34" charset="0"/>
                <a:cs typeface="Arial" panose="020B0604020202020204" pitchFamily="34" charset="0"/>
              </a:rPr>
              <a:t>CONTRATO INTERADMINISTRATIVO 069 DE 2025</a:t>
            </a:r>
          </a:p>
          <a:p>
            <a:pPr algn="ctr"/>
            <a:endParaRPr lang="es-CO" sz="2000" dirty="0">
              <a:latin typeface="Arial" panose="020B0604020202020204" pitchFamily="34" charset="0"/>
              <a:cs typeface="Arial" panose="020B0604020202020204" pitchFamily="34" charset="0"/>
            </a:endParaRPr>
          </a:p>
          <a:p>
            <a:pPr algn="ctr"/>
            <a:r>
              <a:rPr lang="es-CO" sz="1500" b="1" dirty="0">
                <a:latin typeface="Arial" panose="020B0604020202020204" pitchFamily="34" charset="0"/>
                <a:cs typeface="Arial" panose="020B0604020202020204" pitchFamily="34" charset="0"/>
              </a:rPr>
              <a:t>Intervinientes: </a:t>
            </a:r>
            <a:r>
              <a:rPr lang="es-CO" sz="1500" dirty="0">
                <a:latin typeface="Arial" panose="020B0604020202020204" pitchFamily="34" charset="0"/>
                <a:cs typeface="Arial" panose="020B0604020202020204" pitchFamily="34" charset="0"/>
              </a:rPr>
              <a:t>IDEBOY – TIERRASUA S.A.S.</a:t>
            </a:r>
          </a:p>
          <a:p>
            <a:pPr algn="ctr"/>
            <a:r>
              <a:rPr lang="es-CO" sz="1500" b="1" dirty="0">
                <a:latin typeface="Arial" panose="020B0604020202020204" pitchFamily="34" charset="0"/>
                <a:cs typeface="Arial" panose="020B0604020202020204" pitchFamily="34" charset="0"/>
              </a:rPr>
              <a:t>Valor total:  </a:t>
            </a:r>
            <a:r>
              <a:rPr lang="es-CO" sz="1500" dirty="0">
                <a:latin typeface="Arial" panose="020B0604020202020204" pitchFamily="34" charset="0"/>
                <a:cs typeface="Arial" panose="020B0604020202020204" pitchFamily="34" charset="0"/>
              </a:rPr>
              <a:t>$ 1.101.174.330 </a:t>
            </a:r>
          </a:p>
          <a:p>
            <a:pPr algn="ctr"/>
            <a:r>
              <a:rPr lang="es-CO" sz="1500" b="1" dirty="0">
                <a:latin typeface="Arial" panose="020B0604020202020204" pitchFamily="34" charset="0"/>
                <a:cs typeface="Arial" panose="020B0604020202020204" pitchFamily="34" charset="0"/>
              </a:rPr>
              <a:t>Valor cobrado a la fecha:  </a:t>
            </a:r>
            <a:r>
              <a:rPr lang="es-CO" sz="1500" dirty="0">
                <a:latin typeface="Arial" panose="020B0604020202020204" pitchFamily="34" charset="0"/>
                <a:cs typeface="Arial" panose="020B0604020202020204" pitchFamily="34" charset="0"/>
              </a:rPr>
              <a:t>$ 450,163,737,09</a:t>
            </a:r>
          </a:p>
          <a:p>
            <a:pPr algn="ctr"/>
            <a:r>
              <a:rPr lang="es-CO" sz="1500" b="1" dirty="0">
                <a:latin typeface="Arial" panose="020B0604020202020204" pitchFamily="34" charset="0"/>
                <a:cs typeface="Arial" panose="020B0604020202020204" pitchFamily="34" charset="0"/>
              </a:rPr>
              <a:t>Fecha acta de inicio: </a:t>
            </a:r>
            <a:r>
              <a:rPr lang="es-CO" sz="1500" dirty="0">
                <a:latin typeface="Arial" panose="020B0604020202020204" pitchFamily="34" charset="0"/>
                <a:cs typeface="Arial" panose="020B0604020202020204" pitchFamily="34" charset="0"/>
              </a:rPr>
              <a:t>30 de octubre de 2024</a:t>
            </a:r>
          </a:p>
          <a:p>
            <a:pPr algn="ctr"/>
            <a:r>
              <a:rPr lang="es-CO" sz="1500" b="1" dirty="0">
                <a:latin typeface="Arial" panose="020B0604020202020204" pitchFamily="34" charset="0"/>
                <a:cs typeface="Arial" panose="020B0604020202020204" pitchFamily="34" charset="0"/>
              </a:rPr>
              <a:t>Fecha de finalización:</a:t>
            </a:r>
            <a:r>
              <a:rPr lang="es-CO" sz="1500" dirty="0">
                <a:latin typeface="Arial" panose="020B0604020202020204" pitchFamily="34" charset="0"/>
                <a:cs typeface="Arial" panose="020B0604020202020204" pitchFamily="34" charset="0"/>
              </a:rPr>
              <a:t> 29 de octubre de 2025</a:t>
            </a:r>
          </a:p>
          <a:p>
            <a:pPr algn="ctr"/>
            <a:r>
              <a:rPr lang="es-CO" sz="1500" b="1" dirty="0">
                <a:latin typeface="Arial" panose="020B0604020202020204" pitchFamily="34" charset="0"/>
                <a:cs typeface="Arial" panose="020B0604020202020204" pitchFamily="34" charset="0"/>
              </a:rPr>
              <a:t>Porcentaje de ejecución a la fecha: </a:t>
            </a:r>
            <a:r>
              <a:rPr lang="es-CO" sz="1500" dirty="0">
                <a:latin typeface="Arial" panose="020B0604020202020204" pitchFamily="34" charset="0"/>
                <a:cs typeface="Arial" panose="020B0604020202020204" pitchFamily="34" charset="0"/>
              </a:rPr>
              <a:t>40,88%</a:t>
            </a:r>
          </a:p>
          <a:p>
            <a:pPr algn="ctr"/>
            <a:endParaRPr lang="es-CO" sz="1500" dirty="0">
              <a:latin typeface="Arial" panose="020B0604020202020204" pitchFamily="34" charset="0"/>
              <a:cs typeface="Arial" panose="020B0604020202020204" pitchFamily="34" charset="0"/>
            </a:endParaRPr>
          </a:p>
        </p:txBody>
      </p:sp>
      <p:sp>
        <p:nvSpPr>
          <p:cNvPr id="3" name="CuadroTexto 2">
            <a:extLst>
              <a:ext uri="{FF2B5EF4-FFF2-40B4-BE49-F238E27FC236}">
                <a16:creationId xmlns:a16="http://schemas.microsoft.com/office/drawing/2014/main" id="{868C58D4-F7E1-0BAE-1206-174E9FF881F6}"/>
              </a:ext>
            </a:extLst>
          </p:cNvPr>
          <p:cNvSpPr txBox="1"/>
          <p:nvPr/>
        </p:nvSpPr>
        <p:spPr>
          <a:xfrm>
            <a:off x="145161" y="5179099"/>
            <a:ext cx="11772715" cy="1554272"/>
          </a:xfrm>
          <a:prstGeom prst="rect">
            <a:avLst/>
          </a:prstGeom>
          <a:solidFill>
            <a:schemeClr val="bg1">
              <a:alpha val="50196"/>
            </a:schemeClr>
          </a:solidFill>
        </p:spPr>
        <p:txBody>
          <a:bodyPr wrap="square" rtlCol="0">
            <a:spAutoFit/>
          </a:bodyPr>
          <a:lstStyle/>
          <a:p>
            <a:r>
              <a:rPr lang="es-CO" sz="2000" b="1" dirty="0">
                <a:latin typeface="Arial" panose="020B0604020202020204" pitchFamily="34" charset="0"/>
                <a:cs typeface="Arial" panose="020B0604020202020204" pitchFamily="34" charset="0"/>
              </a:rPr>
              <a:t>Observaciones:</a:t>
            </a:r>
          </a:p>
          <a:p>
            <a:pPr algn="just"/>
            <a:r>
              <a:rPr lang="es-CO" sz="1500" dirty="0">
                <a:latin typeface="Arial" panose="020B0604020202020204" pitchFamily="34" charset="0"/>
                <a:cs typeface="Arial" panose="020B0604020202020204" pitchFamily="34" charset="0"/>
              </a:rPr>
              <a:t>- El 30 de abril se culminaron los documentos soporte, actualmente se adelanta el proceso de revisión y aprobación final.</a:t>
            </a:r>
          </a:p>
          <a:p>
            <a:pPr algn="just"/>
            <a:r>
              <a:rPr lang="es-CO" sz="1500" dirty="0">
                <a:latin typeface="Arial" panose="020B0604020202020204" pitchFamily="34" charset="0"/>
                <a:cs typeface="Arial" panose="020B0604020202020204" pitchFamily="34" charset="0"/>
              </a:rPr>
              <a:t>- La estructuración del documento de solicitud de rezonificación está en desarrollo y se proyecta su entrega al IDEBOY el día 22 de mayo.  </a:t>
            </a:r>
          </a:p>
          <a:p>
            <a:pPr algn="just"/>
            <a:r>
              <a:rPr lang="es-CO" sz="1500" dirty="0">
                <a:latin typeface="Arial" panose="020B0604020202020204" pitchFamily="34" charset="0"/>
                <a:cs typeface="Arial" panose="020B0604020202020204" pitchFamily="34" charset="0"/>
              </a:rPr>
              <a:t>- Se realizó prórroga hasta el 29 de octubre del 2025 con el propósito de acompañar todo el proceso de concertación con los actores involucrados y con la autoridad ambiental.</a:t>
            </a:r>
          </a:p>
        </p:txBody>
      </p:sp>
      <p:sp>
        <p:nvSpPr>
          <p:cNvPr id="5" name="CuadroTexto 4">
            <a:extLst>
              <a:ext uri="{FF2B5EF4-FFF2-40B4-BE49-F238E27FC236}">
                <a16:creationId xmlns:a16="http://schemas.microsoft.com/office/drawing/2014/main" id="{E1F23E65-0EE4-ACFF-7AA9-6493636CF5BB}"/>
              </a:ext>
            </a:extLst>
          </p:cNvPr>
          <p:cNvSpPr txBox="1"/>
          <p:nvPr/>
        </p:nvSpPr>
        <p:spPr>
          <a:xfrm>
            <a:off x="6095997" y="3348449"/>
            <a:ext cx="5950839" cy="1708160"/>
          </a:xfrm>
          <a:prstGeom prst="rect">
            <a:avLst/>
          </a:prstGeom>
          <a:solidFill>
            <a:schemeClr val="bg1">
              <a:alpha val="50196"/>
            </a:schemeClr>
          </a:solidFill>
        </p:spPr>
        <p:txBody>
          <a:bodyPr wrap="square" rtlCol="0">
            <a:spAutoFit/>
          </a:bodyPr>
          <a:lstStyle/>
          <a:p>
            <a:pPr algn="ctr"/>
            <a:r>
              <a:rPr lang="es-CO" sz="1500" b="1" dirty="0">
                <a:latin typeface="Arial" panose="020B0604020202020204" pitchFamily="34" charset="0"/>
                <a:cs typeface="Arial" panose="020B0604020202020204" pitchFamily="34" charset="0"/>
              </a:rPr>
              <a:t>Actividades por entregar</a:t>
            </a:r>
          </a:p>
          <a:p>
            <a:pPr algn="ctr"/>
            <a:r>
              <a:rPr lang="es-CO" sz="1500" dirty="0">
                <a:latin typeface="Arial" panose="020B0604020202020204" pitchFamily="34" charset="0"/>
                <a:cs typeface="Arial" panose="020B0604020202020204" pitchFamily="34" charset="0"/>
              </a:rPr>
              <a:t>- Documentos técnicos de soporte finales (22 de mayo)</a:t>
            </a:r>
          </a:p>
          <a:p>
            <a:pPr algn="ctr"/>
            <a:r>
              <a:rPr lang="es-CO" sz="1500" dirty="0">
                <a:latin typeface="Arial" panose="020B0604020202020204" pitchFamily="34" charset="0"/>
                <a:cs typeface="Arial" panose="020B0604020202020204" pitchFamily="34" charset="0"/>
              </a:rPr>
              <a:t>- Documento de solicitud de rezonificación (22 de mayo)</a:t>
            </a:r>
          </a:p>
          <a:p>
            <a:pPr algn="ctr"/>
            <a:r>
              <a:rPr lang="es-CO" sz="1500" dirty="0">
                <a:latin typeface="Arial" panose="020B0604020202020204" pitchFamily="34" charset="0"/>
                <a:cs typeface="Arial" panose="020B0604020202020204" pitchFamily="34" charset="0"/>
              </a:rPr>
              <a:t>- Documento de viabilidad para la sustracción de 100 Ha de terreno (22 de junio)</a:t>
            </a:r>
          </a:p>
          <a:p>
            <a:pPr algn="ctr"/>
            <a:r>
              <a:rPr lang="es-CO" sz="1500" dirty="0">
                <a:latin typeface="Arial" panose="020B0604020202020204" pitchFamily="34" charset="0"/>
                <a:cs typeface="Arial" panose="020B0604020202020204" pitchFamily="34" charset="0"/>
              </a:rPr>
              <a:t>- Asesoría y acompañamiento en el proceso de concertación ambiental </a:t>
            </a:r>
          </a:p>
        </p:txBody>
      </p:sp>
      <p:sp>
        <p:nvSpPr>
          <p:cNvPr id="10" name="CuadroTexto 9">
            <a:extLst>
              <a:ext uri="{FF2B5EF4-FFF2-40B4-BE49-F238E27FC236}">
                <a16:creationId xmlns:a16="http://schemas.microsoft.com/office/drawing/2014/main" id="{0084966C-4CA6-6464-1BD8-14DF5CC1DF8E}"/>
              </a:ext>
            </a:extLst>
          </p:cNvPr>
          <p:cNvSpPr txBox="1"/>
          <p:nvPr/>
        </p:nvSpPr>
        <p:spPr>
          <a:xfrm>
            <a:off x="145161" y="3350587"/>
            <a:ext cx="5950839" cy="1708160"/>
          </a:xfrm>
          <a:prstGeom prst="rect">
            <a:avLst/>
          </a:prstGeom>
          <a:solidFill>
            <a:schemeClr val="bg1">
              <a:alpha val="50196"/>
            </a:schemeClr>
          </a:solidFill>
        </p:spPr>
        <p:txBody>
          <a:bodyPr wrap="square" rtlCol="0">
            <a:spAutoFit/>
          </a:bodyPr>
          <a:lstStyle/>
          <a:p>
            <a:pPr algn="ctr"/>
            <a:r>
              <a:rPr lang="es-CO" sz="1500" b="1" dirty="0">
                <a:latin typeface="Arial" panose="020B0604020202020204" pitchFamily="34" charset="0"/>
                <a:cs typeface="Arial" panose="020B0604020202020204" pitchFamily="34" charset="0"/>
              </a:rPr>
              <a:t>Actividades realizadas</a:t>
            </a:r>
          </a:p>
          <a:p>
            <a:pPr algn="ctr"/>
            <a:r>
              <a:rPr lang="es-CO" sz="1500" b="1" dirty="0">
                <a:latin typeface="Arial" panose="020B0604020202020204" pitchFamily="34" charset="0"/>
                <a:cs typeface="Arial" panose="020B0604020202020204" pitchFamily="34" charset="0"/>
              </a:rPr>
              <a:t>- </a:t>
            </a:r>
            <a:r>
              <a:rPr lang="es-CO" sz="1500" dirty="0">
                <a:latin typeface="Arial" panose="020B0604020202020204" pitchFamily="34" charset="0"/>
                <a:cs typeface="Arial" panose="020B0604020202020204" pitchFamily="34" charset="0"/>
              </a:rPr>
              <a:t>Planificación</a:t>
            </a:r>
          </a:p>
          <a:p>
            <a:pPr algn="ctr"/>
            <a:r>
              <a:rPr lang="es-CO" sz="1500" dirty="0">
                <a:latin typeface="Arial" panose="020B0604020202020204" pitchFamily="34" charset="0"/>
                <a:cs typeface="Arial" panose="020B0604020202020204" pitchFamily="34" charset="0"/>
              </a:rPr>
              <a:t>- Delimitación del polígono y alistamiento</a:t>
            </a:r>
          </a:p>
          <a:p>
            <a:pPr algn="ctr"/>
            <a:r>
              <a:rPr lang="es-CO" sz="1500" dirty="0">
                <a:latin typeface="Arial" panose="020B0604020202020204" pitchFamily="34" charset="0"/>
                <a:cs typeface="Arial" panose="020B0604020202020204" pitchFamily="34" charset="0"/>
              </a:rPr>
              <a:t>- Análisis de información secundaria</a:t>
            </a:r>
          </a:p>
          <a:p>
            <a:pPr algn="ctr"/>
            <a:r>
              <a:rPr lang="es-CO" sz="1500" dirty="0">
                <a:latin typeface="Arial" panose="020B0604020202020204" pitchFamily="34" charset="0"/>
                <a:cs typeface="Arial" panose="020B0604020202020204" pitchFamily="34" charset="0"/>
              </a:rPr>
              <a:t>- Desarrollo de metodologías de cada componente</a:t>
            </a:r>
          </a:p>
          <a:p>
            <a:pPr algn="ctr"/>
            <a:r>
              <a:rPr lang="es-CO" sz="1500" dirty="0">
                <a:latin typeface="Arial" panose="020B0604020202020204" pitchFamily="34" charset="0"/>
                <a:cs typeface="Arial" panose="020B0604020202020204" pitchFamily="34" charset="0"/>
              </a:rPr>
              <a:t>- Captura de información en campo</a:t>
            </a:r>
          </a:p>
          <a:p>
            <a:pPr algn="ctr"/>
            <a:endParaRPr lang="es-CO" sz="1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61416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D85D9D7F-A627-7F69-6C9C-DF48B1B04E3F}"/>
              </a:ext>
            </a:extLst>
          </p:cNvPr>
          <p:cNvPicPr>
            <a:picLocks noGrp="1" noRot="1" noChangeAspect="1" noMove="1" noResize="1" noEditPoints="1" noAdjustHandles="1" noChangeArrowheads="1" noChangeShapeType="1" noCrop="1"/>
          </p:cNvPicPr>
          <p:nvPr/>
        </p:nvPicPr>
        <p:blipFill>
          <a:blip r:embed="rId2"/>
          <a:stretch>
            <a:fillRect/>
          </a:stretch>
        </p:blipFill>
        <p:spPr>
          <a:xfrm flipV="1">
            <a:off x="0" y="0"/>
            <a:ext cx="12192000" cy="6858000"/>
          </a:xfrm>
          <a:prstGeom prst="rect">
            <a:avLst/>
          </a:prstGeom>
        </p:spPr>
      </p:pic>
      <p:pic>
        <p:nvPicPr>
          <p:cNvPr id="7" name="Imagen 6" descr="Logotipo&#10;&#10;Descripción generada automáticamente">
            <a:extLst>
              <a:ext uri="{FF2B5EF4-FFF2-40B4-BE49-F238E27FC236}">
                <a16:creationId xmlns:a16="http://schemas.microsoft.com/office/drawing/2014/main" id="{A1959C36-85CD-FD7B-CA31-A9ECD304AFF0}"/>
              </a:ext>
            </a:extLst>
          </p:cNvPr>
          <p:cNvPicPr>
            <a:picLocks noChangeAspect="1"/>
          </p:cNvPicPr>
          <p:nvPr/>
        </p:nvPicPr>
        <p:blipFill rotWithShape="1">
          <a:blip r:embed="rId3"/>
          <a:srcRect l="3617" t="4924" r="2157" b="8679"/>
          <a:stretch/>
        </p:blipFill>
        <p:spPr>
          <a:xfrm>
            <a:off x="2837927" y="173022"/>
            <a:ext cx="872490" cy="540000"/>
          </a:xfrm>
          <a:prstGeom prst="rect">
            <a:avLst/>
          </a:prstGeom>
        </p:spPr>
      </p:pic>
      <p:pic>
        <p:nvPicPr>
          <p:cNvPr id="8" name="Picture 2" descr="De manera gradual y progresiva funcionarios del IDEBOY podrán retornar a  sus labores en las oficinas - Gobernación de Boyacá">
            <a:extLst>
              <a:ext uri="{FF2B5EF4-FFF2-40B4-BE49-F238E27FC236}">
                <a16:creationId xmlns:a16="http://schemas.microsoft.com/office/drawing/2014/main" id="{EC046CE3-3C3E-6CBC-9921-4475EB5A968B}"/>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29040" y1="60294" x2="29419" y2="74020"/>
                        <a14:foregroundMark x1="33460" y1="60294" x2="33460" y2="68301"/>
                        <a14:foregroundMark x1="34217" y1="59314" x2="34217" y2="59314"/>
                        <a14:foregroundMark x1="41793" y1="60294" x2="47348" y2="60294"/>
                        <a14:foregroundMark x1="50253" y1="60294" x2="51010" y2="70588"/>
                        <a14:foregroundMark x1="59470" y1="61111" x2="59470" y2="65850"/>
                        <a14:foregroundMark x1="67424" y1="60294" x2="68561" y2="61601"/>
                        <a14:foregroundMark x1="28535" y1="74020" x2="72727" y2="73529"/>
                        <a14:foregroundMark x1="40909" y1="72386" x2="40909" y2="72386"/>
                        <a14:foregroundMark x1="28283" y1="72876" x2="28283" y2="72876"/>
                        <a14:foregroundMark x1="68561" y1="74837" x2="68561" y2="74837"/>
                      </a14:backgroundRemoval>
                    </a14:imgEffect>
                  </a14:imgLayer>
                </a14:imgProps>
              </a:ext>
              <a:ext uri="{28A0092B-C50C-407E-A947-70E740481C1C}">
                <a14:useLocalDpi xmlns:a14="http://schemas.microsoft.com/office/drawing/2010/main" val="0"/>
              </a:ext>
            </a:extLst>
          </a:blip>
          <a:srcRect l="26321" t="17740" r="25213" b="20437"/>
          <a:stretch/>
        </p:blipFill>
        <p:spPr bwMode="auto">
          <a:xfrm>
            <a:off x="2080444" y="173022"/>
            <a:ext cx="547841" cy="540000"/>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a:extLst>
              <a:ext uri="{FF2B5EF4-FFF2-40B4-BE49-F238E27FC236}">
                <a16:creationId xmlns:a16="http://schemas.microsoft.com/office/drawing/2014/main" id="{36FE3191-530C-E7FD-80A7-0B3D358CC62F}"/>
              </a:ext>
            </a:extLst>
          </p:cNvPr>
          <p:cNvPicPr>
            <a:picLocks noChangeAspect="1"/>
          </p:cNvPicPr>
          <p:nvPr/>
        </p:nvPicPr>
        <p:blipFill rotWithShape="1">
          <a:blip r:embed="rId6"/>
          <a:srcRect l="4072" t="11451" r="52140" b="13012"/>
          <a:stretch/>
        </p:blipFill>
        <p:spPr>
          <a:xfrm>
            <a:off x="209642" y="173022"/>
            <a:ext cx="1661160" cy="540000"/>
          </a:xfrm>
          <a:prstGeom prst="rect">
            <a:avLst/>
          </a:prstGeom>
        </p:spPr>
      </p:pic>
      <p:sp>
        <p:nvSpPr>
          <p:cNvPr id="11" name="CuadroTexto 10">
            <a:extLst>
              <a:ext uri="{FF2B5EF4-FFF2-40B4-BE49-F238E27FC236}">
                <a16:creationId xmlns:a16="http://schemas.microsoft.com/office/drawing/2014/main" id="{63AECACE-385C-FBDB-F33F-A5E395028ADC}"/>
              </a:ext>
            </a:extLst>
          </p:cNvPr>
          <p:cNvSpPr txBox="1"/>
          <p:nvPr/>
        </p:nvSpPr>
        <p:spPr>
          <a:xfrm>
            <a:off x="1" y="733644"/>
            <a:ext cx="12191999" cy="784830"/>
          </a:xfrm>
          <a:prstGeom prst="rect">
            <a:avLst/>
          </a:prstGeom>
          <a:noFill/>
        </p:spPr>
        <p:txBody>
          <a:bodyPr wrap="square" rtlCol="0">
            <a:spAutoFit/>
          </a:bodyPr>
          <a:lstStyle/>
          <a:p>
            <a:pPr algn="ctr"/>
            <a:r>
              <a:rPr lang="es-CO" sz="4500" b="1" dirty="0">
                <a:solidFill>
                  <a:schemeClr val="tx1">
                    <a:lumMod val="75000"/>
                    <a:lumOff val="25000"/>
                  </a:schemeClr>
                </a:solidFill>
                <a:latin typeface="Arial" panose="020B0604020202020204" pitchFamily="34" charset="0"/>
                <a:cs typeface="Arial" panose="020B0604020202020204" pitchFamily="34" charset="0"/>
              </a:rPr>
              <a:t>RESULTADOS PRELIMINARES</a:t>
            </a:r>
          </a:p>
        </p:txBody>
      </p:sp>
      <p:sp>
        <p:nvSpPr>
          <p:cNvPr id="2" name="CuadroTexto 1">
            <a:extLst>
              <a:ext uri="{FF2B5EF4-FFF2-40B4-BE49-F238E27FC236}">
                <a16:creationId xmlns:a16="http://schemas.microsoft.com/office/drawing/2014/main" id="{382B2A5D-300E-1D8C-AE5C-718E811578C1}"/>
              </a:ext>
            </a:extLst>
          </p:cNvPr>
          <p:cNvSpPr txBox="1"/>
          <p:nvPr/>
        </p:nvSpPr>
        <p:spPr>
          <a:xfrm>
            <a:off x="209643" y="1798757"/>
            <a:ext cx="5886357" cy="4585871"/>
          </a:xfrm>
          <a:prstGeom prst="rect">
            <a:avLst/>
          </a:prstGeom>
          <a:solidFill>
            <a:srgbClr val="2F8635">
              <a:alpha val="50196"/>
            </a:srgbClr>
          </a:solidFill>
        </p:spPr>
        <p:txBody>
          <a:bodyPr wrap="square" rtlCol="0">
            <a:spAutoFit/>
          </a:bodyPr>
          <a:lstStyle/>
          <a:p>
            <a:pPr algn="ctr"/>
            <a:r>
              <a:rPr lang="es-CO" sz="2000" b="1" dirty="0">
                <a:latin typeface="Arial" panose="020B0604020202020204" pitchFamily="34" charset="0"/>
                <a:cs typeface="Arial" panose="020B0604020202020204" pitchFamily="34" charset="0"/>
              </a:rPr>
              <a:t>ZONIFICACIÓN ACUERDO 018 DE 2023</a:t>
            </a:r>
            <a:endParaRPr lang="es-CO" sz="1500" dirty="0">
              <a:latin typeface="Arial" panose="020B0604020202020204" pitchFamily="34" charset="0"/>
              <a:cs typeface="Arial" panose="020B0604020202020204" pitchFamily="34" charset="0"/>
            </a:endParaRPr>
          </a:p>
          <a:p>
            <a:pPr algn="ctr"/>
            <a:endParaRPr lang="es-CO" sz="1700" dirty="0">
              <a:latin typeface="Arial" panose="020B0604020202020204" pitchFamily="34" charset="0"/>
              <a:cs typeface="Arial" panose="020B0604020202020204" pitchFamily="34" charset="0"/>
            </a:endParaRPr>
          </a:p>
          <a:p>
            <a:pPr algn="ctr"/>
            <a:endParaRPr lang="es-CO" sz="1700" dirty="0">
              <a:latin typeface="Arial" panose="020B0604020202020204" pitchFamily="34" charset="0"/>
              <a:cs typeface="Arial" panose="020B0604020202020204" pitchFamily="34" charset="0"/>
            </a:endParaRPr>
          </a:p>
          <a:p>
            <a:pPr algn="ctr"/>
            <a:endParaRPr lang="es-CO" sz="1700" dirty="0">
              <a:latin typeface="Arial" panose="020B0604020202020204" pitchFamily="34" charset="0"/>
              <a:cs typeface="Arial" panose="020B0604020202020204" pitchFamily="34" charset="0"/>
            </a:endParaRPr>
          </a:p>
          <a:p>
            <a:pPr algn="ctr"/>
            <a:endParaRPr lang="es-CO" sz="1700" dirty="0">
              <a:latin typeface="Arial" panose="020B0604020202020204" pitchFamily="34" charset="0"/>
              <a:cs typeface="Arial" panose="020B0604020202020204" pitchFamily="34" charset="0"/>
            </a:endParaRPr>
          </a:p>
          <a:p>
            <a:pPr algn="ctr"/>
            <a:endParaRPr lang="es-CO" sz="1700" dirty="0">
              <a:latin typeface="Arial" panose="020B0604020202020204" pitchFamily="34" charset="0"/>
              <a:cs typeface="Arial" panose="020B0604020202020204" pitchFamily="34" charset="0"/>
            </a:endParaRPr>
          </a:p>
          <a:p>
            <a:pPr algn="ctr"/>
            <a:endParaRPr lang="es-CO" sz="1700" dirty="0">
              <a:latin typeface="Arial" panose="020B0604020202020204" pitchFamily="34" charset="0"/>
              <a:cs typeface="Arial" panose="020B0604020202020204" pitchFamily="34" charset="0"/>
            </a:endParaRPr>
          </a:p>
          <a:p>
            <a:pPr algn="ctr"/>
            <a:endParaRPr lang="es-CO" sz="1700" dirty="0">
              <a:latin typeface="Arial" panose="020B0604020202020204" pitchFamily="34" charset="0"/>
              <a:cs typeface="Arial" panose="020B0604020202020204" pitchFamily="34" charset="0"/>
            </a:endParaRPr>
          </a:p>
          <a:p>
            <a:pPr algn="ctr"/>
            <a:endParaRPr lang="es-CO" sz="1700" dirty="0">
              <a:latin typeface="Arial" panose="020B0604020202020204" pitchFamily="34" charset="0"/>
              <a:cs typeface="Arial" panose="020B0604020202020204" pitchFamily="34" charset="0"/>
            </a:endParaRPr>
          </a:p>
          <a:p>
            <a:pPr algn="ctr"/>
            <a:endParaRPr lang="es-CO" sz="1700" dirty="0">
              <a:latin typeface="Arial" panose="020B0604020202020204" pitchFamily="34" charset="0"/>
              <a:cs typeface="Arial" panose="020B0604020202020204" pitchFamily="34" charset="0"/>
            </a:endParaRPr>
          </a:p>
          <a:p>
            <a:pPr algn="ctr"/>
            <a:endParaRPr lang="es-CO" sz="1700" dirty="0">
              <a:latin typeface="Arial" panose="020B0604020202020204" pitchFamily="34" charset="0"/>
              <a:cs typeface="Arial" panose="020B0604020202020204" pitchFamily="34" charset="0"/>
            </a:endParaRPr>
          </a:p>
          <a:p>
            <a:pPr algn="ctr"/>
            <a:endParaRPr lang="es-CO" sz="1700" dirty="0">
              <a:latin typeface="Arial" panose="020B0604020202020204" pitchFamily="34" charset="0"/>
              <a:cs typeface="Arial" panose="020B0604020202020204" pitchFamily="34" charset="0"/>
            </a:endParaRPr>
          </a:p>
          <a:p>
            <a:pPr algn="ctr"/>
            <a:endParaRPr lang="es-CO" sz="1700" dirty="0">
              <a:latin typeface="Arial" panose="020B0604020202020204" pitchFamily="34" charset="0"/>
              <a:cs typeface="Arial" panose="020B0604020202020204" pitchFamily="34" charset="0"/>
            </a:endParaRPr>
          </a:p>
          <a:p>
            <a:pPr algn="ctr"/>
            <a:endParaRPr lang="es-CO" sz="1700" dirty="0">
              <a:latin typeface="Arial" panose="020B0604020202020204" pitchFamily="34" charset="0"/>
              <a:cs typeface="Arial" panose="020B0604020202020204" pitchFamily="34" charset="0"/>
            </a:endParaRPr>
          </a:p>
          <a:p>
            <a:pPr algn="ctr"/>
            <a:endParaRPr lang="es-CO" sz="1700" dirty="0">
              <a:latin typeface="Arial" panose="020B0604020202020204" pitchFamily="34" charset="0"/>
              <a:cs typeface="Arial" panose="020B0604020202020204" pitchFamily="34" charset="0"/>
            </a:endParaRPr>
          </a:p>
          <a:p>
            <a:pPr algn="ctr"/>
            <a:endParaRPr lang="es-CO" sz="1700" dirty="0">
              <a:latin typeface="Arial" panose="020B0604020202020204" pitchFamily="34" charset="0"/>
              <a:cs typeface="Arial" panose="020B0604020202020204" pitchFamily="34" charset="0"/>
            </a:endParaRPr>
          </a:p>
          <a:p>
            <a:pPr algn="ctr"/>
            <a:endParaRPr lang="es-CO" sz="1700" dirty="0">
              <a:latin typeface="Arial" panose="020B0604020202020204" pitchFamily="34" charset="0"/>
              <a:cs typeface="Arial" panose="020B0604020202020204" pitchFamily="34" charset="0"/>
            </a:endParaRPr>
          </a:p>
        </p:txBody>
      </p:sp>
      <p:sp>
        <p:nvSpPr>
          <p:cNvPr id="4" name="CuadroTexto 3">
            <a:extLst>
              <a:ext uri="{FF2B5EF4-FFF2-40B4-BE49-F238E27FC236}">
                <a16:creationId xmlns:a16="http://schemas.microsoft.com/office/drawing/2014/main" id="{79368A6D-528F-2D5F-B988-7207A30B27B4}"/>
              </a:ext>
            </a:extLst>
          </p:cNvPr>
          <p:cNvSpPr txBox="1"/>
          <p:nvPr/>
        </p:nvSpPr>
        <p:spPr>
          <a:xfrm>
            <a:off x="6305642" y="1798757"/>
            <a:ext cx="5676715" cy="4585871"/>
          </a:xfrm>
          <a:prstGeom prst="rect">
            <a:avLst/>
          </a:prstGeom>
          <a:solidFill>
            <a:srgbClr val="2F8635">
              <a:alpha val="50196"/>
            </a:srgbClr>
          </a:solidFill>
        </p:spPr>
        <p:txBody>
          <a:bodyPr wrap="square" rtlCol="0">
            <a:spAutoFit/>
          </a:bodyPr>
          <a:lstStyle/>
          <a:p>
            <a:pPr algn="ctr"/>
            <a:r>
              <a:rPr lang="es-CO" sz="2000" b="1" dirty="0">
                <a:latin typeface="Arial" panose="020B0604020202020204" pitchFamily="34" charset="0"/>
                <a:cs typeface="Arial" panose="020B0604020202020204" pitchFamily="34" charset="0"/>
              </a:rPr>
              <a:t>ZONIFICACIÓN PROPUESTA</a:t>
            </a:r>
          </a:p>
          <a:p>
            <a:pPr algn="ctr"/>
            <a:endParaRPr lang="es-CO" sz="1700" dirty="0">
              <a:latin typeface="Arial" panose="020B0604020202020204" pitchFamily="34" charset="0"/>
              <a:cs typeface="Arial" panose="020B0604020202020204" pitchFamily="34" charset="0"/>
            </a:endParaRPr>
          </a:p>
          <a:p>
            <a:pPr algn="ctr"/>
            <a:endParaRPr lang="es-CO" sz="1700" dirty="0">
              <a:latin typeface="Arial" panose="020B0604020202020204" pitchFamily="34" charset="0"/>
              <a:cs typeface="Arial" panose="020B0604020202020204" pitchFamily="34" charset="0"/>
            </a:endParaRPr>
          </a:p>
          <a:p>
            <a:pPr algn="ctr"/>
            <a:endParaRPr lang="es-CO" sz="1700" dirty="0">
              <a:latin typeface="Arial" panose="020B0604020202020204" pitchFamily="34" charset="0"/>
              <a:cs typeface="Arial" panose="020B0604020202020204" pitchFamily="34" charset="0"/>
            </a:endParaRPr>
          </a:p>
          <a:p>
            <a:pPr algn="ctr"/>
            <a:endParaRPr lang="es-CO" sz="1700" dirty="0">
              <a:latin typeface="Arial" panose="020B0604020202020204" pitchFamily="34" charset="0"/>
              <a:cs typeface="Arial" panose="020B0604020202020204" pitchFamily="34" charset="0"/>
            </a:endParaRPr>
          </a:p>
          <a:p>
            <a:pPr algn="ctr"/>
            <a:endParaRPr lang="es-CO" sz="1700" dirty="0">
              <a:latin typeface="Arial" panose="020B0604020202020204" pitchFamily="34" charset="0"/>
              <a:cs typeface="Arial" panose="020B0604020202020204" pitchFamily="34" charset="0"/>
            </a:endParaRPr>
          </a:p>
          <a:p>
            <a:pPr algn="ctr"/>
            <a:endParaRPr lang="es-CO" sz="1700" dirty="0">
              <a:latin typeface="Arial" panose="020B0604020202020204" pitchFamily="34" charset="0"/>
              <a:cs typeface="Arial" panose="020B0604020202020204" pitchFamily="34" charset="0"/>
            </a:endParaRPr>
          </a:p>
          <a:p>
            <a:pPr algn="ctr"/>
            <a:endParaRPr lang="es-CO" sz="1700" dirty="0">
              <a:latin typeface="Arial" panose="020B0604020202020204" pitchFamily="34" charset="0"/>
              <a:cs typeface="Arial" panose="020B0604020202020204" pitchFamily="34" charset="0"/>
            </a:endParaRPr>
          </a:p>
          <a:p>
            <a:pPr algn="ctr"/>
            <a:endParaRPr lang="es-CO" sz="1700" dirty="0">
              <a:latin typeface="Arial" panose="020B0604020202020204" pitchFamily="34" charset="0"/>
              <a:cs typeface="Arial" panose="020B0604020202020204" pitchFamily="34" charset="0"/>
            </a:endParaRPr>
          </a:p>
          <a:p>
            <a:pPr algn="ctr"/>
            <a:endParaRPr lang="es-CO" sz="1700" dirty="0">
              <a:latin typeface="Arial" panose="020B0604020202020204" pitchFamily="34" charset="0"/>
              <a:cs typeface="Arial" panose="020B0604020202020204" pitchFamily="34" charset="0"/>
            </a:endParaRPr>
          </a:p>
          <a:p>
            <a:pPr algn="ctr"/>
            <a:endParaRPr lang="es-CO" sz="1700" dirty="0">
              <a:latin typeface="Arial" panose="020B0604020202020204" pitchFamily="34" charset="0"/>
              <a:cs typeface="Arial" panose="020B0604020202020204" pitchFamily="34" charset="0"/>
            </a:endParaRPr>
          </a:p>
          <a:p>
            <a:pPr algn="ctr"/>
            <a:endParaRPr lang="es-CO" sz="1700" dirty="0">
              <a:latin typeface="Arial" panose="020B0604020202020204" pitchFamily="34" charset="0"/>
              <a:cs typeface="Arial" panose="020B0604020202020204" pitchFamily="34" charset="0"/>
            </a:endParaRPr>
          </a:p>
          <a:p>
            <a:pPr algn="ctr"/>
            <a:endParaRPr lang="es-CO" sz="1700" dirty="0">
              <a:latin typeface="Arial" panose="020B0604020202020204" pitchFamily="34" charset="0"/>
              <a:cs typeface="Arial" panose="020B0604020202020204" pitchFamily="34" charset="0"/>
            </a:endParaRPr>
          </a:p>
          <a:p>
            <a:pPr algn="ctr"/>
            <a:endParaRPr lang="es-CO" sz="1700" dirty="0">
              <a:latin typeface="Arial" panose="020B0604020202020204" pitchFamily="34" charset="0"/>
              <a:cs typeface="Arial" panose="020B0604020202020204" pitchFamily="34" charset="0"/>
            </a:endParaRPr>
          </a:p>
          <a:p>
            <a:pPr algn="ctr"/>
            <a:endParaRPr lang="es-CO" sz="1700" dirty="0">
              <a:latin typeface="Arial" panose="020B0604020202020204" pitchFamily="34" charset="0"/>
              <a:cs typeface="Arial" panose="020B0604020202020204" pitchFamily="34" charset="0"/>
            </a:endParaRPr>
          </a:p>
          <a:p>
            <a:pPr algn="ctr"/>
            <a:endParaRPr lang="es-CO" sz="1700" dirty="0">
              <a:latin typeface="Arial" panose="020B0604020202020204" pitchFamily="34" charset="0"/>
              <a:cs typeface="Arial" panose="020B0604020202020204" pitchFamily="34" charset="0"/>
            </a:endParaRPr>
          </a:p>
          <a:p>
            <a:pPr algn="ctr"/>
            <a:endParaRPr lang="es-CO" sz="1700" dirty="0">
              <a:latin typeface="Arial" panose="020B0604020202020204" pitchFamily="34" charset="0"/>
              <a:cs typeface="Arial" panose="020B0604020202020204" pitchFamily="34" charset="0"/>
            </a:endParaRPr>
          </a:p>
        </p:txBody>
      </p:sp>
      <p:pic>
        <p:nvPicPr>
          <p:cNvPr id="10" name="Imagen 9" descr="Mapa&#10;&#10;Descripción generada automáticamente">
            <a:extLst>
              <a:ext uri="{FF2B5EF4-FFF2-40B4-BE49-F238E27FC236}">
                <a16:creationId xmlns:a16="http://schemas.microsoft.com/office/drawing/2014/main" id="{E628E0C6-02C6-578E-39A1-3A4890CE7038}"/>
              </a:ext>
            </a:extLst>
          </p:cNvPr>
          <p:cNvPicPr>
            <a:picLocks noChangeAspect="1"/>
          </p:cNvPicPr>
          <p:nvPr/>
        </p:nvPicPr>
        <p:blipFill>
          <a:blip r:embed="rId7"/>
          <a:stretch>
            <a:fillRect/>
          </a:stretch>
        </p:blipFill>
        <p:spPr>
          <a:xfrm>
            <a:off x="491221" y="2253551"/>
            <a:ext cx="5323199" cy="3992400"/>
          </a:xfrm>
          <a:prstGeom prst="rect">
            <a:avLst/>
          </a:prstGeom>
        </p:spPr>
      </p:pic>
      <p:pic>
        <p:nvPicPr>
          <p:cNvPr id="13" name="Imagen 12" descr="Mapa&#10;&#10;Descripción generada automáticamente">
            <a:extLst>
              <a:ext uri="{FF2B5EF4-FFF2-40B4-BE49-F238E27FC236}">
                <a16:creationId xmlns:a16="http://schemas.microsoft.com/office/drawing/2014/main" id="{61F8A935-E42E-C215-9FF6-A62769F91CBD}"/>
              </a:ext>
            </a:extLst>
          </p:cNvPr>
          <p:cNvPicPr>
            <a:picLocks noChangeAspect="1"/>
          </p:cNvPicPr>
          <p:nvPr/>
        </p:nvPicPr>
        <p:blipFill>
          <a:blip r:embed="rId8"/>
          <a:stretch>
            <a:fillRect/>
          </a:stretch>
        </p:blipFill>
        <p:spPr>
          <a:xfrm>
            <a:off x="6493375" y="2252118"/>
            <a:ext cx="5325111" cy="3993833"/>
          </a:xfrm>
          <a:prstGeom prst="rect">
            <a:avLst/>
          </a:prstGeom>
        </p:spPr>
      </p:pic>
    </p:spTree>
    <p:extLst>
      <p:ext uri="{BB962C8B-B14F-4D97-AF65-F5344CB8AC3E}">
        <p14:creationId xmlns:p14="http://schemas.microsoft.com/office/powerpoint/2010/main" val="39817737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0A0B8D-045C-E8BC-7D53-C3D381D88A19}"/>
            </a:ext>
          </a:extLst>
        </p:cNvPr>
        <p:cNvGrpSpPr/>
        <p:nvPr/>
      </p:nvGrpSpPr>
      <p:grpSpPr>
        <a:xfrm>
          <a:off x="0" y="0"/>
          <a:ext cx="0" cy="0"/>
          <a:chOff x="0" y="0"/>
          <a:chExt cx="0" cy="0"/>
        </a:xfrm>
      </p:grpSpPr>
      <p:sp>
        <p:nvSpPr>
          <p:cNvPr id="19" name="CuadroTexto 18">
            <a:extLst>
              <a:ext uri="{FF2B5EF4-FFF2-40B4-BE49-F238E27FC236}">
                <a16:creationId xmlns:a16="http://schemas.microsoft.com/office/drawing/2014/main" id="{F50F458F-16DA-A9C0-FA04-AD3126C0143E}"/>
              </a:ext>
            </a:extLst>
          </p:cNvPr>
          <p:cNvSpPr txBox="1"/>
          <p:nvPr/>
        </p:nvSpPr>
        <p:spPr>
          <a:xfrm>
            <a:off x="6636853" y="2899696"/>
            <a:ext cx="5027642" cy="1354217"/>
          </a:xfrm>
          <a:prstGeom prst="rect">
            <a:avLst/>
          </a:prstGeom>
          <a:solidFill>
            <a:schemeClr val="bg1">
              <a:lumMod val="95000"/>
            </a:schemeClr>
          </a:solidFill>
        </p:spPr>
        <p:txBody>
          <a:bodyPr wrap="square" rtlCol="0">
            <a:spAutoFit/>
          </a:bodyPr>
          <a:lstStyle/>
          <a:p>
            <a:pPr algn="ctr"/>
            <a:r>
              <a:rPr lang="es-ES" sz="3200" b="1" dirty="0">
                <a:solidFill>
                  <a:schemeClr val="tx1">
                    <a:lumMod val="75000"/>
                    <a:lumOff val="25000"/>
                  </a:schemeClr>
                </a:solidFill>
                <a:latin typeface="Century Gothic" panose="020B0502020202020204" pitchFamily="34" charset="0"/>
                <a:cs typeface="Arial" panose="020B0604020202020204" pitchFamily="34" charset="0"/>
              </a:rPr>
              <a:t>INTERVENCION TIERRASUA S.A.S </a:t>
            </a:r>
          </a:p>
          <a:p>
            <a:pPr algn="ctr"/>
            <a:r>
              <a:rPr lang="es-ES" b="1" dirty="0">
                <a:solidFill>
                  <a:schemeClr val="tx1">
                    <a:lumMod val="75000"/>
                    <a:lumOff val="25000"/>
                  </a:schemeClr>
                </a:solidFill>
                <a:latin typeface="Century Gothic" panose="020B0502020202020204" pitchFamily="34" charset="0"/>
                <a:cs typeface="Arial" panose="020B0604020202020204" pitchFamily="34" charset="0"/>
              </a:rPr>
              <a:t>MARZO - ABRIL 2025</a:t>
            </a:r>
            <a:endParaRPr lang="es-CO" b="1" dirty="0">
              <a:solidFill>
                <a:schemeClr val="tx1">
                  <a:lumMod val="75000"/>
                  <a:lumOff val="25000"/>
                </a:schemeClr>
              </a:solidFill>
              <a:latin typeface="Century Gothic" panose="020B0502020202020204" pitchFamily="34" charset="0"/>
              <a:cs typeface="Arial" panose="020B0604020202020204" pitchFamily="34" charset="0"/>
            </a:endParaRPr>
          </a:p>
        </p:txBody>
      </p:sp>
      <p:pic>
        <p:nvPicPr>
          <p:cNvPr id="29" name="Imagen 28">
            <a:extLst>
              <a:ext uri="{FF2B5EF4-FFF2-40B4-BE49-F238E27FC236}">
                <a16:creationId xmlns:a16="http://schemas.microsoft.com/office/drawing/2014/main" id="{31F9DF4A-D9C9-7D80-6C32-AF1F795934EA}"/>
              </a:ext>
            </a:extLst>
          </p:cNvPr>
          <p:cNvPicPr>
            <a:picLocks noChangeAspect="1"/>
          </p:cNvPicPr>
          <p:nvPr/>
        </p:nvPicPr>
        <p:blipFill>
          <a:blip r:embed="rId3"/>
          <a:srcRect r="55260"/>
          <a:stretch/>
        </p:blipFill>
        <p:spPr>
          <a:xfrm>
            <a:off x="7481829" y="5886011"/>
            <a:ext cx="2481162" cy="1045047"/>
          </a:xfrm>
          <a:prstGeom prst="rect">
            <a:avLst/>
          </a:prstGeom>
        </p:spPr>
      </p:pic>
      <p:pic>
        <p:nvPicPr>
          <p:cNvPr id="30" name="Imagen 29" descr="Logotipo&#10;&#10;Descripción generada automáticamente">
            <a:extLst>
              <a:ext uri="{FF2B5EF4-FFF2-40B4-BE49-F238E27FC236}">
                <a16:creationId xmlns:a16="http://schemas.microsoft.com/office/drawing/2014/main" id="{339B0E0B-305A-B467-F626-5F718D024F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09969" y="5880818"/>
            <a:ext cx="1447800" cy="977182"/>
          </a:xfrm>
          <a:prstGeom prst="rect">
            <a:avLst/>
          </a:prstGeom>
        </p:spPr>
      </p:pic>
      <p:pic>
        <p:nvPicPr>
          <p:cNvPr id="2" name="Imagen 1">
            <a:extLst>
              <a:ext uri="{FF2B5EF4-FFF2-40B4-BE49-F238E27FC236}">
                <a16:creationId xmlns:a16="http://schemas.microsoft.com/office/drawing/2014/main" id="{3A2FDE0B-66DE-0FD8-B110-FCA7ED5F35F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4479" y1="33519" x2="44479" y2="33519"/>
                        <a14:foregroundMark x1="43385" y1="32407" x2="43385" y2="30741"/>
                        <a14:foregroundMark x1="41354" y1="40185" x2="41354" y2="40185"/>
                        <a14:foregroundMark x1="41354" y1="40463" x2="37031" y2="32963"/>
                        <a14:foregroundMark x1="39792" y1="40463" x2="39792" y2="40463"/>
                        <a14:foregroundMark x1="49740" y1="50926" x2="49740" y2="50926"/>
                        <a14:foregroundMark x1="49740" y1="42315" x2="48646" y2="60833"/>
                        <a14:foregroundMark x1="48021" y1="47870" x2="48021" y2="47870"/>
                        <a14:foregroundMark x1="64323" y1="66111" x2="64323" y2="66111"/>
                        <a14:foregroundMark x1="68021" y1="48148" x2="68021" y2="48148"/>
                        <a14:foregroundMark x1="57188" y1="70185" x2="57188" y2="70185"/>
                        <a14:foregroundMark x1="59948" y1="66389" x2="61823" y2="73241"/>
                        <a14:foregroundMark x1="61510" y1="61944" x2="61510" y2="61944"/>
                        <a14:foregroundMark x1="61510" y1="62222" x2="61510" y2="62222"/>
                        <a14:foregroundMark x1="74531" y1="79907" x2="74531" y2="79907"/>
                        <a14:foregroundMark x1="78594" y1="69352" x2="78594" y2="69352"/>
                        <a14:foregroundMark x1="86042" y1="48426" x2="86042" y2="48426"/>
                        <a14:foregroundMark x1="83542" y1="33241" x2="83542" y2="33241"/>
                        <a14:foregroundMark x1="66510" y1="18056" x2="66510" y2="18056"/>
                        <a14:foregroundMark x1="28646" y1="19722" x2="28646" y2="19722"/>
                        <a14:foregroundMark x1="21354" y1="29907" x2="21354" y2="29907"/>
                        <a14:foregroundMark x1="51302" y1="12037" x2="51302" y2="12037"/>
                        <a14:foregroundMark x1="28177" y1="48981" x2="28177" y2="48981"/>
                        <a14:foregroundMark x1="13281" y1="49259" x2="13281" y2="49259"/>
                        <a14:foregroundMark x1="20104" y1="74352" x2="20104" y2="74352"/>
                        <a14:foregroundMark x1="29115" y1="82593" x2="29115" y2="82593"/>
                        <a14:foregroundMark x1="38698" y1="69907" x2="38698" y2="69907"/>
                        <a14:foregroundMark x1="49583" y1="83148" x2="49583" y2="83148"/>
                        <a14:foregroundMark x1="48490" y1="82593" x2="48490" y2="82593"/>
                        <a14:foregroundMark x1="26927" y1="79630" x2="26927" y2="79630"/>
                        <a14:foregroundMark x1="27396" y1="80185" x2="27396" y2="80185"/>
                        <a14:foregroundMark x1="30469" y1="79074" x2="30469" y2="79074"/>
                        <a14:foregroundMark x1="11875" y1="58889" x2="12031" y2="60278"/>
                        <a14:foregroundMark x1="40365" y1="53241" x2="40365" y2="53241"/>
                        <a14:foregroundMark x1="59375" y1="44074" x2="59375" y2="44074"/>
                        <a14:foregroundMark x1="61615" y1="45370" x2="61615" y2="45370"/>
                      </a14:backgroundRemoval>
                    </a14:imgEffect>
                  </a14:imgLayer>
                </a14:imgProps>
              </a:ext>
            </a:extLst>
          </a:blip>
          <a:stretch>
            <a:fillRect/>
          </a:stretch>
        </p:blipFill>
        <p:spPr>
          <a:xfrm>
            <a:off x="306909" y="1593081"/>
            <a:ext cx="7053242" cy="3967449"/>
          </a:xfrm>
          <a:prstGeom prst="rect">
            <a:avLst/>
          </a:prstGeom>
        </p:spPr>
      </p:pic>
    </p:spTree>
    <p:extLst>
      <p:ext uri="{BB962C8B-B14F-4D97-AF65-F5344CB8AC3E}">
        <p14:creationId xmlns:p14="http://schemas.microsoft.com/office/powerpoint/2010/main" val="15218829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E5612B-AC19-9C2A-1BA0-5FEE303C4704}"/>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942EE31F-4B43-9E94-B8B8-3E46B68B37C8}"/>
              </a:ext>
            </a:extLst>
          </p:cNvPr>
          <p:cNvPicPr>
            <a:picLocks noGrp="1" noRot="1" noChangeAspect="1" noMove="1" noResize="1" noEditPoints="1" noAdjustHandles="1" noChangeArrowheads="1" noChangeShapeType="1" noCrop="1"/>
          </p:cNvPicPr>
          <p:nvPr/>
        </p:nvPicPr>
        <p:blipFill>
          <a:blip r:embed="rId3"/>
          <a:stretch>
            <a:fillRect/>
          </a:stretch>
        </p:blipFill>
        <p:spPr>
          <a:xfrm flipV="1">
            <a:off x="0" y="0"/>
            <a:ext cx="12192000" cy="6858000"/>
          </a:xfrm>
          <a:prstGeom prst="rect">
            <a:avLst/>
          </a:prstGeom>
        </p:spPr>
      </p:pic>
      <p:sp>
        <p:nvSpPr>
          <p:cNvPr id="9" name="CuadroTexto 8">
            <a:extLst>
              <a:ext uri="{FF2B5EF4-FFF2-40B4-BE49-F238E27FC236}">
                <a16:creationId xmlns:a16="http://schemas.microsoft.com/office/drawing/2014/main" id="{CCD1C3DD-2235-13E1-1FCC-8DF1E3AFC029}"/>
              </a:ext>
            </a:extLst>
          </p:cNvPr>
          <p:cNvSpPr txBox="1"/>
          <p:nvPr/>
        </p:nvSpPr>
        <p:spPr>
          <a:xfrm>
            <a:off x="3216525" y="162579"/>
            <a:ext cx="5758949" cy="738664"/>
          </a:xfrm>
          <a:prstGeom prst="rect">
            <a:avLst/>
          </a:prstGeom>
          <a:noFill/>
        </p:spPr>
        <p:txBody>
          <a:bodyPr wrap="none" rtlCol="0">
            <a:spAutoFit/>
          </a:bodyPr>
          <a:lstStyle/>
          <a:p>
            <a:pPr algn="ctr"/>
            <a:r>
              <a:rPr lang="es-CO" sz="2400" b="1" dirty="0">
                <a:solidFill>
                  <a:schemeClr val="tx1">
                    <a:lumMod val="75000"/>
                    <a:lumOff val="25000"/>
                  </a:schemeClr>
                </a:solidFill>
                <a:latin typeface="Arial" panose="020B0604020202020204" pitchFamily="34" charset="0"/>
                <a:cs typeface="Arial" panose="020B0604020202020204" pitchFamily="34" charset="0"/>
              </a:rPr>
              <a:t>INTERVENCIONES TIERRASUA S.A.S </a:t>
            </a:r>
          </a:p>
          <a:p>
            <a:pPr algn="ctr"/>
            <a:r>
              <a:rPr lang="es-CO" b="1" dirty="0">
                <a:solidFill>
                  <a:schemeClr val="tx1">
                    <a:lumMod val="75000"/>
                    <a:lumOff val="25000"/>
                  </a:schemeClr>
                </a:solidFill>
                <a:latin typeface="Arial" panose="020B0604020202020204" pitchFamily="34" charset="0"/>
                <a:cs typeface="Arial" panose="020B0604020202020204" pitchFamily="34" charset="0"/>
              </a:rPr>
              <a:t>MARZO - ABRIL 2025</a:t>
            </a:r>
          </a:p>
        </p:txBody>
      </p:sp>
      <p:pic>
        <p:nvPicPr>
          <p:cNvPr id="12" name="Imagen 11">
            <a:extLst>
              <a:ext uri="{FF2B5EF4-FFF2-40B4-BE49-F238E27FC236}">
                <a16:creationId xmlns:a16="http://schemas.microsoft.com/office/drawing/2014/main" id="{D3E3D139-C87D-460A-53C7-D332A5EEF9FE}"/>
              </a:ext>
            </a:extLst>
          </p:cNvPr>
          <p:cNvPicPr>
            <a:picLocks noChangeAspect="1"/>
          </p:cNvPicPr>
          <p:nvPr/>
        </p:nvPicPr>
        <p:blipFill>
          <a:blip r:embed="rId4"/>
          <a:srcRect r="55260"/>
          <a:stretch/>
        </p:blipFill>
        <p:spPr>
          <a:xfrm>
            <a:off x="-36448" y="9388"/>
            <a:ext cx="2481162" cy="1045047"/>
          </a:xfrm>
          <a:prstGeom prst="rect">
            <a:avLst/>
          </a:prstGeom>
        </p:spPr>
      </p:pic>
      <p:pic>
        <p:nvPicPr>
          <p:cNvPr id="14" name="Imagen 13" descr="Logotipo&#10;&#10;Descripción generada automáticamente">
            <a:extLst>
              <a:ext uri="{FF2B5EF4-FFF2-40B4-BE49-F238E27FC236}">
                <a16:creationId xmlns:a16="http://schemas.microsoft.com/office/drawing/2014/main" id="{18A10665-7A7D-0E83-A61E-4CE06272D7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53192" y="43320"/>
            <a:ext cx="1447800" cy="977182"/>
          </a:xfrm>
          <a:prstGeom prst="rect">
            <a:avLst/>
          </a:prstGeom>
        </p:spPr>
      </p:pic>
      <p:graphicFrame>
        <p:nvGraphicFramePr>
          <p:cNvPr id="3" name="Tabla 2">
            <a:extLst>
              <a:ext uri="{FF2B5EF4-FFF2-40B4-BE49-F238E27FC236}">
                <a16:creationId xmlns:a16="http://schemas.microsoft.com/office/drawing/2014/main" id="{0AE7EEBB-553A-2D48-6193-5798A691976F}"/>
              </a:ext>
            </a:extLst>
          </p:cNvPr>
          <p:cNvGraphicFramePr>
            <a:graphicFrameLocks noGrp="1"/>
          </p:cNvGraphicFramePr>
          <p:nvPr/>
        </p:nvGraphicFramePr>
        <p:xfrm>
          <a:off x="609194" y="2373093"/>
          <a:ext cx="4120679" cy="1769695"/>
        </p:xfrm>
        <a:graphic>
          <a:graphicData uri="http://schemas.openxmlformats.org/drawingml/2006/table">
            <a:tbl>
              <a:tblPr firstRow="1" firstCol="1" bandRow="1">
                <a:tableStyleId>{3B4B98B0-60AC-42C2-AFA5-B58CD77FA1E5}</a:tableStyleId>
              </a:tblPr>
              <a:tblGrid>
                <a:gridCol w="1945397">
                  <a:extLst>
                    <a:ext uri="{9D8B030D-6E8A-4147-A177-3AD203B41FA5}">
                      <a16:colId xmlns:a16="http://schemas.microsoft.com/office/drawing/2014/main" val="1689217104"/>
                    </a:ext>
                  </a:extLst>
                </a:gridCol>
                <a:gridCol w="2175282">
                  <a:extLst>
                    <a:ext uri="{9D8B030D-6E8A-4147-A177-3AD203B41FA5}">
                      <a16:colId xmlns:a16="http://schemas.microsoft.com/office/drawing/2014/main" val="1687026583"/>
                    </a:ext>
                  </a:extLst>
                </a:gridCol>
              </a:tblGrid>
              <a:tr h="451129">
                <a:tc>
                  <a:txBody>
                    <a:bodyPr/>
                    <a:lstStyle/>
                    <a:p>
                      <a:pPr algn="ctr">
                        <a:lnSpc>
                          <a:spcPct val="107000"/>
                        </a:lnSpc>
                        <a:spcAft>
                          <a:spcPts val="800"/>
                        </a:spcAft>
                      </a:pPr>
                      <a:r>
                        <a:rPr lang="es-CO" sz="1200" dirty="0">
                          <a:effectLst/>
                        </a:rPr>
                        <a:t>PERIODO</a:t>
                      </a:r>
                      <a:endParaRPr lang="es-CO" sz="1100" dirty="0">
                        <a:effectLst/>
                        <a:latin typeface="Calibri" panose="020F0502020204030204" pitchFamily="34" charset="0"/>
                        <a:ea typeface="Calibri" panose="020F0502020204030204" pitchFamily="34" charset="0"/>
                      </a:endParaRPr>
                    </a:p>
                  </a:txBody>
                  <a:tcPr marL="44450" marR="44450" marT="0" marB="0" anchor="ctr"/>
                </a:tc>
                <a:tc>
                  <a:txBody>
                    <a:bodyPr/>
                    <a:lstStyle/>
                    <a:p>
                      <a:pPr algn="ctr">
                        <a:lnSpc>
                          <a:spcPct val="107000"/>
                        </a:lnSpc>
                        <a:spcAft>
                          <a:spcPts val="800"/>
                        </a:spcAft>
                      </a:pPr>
                      <a:r>
                        <a:rPr lang="es-CO" sz="1200" dirty="0">
                          <a:effectLst/>
                        </a:rPr>
                        <a:t>KILOMETROS INTERVENIDOS</a:t>
                      </a:r>
                      <a:endParaRPr lang="es-CO" sz="1100" dirty="0">
                        <a:effectLst/>
                        <a:latin typeface="Calibri" panose="020F0502020204030204" pitchFamily="34" charset="0"/>
                        <a:ea typeface="Calibri" panose="020F0502020204030204" pitchFamily="34" charset="0"/>
                      </a:endParaRPr>
                    </a:p>
                  </a:txBody>
                  <a:tcPr marL="44450" marR="44450" marT="0" marB="0" anchor="ctr"/>
                </a:tc>
                <a:extLst>
                  <a:ext uri="{0D108BD9-81ED-4DB2-BD59-A6C34878D82A}">
                    <a16:rowId xmlns:a16="http://schemas.microsoft.com/office/drawing/2014/main" val="570550890"/>
                  </a:ext>
                </a:extLst>
              </a:tr>
              <a:tr h="428263">
                <a:tc>
                  <a:txBody>
                    <a:bodyPr/>
                    <a:lstStyle/>
                    <a:p>
                      <a:pPr algn="ctr">
                        <a:lnSpc>
                          <a:spcPct val="107000"/>
                        </a:lnSpc>
                        <a:spcAft>
                          <a:spcPts val="800"/>
                        </a:spcAft>
                      </a:pPr>
                      <a:r>
                        <a:rPr lang="es-CO" sz="1100" dirty="0">
                          <a:effectLst/>
                          <a:latin typeface="Calibri" panose="020F0502020204030204" pitchFamily="34" charset="0"/>
                          <a:ea typeface="Calibri" panose="020F0502020204030204" pitchFamily="34" charset="0"/>
                        </a:rPr>
                        <a:t>MARZO </a:t>
                      </a:r>
                    </a:p>
                  </a:txBody>
                  <a:tcPr marL="44450" marR="44450" marT="0" marB="0" anchor="ctr"/>
                </a:tc>
                <a:tc>
                  <a:txBody>
                    <a:bodyPr/>
                    <a:lstStyle/>
                    <a:p>
                      <a:pPr algn="ctr">
                        <a:lnSpc>
                          <a:spcPct val="107000"/>
                        </a:lnSpc>
                        <a:spcAft>
                          <a:spcPts val="800"/>
                        </a:spcAft>
                      </a:pPr>
                      <a:r>
                        <a:rPr lang="es-CO" sz="1200" dirty="0">
                          <a:effectLst/>
                          <a:latin typeface="Calibri" panose="020F0502020204030204" pitchFamily="34" charset="0"/>
                          <a:ea typeface="Calibri" panose="020F0502020204030204" pitchFamily="34" charset="0"/>
                        </a:rPr>
                        <a:t>191.6</a:t>
                      </a:r>
                      <a:endParaRPr lang="es-CO" sz="1100" dirty="0">
                        <a:effectLst/>
                        <a:latin typeface="Calibri" panose="020F0502020204030204" pitchFamily="34" charset="0"/>
                        <a:ea typeface="Calibri" panose="020F0502020204030204" pitchFamily="34" charset="0"/>
                      </a:endParaRPr>
                    </a:p>
                  </a:txBody>
                  <a:tcPr marL="44450" marR="44450" marT="0" marB="0" anchor="ctr"/>
                </a:tc>
                <a:extLst>
                  <a:ext uri="{0D108BD9-81ED-4DB2-BD59-A6C34878D82A}">
                    <a16:rowId xmlns:a16="http://schemas.microsoft.com/office/drawing/2014/main" val="2012937086"/>
                  </a:ext>
                </a:extLst>
              </a:tr>
              <a:tr h="405114">
                <a:tc>
                  <a:txBody>
                    <a:bodyPr/>
                    <a:lstStyle/>
                    <a:p>
                      <a:pPr algn="ctr">
                        <a:lnSpc>
                          <a:spcPct val="107000"/>
                        </a:lnSpc>
                        <a:spcAft>
                          <a:spcPts val="800"/>
                        </a:spcAft>
                      </a:pPr>
                      <a:r>
                        <a:rPr lang="es-CO" sz="1200" dirty="0">
                          <a:effectLst/>
                          <a:latin typeface="Calibri" panose="020F0502020204030204" pitchFamily="34" charset="0"/>
                          <a:ea typeface="Calibri" panose="020F0502020204030204" pitchFamily="34" charset="0"/>
                        </a:rPr>
                        <a:t>ABRIL </a:t>
                      </a:r>
                      <a:endParaRPr lang="es-CO" sz="1100" dirty="0">
                        <a:effectLst/>
                        <a:latin typeface="Calibri" panose="020F0502020204030204" pitchFamily="34" charset="0"/>
                        <a:ea typeface="Calibri" panose="020F0502020204030204" pitchFamily="34" charset="0"/>
                      </a:endParaRPr>
                    </a:p>
                  </a:txBody>
                  <a:tcPr marL="44450" marR="44450" marT="0" marB="0" anchor="ctr"/>
                </a:tc>
                <a:tc>
                  <a:txBody>
                    <a:bodyPr/>
                    <a:lstStyle/>
                    <a:p>
                      <a:pPr algn="ctr">
                        <a:lnSpc>
                          <a:spcPct val="107000"/>
                        </a:lnSpc>
                        <a:spcAft>
                          <a:spcPts val="800"/>
                        </a:spcAft>
                      </a:pPr>
                      <a:r>
                        <a:rPr lang="es-CO" sz="1200" dirty="0">
                          <a:effectLst/>
                          <a:latin typeface="Calibri" panose="020F0502020204030204" pitchFamily="34" charset="0"/>
                          <a:ea typeface="Calibri" panose="020F0502020204030204" pitchFamily="34" charset="0"/>
                        </a:rPr>
                        <a:t>144.9</a:t>
                      </a:r>
                    </a:p>
                  </a:txBody>
                  <a:tcPr marL="44450" marR="44450" marT="0" marB="0" anchor="ctr"/>
                </a:tc>
                <a:extLst>
                  <a:ext uri="{0D108BD9-81ED-4DB2-BD59-A6C34878D82A}">
                    <a16:rowId xmlns:a16="http://schemas.microsoft.com/office/drawing/2014/main" val="4073684087"/>
                  </a:ext>
                </a:extLst>
              </a:tr>
              <a:tr h="485189">
                <a:tc>
                  <a:txBody>
                    <a:bodyPr/>
                    <a:lstStyle/>
                    <a:p>
                      <a:pPr algn="ctr">
                        <a:lnSpc>
                          <a:spcPct val="107000"/>
                        </a:lnSpc>
                        <a:spcAft>
                          <a:spcPts val="800"/>
                        </a:spcAft>
                      </a:pPr>
                      <a:r>
                        <a:rPr lang="es-CO" sz="1200" dirty="0">
                          <a:effectLst/>
                        </a:rPr>
                        <a:t>TOTAL </a:t>
                      </a:r>
                      <a:endParaRPr lang="es-CO" sz="1100" dirty="0">
                        <a:effectLst/>
                        <a:latin typeface="Calibri" panose="020F0502020204030204" pitchFamily="34" charset="0"/>
                        <a:ea typeface="Calibri" panose="020F0502020204030204" pitchFamily="34" charset="0"/>
                      </a:endParaRPr>
                    </a:p>
                  </a:txBody>
                  <a:tcPr marL="44450" marR="44450" marT="0" marB="0" anchor="ctr"/>
                </a:tc>
                <a:tc>
                  <a:txBody>
                    <a:bodyPr/>
                    <a:lstStyle/>
                    <a:p>
                      <a:pPr algn="ctr">
                        <a:lnSpc>
                          <a:spcPct val="107000"/>
                        </a:lnSpc>
                        <a:spcAft>
                          <a:spcPts val="800"/>
                        </a:spcAft>
                      </a:pPr>
                      <a:r>
                        <a:rPr lang="es-CO" sz="1200" b="1" dirty="0">
                          <a:effectLst/>
                          <a:latin typeface="Calibri" panose="020F0502020204030204" pitchFamily="34" charset="0"/>
                          <a:ea typeface="Calibri" panose="020F0502020204030204" pitchFamily="34" charset="0"/>
                        </a:rPr>
                        <a:t>336.5</a:t>
                      </a:r>
                      <a:endParaRPr lang="es-CO" sz="1100" b="1" dirty="0">
                        <a:effectLst/>
                        <a:latin typeface="Calibri" panose="020F0502020204030204" pitchFamily="34" charset="0"/>
                        <a:ea typeface="Calibri" panose="020F0502020204030204" pitchFamily="34" charset="0"/>
                      </a:endParaRPr>
                    </a:p>
                  </a:txBody>
                  <a:tcPr marL="44450" marR="44450" marT="0" marB="0" anchor="ctr"/>
                </a:tc>
                <a:extLst>
                  <a:ext uri="{0D108BD9-81ED-4DB2-BD59-A6C34878D82A}">
                    <a16:rowId xmlns:a16="http://schemas.microsoft.com/office/drawing/2014/main" val="599127197"/>
                  </a:ext>
                </a:extLst>
              </a:tr>
            </a:tbl>
          </a:graphicData>
        </a:graphic>
      </p:graphicFrame>
      <p:sp>
        <p:nvSpPr>
          <p:cNvPr id="8" name="CuadroTexto 7">
            <a:extLst>
              <a:ext uri="{FF2B5EF4-FFF2-40B4-BE49-F238E27FC236}">
                <a16:creationId xmlns:a16="http://schemas.microsoft.com/office/drawing/2014/main" id="{93500B66-685E-27A8-3C47-743F5C55B0E9}"/>
              </a:ext>
            </a:extLst>
          </p:cNvPr>
          <p:cNvSpPr txBox="1"/>
          <p:nvPr/>
        </p:nvSpPr>
        <p:spPr>
          <a:xfrm>
            <a:off x="609194" y="1072484"/>
            <a:ext cx="10973612" cy="862416"/>
          </a:xfrm>
          <a:prstGeom prst="rect">
            <a:avLst/>
          </a:prstGeom>
          <a:solidFill>
            <a:schemeClr val="bg1">
              <a:lumMod val="95000"/>
            </a:schemeClr>
          </a:solidFill>
        </p:spPr>
        <p:txBody>
          <a:bodyPr wrap="square">
            <a:spAutoFit/>
          </a:bodyPr>
          <a:lstStyle/>
          <a:p>
            <a:pPr algn="just">
              <a:lnSpc>
                <a:spcPct val="107000"/>
              </a:lnSpc>
              <a:spcAft>
                <a:spcPts val="800"/>
              </a:spcAft>
              <a:tabLst>
                <a:tab pos="622300" algn="l"/>
              </a:tabLst>
            </a:pPr>
            <a:r>
              <a:rPr lang="es-ES" sz="1600" dirty="0">
                <a:effectLst/>
                <a:latin typeface="Century Gothic" panose="020B0502020202020204" pitchFamily="34" charset="0"/>
                <a:ea typeface="Calibri" panose="020F0502020204030204" pitchFamily="34" charset="0"/>
              </a:rPr>
              <a:t>En el periodo comprendido entre el </a:t>
            </a:r>
            <a:r>
              <a:rPr lang="es-ES" sz="1600" dirty="0">
                <a:latin typeface="Century Gothic" panose="020B0502020202020204" pitchFamily="34" charset="0"/>
                <a:ea typeface="Calibri" panose="020F0502020204030204" pitchFamily="34" charset="0"/>
              </a:rPr>
              <a:t>03 de Marzo al 27 de abril de 2025</a:t>
            </a:r>
            <a:r>
              <a:rPr lang="es-ES" sz="1600" dirty="0">
                <a:effectLst/>
                <a:latin typeface="Century Gothic" panose="020B0502020202020204" pitchFamily="34" charset="0"/>
                <a:ea typeface="Calibri" panose="020F0502020204030204" pitchFamily="34" charset="0"/>
              </a:rPr>
              <a:t> Tierrasua S.A.S intervino un total de </a:t>
            </a:r>
            <a:r>
              <a:rPr lang="es-ES" sz="1600" b="1" dirty="0">
                <a:effectLst/>
                <a:latin typeface="Century Gothic" panose="020B0502020202020204" pitchFamily="34" charset="0"/>
                <a:ea typeface="Calibri" panose="020F0502020204030204" pitchFamily="34" charset="0"/>
              </a:rPr>
              <a:t>336.5 km</a:t>
            </a:r>
            <a:r>
              <a:rPr lang="es-ES" sz="1600" dirty="0">
                <a:effectLst/>
                <a:latin typeface="Century Gothic" panose="020B0502020202020204" pitchFamily="34" charset="0"/>
                <a:ea typeface="Calibri" panose="020F0502020204030204" pitchFamily="34" charset="0"/>
              </a:rPr>
              <a:t>, ejecutados </a:t>
            </a:r>
            <a:r>
              <a:rPr lang="es-ES" sz="1600" b="1" dirty="0">
                <a:effectLst/>
                <a:latin typeface="Century Gothic" panose="020B0502020202020204" pitchFamily="34" charset="0"/>
                <a:ea typeface="Calibri" panose="020F0502020204030204" pitchFamily="34" charset="0"/>
              </a:rPr>
              <a:t>98.1 km</a:t>
            </a:r>
            <a:r>
              <a:rPr lang="es-ES" sz="1600" dirty="0">
                <a:effectLst/>
                <a:latin typeface="Century Gothic" panose="020B0502020202020204" pitchFamily="34" charset="0"/>
                <a:ea typeface="Calibri" panose="020F0502020204030204" pitchFamily="34" charset="0"/>
              </a:rPr>
              <a:t> en vías </a:t>
            </a:r>
            <a:r>
              <a:rPr lang="es-ES" sz="1600" dirty="0">
                <a:latin typeface="Century Gothic" panose="020B0502020202020204" pitchFamily="34" charset="0"/>
                <a:ea typeface="Calibri" panose="020F0502020204030204" pitchFamily="34" charset="0"/>
              </a:rPr>
              <a:t>departamentales </a:t>
            </a:r>
            <a:r>
              <a:rPr lang="es-ES" sz="1600" dirty="0">
                <a:effectLst/>
                <a:latin typeface="Century Gothic" panose="020B0502020202020204" pitchFamily="34" charset="0"/>
                <a:ea typeface="Calibri" panose="020F0502020204030204" pitchFamily="34" charset="0"/>
              </a:rPr>
              <a:t>y </a:t>
            </a:r>
            <a:r>
              <a:rPr lang="es-ES" sz="1600" b="1" dirty="0">
                <a:effectLst/>
                <a:latin typeface="Century Gothic" panose="020B0502020202020204" pitchFamily="34" charset="0"/>
                <a:ea typeface="Calibri" panose="020F0502020204030204" pitchFamily="34" charset="0"/>
              </a:rPr>
              <a:t>238.4 km</a:t>
            </a:r>
            <a:r>
              <a:rPr lang="es-ES" sz="1600" dirty="0">
                <a:effectLst/>
                <a:latin typeface="Century Gothic" panose="020B0502020202020204" pitchFamily="34" charset="0"/>
                <a:ea typeface="Calibri" panose="020F0502020204030204" pitchFamily="34" charset="0"/>
              </a:rPr>
              <a:t> en vías </a:t>
            </a:r>
            <a:r>
              <a:rPr lang="es-ES" sz="1600" dirty="0">
                <a:latin typeface="Century Gothic" panose="020B0502020202020204" pitchFamily="34" charset="0"/>
                <a:ea typeface="Calibri" panose="020F0502020204030204" pitchFamily="34" charset="0"/>
              </a:rPr>
              <a:t>municipales</a:t>
            </a:r>
            <a:r>
              <a:rPr lang="es-ES" sz="1600" dirty="0">
                <a:effectLst/>
                <a:latin typeface="Century Gothic" panose="020B0502020202020204" pitchFamily="34" charset="0"/>
                <a:ea typeface="Calibri" panose="020F0502020204030204" pitchFamily="34" charset="0"/>
              </a:rPr>
              <a:t>, </a:t>
            </a:r>
            <a:r>
              <a:rPr lang="es-ES" sz="1600" dirty="0">
                <a:latin typeface="Century Gothic" panose="020B0502020202020204" pitchFamily="34" charset="0"/>
                <a:ea typeface="Calibri" panose="020F0502020204030204" pitchFamily="34" charset="0"/>
              </a:rPr>
              <a:t>por ende, </a:t>
            </a:r>
            <a:r>
              <a:rPr lang="es-ES" sz="1600" dirty="0">
                <a:effectLst/>
                <a:latin typeface="Century Gothic" panose="020B0502020202020204" pitchFamily="34" charset="0"/>
                <a:ea typeface="Calibri" panose="020F0502020204030204" pitchFamily="34" charset="0"/>
              </a:rPr>
              <a:t>fueron intervenidos</a:t>
            </a:r>
            <a:r>
              <a:rPr lang="es-ES" sz="1600" b="1" dirty="0">
                <a:effectLst/>
                <a:latin typeface="Century Gothic" panose="020B0502020202020204" pitchFamily="34" charset="0"/>
                <a:ea typeface="Calibri" panose="020F0502020204030204" pitchFamily="34" charset="0"/>
              </a:rPr>
              <a:t> </a:t>
            </a:r>
            <a:r>
              <a:rPr lang="es-ES" sz="1600" b="1" dirty="0">
                <a:latin typeface="Century Gothic" panose="020B0502020202020204" pitchFamily="34" charset="0"/>
                <a:ea typeface="Calibri" panose="020F0502020204030204" pitchFamily="34" charset="0"/>
              </a:rPr>
              <a:t>31</a:t>
            </a:r>
            <a:r>
              <a:rPr lang="es-ES" sz="1600" b="1" dirty="0">
                <a:effectLst/>
                <a:latin typeface="Century Gothic" panose="020B0502020202020204" pitchFamily="34" charset="0"/>
                <a:ea typeface="Calibri" panose="020F0502020204030204" pitchFamily="34" charset="0"/>
              </a:rPr>
              <a:t> </a:t>
            </a:r>
            <a:r>
              <a:rPr lang="es-ES" sz="1600" dirty="0">
                <a:effectLst/>
                <a:latin typeface="Century Gothic" panose="020B0502020202020204" pitchFamily="34" charset="0"/>
                <a:ea typeface="Calibri" panose="020F0502020204030204" pitchFamily="34" charset="0"/>
              </a:rPr>
              <a:t>municipios </a:t>
            </a:r>
            <a:r>
              <a:rPr lang="es-ES" sz="1600" dirty="0">
                <a:latin typeface="Century Gothic" panose="020B0502020202020204" pitchFamily="34" charset="0"/>
                <a:ea typeface="Calibri" panose="020F0502020204030204" pitchFamily="34" charset="0"/>
              </a:rPr>
              <a:t>y</a:t>
            </a:r>
            <a:r>
              <a:rPr lang="es-ES" sz="1600" b="1" dirty="0">
                <a:latin typeface="Century Gothic" panose="020B0502020202020204" pitchFamily="34" charset="0"/>
                <a:ea typeface="Calibri" panose="020F0502020204030204" pitchFamily="34" charset="0"/>
              </a:rPr>
              <a:t> 127 </a:t>
            </a:r>
            <a:r>
              <a:rPr lang="es-ES" sz="1600" dirty="0">
                <a:latin typeface="Century Gothic" panose="020B0502020202020204" pitchFamily="34" charset="0"/>
                <a:ea typeface="Calibri" panose="020F0502020204030204" pitchFamily="34" charset="0"/>
              </a:rPr>
              <a:t>veredas.</a:t>
            </a:r>
            <a:endParaRPr lang="es-CO" sz="1600" dirty="0">
              <a:effectLst/>
              <a:latin typeface="Century Gothic" panose="020B0502020202020204" pitchFamily="34" charset="0"/>
              <a:ea typeface="Calibri" panose="020F0502020204030204" pitchFamily="34" charset="0"/>
            </a:endParaRPr>
          </a:p>
        </p:txBody>
      </p:sp>
      <p:graphicFrame>
        <p:nvGraphicFramePr>
          <p:cNvPr id="5" name="Gráfico 4">
            <a:extLst>
              <a:ext uri="{FF2B5EF4-FFF2-40B4-BE49-F238E27FC236}">
                <a16:creationId xmlns:a16="http://schemas.microsoft.com/office/drawing/2014/main" id="{46912EF5-268F-A4D0-4B5F-1421E52642FC}"/>
              </a:ext>
            </a:extLst>
          </p:cNvPr>
          <p:cNvGraphicFramePr>
            <a:graphicFrameLocks/>
          </p:cNvGraphicFramePr>
          <p:nvPr/>
        </p:nvGraphicFramePr>
        <p:xfrm>
          <a:off x="564252" y="4216085"/>
          <a:ext cx="4346340" cy="234293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0" name="Gráfico 9">
            <a:extLst>
              <a:ext uri="{FF2B5EF4-FFF2-40B4-BE49-F238E27FC236}">
                <a16:creationId xmlns:a16="http://schemas.microsoft.com/office/drawing/2014/main" id="{9755BA2F-7875-48C7-A9B4-CDAC995A0CC7}"/>
              </a:ext>
            </a:extLst>
          </p:cNvPr>
          <p:cNvGraphicFramePr/>
          <p:nvPr/>
        </p:nvGraphicFramePr>
        <p:xfrm>
          <a:off x="872741" y="4120749"/>
          <a:ext cx="3893580" cy="2727863"/>
        </p:xfrm>
        <a:graphic>
          <a:graphicData uri="http://schemas.openxmlformats.org/drawingml/2006/chart">
            <c:chart xmlns:c="http://schemas.openxmlformats.org/drawingml/2006/chart" xmlns:r="http://schemas.openxmlformats.org/officeDocument/2006/relationships" r:id="rId7"/>
          </a:graphicData>
        </a:graphic>
      </p:graphicFrame>
      <p:pic>
        <p:nvPicPr>
          <p:cNvPr id="13" name="Imagen 12">
            <a:extLst>
              <a:ext uri="{FF2B5EF4-FFF2-40B4-BE49-F238E27FC236}">
                <a16:creationId xmlns:a16="http://schemas.microsoft.com/office/drawing/2014/main" id="{D60DC652-E62C-4BB3-AAF1-206F18BBBBAE}"/>
              </a:ext>
            </a:extLst>
          </p:cNvPr>
          <p:cNvPicPr>
            <a:picLocks noChangeAspect="1"/>
          </p:cNvPicPr>
          <p:nvPr/>
        </p:nvPicPr>
        <p:blipFill>
          <a:blip r:embed="rId8"/>
          <a:stretch>
            <a:fillRect/>
          </a:stretch>
        </p:blipFill>
        <p:spPr>
          <a:xfrm>
            <a:off x="5339067" y="2183597"/>
            <a:ext cx="5750204" cy="4064976"/>
          </a:xfrm>
          <a:prstGeom prst="rect">
            <a:avLst/>
          </a:prstGeom>
        </p:spPr>
      </p:pic>
    </p:spTree>
    <p:extLst>
      <p:ext uri="{BB962C8B-B14F-4D97-AF65-F5344CB8AC3E}">
        <p14:creationId xmlns:p14="http://schemas.microsoft.com/office/powerpoint/2010/main" val="27447067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9B3001-9CEC-6FB0-5D91-F3F132D4AE71}"/>
            </a:ext>
          </a:extLst>
        </p:cNvPr>
        <p:cNvGrpSpPr/>
        <p:nvPr/>
      </p:nvGrpSpPr>
      <p:grpSpPr>
        <a:xfrm>
          <a:off x="0" y="0"/>
          <a:ext cx="0" cy="0"/>
          <a:chOff x="0" y="0"/>
          <a:chExt cx="0" cy="0"/>
        </a:xfrm>
      </p:grpSpPr>
      <p:sp>
        <p:nvSpPr>
          <p:cNvPr id="19" name="CuadroTexto 18">
            <a:extLst>
              <a:ext uri="{FF2B5EF4-FFF2-40B4-BE49-F238E27FC236}">
                <a16:creationId xmlns:a16="http://schemas.microsoft.com/office/drawing/2014/main" id="{2F32B77B-1D05-B6D8-FE38-13B1C322A824}"/>
              </a:ext>
            </a:extLst>
          </p:cNvPr>
          <p:cNvSpPr txBox="1"/>
          <p:nvPr/>
        </p:nvSpPr>
        <p:spPr>
          <a:xfrm>
            <a:off x="6882986" y="3165920"/>
            <a:ext cx="5288332" cy="1354217"/>
          </a:xfrm>
          <a:prstGeom prst="rect">
            <a:avLst/>
          </a:prstGeom>
          <a:solidFill>
            <a:schemeClr val="bg1">
              <a:lumMod val="95000"/>
            </a:schemeClr>
          </a:solidFill>
        </p:spPr>
        <p:txBody>
          <a:bodyPr wrap="square" rtlCol="0">
            <a:spAutoFit/>
          </a:bodyPr>
          <a:lstStyle/>
          <a:p>
            <a:pPr algn="ctr"/>
            <a:r>
              <a:rPr lang="es-ES" sz="3200" b="1" dirty="0">
                <a:solidFill>
                  <a:schemeClr val="tx1">
                    <a:lumMod val="75000"/>
                    <a:lumOff val="25000"/>
                  </a:schemeClr>
                </a:solidFill>
                <a:latin typeface="Century Gothic" panose="020B0502020202020204" pitchFamily="34" charset="0"/>
                <a:cs typeface="Arial" panose="020B0604020202020204" pitchFamily="34" charset="0"/>
              </a:rPr>
              <a:t>COSTOS OPERATIVOS TIERRASUA S.A.S </a:t>
            </a:r>
          </a:p>
          <a:p>
            <a:pPr algn="ctr"/>
            <a:r>
              <a:rPr lang="es-ES" b="1" dirty="0">
                <a:solidFill>
                  <a:schemeClr val="tx1">
                    <a:lumMod val="75000"/>
                    <a:lumOff val="25000"/>
                  </a:schemeClr>
                </a:solidFill>
                <a:latin typeface="Century Gothic" panose="020B0502020202020204" pitchFamily="34" charset="0"/>
                <a:cs typeface="Arial" panose="020B0604020202020204" pitchFamily="34" charset="0"/>
              </a:rPr>
              <a:t>MARZO – ABRIL 2025</a:t>
            </a:r>
          </a:p>
        </p:txBody>
      </p:sp>
      <p:pic>
        <p:nvPicPr>
          <p:cNvPr id="29" name="Imagen 28">
            <a:extLst>
              <a:ext uri="{FF2B5EF4-FFF2-40B4-BE49-F238E27FC236}">
                <a16:creationId xmlns:a16="http://schemas.microsoft.com/office/drawing/2014/main" id="{E5B1A255-2766-5C27-BC49-C50CE9275BCE}"/>
              </a:ext>
            </a:extLst>
          </p:cNvPr>
          <p:cNvPicPr>
            <a:picLocks noChangeAspect="1"/>
          </p:cNvPicPr>
          <p:nvPr/>
        </p:nvPicPr>
        <p:blipFill>
          <a:blip r:embed="rId3"/>
          <a:srcRect r="55260"/>
          <a:stretch/>
        </p:blipFill>
        <p:spPr>
          <a:xfrm>
            <a:off x="7336637" y="5802276"/>
            <a:ext cx="2481162" cy="1045047"/>
          </a:xfrm>
          <a:prstGeom prst="rect">
            <a:avLst/>
          </a:prstGeom>
        </p:spPr>
      </p:pic>
      <p:pic>
        <p:nvPicPr>
          <p:cNvPr id="30" name="Imagen 29" descr="Logotipo&#10;&#10;Descripción generada automáticamente">
            <a:extLst>
              <a:ext uri="{FF2B5EF4-FFF2-40B4-BE49-F238E27FC236}">
                <a16:creationId xmlns:a16="http://schemas.microsoft.com/office/drawing/2014/main" id="{AD53D22E-50CA-2D75-379D-B76B75A723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51541" y="5840763"/>
            <a:ext cx="1447800" cy="977182"/>
          </a:xfrm>
          <a:prstGeom prst="rect">
            <a:avLst/>
          </a:prstGeom>
        </p:spPr>
      </p:pic>
      <p:pic>
        <p:nvPicPr>
          <p:cNvPr id="2" name="Imagen 1">
            <a:extLst>
              <a:ext uri="{FF2B5EF4-FFF2-40B4-BE49-F238E27FC236}">
                <a16:creationId xmlns:a16="http://schemas.microsoft.com/office/drawing/2014/main" id="{F93EA779-5F18-696B-BB08-A432DCA32E8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4479" y1="33519" x2="44479" y2="33519"/>
                        <a14:foregroundMark x1="43385" y1="32407" x2="43385" y2="30741"/>
                        <a14:foregroundMark x1="41354" y1="40185" x2="41354" y2="40185"/>
                        <a14:foregroundMark x1="41354" y1="40463" x2="37031" y2="32963"/>
                        <a14:foregroundMark x1="39792" y1="40463" x2="39792" y2="40463"/>
                        <a14:foregroundMark x1="49740" y1="50926" x2="49740" y2="50926"/>
                        <a14:foregroundMark x1="49740" y1="42315" x2="48646" y2="60833"/>
                        <a14:foregroundMark x1="48021" y1="47870" x2="48021" y2="47870"/>
                        <a14:foregroundMark x1="64323" y1="66111" x2="64323" y2="66111"/>
                        <a14:foregroundMark x1="68021" y1="48148" x2="68021" y2="48148"/>
                        <a14:foregroundMark x1="57188" y1="70185" x2="57188" y2="70185"/>
                        <a14:foregroundMark x1="59948" y1="66389" x2="61823" y2="73241"/>
                        <a14:foregroundMark x1="61510" y1="61944" x2="61510" y2="61944"/>
                        <a14:foregroundMark x1="61510" y1="62222" x2="61510" y2="62222"/>
                        <a14:foregroundMark x1="74531" y1="79907" x2="74531" y2="79907"/>
                        <a14:foregroundMark x1="78594" y1="69352" x2="78594" y2="69352"/>
                        <a14:foregroundMark x1="86042" y1="48426" x2="86042" y2="48426"/>
                        <a14:foregroundMark x1="83542" y1="33241" x2="83542" y2="33241"/>
                        <a14:foregroundMark x1="66510" y1="18056" x2="66510" y2="18056"/>
                        <a14:foregroundMark x1="28646" y1="19722" x2="28646" y2="19722"/>
                        <a14:foregroundMark x1="21354" y1="29907" x2="21354" y2="29907"/>
                        <a14:foregroundMark x1="51302" y1="12037" x2="51302" y2="12037"/>
                        <a14:foregroundMark x1="28177" y1="48981" x2="28177" y2="48981"/>
                        <a14:foregroundMark x1="13281" y1="49259" x2="13281" y2="49259"/>
                        <a14:foregroundMark x1="20104" y1="74352" x2="20104" y2="74352"/>
                        <a14:foregroundMark x1="29115" y1="82593" x2="29115" y2="82593"/>
                        <a14:foregroundMark x1="38698" y1="69907" x2="38698" y2="69907"/>
                        <a14:foregroundMark x1="49583" y1="83148" x2="49583" y2="83148"/>
                        <a14:foregroundMark x1="48490" y1="82593" x2="48490" y2="82593"/>
                        <a14:foregroundMark x1="26927" y1="79630" x2="26927" y2="79630"/>
                        <a14:foregroundMark x1="27396" y1="80185" x2="27396" y2="80185"/>
                        <a14:foregroundMark x1="30469" y1="79074" x2="30469" y2="79074"/>
                        <a14:foregroundMark x1="11875" y1="58889" x2="12031" y2="60278"/>
                        <a14:foregroundMark x1="40365" y1="53241" x2="40365" y2="53241"/>
                        <a14:foregroundMark x1="59375" y1="44074" x2="59375" y2="44074"/>
                        <a14:foregroundMark x1="61615" y1="45370" x2="61615" y2="45370"/>
                      </a14:backgroundRemoval>
                    </a14:imgEffect>
                  </a14:imgLayer>
                </a14:imgProps>
              </a:ext>
            </a:extLst>
          </a:blip>
          <a:stretch>
            <a:fillRect/>
          </a:stretch>
        </p:blipFill>
        <p:spPr>
          <a:xfrm>
            <a:off x="306909" y="1593081"/>
            <a:ext cx="7053242" cy="3967449"/>
          </a:xfrm>
          <a:prstGeom prst="rect">
            <a:avLst/>
          </a:prstGeom>
        </p:spPr>
      </p:pic>
    </p:spTree>
    <p:extLst>
      <p:ext uri="{BB962C8B-B14F-4D97-AF65-F5344CB8AC3E}">
        <p14:creationId xmlns:p14="http://schemas.microsoft.com/office/powerpoint/2010/main" val="35370063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BDA7F9-CD1D-2127-8FF3-1ED3113BD75F}"/>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01615013-455B-49EA-061A-9C73122E1FD2}"/>
              </a:ext>
            </a:extLst>
          </p:cNvPr>
          <p:cNvPicPr>
            <a:picLocks noGrp="1" noRot="1" noChangeAspect="1" noMove="1" noResize="1" noEditPoints="1" noAdjustHandles="1" noChangeArrowheads="1" noChangeShapeType="1" noCrop="1"/>
          </p:cNvPicPr>
          <p:nvPr/>
        </p:nvPicPr>
        <p:blipFill>
          <a:blip r:embed="rId3"/>
          <a:stretch>
            <a:fillRect/>
          </a:stretch>
        </p:blipFill>
        <p:spPr>
          <a:xfrm flipV="1">
            <a:off x="0" y="0"/>
            <a:ext cx="12192000" cy="6858000"/>
          </a:xfrm>
          <a:prstGeom prst="rect">
            <a:avLst/>
          </a:prstGeom>
        </p:spPr>
      </p:pic>
      <p:sp>
        <p:nvSpPr>
          <p:cNvPr id="9" name="CuadroTexto 8">
            <a:extLst>
              <a:ext uri="{FF2B5EF4-FFF2-40B4-BE49-F238E27FC236}">
                <a16:creationId xmlns:a16="http://schemas.microsoft.com/office/drawing/2014/main" id="{6391A22E-B668-DBE3-AEFC-F1E92D1ED406}"/>
              </a:ext>
            </a:extLst>
          </p:cNvPr>
          <p:cNvSpPr txBox="1"/>
          <p:nvPr/>
        </p:nvSpPr>
        <p:spPr>
          <a:xfrm>
            <a:off x="2991007" y="268585"/>
            <a:ext cx="6399764" cy="769441"/>
          </a:xfrm>
          <a:prstGeom prst="rect">
            <a:avLst/>
          </a:prstGeom>
          <a:noFill/>
        </p:spPr>
        <p:txBody>
          <a:bodyPr wrap="none" rtlCol="0">
            <a:spAutoFit/>
          </a:bodyPr>
          <a:lstStyle/>
          <a:p>
            <a:pPr algn="ctr"/>
            <a:r>
              <a:rPr lang="es-CO" sz="2400" b="1" dirty="0">
                <a:solidFill>
                  <a:schemeClr val="tx1">
                    <a:lumMod val="75000"/>
                    <a:lumOff val="25000"/>
                  </a:schemeClr>
                </a:solidFill>
                <a:latin typeface="Arial" panose="020B0604020202020204" pitchFamily="34" charset="0"/>
                <a:cs typeface="Arial" panose="020B0604020202020204" pitchFamily="34" charset="0"/>
              </a:rPr>
              <a:t>COSTOS OPERATIVOS TIERRASUA S.A.S </a:t>
            </a:r>
          </a:p>
          <a:p>
            <a:pPr algn="ctr"/>
            <a:r>
              <a:rPr lang="es-CO" sz="2000" b="1" dirty="0">
                <a:solidFill>
                  <a:schemeClr val="tx1">
                    <a:lumMod val="75000"/>
                    <a:lumOff val="25000"/>
                  </a:schemeClr>
                </a:solidFill>
                <a:latin typeface="Arial" panose="020B0604020202020204" pitchFamily="34" charset="0"/>
                <a:cs typeface="Arial" panose="020B0604020202020204" pitchFamily="34" charset="0"/>
              </a:rPr>
              <a:t>MARZO – ABRIL 2025</a:t>
            </a:r>
          </a:p>
        </p:txBody>
      </p:sp>
      <p:pic>
        <p:nvPicPr>
          <p:cNvPr id="12" name="Imagen 11">
            <a:extLst>
              <a:ext uri="{FF2B5EF4-FFF2-40B4-BE49-F238E27FC236}">
                <a16:creationId xmlns:a16="http://schemas.microsoft.com/office/drawing/2014/main" id="{003A71C2-66C0-A45E-BB99-A5227526DE8D}"/>
              </a:ext>
            </a:extLst>
          </p:cNvPr>
          <p:cNvPicPr>
            <a:picLocks noChangeAspect="1"/>
          </p:cNvPicPr>
          <p:nvPr/>
        </p:nvPicPr>
        <p:blipFill>
          <a:blip r:embed="rId4"/>
          <a:srcRect r="55260"/>
          <a:stretch/>
        </p:blipFill>
        <p:spPr>
          <a:xfrm>
            <a:off x="3614837" y="5873893"/>
            <a:ext cx="2481162" cy="1045047"/>
          </a:xfrm>
          <a:prstGeom prst="rect">
            <a:avLst/>
          </a:prstGeom>
        </p:spPr>
      </p:pic>
      <p:pic>
        <p:nvPicPr>
          <p:cNvPr id="14" name="Imagen 13" descr="Logotipo&#10;&#10;Descripción generada automáticamente">
            <a:extLst>
              <a:ext uri="{FF2B5EF4-FFF2-40B4-BE49-F238E27FC236}">
                <a16:creationId xmlns:a16="http://schemas.microsoft.com/office/drawing/2014/main" id="{C05F2D2B-0D30-D006-AF53-5B55D5B3D5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00239" y="5818388"/>
            <a:ext cx="1447800" cy="977182"/>
          </a:xfrm>
          <a:prstGeom prst="rect">
            <a:avLst/>
          </a:prstGeom>
        </p:spPr>
      </p:pic>
      <p:sp>
        <p:nvSpPr>
          <p:cNvPr id="10" name="CuadroTexto 9">
            <a:extLst>
              <a:ext uri="{FF2B5EF4-FFF2-40B4-BE49-F238E27FC236}">
                <a16:creationId xmlns:a16="http://schemas.microsoft.com/office/drawing/2014/main" id="{C4CCA26B-657C-5756-51E4-5C7220BF6FD7}"/>
              </a:ext>
            </a:extLst>
          </p:cNvPr>
          <p:cNvSpPr txBox="1"/>
          <p:nvPr/>
        </p:nvSpPr>
        <p:spPr>
          <a:xfrm>
            <a:off x="1178560" y="1228704"/>
            <a:ext cx="9773919" cy="646331"/>
          </a:xfrm>
          <a:prstGeom prst="rect">
            <a:avLst/>
          </a:prstGeom>
          <a:solidFill>
            <a:schemeClr val="bg1">
              <a:lumMod val="95000"/>
            </a:schemeClr>
          </a:solidFill>
        </p:spPr>
        <p:txBody>
          <a:bodyPr wrap="square">
            <a:spAutoFit/>
          </a:bodyPr>
          <a:lstStyle/>
          <a:p>
            <a:pPr marL="457200" indent="-228600" algn="just">
              <a:spcBef>
                <a:spcPts val="225"/>
              </a:spcBef>
            </a:pPr>
            <a:r>
              <a:rPr lang="es-ES" sz="1800" dirty="0">
                <a:effectLst/>
                <a:latin typeface="Century Gothic" panose="020B0502020202020204" pitchFamily="34" charset="0"/>
                <a:ea typeface="Calibri" panose="020F0502020204030204" pitchFamily="34" charset="0"/>
              </a:rPr>
              <a:t>Costos asociados a las actividades diarias y a la ejecución de los procesos operativos esenciales para el funcionamiento de la sociedad  TIERRASUA S.A.S.</a:t>
            </a:r>
            <a:endParaRPr lang="es-CO" sz="1600" dirty="0">
              <a:effectLst/>
              <a:latin typeface="Century Gothic" panose="020B0502020202020204" pitchFamily="34" charset="0"/>
              <a:ea typeface="Calibri" panose="020F0502020204030204" pitchFamily="34" charset="0"/>
            </a:endParaRPr>
          </a:p>
        </p:txBody>
      </p:sp>
      <p:graphicFrame>
        <p:nvGraphicFramePr>
          <p:cNvPr id="3" name="Tabla 2">
            <a:extLst>
              <a:ext uri="{FF2B5EF4-FFF2-40B4-BE49-F238E27FC236}">
                <a16:creationId xmlns:a16="http://schemas.microsoft.com/office/drawing/2014/main" id="{C5B6E481-FF64-3B18-F2C0-7EA6710CD485}"/>
              </a:ext>
            </a:extLst>
          </p:cNvPr>
          <p:cNvGraphicFramePr>
            <a:graphicFrameLocks noGrp="1"/>
          </p:cNvGraphicFramePr>
          <p:nvPr>
            <p:extLst>
              <p:ext uri="{D42A27DB-BD31-4B8C-83A1-F6EECF244321}">
                <p14:modId xmlns:p14="http://schemas.microsoft.com/office/powerpoint/2010/main" val="2213462930"/>
              </p:ext>
            </p:extLst>
          </p:nvPr>
        </p:nvGraphicFramePr>
        <p:xfrm>
          <a:off x="1178560" y="2092935"/>
          <a:ext cx="4768450" cy="3552575"/>
        </p:xfrm>
        <a:graphic>
          <a:graphicData uri="http://schemas.openxmlformats.org/drawingml/2006/table">
            <a:tbl>
              <a:tblPr/>
              <a:tblGrid>
                <a:gridCol w="2498495">
                  <a:extLst>
                    <a:ext uri="{9D8B030D-6E8A-4147-A177-3AD203B41FA5}">
                      <a16:colId xmlns:a16="http://schemas.microsoft.com/office/drawing/2014/main" val="3955276454"/>
                    </a:ext>
                  </a:extLst>
                </a:gridCol>
                <a:gridCol w="2269955">
                  <a:extLst>
                    <a:ext uri="{9D8B030D-6E8A-4147-A177-3AD203B41FA5}">
                      <a16:colId xmlns:a16="http://schemas.microsoft.com/office/drawing/2014/main" val="405086196"/>
                    </a:ext>
                  </a:extLst>
                </a:gridCol>
              </a:tblGrid>
              <a:tr h="250236">
                <a:tc>
                  <a:txBody>
                    <a:bodyPr/>
                    <a:lstStyle/>
                    <a:p>
                      <a:pPr algn="ctr" rtl="0" fontAlgn="ctr"/>
                      <a:r>
                        <a:rPr lang="es-CO" sz="1900" b="1" i="0" u="none" strike="noStrike" dirty="0">
                          <a:solidFill>
                            <a:schemeClr val="tx1"/>
                          </a:solidFill>
                          <a:effectLst/>
                          <a:latin typeface="Calibri" panose="020F0502020204030204" pitchFamily="34" charset="0"/>
                        </a:rPr>
                        <a:t>ITEM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70AD47"/>
                    </a:solidFill>
                  </a:tcPr>
                </a:tc>
                <a:tc>
                  <a:txBody>
                    <a:bodyPr/>
                    <a:lstStyle/>
                    <a:p>
                      <a:pPr algn="ctr" rtl="0" fontAlgn="ctr"/>
                      <a:r>
                        <a:rPr lang="es-CO" sz="1900" b="1" i="0" u="none" strike="noStrike" dirty="0">
                          <a:solidFill>
                            <a:schemeClr val="tx1"/>
                          </a:solidFill>
                          <a:effectLst/>
                          <a:latin typeface="Calibri" panose="020F0502020204030204" pitchFamily="34" charset="0"/>
                        </a:rPr>
                        <a:t>VALOR</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70AD47"/>
                    </a:solidFill>
                  </a:tcPr>
                </a:tc>
                <a:extLst>
                  <a:ext uri="{0D108BD9-81ED-4DB2-BD59-A6C34878D82A}">
                    <a16:rowId xmlns:a16="http://schemas.microsoft.com/office/drawing/2014/main" val="3155232778"/>
                  </a:ext>
                </a:extLst>
              </a:tr>
              <a:tr h="389475">
                <a:tc>
                  <a:txBody>
                    <a:bodyPr/>
                    <a:lstStyle/>
                    <a:p>
                      <a:pPr algn="l" rtl="0" fontAlgn="ctr"/>
                      <a:r>
                        <a:rPr lang="es-CO" sz="1900" b="0" i="0" u="none" strike="noStrike">
                          <a:solidFill>
                            <a:srgbClr val="000000"/>
                          </a:solidFill>
                          <a:effectLst/>
                          <a:latin typeface="Calibri" panose="020F0502020204030204" pitchFamily="34" charset="0"/>
                        </a:rPr>
                        <a:t>S. DE GPS</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5E3CF"/>
                    </a:solidFill>
                  </a:tcPr>
                </a:tc>
                <a:tc>
                  <a:txBody>
                    <a:bodyPr/>
                    <a:lstStyle/>
                    <a:p>
                      <a:pPr algn="r" rtl="0" fontAlgn="ctr"/>
                      <a:r>
                        <a:rPr lang="es-CO" sz="1900" b="0" i="0" u="none" strike="noStrike" dirty="0">
                          <a:solidFill>
                            <a:srgbClr val="000000"/>
                          </a:solidFill>
                          <a:effectLst/>
                          <a:latin typeface="Calibri" panose="020F0502020204030204" pitchFamily="34" charset="0"/>
                        </a:rPr>
                        <a:t>$ 4.716.536</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5E3CF"/>
                    </a:solidFill>
                  </a:tcPr>
                </a:tc>
                <a:extLst>
                  <a:ext uri="{0D108BD9-81ED-4DB2-BD59-A6C34878D82A}">
                    <a16:rowId xmlns:a16="http://schemas.microsoft.com/office/drawing/2014/main" val="3384323922"/>
                  </a:ext>
                </a:extLst>
              </a:tr>
              <a:tr h="379378">
                <a:tc>
                  <a:txBody>
                    <a:bodyPr/>
                    <a:lstStyle/>
                    <a:p>
                      <a:pPr algn="l" rtl="0" fontAlgn="ctr"/>
                      <a:r>
                        <a:rPr lang="es-CO" sz="1900" b="0" i="0" u="none" strike="noStrike">
                          <a:solidFill>
                            <a:srgbClr val="000000"/>
                          </a:solidFill>
                          <a:effectLst/>
                          <a:latin typeface="Calibri" panose="020F0502020204030204" pitchFamily="34" charset="0"/>
                        </a:rPr>
                        <a:t>COMBUSTIBLE</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5E3CF"/>
                    </a:solidFill>
                  </a:tcPr>
                </a:tc>
                <a:tc>
                  <a:txBody>
                    <a:bodyPr/>
                    <a:lstStyle/>
                    <a:p>
                      <a:pPr algn="r" rtl="0" fontAlgn="ctr"/>
                      <a:r>
                        <a:rPr lang="es-CO" sz="1900" b="0" i="0" u="none" strike="noStrike" dirty="0">
                          <a:solidFill>
                            <a:srgbClr val="000000"/>
                          </a:solidFill>
                          <a:effectLst/>
                          <a:latin typeface="Calibri" panose="020F0502020204030204" pitchFamily="34" charset="0"/>
                        </a:rPr>
                        <a:t>$ 68.082.680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5E3CF"/>
                    </a:solidFill>
                  </a:tcPr>
                </a:tc>
                <a:extLst>
                  <a:ext uri="{0D108BD9-81ED-4DB2-BD59-A6C34878D82A}">
                    <a16:rowId xmlns:a16="http://schemas.microsoft.com/office/drawing/2014/main" val="1168030851"/>
                  </a:ext>
                </a:extLst>
              </a:tr>
              <a:tr h="250236">
                <a:tc>
                  <a:txBody>
                    <a:bodyPr/>
                    <a:lstStyle/>
                    <a:p>
                      <a:pPr algn="l" rtl="0" fontAlgn="ctr"/>
                      <a:r>
                        <a:rPr lang="es-CO" sz="1900" b="0" i="0" u="none" strike="noStrike">
                          <a:solidFill>
                            <a:srgbClr val="000000"/>
                          </a:solidFill>
                          <a:effectLst/>
                          <a:latin typeface="Calibri" panose="020F0502020204030204" pitchFamily="34" charset="0"/>
                        </a:rPr>
                        <a:t>REPUESTOS</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r" rtl="0" fontAlgn="ctr"/>
                      <a:r>
                        <a:rPr lang="es-CO" sz="1900" b="0" i="0" u="none" strike="noStrike">
                          <a:solidFill>
                            <a:srgbClr val="000000"/>
                          </a:solidFill>
                          <a:effectLst/>
                          <a:latin typeface="Calibri" panose="020F0502020204030204" pitchFamily="34" charset="0"/>
                        </a:rPr>
                        <a:t>$ 96.147.840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extLst>
                  <a:ext uri="{0D108BD9-81ED-4DB2-BD59-A6C34878D82A}">
                    <a16:rowId xmlns:a16="http://schemas.microsoft.com/office/drawing/2014/main" val="2022459246"/>
                  </a:ext>
                </a:extLst>
              </a:tr>
              <a:tr h="513429">
                <a:tc>
                  <a:txBody>
                    <a:bodyPr/>
                    <a:lstStyle/>
                    <a:p>
                      <a:pPr algn="l" rtl="0" fontAlgn="ctr"/>
                      <a:r>
                        <a:rPr lang="es-CO" sz="1900" b="0" i="0" u="none" strike="noStrike" dirty="0">
                          <a:solidFill>
                            <a:srgbClr val="000000"/>
                          </a:solidFill>
                          <a:effectLst/>
                          <a:latin typeface="Calibri" panose="020F0502020204030204" pitchFamily="34" charset="0"/>
                        </a:rPr>
                        <a:t>OPERARIOS G.RIESGOS</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5E3CF"/>
                    </a:solidFill>
                  </a:tcPr>
                </a:tc>
                <a:tc>
                  <a:txBody>
                    <a:bodyPr/>
                    <a:lstStyle/>
                    <a:p>
                      <a:pPr algn="r" rtl="0" fontAlgn="ctr"/>
                      <a:r>
                        <a:rPr lang="es-CO" sz="1900" b="0" i="0" u="none" strike="noStrike" dirty="0">
                          <a:solidFill>
                            <a:srgbClr val="000000"/>
                          </a:solidFill>
                          <a:effectLst/>
                          <a:latin typeface="Calibri" panose="020F0502020204030204" pitchFamily="34" charset="0"/>
                        </a:rPr>
                        <a:t>$ 218.730.506</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5E3CF"/>
                    </a:solidFill>
                  </a:tcPr>
                </a:tc>
                <a:extLst>
                  <a:ext uri="{0D108BD9-81ED-4DB2-BD59-A6C34878D82A}">
                    <a16:rowId xmlns:a16="http://schemas.microsoft.com/office/drawing/2014/main" val="367368743"/>
                  </a:ext>
                </a:extLst>
              </a:tr>
              <a:tr h="500472">
                <a:tc>
                  <a:txBody>
                    <a:bodyPr/>
                    <a:lstStyle/>
                    <a:p>
                      <a:pPr algn="l" rtl="0" fontAlgn="ctr"/>
                      <a:r>
                        <a:rPr lang="es-CO" sz="1900" b="0" i="0" u="none" strike="noStrike">
                          <a:solidFill>
                            <a:srgbClr val="000000"/>
                          </a:solidFill>
                          <a:effectLst/>
                          <a:latin typeface="Calibri" panose="020F0502020204030204" pitchFamily="34" charset="0"/>
                        </a:rPr>
                        <a:t>ADMINISTRATIVOS</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5E3CF"/>
                    </a:solidFill>
                  </a:tcPr>
                </a:tc>
                <a:tc>
                  <a:txBody>
                    <a:bodyPr/>
                    <a:lstStyle/>
                    <a:p>
                      <a:pPr algn="r" rtl="0" fontAlgn="ctr"/>
                      <a:r>
                        <a:rPr lang="es-CO" sz="1900" b="0" i="0" u="none" strike="noStrike" dirty="0">
                          <a:solidFill>
                            <a:srgbClr val="000000"/>
                          </a:solidFill>
                          <a:effectLst/>
                          <a:latin typeface="Calibri" panose="020F0502020204030204" pitchFamily="34" charset="0"/>
                        </a:rPr>
                        <a:t>$ 118.193.570,00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5E3CF"/>
                    </a:solidFill>
                  </a:tcPr>
                </a:tc>
                <a:extLst>
                  <a:ext uri="{0D108BD9-81ED-4DB2-BD59-A6C34878D82A}">
                    <a16:rowId xmlns:a16="http://schemas.microsoft.com/office/drawing/2014/main" val="3032162491"/>
                  </a:ext>
                </a:extLst>
              </a:tr>
              <a:tr h="713645">
                <a:tc>
                  <a:txBody>
                    <a:bodyPr/>
                    <a:lstStyle/>
                    <a:p>
                      <a:pPr algn="l" rtl="0" fontAlgn="ctr"/>
                      <a:r>
                        <a:rPr lang="es-MX" sz="1900" b="0" i="0" u="none" strike="noStrike">
                          <a:solidFill>
                            <a:srgbClr val="000000"/>
                          </a:solidFill>
                          <a:effectLst/>
                          <a:latin typeface="Calibri" panose="020F0502020204030204" pitchFamily="34" charset="0"/>
                        </a:rPr>
                        <a:t>OPERARIOS TIERRASUA S.A.S</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5E3CF"/>
                    </a:solidFill>
                  </a:tcPr>
                </a:tc>
                <a:tc>
                  <a:txBody>
                    <a:bodyPr/>
                    <a:lstStyle/>
                    <a:p>
                      <a:pPr algn="r" rtl="0" fontAlgn="ctr"/>
                      <a:r>
                        <a:rPr lang="es-CO" sz="1900" b="0" i="0" u="none" strike="noStrike" dirty="0">
                          <a:solidFill>
                            <a:srgbClr val="000000"/>
                          </a:solidFill>
                          <a:effectLst/>
                          <a:latin typeface="Calibri" panose="020F0502020204030204" pitchFamily="34" charset="0"/>
                        </a:rPr>
                        <a:t>$ 307.771.838</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5E3CF"/>
                    </a:solidFill>
                  </a:tcPr>
                </a:tc>
                <a:extLst>
                  <a:ext uri="{0D108BD9-81ED-4DB2-BD59-A6C34878D82A}">
                    <a16:rowId xmlns:a16="http://schemas.microsoft.com/office/drawing/2014/main" val="2414905319"/>
                  </a:ext>
                </a:extLst>
              </a:tr>
              <a:tr h="477056">
                <a:tc>
                  <a:txBody>
                    <a:bodyPr/>
                    <a:lstStyle/>
                    <a:p>
                      <a:pPr algn="l" rtl="0" fontAlgn="ctr"/>
                      <a:r>
                        <a:rPr lang="es-CO" sz="1900" b="1" i="0" u="none" strike="noStrike">
                          <a:solidFill>
                            <a:srgbClr val="000000"/>
                          </a:solidFill>
                          <a:effectLst/>
                          <a:latin typeface="Calibri" panose="020F0502020204030204" pitchFamily="34" charset="0"/>
                        </a:rPr>
                        <a:t>TOTAL GASTOS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r" rtl="0" fontAlgn="ctr"/>
                      <a:r>
                        <a:rPr lang="es-CO" sz="1900" b="1" i="0" u="none" strike="noStrike" dirty="0">
                          <a:solidFill>
                            <a:srgbClr val="000000"/>
                          </a:solidFill>
                          <a:effectLst/>
                          <a:latin typeface="Calibri" panose="020F0502020204030204" pitchFamily="34" charset="0"/>
                        </a:rPr>
                        <a:t>$ 813.642.970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5E3CF"/>
                    </a:solidFill>
                  </a:tcPr>
                </a:tc>
                <a:extLst>
                  <a:ext uri="{0D108BD9-81ED-4DB2-BD59-A6C34878D82A}">
                    <a16:rowId xmlns:a16="http://schemas.microsoft.com/office/drawing/2014/main" val="153396011"/>
                  </a:ext>
                </a:extLst>
              </a:tr>
            </a:tbl>
          </a:graphicData>
        </a:graphic>
      </p:graphicFrame>
      <p:graphicFrame>
        <p:nvGraphicFramePr>
          <p:cNvPr id="4" name="Gráfico 3">
            <a:extLst>
              <a:ext uri="{FF2B5EF4-FFF2-40B4-BE49-F238E27FC236}">
                <a16:creationId xmlns:a16="http://schemas.microsoft.com/office/drawing/2014/main" id="{9E539691-C7A6-3D15-D800-3731A67BE13A}"/>
              </a:ext>
            </a:extLst>
          </p:cNvPr>
          <p:cNvGraphicFramePr>
            <a:graphicFrameLocks/>
          </p:cNvGraphicFramePr>
          <p:nvPr>
            <p:extLst>
              <p:ext uri="{D42A27DB-BD31-4B8C-83A1-F6EECF244321}">
                <p14:modId xmlns:p14="http://schemas.microsoft.com/office/powerpoint/2010/main" val="2960625630"/>
              </p:ext>
            </p:extLst>
          </p:nvPr>
        </p:nvGraphicFramePr>
        <p:xfrm>
          <a:off x="6442439" y="2065713"/>
          <a:ext cx="4851376" cy="3790434"/>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2246032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3AAD7A-F0A5-4124-0A62-64C68659D3EA}"/>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45277D14-9D26-80B8-CC19-334C149222D8}"/>
              </a:ext>
            </a:extLst>
          </p:cNvPr>
          <p:cNvPicPr>
            <a:picLocks noGrp="1" noRot="1" noChangeAspect="1" noMove="1" noResize="1" noEditPoints="1" noAdjustHandles="1" noChangeArrowheads="1" noChangeShapeType="1" noCrop="1"/>
          </p:cNvPicPr>
          <p:nvPr/>
        </p:nvPicPr>
        <p:blipFill>
          <a:blip r:embed="rId3"/>
          <a:stretch>
            <a:fillRect/>
          </a:stretch>
        </p:blipFill>
        <p:spPr>
          <a:xfrm flipV="1">
            <a:off x="0" y="0"/>
            <a:ext cx="12192000" cy="6858000"/>
          </a:xfrm>
          <a:prstGeom prst="rect">
            <a:avLst/>
          </a:prstGeom>
        </p:spPr>
      </p:pic>
      <p:sp>
        <p:nvSpPr>
          <p:cNvPr id="9" name="CuadroTexto 8">
            <a:extLst>
              <a:ext uri="{FF2B5EF4-FFF2-40B4-BE49-F238E27FC236}">
                <a16:creationId xmlns:a16="http://schemas.microsoft.com/office/drawing/2014/main" id="{C754DACE-B293-A3C7-1A07-21086F8A191F}"/>
              </a:ext>
            </a:extLst>
          </p:cNvPr>
          <p:cNvSpPr txBox="1"/>
          <p:nvPr/>
        </p:nvSpPr>
        <p:spPr>
          <a:xfrm>
            <a:off x="3820151" y="347036"/>
            <a:ext cx="4551695" cy="461665"/>
          </a:xfrm>
          <a:prstGeom prst="rect">
            <a:avLst/>
          </a:prstGeom>
          <a:noFill/>
        </p:spPr>
        <p:txBody>
          <a:bodyPr wrap="none" rtlCol="0">
            <a:spAutoFit/>
          </a:bodyPr>
          <a:lstStyle/>
          <a:p>
            <a:r>
              <a:rPr lang="es-CO" sz="2400" b="1" dirty="0">
                <a:solidFill>
                  <a:schemeClr val="tx1">
                    <a:lumMod val="75000"/>
                    <a:lumOff val="25000"/>
                  </a:schemeClr>
                </a:solidFill>
                <a:latin typeface="Arial" panose="020B0604020202020204" pitchFamily="34" charset="0"/>
                <a:cs typeface="Arial" panose="020B0604020202020204" pitchFamily="34" charset="0"/>
              </a:rPr>
              <a:t>CONTRATO No. 2803 de 2021 </a:t>
            </a:r>
            <a:endParaRPr lang="es-CO" sz="2400" b="1" dirty="0">
              <a:solidFill>
                <a:schemeClr val="tx1">
                  <a:lumMod val="75000"/>
                  <a:lumOff val="25000"/>
                </a:schemeClr>
              </a:solidFill>
              <a:latin typeface="Century Gothic" panose="020B0502020202020204" pitchFamily="34" charset="0"/>
              <a:cs typeface="Arial" panose="020B0604020202020204" pitchFamily="34" charset="0"/>
            </a:endParaRPr>
          </a:p>
        </p:txBody>
      </p:sp>
      <p:graphicFrame>
        <p:nvGraphicFramePr>
          <p:cNvPr id="13" name="Tabla 12">
            <a:extLst>
              <a:ext uri="{FF2B5EF4-FFF2-40B4-BE49-F238E27FC236}">
                <a16:creationId xmlns:a16="http://schemas.microsoft.com/office/drawing/2014/main" id="{9CA79C6C-7180-FA6F-0FF2-75898527CF4F}"/>
              </a:ext>
            </a:extLst>
          </p:cNvPr>
          <p:cNvGraphicFramePr>
            <a:graphicFrameLocks noGrp="1"/>
          </p:cNvGraphicFramePr>
          <p:nvPr>
            <p:extLst>
              <p:ext uri="{D42A27DB-BD31-4B8C-83A1-F6EECF244321}">
                <p14:modId xmlns:p14="http://schemas.microsoft.com/office/powerpoint/2010/main" val="4165567592"/>
              </p:ext>
            </p:extLst>
          </p:nvPr>
        </p:nvGraphicFramePr>
        <p:xfrm>
          <a:off x="856525" y="2439132"/>
          <a:ext cx="4456254" cy="2086262"/>
        </p:xfrm>
        <a:graphic>
          <a:graphicData uri="http://schemas.openxmlformats.org/drawingml/2006/table">
            <a:tbl>
              <a:tblPr firstRow="1" bandRow="1">
                <a:tableStyleId>{3B4B98B0-60AC-42C2-AFA5-B58CD77FA1E5}</a:tableStyleId>
              </a:tblPr>
              <a:tblGrid>
                <a:gridCol w="1574469">
                  <a:extLst>
                    <a:ext uri="{9D8B030D-6E8A-4147-A177-3AD203B41FA5}">
                      <a16:colId xmlns:a16="http://schemas.microsoft.com/office/drawing/2014/main" val="3386221600"/>
                    </a:ext>
                  </a:extLst>
                </a:gridCol>
                <a:gridCol w="2881785">
                  <a:extLst>
                    <a:ext uri="{9D8B030D-6E8A-4147-A177-3AD203B41FA5}">
                      <a16:colId xmlns:a16="http://schemas.microsoft.com/office/drawing/2014/main" val="3023588219"/>
                    </a:ext>
                  </a:extLst>
                </a:gridCol>
              </a:tblGrid>
              <a:tr h="467209">
                <a:tc>
                  <a:txBody>
                    <a:bodyPr/>
                    <a:lstStyle/>
                    <a:p>
                      <a:r>
                        <a:rPr lang="es-CO" sz="1400" b="1" dirty="0">
                          <a:latin typeface="Century Gothic" panose="020B0502020202020204" pitchFamily="34" charset="0"/>
                        </a:rPr>
                        <a:t>Valor</a:t>
                      </a:r>
                    </a:p>
                  </a:txBody>
                  <a:tcPr anchor="ctr"/>
                </a:tc>
                <a:tc>
                  <a:txBody>
                    <a:bodyPr/>
                    <a:lstStyle/>
                    <a:p>
                      <a:r>
                        <a:rPr lang="es-CO" sz="1400" b="0" dirty="0">
                          <a:latin typeface="Century Gothic" panose="020B0502020202020204" pitchFamily="34" charset="0"/>
                        </a:rPr>
                        <a:t>$1.499.998.942.64</a:t>
                      </a:r>
                    </a:p>
                  </a:txBody>
                  <a:tcPr anchor="ctr"/>
                </a:tc>
                <a:extLst>
                  <a:ext uri="{0D108BD9-81ED-4DB2-BD59-A6C34878D82A}">
                    <a16:rowId xmlns:a16="http://schemas.microsoft.com/office/drawing/2014/main" val="3799243388"/>
                  </a:ext>
                </a:extLst>
              </a:tr>
              <a:tr h="469584">
                <a:tc>
                  <a:txBody>
                    <a:bodyPr/>
                    <a:lstStyle/>
                    <a:p>
                      <a:r>
                        <a:rPr lang="es-CO" sz="1400" b="1" dirty="0">
                          <a:latin typeface="Century Gothic" panose="020B0502020202020204" pitchFamily="34" charset="0"/>
                        </a:rPr>
                        <a:t>Fecha de Inicio</a:t>
                      </a:r>
                    </a:p>
                  </a:txBody>
                  <a:tcPr anchor="ctr"/>
                </a:tc>
                <a:tc>
                  <a:txBody>
                    <a:bodyPr/>
                    <a:lstStyle/>
                    <a:p>
                      <a:r>
                        <a:rPr lang="es-CO" sz="1400" dirty="0">
                          <a:latin typeface="Century Gothic" panose="020B0502020202020204" pitchFamily="34" charset="0"/>
                        </a:rPr>
                        <a:t>05 de Noviembre de 2021</a:t>
                      </a:r>
                    </a:p>
                  </a:txBody>
                  <a:tcPr anchor="ctr"/>
                </a:tc>
                <a:extLst>
                  <a:ext uri="{0D108BD9-81ED-4DB2-BD59-A6C34878D82A}">
                    <a16:rowId xmlns:a16="http://schemas.microsoft.com/office/drawing/2014/main" val="4084991408"/>
                  </a:ext>
                </a:extLst>
              </a:tr>
              <a:tr h="553303">
                <a:tc>
                  <a:txBody>
                    <a:bodyPr/>
                    <a:lstStyle/>
                    <a:p>
                      <a:r>
                        <a:rPr lang="es-CO" sz="1400" b="1" dirty="0">
                          <a:latin typeface="Century Gothic" panose="020B0502020202020204" pitchFamily="34" charset="0"/>
                        </a:rPr>
                        <a:t>Fecha de terminación </a:t>
                      </a:r>
                    </a:p>
                  </a:txBody>
                  <a:tcPr anchor="ctr"/>
                </a:tc>
                <a:tc>
                  <a:txBody>
                    <a:bodyPr/>
                    <a:lstStyle/>
                    <a:p>
                      <a:r>
                        <a:rPr lang="es-CO" sz="1400" dirty="0">
                          <a:latin typeface="Century Gothic" panose="020B0502020202020204" pitchFamily="34" charset="0"/>
                        </a:rPr>
                        <a:t>02 de Septiembre de 2022</a:t>
                      </a:r>
                    </a:p>
                  </a:txBody>
                  <a:tcPr anchor="ctr"/>
                </a:tc>
                <a:extLst>
                  <a:ext uri="{0D108BD9-81ED-4DB2-BD59-A6C34878D82A}">
                    <a16:rowId xmlns:a16="http://schemas.microsoft.com/office/drawing/2014/main" val="2460182974"/>
                  </a:ext>
                </a:extLst>
              </a:tr>
              <a:tr h="596166">
                <a:tc>
                  <a:txBody>
                    <a:bodyPr/>
                    <a:lstStyle/>
                    <a:p>
                      <a:r>
                        <a:rPr lang="es-CO" sz="1400" b="1" dirty="0">
                          <a:latin typeface="Century Gothic" panose="020B0502020202020204" pitchFamily="34" charset="0"/>
                        </a:rPr>
                        <a:t>Estado </a:t>
                      </a:r>
                    </a:p>
                  </a:txBody>
                  <a:tcPr anchor="ctr"/>
                </a:tc>
                <a:tc>
                  <a:txBody>
                    <a:bodyPr/>
                    <a:lstStyle/>
                    <a:p>
                      <a:r>
                        <a:rPr lang="es-CO" sz="1400" dirty="0">
                          <a:latin typeface="Century Gothic" panose="020B0502020202020204" pitchFamily="34" charset="0"/>
                        </a:rPr>
                        <a:t>Finalizado, Sin Liquidar </a:t>
                      </a:r>
                    </a:p>
                  </a:txBody>
                  <a:tcPr anchor="ctr"/>
                </a:tc>
                <a:extLst>
                  <a:ext uri="{0D108BD9-81ED-4DB2-BD59-A6C34878D82A}">
                    <a16:rowId xmlns:a16="http://schemas.microsoft.com/office/drawing/2014/main" val="4105986489"/>
                  </a:ext>
                </a:extLst>
              </a:tr>
            </a:tbl>
          </a:graphicData>
        </a:graphic>
      </p:graphicFrame>
      <p:pic>
        <p:nvPicPr>
          <p:cNvPr id="12" name="Imagen 11">
            <a:extLst>
              <a:ext uri="{FF2B5EF4-FFF2-40B4-BE49-F238E27FC236}">
                <a16:creationId xmlns:a16="http://schemas.microsoft.com/office/drawing/2014/main" id="{DD130DC4-2F19-01B6-CE86-2FDFAFB3C34F}"/>
              </a:ext>
            </a:extLst>
          </p:cNvPr>
          <p:cNvPicPr>
            <a:picLocks noChangeAspect="1"/>
          </p:cNvPicPr>
          <p:nvPr/>
        </p:nvPicPr>
        <p:blipFill>
          <a:blip r:embed="rId4"/>
          <a:srcRect r="55260"/>
          <a:stretch/>
        </p:blipFill>
        <p:spPr>
          <a:xfrm>
            <a:off x="3492917" y="5892720"/>
            <a:ext cx="2481162" cy="1045047"/>
          </a:xfrm>
          <a:prstGeom prst="rect">
            <a:avLst/>
          </a:prstGeom>
        </p:spPr>
      </p:pic>
      <p:pic>
        <p:nvPicPr>
          <p:cNvPr id="14" name="Imagen 13" descr="Logotipo&#10;&#10;Descripción generada automáticamente">
            <a:extLst>
              <a:ext uri="{FF2B5EF4-FFF2-40B4-BE49-F238E27FC236}">
                <a16:creationId xmlns:a16="http://schemas.microsoft.com/office/drawing/2014/main" id="{ECAECD1F-1F52-96A4-0BBA-1FC657CFB9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50983" y="5824372"/>
            <a:ext cx="1447800" cy="977182"/>
          </a:xfrm>
          <a:prstGeom prst="rect">
            <a:avLst/>
          </a:prstGeom>
        </p:spPr>
      </p:pic>
      <p:sp>
        <p:nvSpPr>
          <p:cNvPr id="3" name="Rectángulo 2">
            <a:extLst>
              <a:ext uri="{FF2B5EF4-FFF2-40B4-BE49-F238E27FC236}">
                <a16:creationId xmlns:a16="http://schemas.microsoft.com/office/drawing/2014/main" id="{D51D1380-A232-1D13-F671-55381B6451A4}"/>
              </a:ext>
            </a:extLst>
          </p:cNvPr>
          <p:cNvSpPr/>
          <p:nvPr/>
        </p:nvSpPr>
        <p:spPr>
          <a:xfrm>
            <a:off x="720076" y="1014430"/>
            <a:ext cx="10751846" cy="104504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MX" b="1" dirty="0">
                <a:solidFill>
                  <a:schemeClr val="tx1"/>
                </a:solidFill>
                <a:latin typeface="Century Gothic" panose="020B0502020202020204" pitchFamily="34" charset="0"/>
                <a:cs typeface="Arial" panose="020B0604020202020204" pitchFamily="34" charset="0"/>
              </a:rPr>
              <a:t>OBJETO: </a:t>
            </a:r>
            <a:r>
              <a:rPr lang="es-ES_tradnl" dirty="0">
                <a:solidFill>
                  <a:schemeClr val="tx1"/>
                </a:solidFill>
                <a:latin typeface="Century Gothic" panose="020B0502020202020204" pitchFamily="34" charset="0"/>
                <a:cs typeface="Arial" panose="020B0604020202020204" pitchFamily="34" charset="0"/>
              </a:rPr>
              <a:t>C</a:t>
            </a:r>
            <a:r>
              <a:rPr lang="es-ES_tradnl" dirty="0">
                <a:solidFill>
                  <a:schemeClr val="tx1"/>
                </a:solidFill>
                <a:effectLst/>
                <a:latin typeface="Century Gothic" panose="020B0502020202020204" pitchFamily="34" charset="0"/>
                <a:ea typeface="Times New Roman" panose="02020603050405020304" pitchFamily="18" charset="0"/>
                <a:cs typeface="Arial" panose="020B0604020202020204" pitchFamily="34" charset="0"/>
              </a:rPr>
              <a:t>ontratar la construcción </a:t>
            </a:r>
            <a:r>
              <a:rPr lang="es-ES_tradnl" dirty="0">
                <a:solidFill>
                  <a:schemeClr val="tx1"/>
                </a:solidFill>
                <a:latin typeface="Century Gothic" panose="020B0502020202020204" pitchFamily="34" charset="0"/>
                <a:ea typeface="Times New Roman" panose="02020603050405020304" pitchFamily="18" charset="0"/>
                <a:cs typeface="Arial" panose="020B0604020202020204" pitchFamily="34" charset="0"/>
              </a:rPr>
              <a:t>y rehabilitación de reservorios que contribuya de manera efectiva a las medidas de adaptación y mitigación del cambio climático en el departamento de Boyacá. </a:t>
            </a:r>
            <a:endParaRPr lang="es-MX" b="1" dirty="0">
              <a:solidFill>
                <a:schemeClr val="tx1"/>
              </a:solidFill>
              <a:latin typeface="Century Gothic" panose="020B0502020202020204" pitchFamily="34" charset="0"/>
              <a:ea typeface="Times New Roman" panose="02020603050405020304" pitchFamily="18" charset="0"/>
              <a:cs typeface="Arial" panose="020B0604020202020204" pitchFamily="34" charset="0"/>
            </a:endParaRPr>
          </a:p>
        </p:txBody>
      </p:sp>
      <p:graphicFrame>
        <p:nvGraphicFramePr>
          <p:cNvPr id="2" name="Tabla 1">
            <a:extLst>
              <a:ext uri="{FF2B5EF4-FFF2-40B4-BE49-F238E27FC236}">
                <a16:creationId xmlns:a16="http://schemas.microsoft.com/office/drawing/2014/main" id="{92DE4857-3F40-956B-96D6-EC3215A86D2E}"/>
              </a:ext>
            </a:extLst>
          </p:cNvPr>
          <p:cNvGraphicFramePr>
            <a:graphicFrameLocks noGrp="1"/>
          </p:cNvGraphicFramePr>
          <p:nvPr>
            <p:extLst>
              <p:ext uri="{D42A27DB-BD31-4B8C-83A1-F6EECF244321}">
                <p14:modId xmlns:p14="http://schemas.microsoft.com/office/powerpoint/2010/main" val="1792240589"/>
              </p:ext>
            </p:extLst>
          </p:nvPr>
        </p:nvGraphicFramePr>
        <p:xfrm>
          <a:off x="6447395" y="4109848"/>
          <a:ext cx="4302776" cy="854110"/>
        </p:xfrm>
        <a:graphic>
          <a:graphicData uri="http://schemas.openxmlformats.org/drawingml/2006/table">
            <a:tbl>
              <a:tblPr firstRow="1" firstCol="1" bandRow="1">
                <a:tableStyleId>{5DA37D80-6434-44D0-A028-1B22A696006F}</a:tableStyleId>
              </a:tblPr>
              <a:tblGrid>
                <a:gridCol w="1430201">
                  <a:extLst>
                    <a:ext uri="{9D8B030D-6E8A-4147-A177-3AD203B41FA5}">
                      <a16:colId xmlns:a16="http://schemas.microsoft.com/office/drawing/2014/main" val="972220750"/>
                    </a:ext>
                  </a:extLst>
                </a:gridCol>
                <a:gridCol w="1442374">
                  <a:extLst>
                    <a:ext uri="{9D8B030D-6E8A-4147-A177-3AD203B41FA5}">
                      <a16:colId xmlns:a16="http://schemas.microsoft.com/office/drawing/2014/main" val="4068566739"/>
                    </a:ext>
                  </a:extLst>
                </a:gridCol>
                <a:gridCol w="1430201">
                  <a:extLst>
                    <a:ext uri="{9D8B030D-6E8A-4147-A177-3AD203B41FA5}">
                      <a16:colId xmlns:a16="http://schemas.microsoft.com/office/drawing/2014/main" val="3849487016"/>
                    </a:ext>
                  </a:extLst>
                </a:gridCol>
              </a:tblGrid>
              <a:tr h="300276">
                <a:tc>
                  <a:txBody>
                    <a:bodyPr/>
                    <a:lstStyle/>
                    <a:p>
                      <a:pPr algn="ctr">
                        <a:lnSpc>
                          <a:spcPct val="107000"/>
                        </a:lnSpc>
                      </a:pPr>
                      <a:r>
                        <a:rPr lang="es-MX" sz="1050" dirty="0">
                          <a:effectLst/>
                        </a:rPr>
                        <a:t>GIRO</a:t>
                      </a:r>
                      <a:endParaRPr lang="es-CO" sz="1050" dirty="0">
                        <a:effectLst/>
                        <a:latin typeface="+mn-lt"/>
                        <a:ea typeface="Bitstream Vera Sans"/>
                        <a:cs typeface="Times New Roman" panose="02020603050405020304" pitchFamily="18" charset="0"/>
                      </a:endParaRPr>
                    </a:p>
                  </a:txBody>
                  <a:tcPr marL="44450" marR="44450" marT="0" marB="0" anchor="ctr"/>
                </a:tc>
                <a:tc>
                  <a:txBody>
                    <a:bodyPr/>
                    <a:lstStyle/>
                    <a:p>
                      <a:pPr algn="ctr">
                        <a:lnSpc>
                          <a:spcPct val="107000"/>
                        </a:lnSpc>
                      </a:pPr>
                      <a:r>
                        <a:rPr lang="es-CO" sz="1050" dirty="0">
                          <a:effectLst/>
                        </a:rPr>
                        <a:t>VALOR RECIBIDO</a:t>
                      </a:r>
                      <a:endParaRPr lang="es-CO" sz="1050" dirty="0">
                        <a:effectLst/>
                        <a:latin typeface="+mn-lt"/>
                        <a:ea typeface="Bitstream Vera Sans"/>
                        <a:cs typeface="Times New Roman" panose="02020603050405020304" pitchFamily="18" charset="0"/>
                      </a:endParaRPr>
                    </a:p>
                  </a:txBody>
                  <a:tcPr marL="44450" marR="44450" marT="0" marB="0" anchor="ctr"/>
                </a:tc>
                <a:tc>
                  <a:txBody>
                    <a:bodyPr/>
                    <a:lstStyle/>
                    <a:p>
                      <a:pPr algn="ctr">
                        <a:lnSpc>
                          <a:spcPct val="107000"/>
                        </a:lnSpc>
                      </a:pPr>
                      <a:r>
                        <a:rPr lang="es-CO" sz="1050" dirty="0">
                          <a:effectLst/>
                        </a:rPr>
                        <a:t>VALOR POR RECIBIR</a:t>
                      </a:r>
                      <a:endParaRPr lang="es-CO" sz="1050" dirty="0">
                        <a:effectLst/>
                        <a:latin typeface="+mn-lt"/>
                        <a:ea typeface="Bitstream Vera Sans"/>
                        <a:cs typeface="Times New Roman" panose="02020603050405020304" pitchFamily="18" charset="0"/>
                      </a:endParaRPr>
                    </a:p>
                  </a:txBody>
                  <a:tcPr marL="44450" marR="44450" marT="0" marB="0" anchor="ctr"/>
                </a:tc>
                <a:extLst>
                  <a:ext uri="{0D108BD9-81ED-4DB2-BD59-A6C34878D82A}">
                    <a16:rowId xmlns:a16="http://schemas.microsoft.com/office/drawing/2014/main" val="949472305"/>
                  </a:ext>
                </a:extLst>
              </a:tr>
              <a:tr h="266065">
                <a:tc>
                  <a:txBody>
                    <a:bodyPr/>
                    <a:lstStyle/>
                    <a:p>
                      <a:pPr algn="ctr">
                        <a:lnSpc>
                          <a:spcPct val="107000"/>
                        </a:lnSpc>
                      </a:pPr>
                      <a:r>
                        <a:rPr lang="es-CO" sz="1050" dirty="0">
                          <a:effectLst/>
                        </a:rPr>
                        <a:t>ANTICIPO</a:t>
                      </a:r>
                      <a:endParaRPr lang="es-CO" sz="1050" dirty="0">
                        <a:effectLst/>
                        <a:latin typeface="+mn-lt"/>
                        <a:ea typeface="Bitstream Vera Sans"/>
                        <a:cs typeface="Times New Roman" panose="02020603050405020304" pitchFamily="18" charset="0"/>
                      </a:endParaRPr>
                    </a:p>
                  </a:txBody>
                  <a:tcPr marL="44450" marR="44450" marT="0" marB="0" anchor="ctr"/>
                </a:tc>
                <a:tc>
                  <a:txBody>
                    <a:bodyPr/>
                    <a:lstStyle/>
                    <a:p>
                      <a:r>
                        <a:rPr lang="es-CO" sz="1050" dirty="0">
                          <a:effectLst/>
                        </a:rPr>
                        <a:t> $     749,999,471.32</a:t>
                      </a:r>
                      <a:endParaRPr lang="es-ES" dirty="0"/>
                    </a:p>
                  </a:txBody>
                  <a:tcPr marL="44450" marR="44450" marT="0" marB="0" anchor="ctr"/>
                </a:tc>
                <a:tc>
                  <a:txBody>
                    <a:bodyPr/>
                    <a:lstStyle/>
                    <a:p>
                      <a:endParaRPr lang="es-ES" dirty="0"/>
                    </a:p>
                  </a:txBody>
                  <a:tcPr marL="44450" marR="44450" marT="0" marB="0" anchor="ctr"/>
                </a:tc>
                <a:extLst>
                  <a:ext uri="{0D108BD9-81ED-4DB2-BD59-A6C34878D82A}">
                    <a16:rowId xmlns:a16="http://schemas.microsoft.com/office/drawing/2014/main" val="553412911"/>
                  </a:ext>
                </a:extLst>
              </a:tr>
              <a:tr h="279514">
                <a:tc>
                  <a:txBody>
                    <a:bodyPr/>
                    <a:lstStyle/>
                    <a:p>
                      <a:pPr algn="ctr">
                        <a:lnSpc>
                          <a:spcPct val="107000"/>
                        </a:lnSpc>
                      </a:pPr>
                      <a:r>
                        <a:rPr lang="es-CO" sz="1050" dirty="0">
                          <a:effectLst/>
                        </a:rPr>
                        <a:t>ACTA 01</a:t>
                      </a:r>
                      <a:endParaRPr lang="es-CO" sz="1050" dirty="0">
                        <a:effectLst/>
                        <a:latin typeface="+mn-lt"/>
                        <a:ea typeface="Bitstream Vera Sans"/>
                        <a:cs typeface="Times New Roman" panose="02020603050405020304" pitchFamily="18" charset="0"/>
                      </a:endParaRPr>
                    </a:p>
                  </a:txBody>
                  <a:tcPr marL="44450" marR="44450" marT="0" marB="0" anchor="ctr"/>
                </a:tc>
                <a:tc>
                  <a:txBody>
                    <a:bodyPr/>
                    <a:lstStyle/>
                    <a:p>
                      <a:r>
                        <a:rPr lang="es-CO" sz="1050" dirty="0">
                          <a:effectLst/>
                        </a:rPr>
                        <a:t> </a:t>
                      </a:r>
                      <a:endParaRPr lang="es-ES" dirty="0"/>
                    </a:p>
                  </a:txBody>
                  <a:tcPr marL="44450" marR="44450" marT="0" marB="0" anchor="ctr"/>
                </a:tc>
                <a:tc>
                  <a:txBody>
                    <a:bodyPr/>
                    <a:lstStyle/>
                    <a:p>
                      <a:r>
                        <a:rPr lang="es-CO" sz="1050" dirty="0">
                          <a:effectLst/>
                        </a:rPr>
                        <a:t>$     526.815.352,7</a:t>
                      </a:r>
                      <a:endParaRPr lang="es-ES" dirty="0"/>
                    </a:p>
                  </a:txBody>
                  <a:tcPr marL="44450" marR="44450" marT="0" marB="0" anchor="ctr"/>
                </a:tc>
                <a:extLst>
                  <a:ext uri="{0D108BD9-81ED-4DB2-BD59-A6C34878D82A}">
                    <a16:rowId xmlns:a16="http://schemas.microsoft.com/office/drawing/2014/main" val="1571520331"/>
                  </a:ext>
                </a:extLst>
              </a:tr>
            </a:tbl>
          </a:graphicData>
        </a:graphic>
      </p:graphicFrame>
      <p:sp>
        <p:nvSpPr>
          <p:cNvPr id="5" name="CuadroTexto 4">
            <a:extLst>
              <a:ext uri="{FF2B5EF4-FFF2-40B4-BE49-F238E27FC236}">
                <a16:creationId xmlns:a16="http://schemas.microsoft.com/office/drawing/2014/main" id="{4F94BD10-F2E1-F3E9-4C03-B94555C27234}"/>
              </a:ext>
            </a:extLst>
          </p:cNvPr>
          <p:cNvSpPr txBox="1"/>
          <p:nvPr/>
        </p:nvSpPr>
        <p:spPr>
          <a:xfrm>
            <a:off x="799170" y="4784723"/>
            <a:ext cx="4570965" cy="738664"/>
          </a:xfrm>
          <a:prstGeom prst="rect">
            <a:avLst/>
          </a:prstGeom>
          <a:noFill/>
        </p:spPr>
        <p:txBody>
          <a:bodyPr wrap="square">
            <a:spAutoFit/>
          </a:bodyPr>
          <a:lstStyle/>
          <a:p>
            <a:pPr algn="ctr"/>
            <a:r>
              <a:rPr lang="es-ES" sz="1400" b="1" dirty="0">
                <a:latin typeface="Century Gothic" panose="020B0502020202020204" pitchFamily="34" charset="0"/>
                <a:cs typeface="Arial" panose="020B0604020202020204" pitchFamily="34" charset="0"/>
              </a:rPr>
              <a:t>ESTADO DE EJECUCIÓN Y BALANCE FINANCIERO</a:t>
            </a:r>
          </a:p>
          <a:p>
            <a:pPr algn="ctr"/>
            <a:r>
              <a:rPr lang="es-ES" sz="1400" dirty="0">
                <a:latin typeface="Century Gothic" panose="020B0502020202020204" pitchFamily="34" charset="0"/>
                <a:cs typeface="Arial" panose="020B0604020202020204" pitchFamily="34" charset="0"/>
              </a:rPr>
              <a:t>Tiempo transcurrido a fecha de empalme: 100%</a:t>
            </a:r>
          </a:p>
          <a:p>
            <a:pPr algn="ctr"/>
            <a:r>
              <a:rPr lang="es-ES" sz="1400" dirty="0">
                <a:latin typeface="Century Gothic" panose="020B0502020202020204" pitchFamily="34" charset="0"/>
                <a:cs typeface="Arial" panose="020B0604020202020204" pitchFamily="34" charset="0"/>
              </a:rPr>
              <a:t>Ejecución presupuestal reporte de agosto: </a:t>
            </a:r>
            <a:r>
              <a:rPr lang="es-CO" sz="1400" dirty="0">
                <a:effectLst/>
                <a:latin typeface="Century Gothic" panose="020B0502020202020204" pitchFamily="34" charset="0"/>
                <a:cs typeface="Arial" panose="020B0604020202020204" pitchFamily="34" charset="0"/>
              </a:rPr>
              <a:t>38.63%</a:t>
            </a:r>
            <a:endParaRPr lang="es-ES" sz="1400" b="1" dirty="0">
              <a:latin typeface="Century Gothic" panose="020B0502020202020204" pitchFamily="34" charset="0"/>
              <a:cs typeface="Arial" panose="020B0604020202020204" pitchFamily="34" charset="0"/>
            </a:endParaRPr>
          </a:p>
        </p:txBody>
      </p:sp>
      <p:sp>
        <p:nvSpPr>
          <p:cNvPr id="16" name="CuadroTexto 15">
            <a:extLst>
              <a:ext uri="{FF2B5EF4-FFF2-40B4-BE49-F238E27FC236}">
                <a16:creationId xmlns:a16="http://schemas.microsoft.com/office/drawing/2014/main" id="{317201E6-F4FE-CC26-EFA0-DA3283740EFE}"/>
              </a:ext>
            </a:extLst>
          </p:cNvPr>
          <p:cNvSpPr txBox="1"/>
          <p:nvPr/>
        </p:nvSpPr>
        <p:spPr>
          <a:xfrm>
            <a:off x="5597214" y="2733938"/>
            <a:ext cx="6310350" cy="1369606"/>
          </a:xfrm>
          <a:prstGeom prst="rect">
            <a:avLst/>
          </a:prstGeom>
          <a:noFill/>
        </p:spPr>
        <p:txBody>
          <a:bodyPr wrap="square" rtlCol="0">
            <a:spAutoFit/>
          </a:bodyPr>
          <a:lstStyle/>
          <a:p>
            <a:pPr algn="just"/>
            <a:r>
              <a:rPr lang="es-ES" sz="1400" i="1" dirty="0">
                <a:effectLst/>
                <a:latin typeface="Century Gothic" panose="020B0502020202020204" pitchFamily="34" charset="0"/>
                <a:ea typeface="Calibri" panose="020F0502020204030204" pitchFamily="34" charset="0"/>
              </a:rPr>
              <a:t>Actualmente TIERRASUA S.A.S., con apoyo de la Secretaria de Agricultura de la Gobernación de Boyacá se encuentran en proceso de revisión y visitas a los reservorios existentes, con el fin de corroborar la ejecución y estado de los mismos para así generar el informe final, amortización del anticipo recibido y la liquidación del contrato. </a:t>
            </a:r>
          </a:p>
          <a:p>
            <a:pPr marL="285750" indent="-285750" algn="just">
              <a:buFontTx/>
              <a:buChar char="-"/>
            </a:pPr>
            <a:endParaRPr lang="es-CO" sz="1300" i="1" dirty="0">
              <a:cs typeface="Arial" panose="020B0604020202020204" pitchFamily="34" charset="0"/>
            </a:endParaRPr>
          </a:p>
        </p:txBody>
      </p:sp>
    </p:spTree>
    <p:extLst>
      <p:ext uri="{BB962C8B-B14F-4D97-AF65-F5344CB8AC3E}">
        <p14:creationId xmlns:p14="http://schemas.microsoft.com/office/powerpoint/2010/main" val="3510927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ADA03E-180E-4976-BAC4-09D8DD983662}"/>
            </a:ext>
          </a:extLst>
        </p:cNvPr>
        <p:cNvGrpSpPr/>
        <p:nvPr/>
      </p:nvGrpSpPr>
      <p:grpSpPr>
        <a:xfrm>
          <a:off x="0" y="0"/>
          <a:ext cx="0" cy="0"/>
          <a:chOff x="0" y="0"/>
          <a:chExt cx="0" cy="0"/>
        </a:xfrm>
      </p:grpSpPr>
      <p:sp>
        <p:nvSpPr>
          <p:cNvPr id="19" name="CuadroTexto 18">
            <a:extLst>
              <a:ext uri="{FF2B5EF4-FFF2-40B4-BE49-F238E27FC236}">
                <a16:creationId xmlns:a16="http://schemas.microsoft.com/office/drawing/2014/main" id="{178A863B-FD0F-A485-141B-7957E40C01E4}"/>
              </a:ext>
            </a:extLst>
          </p:cNvPr>
          <p:cNvSpPr txBox="1"/>
          <p:nvPr/>
        </p:nvSpPr>
        <p:spPr>
          <a:xfrm>
            <a:off x="6948502" y="3429000"/>
            <a:ext cx="4936589" cy="1107996"/>
          </a:xfrm>
          <a:prstGeom prst="rect">
            <a:avLst/>
          </a:prstGeom>
          <a:solidFill>
            <a:schemeClr val="bg1">
              <a:lumMod val="95000"/>
            </a:schemeClr>
          </a:solidFill>
        </p:spPr>
        <p:txBody>
          <a:bodyPr wrap="square" rtlCol="0">
            <a:spAutoFit/>
          </a:bodyPr>
          <a:lstStyle/>
          <a:p>
            <a:pPr algn="ctr"/>
            <a:r>
              <a:rPr lang="es-ES" sz="2400" b="1" dirty="0">
                <a:solidFill>
                  <a:schemeClr val="tx1">
                    <a:lumMod val="75000"/>
                    <a:lumOff val="25000"/>
                  </a:schemeClr>
                </a:solidFill>
                <a:latin typeface="Century Gothic" panose="020B0502020202020204" pitchFamily="34" charset="0"/>
                <a:cs typeface="Arial" panose="020B0604020202020204" pitchFamily="34" charset="0"/>
              </a:rPr>
              <a:t>DIAGNOSTICO DE MAQIONARIA TIERRASUA S.A.S</a:t>
            </a:r>
          </a:p>
          <a:p>
            <a:pPr algn="ctr"/>
            <a:r>
              <a:rPr lang="es-ES" b="1" dirty="0">
                <a:solidFill>
                  <a:schemeClr val="tx1">
                    <a:lumMod val="75000"/>
                    <a:lumOff val="25000"/>
                  </a:schemeClr>
                </a:solidFill>
                <a:latin typeface="Century Gothic" panose="020B0502020202020204" pitchFamily="34" charset="0"/>
                <a:cs typeface="Arial" panose="020B0604020202020204" pitchFamily="34" charset="0"/>
              </a:rPr>
              <a:t>MARZO - ABRIL 2025</a:t>
            </a:r>
          </a:p>
        </p:txBody>
      </p:sp>
      <p:pic>
        <p:nvPicPr>
          <p:cNvPr id="29" name="Imagen 28">
            <a:extLst>
              <a:ext uri="{FF2B5EF4-FFF2-40B4-BE49-F238E27FC236}">
                <a16:creationId xmlns:a16="http://schemas.microsoft.com/office/drawing/2014/main" id="{8E1094DD-5EF3-AED1-E467-D31677AF952D}"/>
              </a:ext>
            </a:extLst>
          </p:cNvPr>
          <p:cNvPicPr>
            <a:picLocks noChangeAspect="1"/>
          </p:cNvPicPr>
          <p:nvPr/>
        </p:nvPicPr>
        <p:blipFill>
          <a:blip r:embed="rId3"/>
          <a:srcRect r="55260"/>
          <a:stretch/>
        </p:blipFill>
        <p:spPr>
          <a:xfrm>
            <a:off x="7354877" y="5907655"/>
            <a:ext cx="2481162" cy="1045047"/>
          </a:xfrm>
          <a:prstGeom prst="rect">
            <a:avLst/>
          </a:prstGeom>
        </p:spPr>
      </p:pic>
      <p:pic>
        <p:nvPicPr>
          <p:cNvPr id="30" name="Imagen 29" descr="Logotipo&#10;&#10;Descripción generada automáticamente">
            <a:extLst>
              <a:ext uri="{FF2B5EF4-FFF2-40B4-BE49-F238E27FC236}">
                <a16:creationId xmlns:a16="http://schemas.microsoft.com/office/drawing/2014/main" id="{EAFB6150-9D97-A32C-541B-124293582D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37291" y="5886011"/>
            <a:ext cx="1447800" cy="977182"/>
          </a:xfrm>
          <a:prstGeom prst="rect">
            <a:avLst/>
          </a:prstGeom>
        </p:spPr>
      </p:pic>
      <p:pic>
        <p:nvPicPr>
          <p:cNvPr id="2" name="Imagen 1">
            <a:extLst>
              <a:ext uri="{FF2B5EF4-FFF2-40B4-BE49-F238E27FC236}">
                <a16:creationId xmlns:a16="http://schemas.microsoft.com/office/drawing/2014/main" id="{6CD70000-C972-2F9A-CAF5-0E87BBBF743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4479" y1="33519" x2="44479" y2="33519"/>
                        <a14:foregroundMark x1="43385" y1="32407" x2="43385" y2="30741"/>
                        <a14:foregroundMark x1="41354" y1="40185" x2="41354" y2="40185"/>
                        <a14:foregroundMark x1="41354" y1="40463" x2="37031" y2="32963"/>
                        <a14:foregroundMark x1="39792" y1="40463" x2="39792" y2="40463"/>
                        <a14:foregroundMark x1="49740" y1="50926" x2="49740" y2="50926"/>
                        <a14:foregroundMark x1="49740" y1="42315" x2="48646" y2="60833"/>
                        <a14:foregroundMark x1="48021" y1="47870" x2="48021" y2="47870"/>
                        <a14:foregroundMark x1="64323" y1="66111" x2="64323" y2="66111"/>
                        <a14:foregroundMark x1="68021" y1="48148" x2="68021" y2="48148"/>
                        <a14:foregroundMark x1="57188" y1="70185" x2="57188" y2="70185"/>
                        <a14:foregroundMark x1="59948" y1="66389" x2="61823" y2="73241"/>
                        <a14:foregroundMark x1="61510" y1="61944" x2="61510" y2="61944"/>
                        <a14:foregroundMark x1="61510" y1="62222" x2="61510" y2="62222"/>
                        <a14:foregroundMark x1="74531" y1="79907" x2="74531" y2="79907"/>
                        <a14:foregroundMark x1="78594" y1="69352" x2="78594" y2="69352"/>
                        <a14:foregroundMark x1="86042" y1="48426" x2="86042" y2="48426"/>
                        <a14:foregroundMark x1="83542" y1="33241" x2="83542" y2="33241"/>
                        <a14:foregroundMark x1="66510" y1="18056" x2="66510" y2="18056"/>
                        <a14:foregroundMark x1="28646" y1="19722" x2="28646" y2="19722"/>
                        <a14:foregroundMark x1="21354" y1="29907" x2="21354" y2="29907"/>
                        <a14:foregroundMark x1="51302" y1="12037" x2="51302" y2="12037"/>
                        <a14:foregroundMark x1="28177" y1="48981" x2="28177" y2="48981"/>
                        <a14:foregroundMark x1="13281" y1="49259" x2="13281" y2="49259"/>
                        <a14:foregroundMark x1="20104" y1="74352" x2="20104" y2="74352"/>
                        <a14:foregroundMark x1="29115" y1="82593" x2="29115" y2="82593"/>
                        <a14:foregroundMark x1="38698" y1="69907" x2="38698" y2="69907"/>
                        <a14:foregroundMark x1="49583" y1="83148" x2="49583" y2="83148"/>
                        <a14:foregroundMark x1="48490" y1="82593" x2="48490" y2="82593"/>
                        <a14:foregroundMark x1="26927" y1="79630" x2="26927" y2="79630"/>
                        <a14:foregroundMark x1="27396" y1="80185" x2="27396" y2="80185"/>
                        <a14:foregroundMark x1="30469" y1="79074" x2="30469" y2="79074"/>
                        <a14:foregroundMark x1="11875" y1="58889" x2="12031" y2="60278"/>
                        <a14:foregroundMark x1="40365" y1="53241" x2="40365" y2="53241"/>
                        <a14:foregroundMark x1="59375" y1="44074" x2="59375" y2="44074"/>
                        <a14:foregroundMark x1="61615" y1="45370" x2="61615" y2="45370"/>
                      </a14:backgroundRemoval>
                    </a14:imgEffect>
                  </a14:imgLayer>
                </a14:imgProps>
              </a:ext>
            </a:extLst>
          </a:blip>
          <a:stretch>
            <a:fillRect/>
          </a:stretch>
        </p:blipFill>
        <p:spPr>
          <a:xfrm>
            <a:off x="306909" y="1593081"/>
            <a:ext cx="7053242" cy="3967449"/>
          </a:xfrm>
          <a:prstGeom prst="rect">
            <a:avLst/>
          </a:prstGeom>
        </p:spPr>
      </p:pic>
    </p:spTree>
    <p:extLst>
      <p:ext uri="{BB962C8B-B14F-4D97-AF65-F5344CB8AC3E}">
        <p14:creationId xmlns:p14="http://schemas.microsoft.com/office/powerpoint/2010/main" val="32783321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D319D3-2DA6-6B10-A516-36621438D5AC}"/>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9930C017-13FE-20E2-4102-FD1D054912A3}"/>
              </a:ext>
            </a:extLst>
          </p:cNvPr>
          <p:cNvPicPr>
            <a:picLocks noGrp="1" noRot="1" noChangeAspect="1" noMove="1" noResize="1" noEditPoints="1" noAdjustHandles="1" noChangeArrowheads="1" noChangeShapeType="1" noCrop="1"/>
          </p:cNvPicPr>
          <p:nvPr/>
        </p:nvPicPr>
        <p:blipFill>
          <a:blip r:embed="rId3"/>
          <a:stretch>
            <a:fillRect/>
          </a:stretch>
        </p:blipFill>
        <p:spPr>
          <a:xfrm flipV="1">
            <a:off x="0" y="0"/>
            <a:ext cx="12192000" cy="6858000"/>
          </a:xfrm>
          <a:prstGeom prst="rect">
            <a:avLst/>
          </a:prstGeom>
        </p:spPr>
      </p:pic>
      <p:sp>
        <p:nvSpPr>
          <p:cNvPr id="9" name="CuadroTexto 8">
            <a:extLst>
              <a:ext uri="{FF2B5EF4-FFF2-40B4-BE49-F238E27FC236}">
                <a16:creationId xmlns:a16="http://schemas.microsoft.com/office/drawing/2014/main" id="{BCDD4B3D-20C9-49D9-37D0-8B5498520B13}"/>
              </a:ext>
            </a:extLst>
          </p:cNvPr>
          <p:cNvSpPr txBox="1"/>
          <p:nvPr/>
        </p:nvSpPr>
        <p:spPr>
          <a:xfrm>
            <a:off x="3076182" y="265158"/>
            <a:ext cx="6791475" cy="830997"/>
          </a:xfrm>
          <a:prstGeom prst="rect">
            <a:avLst/>
          </a:prstGeom>
          <a:noFill/>
        </p:spPr>
        <p:txBody>
          <a:bodyPr wrap="none" rtlCol="0">
            <a:spAutoFit/>
          </a:bodyPr>
          <a:lstStyle/>
          <a:p>
            <a:pPr algn="ctr"/>
            <a:r>
              <a:rPr lang="es-CO" sz="2400" b="1" dirty="0">
                <a:solidFill>
                  <a:schemeClr val="tx1">
                    <a:lumMod val="75000"/>
                    <a:lumOff val="25000"/>
                  </a:schemeClr>
                </a:solidFill>
                <a:latin typeface="Arial" panose="020B0604020202020204" pitchFamily="34" charset="0"/>
                <a:cs typeface="Arial" panose="020B0604020202020204" pitchFamily="34" charset="0"/>
              </a:rPr>
              <a:t>ESTADO DE MAQUINARIA TIERRASUA S.A.S</a:t>
            </a:r>
          </a:p>
          <a:p>
            <a:pPr algn="ctr"/>
            <a:r>
              <a:rPr lang="es-CO" sz="2400" b="1" dirty="0">
                <a:solidFill>
                  <a:schemeClr val="tx1">
                    <a:lumMod val="75000"/>
                    <a:lumOff val="25000"/>
                  </a:schemeClr>
                </a:solidFill>
                <a:latin typeface="Arial" panose="020B0604020202020204" pitchFamily="34" charset="0"/>
                <a:cs typeface="Arial" panose="020B0604020202020204" pitchFamily="34" charset="0"/>
              </a:rPr>
              <a:t>MARZO - ABRIL 2025</a:t>
            </a:r>
          </a:p>
        </p:txBody>
      </p:sp>
      <p:pic>
        <p:nvPicPr>
          <p:cNvPr id="12" name="Imagen 11">
            <a:extLst>
              <a:ext uri="{FF2B5EF4-FFF2-40B4-BE49-F238E27FC236}">
                <a16:creationId xmlns:a16="http://schemas.microsoft.com/office/drawing/2014/main" id="{DB03B8A7-9A23-15FD-9EAA-DCA58ED8F243}"/>
              </a:ext>
            </a:extLst>
          </p:cNvPr>
          <p:cNvPicPr>
            <a:picLocks noChangeAspect="1"/>
          </p:cNvPicPr>
          <p:nvPr/>
        </p:nvPicPr>
        <p:blipFill>
          <a:blip r:embed="rId4"/>
          <a:srcRect r="55260"/>
          <a:stretch/>
        </p:blipFill>
        <p:spPr>
          <a:xfrm>
            <a:off x="3614838" y="5890081"/>
            <a:ext cx="2481162" cy="1045047"/>
          </a:xfrm>
          <a:prstGeom prst="rect">
            <a:avLst/>
          </a:prstGeom>
        </p:spPr>
      </p:pic>
      <p:pic>
        <p:nvPicPr>
          <p:cNvPr id="14" name="Imagen 13" descr="Logotipo&#10;&#10;Descripción generada automáticamente">
            <a:extLst>
              <a:ext uri="{FF2B5EF4-FFF2-40B4-BE49-F238E27FC236}">
                <a16:creationId xmlns:a16="http://schemas.microsoft.com/office/drawing/2014/main" id="{C4EC4B7D-F07E-380D-74F4-8E232291A9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78490" y="5832596"/>
            <a:ext cx="1447800" cy="977182"/>
          </a:xfrm>
          <a:prstGeom prst="rect">
            <a:avLst/>
          </a:prstGeom>
        </p:spPr>
      </p:pic>
      <p:sp>
        <p:nvSpPr>
          <p:cNvPr id="10" name="CuadroTexto 9">
            <a:extLst>
              <a:ext uri="{FF2B5EF4-FFF2-40B4-BE49-F238E27FC236}">
                <a16:creationId xmlns:a16="http://schemas.microsoft.com/office/drawing/2014/main" id="{D1D0EAA0-81A6-C100-68B0-28C7B86B8AEA}"/>
              </a:ext>
            </a:extLst>
          </p:cNvPr>
          <p:cNvSpPr txBox="1"/>
          <p:nvPr/>
        </p:nvSpPr>
        <p:spPr>
          <a:xfrm>
            <a:off x="565156" y="2104577"/>
            <a:ext cx="7995920" cy="338554"/>
          </a:xfrm>
          <a:prstGeom prst="rect">
            <a:avLst/>
          </a:prstGeom>
          <a:noFill/>
        </p:spPr>
        <p:txBody>
          <a:bodyPr wrap="square">
            <a:spAutoFit/>
          </a:bodyPr>
          <a:lstStyle/>
          <a:p>
            <a:pPr marL="457200" indent="-228600" algn="just">
              <a:spcBef>
                <a:spcPts val="225"/>
              </a:spcBef>
            </a:pPr>
            <a:endParaRPr lang="es-CO" sz="1600" dirty="0">
              <a:effectLst/>
              <a:latin typeface="Calibri" panose="020F0502020204030204" pitchFamily="34" charset="0"/>
              <a:ea typeface="Calibri" panose="020F0502020204030204" pitchFamily="34" charset="0"/>
            </a:endParaRPr>
          </a:p>
        </p:txBody>
      </p:sp>
      <p:sp>
        <p:nvSpPr>
          <p:cNvPr id="3" name="Rectangle 1">
            <a:extLst>
              <a:ext uri="{FF2B5EF4-FFF2-40B4-BE49-F238E27FC236}">
                <a16:creationId xmlns:a16="http://schemas.microsoft.com/office/drawing/2014/main" id="{799B807A-DF47-EBF5-C09E-F918728C483B}"/>
              </a:ext>
            </a:extLst>
          </p:cNvPr>
          <p:cNvSpPr>
            <a:spLocks noChangeArrowheads="1"/>
          </p:cNvSpPr>
          <p:nvPr/>
        </p:nvSpPr>
        <p:spPr bwMode="auto">
          <a:xfrm>
            <a:off x="1167956" y="1144377"/>
            <a:ext cx="961136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CO" altLang="es-CO" b="0" i="0" u="none" strike="noStrike" cap="none" normalizeH="0" baseline="0" dirty="0">
                <a:ln>
                  <a:noFill/>
                </a:ln>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A corte de 25</a:t>
            </a:r>
            <a:r>
              <a:rPr lang="es-CO" altLang="es-CO" dirty="0">
                <a:latin typeface="Century Gothic" panose="020B0502020202020204" pitchFamily="34" charset="0"/>
                <a:ea typeface="Calibri" panose="020F0502020204030204" pitchFamily="34" charset="0"/>
                <a:cs typeface="Times New Roman" panose="02020603050405020304" pitchFamily="18" charset="0"/>
              </a:rPr>
              <a:t> </a:t>
            </a:r>
            <a:r>
              <a:rPr kumimoji="0" lang="es-CO" altLang="es-CO" b="0" i="0" u="none" strike="noStrike" cap="none" normalizeH="0" baseline="0" dirty="0">
                <a:ln>
                  <a:noFill/>
                </a:ln>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de </a:t>
            </a:r>
            <a:r>
              <a:rPr lang="es-CO" altLang="es-CO" dirty="0">
                <a:latin typeface="Century Gothic" panose="020B0502020202020204" pitchFamily="34" charset="0"/>
                <a:ea typeface="Calibri" panose="020F0502020204030204" pitchFamily="34" charset="0"/>
                <a:cs typeface="Times New Roman" panose="02020603050405020304" pitchFamily="18" charset="0"/>
              </a:rPr>
              <a:t>Abril</a:t>
            </a:r>
            <a:r>
              <a:rPr kumimoji="0" lang="es-CO" altLang="es-CO" b="0" i="0" u="none" strike="noStrike" cap="none" normalizeH="0" baseline="0" dirty="0">
                <a:ln>
                  <a:noFill/>
                </a:ln>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 del año en curso la maquinaria administrada por Tierrasua S.A.S </a:t>
            </a:r>
            <a:r>
              <a:rPr lang="es-CO" altLang="es-CO" dirty="0">
                <a:latin typeface="Century Gothic" panose="020B0502020202020204" pitchFamily="34" charset="0"/>
                <a:ea typeface="Calibri" panose="020F0502020204030204" pitchFamily="34" charset="0"/>
                <a:cs typeface="Times New Roman" panose="02020603050405020304" pitchFamily="18" charset="0"/>
              </a:rPr>
              <a:t>se encuentra en el siguiente estado:</a:t>
            </a:r>
            <a:endParaRPr kumimoji="0" lang="es-CO" altLang="es-CO" sz="8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s-CO" altLang="es-CO" sz="1800" b="0" i="0" u="none" strike="noStrike" cap="none" normalizeH="0" baseline="0" dirty="0">
              <a:ln>
                <a:noFill/>
              </a:ln>
              <a:solidFill>
                <a:schemeClr val="tx1"/>
              </a:solidFill>
              <a:effectLst/>
              <a:latin typeface="Arial" panose="020B0604020202020204" pitchFamily="34" charset="0"/>
            </a:endParaRPr>
          </a:p>
        </p:txBody>
      </p:sp>
      <p:graphicFrame>
        <p:nvGraphicFramePr>
          <p:cNvPr id="4" name="Marcador de contenido 3">
            <a:extLst>
              <a:ext uri="{FF2B5EF4-FFF2-40B4-BE49-F238E27FC236}">
                <a16:creationId xmlns:a16="http://schemas.microsoft.com/office/drawing/2014/main" id="{3684824A-2932-B580-0E39-B4F3D72420AA}"/>
              </a:ext>
            </a:extLst>
          </p:cNvPr>
          <p:cNvGraphicFramePr>
            <a:graphicFrameLocks/>
          </p:cNvGraphicFramePr>
          <p:nvPr>
            <p:extLst>
              <p:ext uri="{D42A27DB-BD31-4B8C-83A1-F6EECF244321}">
                <p14:modId xmlns:p14="http://schemas.microsoft.com/office/powerpoint/2010/main" val="400624313"/>
              </p:ext>
            </p:extLst>
          </p:nvPr>
        </p:nvGraphicFramePr>
        <p:xfrm>
          <a:off x="989075" y="1998156"/>
          <a:ext cx="5482844" cy="3662754"/>
        </p:xfrm>
        <a:graphic>
          <a:graphicData uri="http://schemas.openxmlformats.org/drawingml/2006/table">
            <a:tbl>
              <a:tblPr firstRow="1" bandRow="1">
                <a:tableStyleId>{3B4B98B0-60AC-42C2-AFA5-B58CD77FA1E5}</a:tableStyleId>
              </a:tblPr>
              <a:tblGrid>
                <a:gridCol w="2123088">
                  <a:extLst>
                    <a:ext uri="{9D8B030D-6E8A-4147-A177-3AD203B41FA5}">
                      <a16:colId xmlns:a16="http://schemas.microsoft.com/office/drawing/2014/main" val="743283930"/>
                    </a:ext>
                  </a:extLst>
                </a:gridCol>
                <a:gridCol w="1086168">
                  <a:extLst>
                    <a:ext uri="{9D8B030D-6E8A-4147-A177-3AD203B41FA5}">
                      <a16:colId xmlns:a16="http://schemas.microsoft.com/office/drawing/2014/main" val="3943525994"/>
                    </a:ext>
                  </a:extLst>
                </a:gridCol>
                <a:gridCol w="966505">
                  <a:extLst>
                    <a:ext uri="{9D8B030D-6E8A-4147-A177-3AD203B41FA5}">
                      <a16:colId xmlns:a16="http://schemas.microsoft.com/office/drawing/2014/main" val="2233398728"/>
                    </a:ext>
                  </a:extLst>
                </a:gridCol>
                <a:gridCol w="1307083">
                  <a:extLst>
                    <a:ext uri="{9D8B030D-6E8A-4147-A177-3AD203B41FA5}">
                      <a16:colId xmlns:a16="http://schemas.microsoft.com/office/drawing/2014/main" val="2633347219"/>
                    </a:ext>
                  </a:extLst>
                </a:gridCol>
              </a:tblGrid>
              <a:tr h="293116">
                <a:tc>
                  <a:txBody>
                    <a:bodyPr/>
                    <a:lstStyle/>
                    <a:p>
                      <a:pPr algn="ctr" fontAlgn="b"/>
                      <a:r>
                        <a:rPr lang="es-CO" sz="1600" b="1" u="none" strike="noStrike" dirty="0">
                          <a:solidFill>
                            <a:srgbClr val="000000"/>
                          </a:solidFill>
                          <a:effectLst/>
                        </a:rPr>
                        <a:t>MAQUINA</a:t>
                      </a:r>
                      <a:endParaRPr lang="es-CO" sz="1600" b="1" i="0" u="none" strike="noStrike" dirty="0">
                        <a:solidFill>
                          <a:srgbClr val="000000"/>
                        </a:solidFill>
                        <a:effectLst/>
                        <a:latin typeface="Century Gothic" panose="020B0502020202020204" pitchFamily="34" charset="0"/>
                      </a:endParaRPr>
                    </a:p>
                  </a:txBody>
                  <a:tcPr marL="7620" marR="7620" marT="7620" marB="0" anchor="ctr"/>
                </a:tc>
                <a:tc>
                  <a:txBody>
                    <a:bodyPr/>
                    <a:lstStyle/>
                    <a:p>
                      <a:pPr algn="ctr" fontAlgn="b"/>
                      <a:r>
                        <a:rPr lang="es-CO" sz="1600" b="1" u="none" strike="noStrike" dirty="0">
                          <a:solidFill>
                            <a:srgbClr val="000000"/>
                          </a:solidFill>
                          <a:effectLst/>
                        </a:rPr>
                        <a:t>OPERATIVAS</a:t>
                      </a:r>
                      <a:endParaRPr lang="es-CO" sz="1600" b="1" i="0" u="none" strike="noStrike" dirty="0">
                        <a:solidFill>
                          <a:srgbClr val="000000"/>
                        </a:solidFill>
                        <a:effectLst/>
                        <a:latin typeface="Century Gothic" panose="020B0502020202020204" pitchFamily="34" charset="0"/>
                      </a:endParaRPr>
                    </a:p>
                  </a:txBody>
                  <a:tcPr marL="7620" marR="7620" marT="7620" marB="0" anchor="ctr"/>
                </a:tc>
                <a:tc>
                  <a:txBody>
                    <a:bodyPr/>
                    <a:lstStyle/>
                    <a:p>
                      <a:pPr algn="ctr" fontAlgn="b"/>
                      <a:r>
                        <a:rPr lang="es-CO" sz="1600" b="1" u="none" strike="noStrike" dirty="0">
                          <a:solidFill>
                            <a:srgbClr val="000000"/>
                          </a:solidFill>
                          <a:effectLst/>
                        </a:rPr>
                        <a:t>VARADAS</a:t>
                      </a:r>
                      <a:endParaRPr lang="es-CO" sz="1600" b="1" i="0" u="none" strike="noStrike" dirty="0">
                        <a:solidFill>
                          <a:srgbClr val="000000"/>
                        </a:solidFill>
                        <a:effectLst/>
                        <a:latin typeface="Century Gothic" panose="020B0502020202020204" pitchFamily="34" charset="0"/>
                      </a:endParaRPr>
                    </a:p>
                  </a:txBody>
                  <a:tcPr marL="7620" marR="7620" marT="7620" marB="0" anchor="ctr"/>
                </a:tc>
                <a:tc>
                  <a:txBody>
                    <a:bodyPr/>
                    <a:lstStyle/>
                    <a:p>
                      <a:pPr algn="ctr" fontAlgn="b"/>
                      <a:r>
                        <a:rPr lang="es-CO" sz="1600" b="1" u="none" strike="noStrike" dirty="0">
                          <a:solidFill>
                            <a:srgbClr val="000000"/>
                          </a:solidFill>
                          <a:effectLst/>
                        </a:rPr>
                        <a:t>INOPERATIVO</a:t>
                      </a:r>
                      <a:endParaRPr lang="es-CO" sz="1600" b="1" i="0" u="none" strike="noStrike" dirty="0">
                        <a:solidFill>
                          <a:srgbClr val="000000"/>
                        </a:solidFill>
                        <a:effectLst/>
                        <a:latin typeface="Century Gothic" panose="020B0502020202020204" pitchFamily="34" charset="0"/>
                      </a:endParaRPr>
                    </a:p>
                  </a:txBody>
                  <a:tcPr marL="7620" marR="7620" marT="7620" marB="0" anchor="ctr"/>
                </a:tc>
                <a:extLst>
                  <a:ext uri="{0D108BD9-81ED-4DB2-BD59-A6C34878D82A}">
                    <a16:rowId xmlns:a16="http://schemas.microsoft.com/office/drawing/2014/main" val="1563005942"/>
                  </a:ext>
                </a:extLst>
              </a:tr>
              <a:tr h="349036">
                <a:tc>
                  <a:txBody>
                    <a:bodyPr/>
                    <a:lstStyle/>
                    <a:p>
                      <a:pPr algn="l" fontAlgn="b"/>
                      <a:r>
                        <a:rPr lang="es-CO" sz="1600" b="0" u="none" strike="noStrike" dirty="0">
                          <a:solidFill>
                            <a:srgbClr val="000000"/>
                          </a:solidFill>
                          <a:effectLst/>
                        </a:rPr>
                        <a:t>BULLDOZER</a:t>
                      </a:r>
                      <a:endParaRPr lang="es-CO" sz="1600" b="0" i="0" u="none" strike="noStrike" dirty="0">
                        <a:solidFill>
                          <a:srgbClr val="000000"/>
                        </a:solidFill>
                        <a:effectLst/>
                        <a:latin typeface="Century Gothic" panose="020B0502020202020204" pitchFamily="34" charset="0"/>
                      </a:endParaRPr>
                    </a:p>
                  </a:txBody>
                  <a:tcPr marL="7620" marR="7620" marT="7620" marB="0" anchor="ctr"/>
                </a:tc>
                <a:tc>
                  <a:txBody>
                    <a:bodyPr/>
                    <a:lstStyle/>
                    <a:p>
                      <a:pPr algn="ctr" fontAlgn="b"/>
                      <a:r>
                        <a:rPr lang="es-CO" sz="1600" b="0" i="0" u="none" strike="noStrike" dirty="0">
                          <a:solidFill>
                            <a:srgbClr val="000000"/>
                          </a:solidFill>
                          <a:effectLst/>
                          <a:latin typeface="Century Gothic" panose="020B0502020202020204" pitchFamily="34" charset="0"/>
                        </a:rPr>
                        <a:t>-</a:t>
                      </a:r>
                    </a:p>
                  </a:txBody>
                  <a:tcPr marL="7620" marR="7620" marT="7620" marB="0" anchor="ctr"/>
                </a:tc>
                <a:tc>
                  <a:txBody>
                    <a:bodyPr/>
                    <a:lstStyle/>
                    <a:p>
                      <a:pPr algn="ctr" fontAlgn="b"/>
                      <a:r>
                        <a:rPr lang="es-CO" sz="1600" b="0" u="none" strike="noStrike" dirty="0">
                          <a:solidFill>
                            <a:srgbClr val="000000"/>
                          </a:solidFill>
                          <a:effectLst/>
                        </a:rPr>
                        <a:t>1</a:t>
                      </a:r>
                      <a:endParaRPr lang="es-CO" sz="1600" b="0" i="0" u="none" strike="noStrike" dirty="0">
                        <a:solidFill>
                          <a:srgbClr val="000000"/>
                        </a:solidFill>
                        <a:effectLst/>
                        <a:latin typeface="Century Gothic" panose="020B0502020202020204" pitchFamily="34" charset="0"/>
                      </a:endParaRPr>
                    </a:p>
                  </a:txBody>
                  <a:tcPr marL="7620" marR="7620" marT="7620" marB="0" anchor="ctr"/>
                </a:tc>
                <a:tc>
                  <a:txBody>
                    <a:bodyPr/>
                    <a:lstStyle/>
                    <a:p>
                      <a:pPr algn="ctr" fontAlgn="b"/>
                      <a:r>
                        <a:rPr lang="es-CO" sz="1600" b="0" i="0" u="none" strike="noStrike" dirty="0">
                          <a:solidFill>
                            <a:srgbClr val="000000"/>
                          </a:solidFill>
                          <a:effectLst/>
                          <a:latin typeface="Century Gothic" panose="020B0502020202020204" pitchFamily="34" charset="0"/>
                        </a:rPr>
                        <a:t>-</a:t>
                      </a:r>
                    </a:p>
                  </a:txBody>
                  <a:tcPr marL="7620" marR="7620" marT="7620" marB="0" anchor="ctr"/>
                </a:tc>
                <a:extLst>
                  <a:ext uri="{0D108BD9-81ED-4DB2-BD59-A6C34878D82A}">
                    <a16:rowId xmlns:a16="http://schemas.microsoft.com/office/drawing/2014/main" val="611646170"/>
                  </a:ext>
                </a:extLst>
              </a:tr>
              <a:tr h="349036">
                <a:tc>
                  <a:txBody>
                    <a:bodyPr/>
                    <a:lstStyle/>
                    <a:p>
                      <a:pPr algn="l" fontAlgn="b"/>
                      <a:r>
                        <a:rPr lang="es-CO" sz="1600" b="0" u="none" strike="noStrike" dirty="0">
                          <a:solidFill>
                            <a:srgbClr val="000000"/>
                          </a:solidFill>
                          <a:effectLst/>
                        </a:rPr>
                        <a:t>CARGADORES</a:t>
                      </a:r>
                      <a:endParaRPr lang="es-CO" sz="1600" b="0" i="0" u="none" strike="noStrike" dirty="0">
                        <a:solidFill>
                          <a:srgbClr val="000000"/>
                        </a:solidFill>
                        <a:effectLst/>
                        <a:latin typeface="Century Gothic" panose="020B0502020202020204" pitchFamily="34" charset="0"/>
                      </a:endParaRPr>
                    </a:p>
                  </a:txBody>
                  <a:tcPr marL="7620" marR="7620" marT="7620" marB="0" anchor="ctr"/>
                </a:tc>
                <a:tc>
                  <a:txBody>
                    <a:bodyPr/>
                    <a:lstStyle/>
                    <a:p>
                      <a:pPr algn="ctr" fontAlgn="b"/>
                      <a:r>
                        <a:rPr lang="es-CO" sz="1600" b="0" i="0" u="none" strike="noStrike" dirty="0">
                          <a:solidFill>
                            <a:srgbClr val="000000"/>
                          </a:solidFill>
                          <a:effectLst/>
                          <a:latin typeface="Century Gothic" panose="020B0502020202020204" pitchFamily="34" charset="0"/>
                        </a:rPr>
                        <a:t>-</a:t>
                      </a:r>
                    </a:p>
                  </a:txBody>
                  <a:tcPr marL="7620" marR="7620" marT="7620" marB="0" anchor="ctr"/>
                </a:tc>
                <a:tc>
                  <a:txBody>
                    <a:bodyPr/>
                    <a:lstStyle/>
                    <a:p>
                      <a:pPr algn="ctr" fontAlgn="b"/>
                      <a:r>
                        <a:rPr lang="es-CO" sz="1600" b="0" u="none" strike="noStrike" dirty="0">
                          <a:solidFill>
                            <a:srgbClr val="000000"/>
                          </a:solidFill>
                          <a:effectLst/>
                        </a:rPr>
                        <a:t>1</a:t>
                      </a:r>
                      <a:endParaRPr lang="es-CO" sz="1600" b="0" i="0" u="none" strike="noStrike" dirty="0">
                        <a:solidFill>
                          <a:srgbClr val="000000"/>
                        </a:solidFill>
                        <a:effectLst/>
                        <a:latin typeface="Century Gothic" panose="020B0502020202020204" pitchFamily="34" charset="0"/>
                      </a:endParaRPr>
                    </a:p>
                  </a:txBody>
                  <a:tcPr marL="7620" marR="7620" marT="7620" marB="0" anchor="ctr"/>
                </a:tc>
                <a:tc>
                  <a:txBody>
                    <a:bodyPr/>
                    <a:lstStyle/>
                    <a:p>
                      <a:pPr algn="ctr" fontAlgn="b"/>
                      <a:r>
                        <a:rPr lang="es-CO" sz="1600" b="0" u="none" strike="noStrike" dirty="0">
                          <a:solidFill>
                            <a:srgbClr val="000000"/>
                          </a:solidFill>
                          <a:effectLst/>
                        </a:rPr>
                        <a:t>1</a:t>
                      </a:r>
                      <a:endParaRPr lang="es-CO" sz="1600" b="0" i="0" u="none" strike="noStrike" dirty="0">
                        <a:solidFill>
                          <a:srgbClr val="000000"/>
                        </a:solidFill>
                        <a:effectLst/>
                        <a:latin typeface="Century Gothic" panose="020B0502020202020204" pitchFamily="34" charset="0"/>
                      </a:endParaRPr>
                    </a:p>
                  </a:txBody>
                  <a:tcPr marL="7620" marR="7620" marT="7620" marB="0" anchor="ctr"/>
                </a:tc>
                <a:extLst>
                  <a:ext uri="{0D108BD9-81ED-4DB2-BD59-A6C34878D82A}">
                    <a16:rowId xmlns:a16="http://schemas.microsoft.com/office/drawing/2014/main" val="3585771083"/>
                  </a:ext>
                </a:extLst>
              </a:tr>
              <a:tr h="349036">
                <a:tc>
                  <a:txBody>
                    <a:bodyPr/>
                    <a:lstStyle/>
                    <a:p>
                      <a:pPr algn="l" fontAlgn="b"/>
                      <a:r>
                        <a:rPr lang="es-CO" sz="1600" b="0" u="none" strike="noStrike" dirty="0">
                          <a:solidFill>
                            <a:srgbClr val="000000"/>
                          </a:solidFill>
                          <a:effectLst/>
                        </a:rPr>
                        <a:t>MINICARGADOR</a:t>
                      </a:r>
                      <a:endParaRPr lang="es-CO" sz="1600" b="0" i="0" u="none" strike="noStrike" dirty="0">
                        <a:solidFill>
                          <a:srgbClr val="000000"/>
                        </a:solidFill>
                        <a:effectLst/>
                        <a:latin typeface="Century Gothic" panose="020B0502020202020204" pitchFamily="34" charset="0"/>
                      </a:endParaRPr>
                    </a:p>
                  </a:txBody>
                  <a:tcPr marL="7620" marR="7620" marT="7620" marB="0" anchor="ctr"/>
                </a:tc>
                <a:tc>
                  <a:txBody>
                    <a:bodyPr/>
                    <a:lstStyle/>
                    <a:p>
                      <a:pPr algn="ctr" fontAlgn="b"/>
                      <a:r>
                        <a:rPr lang="es-CO" sz="1600" b="0" u="none" strike="noStrike" dirty="0">
                          <a:solidFill>
                            <a:srgbClr val="000000"/>
                          </a:solidFill>
                          <a:effectLst/>
                        </a:rPr>
                        <a:t>1</a:t>
                      </a:r>
                      <a:endParaRPr lang="es-CO" sz="1600" b="0" i="0" u="none" strike="noStrike" dirty="0">
                        <a:solidFill>
                          <a:srgbClr val="000000"/>
                        </a:solidFill>
                        <a:effectLst/>
                        <a:latin typeface="Century Gothic" panose="020B0502020202020204" pitchFamily="34" charset="0"/>
                      </a:endParaRPr>
                    </a:p>
                  </a:txBody>
                  <a:tcPr marL="7620" marR="7620" marT="7620" marB="0" anchor="ctr"/>
                </a:tc>
                <a:tc>
                  <a:txBody>
                    <a:bodyPr/>
                    <a:lstStyle/>
                    <a:p>
                      <a:pPr algn="ctr" fontAlgn="b"/>
                      <a:r>
                        <a:rPr lang="es-CO" sz="1600" b="0" i="0" u="none" strike="noStrike" dirty="0">
                          <a:solidFill>
                            <a:srgbClr val="000000"/>
                          </a:solidFill>
                          <a:effectLst/>
                          <a:latin typeface="Century Gothic" panose="020B0502020202020204" pitchFamily="34" charset="0"/>
                        </a:rPr>
                        <a:t>-</a:t>
                      </a:r>
                    </a:p>
                  </a:txBody>
                  <a:tcPr marL="7620" marR="7620" marT="7620" marB="0" anchor="ctr"/>
                </a:tc>
                <a:tc>
                  <a:txBody>
                    <a:bodyPr/>
                    <a:lstStyle/>
                    <a:p>
                      <a:pPr algn="ctr" fontAlgn="b"/>
                      <a:r>
                        <a:rPr lang="es-CO" sz="1600" b="0" i="0" u="none" strike="noStrike" dirty="0">
                          <a:solidFill>
                            <a:srgbClr val="000000"/>
                          </a:solidFill>
                          <a:effectLst/>
                          <a:latin typeface="Century Gothic" panose="020B0502020202020204" pitchFamily="34" charset="0"/>
                        </a:rPr>
                        <a:t>-</a:t>
                      </a:r>
                    </a:p>
                  </a:txBody>
                  <a:tcPr marL="7620" marR="7620" marT="7620" marB="0" anchor="ctr"/>
                </a:tc>
                <a:extLst>
                  <a:ext uri="{0D108BD9-81ED-4DB2-BD59-A6C34878D82A}">
                    <a16:rowId xmlns:a16="http://schemas.microsoft.com/office/drawing/2014/main" val="1346040855"/>
                  </a:ext>
                </a:extLst>
              </a:tr>
              <a:tr h="577350">
                <a:tc>
                  <a:txBody>
                    <a:bodyPr/>
                    <a:lstStyle/>
                    <a:p>
                      <a:pPr algn="l" fontAlgn="b"/>
                      <a:r>
                        <a:rPr lang="es-CO" sz="1600" b="0" u="none" strike="noStrike" dirty="0">
                          <a:solidFill>
                            <a:srgbClr val="000000"/>
                          </a:solidFill>
                          <a:effectLst/>
                        </a:rPr>
                        <a:t>EXCAVADORAS DE ORUGA</a:t>
                      </a:r>
                      <a:endParaRPr lang="es-CO" sz="1600" b="0" i="0" u="none" strike="noStrike" dirty="0">
                        <a:solidFill>
                          <a:srgbClr val="000000"/>
                        </a:solidFill>
                        <a:effectLst/>
                        <a:latin typeface="Century Gothic" panose="020B0502020202020204" pitchFamily="34" charset="0"/>
                      </a:endParaRPr>
                    </a:p>
                  </a:txBody>
                  <a:tcPr marL="7620" marR="7620" marT="7620" marB="0" anchor="ctr"/>
                </a:tc>
                <a:tc>
                  <a:txBody>
                    <a:bodyPr/>
                    <a:lstStyle/>
                    <a:p>
                      <a:pPr algn="ctr" fontAlgn="b"/>
                      <a:r>
                        <a:rPr lang="es-CO" sz="1600" b="0" i="0" u="none" strike="noStrike" dirty="0">
                          <a:solidFill>
                            <a:srgbClr val="000000"/>
                          </a:solidFill>
                          <a:effectLst/>
                          <a:latin typeface="Century Gothic" panose="020B0502020202020204" pitchFamily="34" charset="0"/>
                        </a:rPr>
                        <a:t>3</a:t>
                      </a:r>
                    </a:p>
                  </a:txBody>
                  <a:tcPr marL="7620" marR="7620" marT="7620" marB="0" anchor="ctr"/>
                </a:tc>
                <a:tc>
                  <a:txBody>
                    <a:bodyPr/>
                    <a:lstStyle/>
                    <a:p>
                      <a:pPr algn="ctr" fontAlgn="b"/>
                      <a:r>
                        <a:rPr lang="es-CO" sz="1600" b="0" i="0" u="none" strike="noStrike" dirty="0">
                          <a:solidFill>
                            <a:srgbClr val="000000"/>
                          </a:solidFill>
                          <a:effectLst/>
                          <a:latin typeface="Century Gothic" panose="020B0502020202020204" pitchFamily="34" charset="0"/>
                        </a:rPr>
                        <a:t>-</a:t>
                      </a:r>
                    </a:p>
                  </a:txBody>
                  <a:tcPr marL="7620" marR="7620" marT="7620" marB="0" anchor="ctr"/>
                </a:tc>
                <a:tc>
                  <a:txBody>
                    <a:bodyPr/>
                    <a:lstStyle/>
                    <a:p>
                      <a:pPr algn="ctr" fontAlgn="b"/>
                      <a:r>
                        <a:rPr lang="es-CO" sz="1600" b="0" i="0" u="none" strike="noStrike" dirty="0">
                          <a:solidFill>
                            <a:srgbClr val="000000"/>
                          </a:solidFill>
                          <a:effectLst/>
                          <a:latin typeface="Century Gothic" panose="020B0502020202020204" pitchFamily="34" charset="0"/>
                        </a:rPr>
                        <a:t>1</a:t>
                      </a:r>
                    </a:p>
                  </a:txBody>
                  <a:tcPr marL="7620" marR="7620" marT="7620" marB="0" anchor="ctr"/>
                </a:tc>
                <a:extLst>
                  <a:ext uri="{0D108BD9-81ED-4DB2-BD59-A6C34878D82A}">
                    <a16:rowId xmlns:a16="http://schemas.microsoft.com/office/drawing/2014/main" val="2765111022"/>
                  </a:ext>
                </a:extLst>
              </a:tr>
              <a:tr h="349036">
                <a:tc>
                  <a:txBody>
                    <a:bodyPr/>
                    <a:lstStyle/>
                    <a:p>
                      <a:pPr algn="l" fontAlgn="b"/>
                      <a:r>
                        <a:rPr lang="es-CO" sz="1600" b="0" u="none" strike="noStrike" dirty="0">
                          <a:solidFill>
                            <a:srgbClr val="000000"/>
                          </a:solidFill>
                          <a:effectLst/>
                        </a:rPr>
                        <a:t>MOTONIVELADORA</a:t>
                      </a:r>
                      <a:endParaRPr lang="es-CO" sz="1600" b="0" i="0" u="none" strike="noStrike" dirty="0">
                        <a:solidFill>
                          <a:srgbClr val="000000"/>
                        </a:solidFill>
                        <a:effectLst/>
                        <a:latin typeface="Century Gothic" panose="020B0502020202020204" pitchFamily="34" charset="0"/>
                      </a:endParaRPr>
                    </a:p>
                  </a:txBody>
                  <a:tcPr marL="7620" marR="7620" marT="7620" marB="0" anchor="ctr"/>
                </a:tc>
                <a:tc>
                  <a:txBody>
                    <a:bodyPr/>
                    <a:lstStyle/>
                    <a:p>
                      <a:pPr algn="ctr" fontAlgn="b"/>
                      <a:r>
                        <a:rPr lang="es-CO" sz="1600" b="0" i="0" u="none" strike="noStrike" dirty="0">
                          <a:solidFill>
                            <a:srgbClr val="000000"/>
                          </a:solidFill>
                          <a:effectLst/>
                          <a:latin typeface="Century Gothic" panose="020B0502020202020204" pitchFamily="34" charset="0"/>
                        </a:rPr>
                        <a:t>10</a:t>
                      </a:r>
                    </a:p>
                  </a:txBody>
                  <a:tcPr marL="7620" marR="7620" marT="7620" marB="0" anchor="ctr"/>
                </a:tc>
                <a:tc>
                  <a:txBody>
                    <a:bodyPr/>
                    <a:lstStyle/>
                    <a:p>
                      <a:pPr algn="ctr" fontAlgn="b"/>
                      <a:r>
                        <a:rPr lang="es-CO" sz="1600" b="0" i="0" u="none" strike="noStrike" dirty="0">
                          <a:solidFill>
                            <a:srgbClr val="000000"/>
                          </a:solidFill>
                          <a:effectLst/>
                          <a:latin typeface="Century Gothic" panose="020B0502020202020204" pitchFamily="34" charset="0"/>
                        </a:rPr>
                        <a:t>5</a:t>
                      </a:r>
                    </a:p>
                  </a:txBody>
                  <a:tcPr marL="7620" marR="7620" marT="7620" marB="0" anchor="ctr"/>
                </a:tc>
                <a:tc>
                  <a:txBody>
                    <a:bodyPr/>
                    <a:lstStyle/>
                    <a:p>
                      <a:pPr algn="ctr" fontAlgn="b"/>
                      <a:r>
                        <a:rPr lang="es-CO" sz="1600" b="0" u="none" strike="noStrike" dirty="0">
                          <a:solidFill>
                            <a:srgbClr val="000000"/>
                          </a:solidFill>
                          <a:effectLst/>
                        </a:rPr>
                        <a:t>1</a:t>
                      </a:r>
                      <a:endParaRPr lang="es-CO" sz="1600" b="0" i="0" u="none" strike="noStrike" dirty="0">
                        <a:solidFill>
                          <a:srgbClr val="000000"/>
                        </a:solidFill>
                        <a:effectLst/>
                        <a:latin typeface="Century Gothic" panose="020B0502020202020204" pitchFamily="34" charset="0"/>
                      </a:endParaRPr>
                    </a:p>
                  </a:txBody>
                  <a:tcPr marL="7620" marR="7620" marT="7620" marB="0" anchor="ctr"/>
                </a:tc>
                <a:extLst>
                  <a:ext uri="{0D108BD9-81ED-4DB2-BD59-A6C34878D82A}">
                    <a16:rowId xmlns:a16="http://schemas.microsoft.com/office/drawing/2014/main" val="3043635415"/>
                  </a:ext>
                </a:extLst>
              </a:tr>
              <a:tr h="349036">
                <a:tc>
                  <a:txBody>
                    <a:bodyPr/>
                    <a:lstStyle/>
                    <a:p>
                      <a:pPr algn="l" fontAlgn="b"/>
                      <a:r>
                        <a:rPr lang="es-CO" sz="1600" b="0" u="none" strike="noStrike" dirty="0">
                          <a:solidFill>
                            <a:srgbClr val="000000"/>
                          </a:solidFill>
                          <a:effectLst/>
                        </a:rPr>
                        <a:t>RETROEXCAVADORA</a:t>
                      </a:r>
                      <a:endParaRPr lang="es-CO" sz="1600" b="0" i="0" u="none" strike="noStrike" dirty="0">
                        <a:solidFill>
                          <a:srgbClr val="000000"/>
                        </a:solidFill>
                        <a:effectLst/>
                        <a:latin typeface="Century Gothic" panose="020B0502020202020204" pitchFamily="34" charset="0"/>
                      </a:endParaRPr>
                    </a:p>
                  </a:txBody>
                  <a:tcPr marL="7620" marR="7620" marT="7620" marB="0" anchor="ctr"/>
                </a:tc>
                <a:tc>
                  <a:txBody>
                    <a:bodyPr/>
                    <a:lstStyle/>
                    <a:p>
                      <a:pPr algn="ctr" fontAlgn="b"/>
                      <a:r>
                        <a:rPr lang="es-CO" sz="1600" b="0" i="0" u="none" strike="noStrike" dirty="0">
                          <a:solidFill>
                            <a:srgbClr val="000000"/>
                          </a:solidFill>
                          <a:effectLst/>
                          <a:latin typeface="Century Gothic" panose="020B0502020202020204" pitchFamily="34" charset="0"/>
                        </a:rPr>
                        <a:t>5</a:t>
                      </a:r>
                    </a:p>
                  </a:txBody>
                  <a:tcPr marL="7620" marR="7620" marT="7620" marB="0" anchor="ctr"/>
                </a:tc>
                <a:tc>
                  <a:txBody>
                    <a:bodyPr/>
                    <a:lstStyle/>
                    <a:p>
                      <a:pPr algn="ctr" fontAlgn="b"/>
                      <a:r>
                        <a:rPr lang="es-CO" sz="1600" b="0" i="0" u="none" strike="noStrike" dirty="0">
                          <a:solidFill>
                            <a:srgbClr val="000000"/>
                          </a:solidFill>
                          <a:effectLst/>
                          <a:latin typeface="Century Gothic" panose="020B0502020202020204" pitchFamily="34" charset="0"/>
                        </a:rPr>
                        <a:t>6</a:t>
                      </a:r>
                    </a:p>
                  </a:txBody>
                  <a:tcPr marL="7620" marR="7620" marT="7620" marB="0" anchor="ctr"/>
                </a:tc>
                <a:tc>
                  <a:txBody>
                    <a:bodyPr/>
                    <a:lstStyle/>
                    <a:p>
                      <a:pPr algn="ctr" fontAlgn="b"/>
                      <a:r>
                        <a:rPr lang="es-CO" sz="1600" b="0" i="0" u="none" strike="noStrike" dirty="0">
                          <a:solidFill>
                            <a:srgbClr val="000000"/>
                          </a:solidFill>
                          <a:effectLst/>
                          <a:latin typeface="Century Gothic" panose="020B0502020202020204" pitchFamily="34" charset="0"/>
                        </a:rPr>
                        <a:t>-</a:t>
                      </a:r>
                    </a:p>
                  </a:txBody>
                  <a:tcPr marL="7620" marR="7620" marT="7620" marB="0" anchor="ctr"/>
                </a:tc>
                <a:extLst>
                  <a:ext uri="{0D108BD9-81ED-4DB2-BD59-A6C34878D82A}">
                    <a16:rowId xmlns:a16="http://schemas.microsoft.com/office/drawing/2014/main" val="4201056648"/>
                  </a:ext>
                </a:extLst>
              </a:tr>
              <a:tr h="349036">
                <a:tc>
                  <a:txBody>
                    <a:bodyPr/>
                    <a:lstStyle/>
                    <a:p>
                      <a:pPr algn="l" fontAlgn="b"/>
                      <a:r>
                        <a:rPr lang="es-CO" sz="1600" b="0" u="none" strike="noStrike" dirty="0">
                          <a:solidFill>
                            <a:srgbClr val="000000"/>
                          </a:solidFill>
                          <a:effectLst/>
                        </a:rPr>
                        <a:t>VIBROCOMPACTADORES</a:t>
                      </a:r>
                      <a:endParaRPr lang="es-CO" sz="1600" b="0" i="0" u="none" strike="noStrike" dirty="0">
                        <a:solidFill>
                          <a:srgbClr val="000000"/>
                        </a:solidFill>
                        <a:effectLst/>
                        <a:latin typeface="Century Gothic" panose="020B0502020202020204" pitchFamily="34" charset="0"/>
                      </a:endParaRPr>
                    </a:p>
                  </a:txBody>
                  <a:tcPr marL="7620" marR="7620" marT="7620" marB="0" anchor="ctr"/>
                </a:tc>
                <a:tc>
                  <a:txBody>
                    <a:bodyPr/>
                    <a:lstStyle/>
                    <a:p>
                      <a:pPr algn="ctr" fontAlgn="b"/>
                      <a:r>
                        <a:rPr lang="es-CO" sz="1600" b="0" i="0" u="none" strike="noStrike" dirty="0">
                          <a:solidFill>
                            <a:srgbClr val="000000"/>
                          </a:solidFill>
                          <a:effectLst/>
                          <a:latin typeface="Century Gothic" panose="020B0502020202020204" pitchFamily="34" charset="0"/>
                        </a:rPr>
                        <a:t>9</a:t>
                      </a:r>
                    </a:p>
                  </a:txBody>
                  <a:tcPr marL="7620" marR="7620" marT="7620" marB="0" anchor="ctr"/>
                </a:tc>
                <a:tc>
                  <a:txBody>
                    <a:bodyPr/>
                    <a:lstStyle/>
                    <a:p>
                      <a:pPr algn="ctr" fontAlgn="b"/>
                      <a:r>
                        <a:rPr lang="es-CO" sz="1600" b="0" i="0" u="none" strike="noStrike" dirty="0">
                          <a:solidFill>
                            <a:srgbClr val="000000"/>
                          </a:solidFill>
                          <a:effectLst/>
                          <a:latin typeface="Century Gothic" panose="020B0502020202020204" pitchFamily="34" charset="0"/>
                        </a:rPr>
                        <a:t>5</a:t>
                      </a:r>
                    </a:p>
                  </a:txBody>
                  <a:tcPr marL="7620" marR="7620" marT="7620" marB="0" anchor="ctr"/>
                </a:tc>
                <a:tc>
                  <a:txBody>
                    <a:bodyPr/>
                    <a:lstStyle/>
                    <a:p>
                      <a:pPr algn="ctr" fontAlgn="b"/>
                      <a:r>
                        <a:rPr lang="es-CO" sz="1600" b="0" i="0" u="none" strike="noStrike" dirty="0">
                          <a:solidFill>
                            <a:srgbClr val="000000"/>
                          </a:solidFill>
                          <a:effectLst/>
                          <a:latin typeface="Century Gothic" panose="020B0502020202020204" pitchFamily="34" charset="0"/>
                        </a:rPr>
                        <a:t>-</a:t>
                      </a:r>
                    </a:p>
                  </a:txBody>
                  <a:tcPr marL="7620" marR="7620" marT="7620" marB="0" anchor="ctr"/>
                </a:tc>
                <a:extLst>
                  <a:ext uri="{0D108BD9-81ED-4DB2-BD59-A6C34878D82A}">
                    <a16:rowId xmlns:a16="http://schemas.microsoft.com/office/drawing/2014/main" val="2402885481"/>
                  </a:ext>
                </a:extLst>
              </a:tr>
              <a:tr h="349036">
                <a:tc>
                  <a:txBody>
                    <a:bodyPr/>
                    <a:lstStyle/>
                    <a:p>
                      <a:pPr algn="l" fontAlgn="b"/>
                      <a:r>
                        <a:rPr lang="es-CO" sz="1600" b="0" u="none" strike="noStrike" dirty="0">
                          <a:solidFill>
                            <a:srgbClr val="000000"/>
                          </a:solidFill>
                          <a:effectLst/>
                        </a:rPr>
                        <a:t>VEHICULOS PESADOS</a:t>
                      </a:r>
                      <a:endParaRPr lang="es-CO" sz="1600" b="0" i="0" u="none" strike="noStrike" dirty="0">
                        <a:solidFill>
                          <a:srgbClr val="000000"/>
                        </a:solidFill>
                        <a:effectLst/>
                        <a:latin typeface="Century Gothic" panose="020B0502020202020204" pitchFamily="34" charset="0"/>
                      </a:endParaRPr>
                    </a:p>
                  </a:txBody>
                  <a:tcPr marL="7620" marR="7620" marT="7620" marB="0" anchor="ctr"/>
                </a:tc>
                <a:tc>
                  <a:txBody>
                    <a:bodyPr/>
                    <a:lstStyle/>
                    <a:p>
                      <a:pPr algn="ctr" fontAlgn="b"/>
                      <a:r>
                        <a:rPr lang="es-CO" sz="1600" b="0" u="none" strike="noStrike" dirty="0">
                          <a:solidFill>
                            <a:srgbClr val="000000"/>
                          </a:solidFill>
                          <a:effectLst/>
                        </a:rPr>
                        <a:t>17</a:t>
                      </a:r>
                      <a:endParaRPr lang="es-CO" sz="1600" b="0" i="0" u="none" strike="noStrike" dirty="0">
                        <a:solidFill>
                          <a:srgbClr val="000000"/>
                        </a:solidFill>
                        <a:effectLst/>
                        <a:latin typeface="Century Gothic" panose="020B0502020202020204" pitchFamily="34" charset="0"/>
                      </a:endParaRPr>
                    </a:p>
                  </a:txBody>
                  <a:tcPr marL="7620" marR="7620" marT="7620" marB="0" anchor="ctr"/>
                </a:tc>
                <a:tc>
                  <a:txBody>
                    <a:bodyPr/>
                    <a:lstStyle/>
                    <a:p>
                      <a:pPr algn="ctr" fontAlgn="b"/>
                      <a:r>
                        <a:rPr lang="es-CO" sz="1600" b="0" i="0" u="none" strike="noStrike" dirty="0">
                          <a:solidFill>
                            <a:srgbClr val="000000"/>
                          </a:solidFill>
                          <a:effectLst/>
                          <a:latin typeface="Century Gothic" panose="020B0502020202020204" pitchFamily="34" charset="0"/>
                        </a:rPr>
                        <a:t>6</a:t>
                      </a:r>
                    </a:p>
                  </a:txBody>
                  <a:tcPr marL="7620" marR="7620" marT="7620" marB="0" anchor="ctr"/>
                </a:tc>
                <a:tc>
                  <a:txBody>
                    <a:bodyPr/>
                    <a:lstStyle/>
                    <a:p>
                      <a:pPr algn="ctr" fontAlgn="b"/>
                      <a:r>
                        <a:rPr lang="es-CO" sz="1600" b="0" u="none" strike="noStrike" dirty="0">
                          <a:solidFill>
                            <a:srgbClr val="000000"/>
                          </a:solidFill>
                          <a:effectLst/>
                        </a:rPr>
                        <a:t>12</a:t>
                      </a:r>
                      <a:endParaRPr lang="es-CO" sz="1600" b="0" i="0" u="none" strike="noStrike" dirty="0">
                        <a:solidFill>
                          <a:srgbClr val="000000"/>
                        </a:solidFill>
                        <a:effectLst/>
                        <a:latin typeface="Century Gothic" panose="020B0502020202020204" pitchFamily="34" charset="0"/>
                      </a:endParaRPr>
                    </a:p>
                  </a:txBody>
                  <a:tcPr marL="7620" marR="7620" marT="7620" marB="0" anchor="ctr"/>
                </a:tc>
                <a:extLst>
                  <a:ext uri="{0D108BD9-81ED-4DB2-BD59-A6C34878D82A}">
                    <a16:rowId xmlns:a16="http://schemas.microsoft.com/office/drawing/2014/main" val="561312074"/>
                  </a:ext>
                </a:extLst>
              </a:tr>
              <a:tr h="349036">
                <a:tc>
                  <a:txBody>
                    <a:bodyPr/>
                    <a:lstStyle/>
                    <a:p>
                      <a:pPr algn="ctr" fontAlgn="b"/>
                      <a:r>
                        <a:rPr lang="es-CO" sz="1600" b="1" u="none" strike="noStrike" dirty="0">
                          <a:solidFill>
                            <a:srgbClr val="000000"/>
                          </a:solidFill>
                          <a:effectLst/>
                        </a:rPr>
                        <a:t>TOTAL MAQUINARIA</a:t>
                      </a:r>
                      <a:endParaRPr lang="es-CO" sz="1600" b="1" i="0" u="none" strike="noStrike" dirty="0">
                        <a:solidFill>
                          <a:srgbClr val="000000"/>
                        </a:solidFill>
                        <a:effectLst/>
                        <a:latin typeface="Century Gothic" panose="020B0502020202020204" pitchFamily="34" charset="0"/>
                      </a:endParaRPr>
                    </a:p>
                  </a:txBody>
                  <a:tcPr marL="7620" marR="7620" marT="7620" marB="0" anchor="ctr"/>
                </a:tc>
                <a:tc>
                  <a:txBody>
                    <a:bodyPr/>
                    <a:lstStyle/>
                    <a:p>
                      <a:pPr algn="ctr" fontAlgn="b"/>
                      <a:r>
                        <a:rPr lang="es-CO" sz="1600" b="1" i="0" u="none" strike="noStrike" dirty="0">
                          <a:solidFill>
                            <a:srgbClr val="000000"/>
                          </a:solidFill>
                          <a:effectLst/>
                          <a:latin typeface="Century Gothic" panose="020B0502020202020204" pitchFamily="34" charset="0"/>
                        </a:rPr>
                        <a:t>46</a:t>
                      </a:r>
                    </a:p>
                  </a:txBody>
                  <a:tcPr marL="7620" marR="7620" marT="7620" marB="0" anchor="ctr"/>
                </a:tc>
                <a:tc>
                  <a:txBody>
                    <a:bodyPr/>
                    <a:lstStyle/>
                    <a:p>
                      <a:pPr algn="ctr" fontAlgn="b"/>
                      <a:r>
                        <a:rPr lang="es-CO" sz="1600" b="1" i="0" u="none" strike="noStrike" dirty="0">
                          <a:solidFill>
                            <a:srgbClr val="000000"/>
                          </a:solidFill>
                          <a:effectLst/>
                          <a:latin typeface="Century Gothic" panose="020B0502020202020204" pitchFamily="34" charset="0"/>
                        </a:rPr>
                        <a:t>24</a:t>
                      </a:r>
                    </a:p>
                  </a:txBody>
                  <a:tcPr marL="7620" marR="7620" marT="7620" marB="0" anchor="ctr"/>
                </a:tc>
                <a:tc>
                  <a:txBody>
                    <a:bodyPr/>
                    <a:lstStyle/>
                    <a:p>
                      <a:pPr algn="ctr" fontAlgn="b"/>
                      <a:r>
                        <a:rPr lang="es-CO" sz="1600" b="1" i="0" u="none" strike="noStrike" dirty="0">
                          <a:solidFill>
                            <a:srgbClr val="000000"/>
                          </a:solidFill>
                          <a:effectLst/>
                          <a:latin typeface="Century Gothic" panose="020B0502020202020204" pitchFamily="34" charset="0"/>
                        </a:rPr>
                        <a:t>14</a:t>
                      </a:r>
                    </a:p>
                  </a:txBody>
                  <a:tcPr marL="7620" marR="7620" marT="7620" marB="0" anchor="ctr"/>
                </a:tc>
                <a:extLst>
                  <a:ext uri="{0D108BD9-81ED-4DB2-BD59-A6C34878D82A}">
                    <a16:rowId xmlns:a16="http://schemas.microsoft.com/office/drawing/2014/main" val="3779056868"/>
                  </a:ext>
                </a:extLst>
              </a:tr>
            </a:tbl>
          </a:graphicData>
        </a:graphic>
      </p:graphicFrame>
      <p:graphicFrame>
        <p:nvGraphicFramePr>
          <p:cNvPr id="2" name="Gráfico 1">
            <a:extLst>
              <a:ext uri="{FF2B5EF4-FFF2-40B4-BE49-F238E27FC236}">
                <a16:creationId xmlns:a16="http://schemas.microsoft.com/office/drawing/2014/main" id="{C3AC3B82-2752-F3A6-F27D-A589D018160D}"/>
              </a:ext>
            </a:extLst>
          </p:cNvPr>
          <p:cNvGraphicFramePr/>
          <p:nvPr>
            <p:extLst>
              <p:ext uri="{D42A27DB-BD31-4B8C-83A1-F6EECF244321}">
                <p14:modId xmlns:p14="http://schemas.microsoft.com/office/powerpoint/2010/main" val="1114988384"/>
              </p:ext>
            </p:extLst>
          </p:nvPr>
        </p:nvGraphicFramePr>
        <p:xfrm>
          <a:off x="6820309" y="1998156"/>
          <a:ext cx="4806535" cy="3662754"/>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2860958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67CE7256-77B8-F28E-CB74-057AF0EDD508}"/>
              </a:ext>
            </a:extLst>
          </p:cNvPr>
          <p:cNvSpPr txBox="1"/>
          <p:nvPr/>
        </p:nvSpPr>
        <p:spPr>
          <a:xfrm>
            <a:off x="2252608" y="3057525"/>
            <a:ext cx="7686784" cy="1754326"/>
          </a:xfrm>
          <a:prstGeom prst="rect">
            <a:avLst/>
          </a:prstGeom>
          <a:noFill/>
        </p:spPr>
        <p:txBody>
          <a:bodyPr wrap="none" rtlCol="0">
            <a:spAutoFit/>
          </a:bodyPr>
          <a:lstStyle/>
          <a:p>
            <a:pPr algn="ctr"/>
            <a:r>
              <a:rPr lang="es-CO" sz="5400" b="1" dirty="0">
                <a:solidFill>
                  <a:schemeClr val="bg1"/>
                </a:solidFill>
                <a:latin typeface="Arial" panose="020B0604020202020204" pitchFamily="34" charset="0"/>
                <a:cs typeface="Arial" panose="020B0604020202020204" pitchFamily="34" charset="0"/>
              </a:rPr>
              <a:t>ÁREA JURÍDICA </a:t>
            </a:r>
          </a:p>
          <a:p>
            <a:pPr algn="ctr"/>
            <a:r>
              <a:rPr lang="es-CO" sz="5400" b="1" dirty="0">
                <a:solidFill>
                  <a:schemeClr val="bg1"/>
                </a:solidFill>
                <a:latin typeface="Arial" panose="020B0604020202020204" pitchFamily="34" charset="0"/>
                <a:cs typeface="Arial" panose="020B0604020202020204" pitchFamily="34" charset="0"/>
              </a:rPr>
              <a:t>Y DE CONTRATACIÓN </a:t>
            </a:r>
          </a:p>
        </p:txBody>
      </p:sp>
      <p:pic>
        <p:nvPicPr>
          <p:cNvPr id="3" name="Imagen 2">
            <a:extLst>
              <a:ext uri="{FF2B5EF4-FFF2-40B4-BE49-F238E27FC236}">
                <a16:creationId xmlns:a16="http://schemas.microsoft.com/office/drawing/2014/main" id="{3347F6F3-721B-7280-B4BF-61B632DDFFFC}"/>
              </a:ext>
            </a:extLst>
          </p:cNvPr>
          <p:cNvPicPr>
            <a:picLocks noChangeAspect="1"/>
          </p:cNvPicPr>
          <p:nvPr/>
        </p:nvPicPr>
        <p:blipFill>
          <a:blip r:embed="rId2"/>
          <a:srcRect r="50704"/>
          <a:stretch/>
        </p:blipFill>
        <p:spPr>
          <a:xfrm>
            <a:off x="1009303" y="194791"/>
            <a:ext cx="3568895" cy="1364290"/>
          </a:xfrm>
          <a:prstGeom prst="rect">
            <a:avLst/>
          </a:prstGeom>
        </p:spPr>
      </p:pic>
      <p:pic>
        <p:nvPicPr>
          <p:cNvPr id="5" name="Imagen 4" descr="Logotipo&#10;&#10;Descripción generada automáticamente">
            <a:extLst>
              <a:ext uri="{FF2B5EF4-FFF2-40B4-BE49-F238E27FC236}">
                <a16:creationId xmlns:a16="http://schemas.microsoft.com/office/drawing/2014/main" id="{DB71E371-F8C3-55F2-1551-26C7A0C5C9B4}"/>
              </a:ext>
            </a:extLst>
          </p:cNvPr>
          <p:cNvPicPr>
            <a:picLocks noChangeAspect="1"/>
          </p:cNvPicPr>
          <p:nvPr/>
        </p:nvPicPr>
        <p:blipFill>
          <a:blip r:embed="rId3"/>
          <a:stretch>
            <a:fillRect/>
          </a:stretch>
        </p:blipFill>
        <p:spPr>
          <a:xfrm>
            <a:off x="4710758" y="82835"/>
            <a:ext cx="2021172" cy="1364291"/>
          </a:xfrm>
          <a:prstGeom prst="rect">
            <a:avLst/>
          </a:prstGeom>
        </p:spPr>
      </p:pic>
    </p:spTree>
    <p:extLst>
      <p:ext uri="{BB962C8B-B14F-4D97-AF65-F5344CB8AC3E}">
        <p14:creationId xmlns:p14="http://schemas.microsoft.com/office/powerpoint/2010/main" val="28649260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11AF8D04-136A-7015-7076-0A568D0DEE2A}"/>
              </a:ext>
            </a:extLst>
          </p:cNvPr>
          <p:cNvSpPr/>
          <p:nvPr/>
        </p:nvSpPr>
        <p:spPr>
          <a:xfrm>
            <a:off x="557213" y="1014413"/>
            <a:ext cx="11244546" cy="4462760"/>
          </a:xfrm>
          <a:prstGeom prst="rect">
            <a:avLst/>
          </a:prstGeom>
          <a:noFill/>
          <a:ln>
            <a:solidFill>
              <a:schemeClr val="bg1"/>
            </a:solidFill>
          </a:ln>
        </p:spPr>
        <p:txBody>
          <a:bodyPr wrap="square" lIns="91440" tIns="45720" rIns="91440" bIns="45720">
            <a:spAutoFit/>
          </a:bodyPr>
          <a:lstStyle/>
          <a:p>
            <a:pPr algn="ctr"/>
            <a:r>
              <a:rPr lang="es-ES" sz="6800" b="1" cap="none" spc="50" dirty="0">
                <a:ln w="9525" cmpd="sng">
                  <a:solidFill>
                    <a:schemeClr val="accent1"/>
                  </a:solidFill>
                  <a:prstDash val="solid"/>
                </a:ln>
                <a:effectLst>
                  <a:glow rad="38100">
                    <a:schemeClr val="accent1">
                      <a:alpha val="40000"/>
                    </a:schemeClr>
                  </a:glow>
                </a:effectLst>
              </a:rPr>
              <a:t>CONTENIDO: </a:t>
            </a:r>
          </a:p>
          <a:p>
            <a:pPr marL="685800" indent="-685800" algn="just">
              <a:buFont typeface="Arial" panose="020B0604020202020204" pitchFamily="34" charset="0"/>
              <a:buChar char="•"/>
            </a:pPr>
            <a:r>
              <a:rPr lang="es-ES" sz="5400" b="1" spc="50" dirty="0">
                <a:ln w="9525" cmpd="sng">
                  <a:solidFill>
                    <a:schemeClr val="accent1"/>
                  </a:solidFill>
                  <a:prstDash val="solid"/>
                </a:ln>
                <a:effectLst>
                  <a:glow rad="38100">
                    <a:schemeClr val="accent1">
                      <a:alpha val="40000"/>
                    </a:schemeClr>
                  </a:glow>
                </a:effectLst>
              </a:rPr>
              <a:t>Contratos celebrados vigencia 2025</a:t>
            </a:r>
          </a:p>
          <a:p>
            <a:pPr marL="685800" indent="-685800" algn="just">
              <a:buFont typeface="Arial" panose="020B0604020202020204" pitchFamily="34" charset="0"/>
              <a:buChar char="•"/>
            </a:pPr>
            <a:r>
              <a:rPr lang="es-ES" sz="5400" b="1" spc="50" dirty="0">
                <a:ln w="9525" cmpd="sng">
                  <a:solidFill>
                    <a:schemeClr val="accent1"/>
                  </a:solidFill>
                  <a:prstDash val="solid"/>
                </a:ln>
                <a:effectLst>
                  <a:glow rad="38100">
                    <a:schemeClr val="accent1">
                      <a:alpha val="40000"/>
                    </a:schemeClr>
                  </a:glow>
                </a:effectLst>
              </a:rPr>
              <a:t>Estado defensa jurídica vigencia 2025</a:t>
            </a:r>
          </a:p>
          <a:p>
            <a:pPr algn="ctr"/>
            <a:endParaRPr lang="es-ES" sz="54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2" name="Imagen 1">
            <a:extLst>
              <a:ext uri="{FF2B5EF4-FFF2-40B4-BE49-F238E27FC236}">
                <a16:creationId xmlns:a16="http://schemas.microsoft.com/office/drawing/2014/main" id="{130158FC-7A00-4DA9-B59D-A80A5541485B}"/>
              </a:ext>
            </a:extLst>
          </p:cNvPr>
          <p:cNvPicPr>
            <a:picLocks noChangeAspect="1"/>
          </p:cNvPicPr>
          <p:nvPr/>
        </p:nvPicPr>
        <p:blipFill>
          <a:blip r:embed="rId2"/>
          <a:srcRect r="55260"/>
          <a:stretch/>
        </p:blipFill>
        <p:spPr>
          <a:xfrm>
            <a:off x="0" y="35357"/>
            <a:ext cx="2481162" cy="1045047"/>
          </a:xfrm>
          <a:prstGeom prst="rect">
            <a:avLst/>
          </a:prstGeom>
        </p:spPr>
      </p:pic>
      <p:pic>
        <p:nvPicPr>
          <p:cNvPr id="3" name="Imagen 2" descr="Logotipo&#10;&#10;Descripción generada automáticamente">
            <a:extLst>
              <a:ext uri="{FF2B5EF4-FFF2-40B4-BE49-F238E27FC236}">
                <a16:creationId xmlns:a16="http://schemas.microsoft.com/office/drawing/2014/main" id="{504404C7-36C9-AC1E-3F6F-1FB73A2481C3}"/>
              </a:ext>
            </a:extLst>
          </p:cNvPr>
          <p:cNvPicPr>
            <a:picLocks noChangeAspect="1"/>
          </p:cNvPicPr>
          <p:nvPr/>
        </p:nvPicPr>
        <p:blipFill>
          <a:blip r:embed="rId3"/>
          <a:stretch>
            <a:fillRect/>
          </a:stretch>
        </p:blipFill>
        <p:spPr>
          <a:xfrm>
            <a:off x="10178202" y="5477173"/>
            <a:ext cx="1821787" cy="1229706"/>
          </a:xfrm>
          <a:prstGeom prst="rect">
            <a:avLst/>
          </a:prstGeom>
        </p:spPr>
      </p:pic>
    </p:spTree>
    <p:extLst>
      <p:ext uri="{BB962C8B-B14F-4D97-AF65-F5344CB8AC3E}">
        <p14:creationId xmlns:p14="http://schemas.microsoft.com/office/powerpoint/2010/main" val="12476237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053"/>
        <p:cNvGrpSpPr/>
        <p:nvPr/>
      </p:nvGrpSpPr>
      <p:grpSpPr>
        <a:xfrm>
          <a:off x="0" y="0"/>
          <a:ext cx="0" cy="0"/>
          <a:chOff x="0" y="0"/>
          <a:chExt cx="0" cy="0"/>
        </a:xfrm>
      </p:grpSpPr>
      <p:pic>
        <p:nvPicPr>
          <p:cNvPr id="9" name="Imagen 8">
            <a:extLst>
              <a:ext uri="{FF2B5EF4-FFF2-40B4-BE49-F238E27FC236}">
                <a16:creationId xmlns:a16="http://schemas.microsoft.com/office/drawing/2014/main" id="{EC589996-A822-87E5-E096-D749A96A2EFD}"/>
              </a:ext>
            </a:extLst>
          </p:cNvPr>
          <p:cNvPicPr>
            <a:picLocks noGrp="1" noRot="1" noChangeAspect="1" noMove="1" noResize="1" noEditPoints="1" noAdjustHandles="1" noChangeArrowheads="1" noChangeShapeType="1" noCrop="1"/>
          </p:cNvPicPr>
          <p:nvPr/>
        </p:nvPicPr>
        <p:blipFill>
          <a:blip r:embed="rId3"/>
          <a:stretch>
            <a:fillRect/>
          </a:stretch>
        </p:blipFill>
        <p:spPr>
          <a:xfrm flipV="1">
            <a:off x="0" y="0"/>
            <a:ext cx="12192000" cy="6858000"/>
          </a:xfrm>
          <a:prstGeom prst="rect">
            <a:avLst/>
          </a:prstGeom>
        </p:spPr>
      </p:pic>
      <p:sp>
        <p:nvSpPr>
          <p:cNvPr id="10" name="CuadroTexto 9">
            <a:extLst>
              <a:ext uri="{FF2B5EF4-FFF2-40B4-BE49-F238E27FC236}">
                <a16:creationId xmlns:a16="http://schemas.microsoft.com/office/drawing/2014/main" id="{EB29A3FB-7A82-ADC7-039A-92F25836ED88}"/>
              </a:ext>
            </a:extLst>
          </p:cNvPr>
          <p:cNvSpPr txBox="1"/>
          <p:nvPr/>
        </p:nvSpPr>
        <p:spPr>
          <a:xfrm>
            <a:off x="681825" y="941452"/>
            <a:ext cx="10828349" cy="1323439"/>
          </a:xfrm>
          <a:prstGeom prst="rect">
            <a:avLst/>
          </a:prstGeom>
          <a:noFill/>
        </p:spPr>
        <p:txBody>
          <a:bodyPr wrap="none" rtlCol="0">
            <a:spAutoFit/>
          </a:bodyPr>
          <a:lstStyle/>
          <a:p>
            <a:pPr algn="ctr"/>
            <a:r>
              <a:rPr lang="es-CO" sz="4000" b="1" dirty="0">
                <a:solidFill>
                  <a:schemeClr val="tx1">
                    <a:lumMod val="75000"/>
                    <a:lumOff val="25000"/>
                  </a:schemeClr>
                </a:solidFill>
                <a:latin typeface="Arial" panose="020B0604020202020204" pitchFamily="34" charset="0"/>
                <a:cs typeface="Arial" panose="020B0604020202020204" pitchFamily="34" charset="0"/>
              </a:rPr>
              <a:t>CONVENIOS Y CONTRATOS SIN LIQUIDAR </a:t>
            </a:r>
          </a:p>
          <a:p>
            <a:pPr algn="ctr"/>
            <a:r>
              <a:rPr lang="es-CO" sz="4000" b="1" dirty="0">
                <a:solidFill>
                  <a:schemeClr val="tx1">
                    <a:lumMod val="75000"/>
                    <a:lumOff val="25000"/>
                  </a:schemeClr>
                </a:solidFill>
                <a:latin typeface="Arial" panose="020B0604020202020204" pitchFamily="34" charset="0"/>
                <a:cs typeface="Arial" panose="020B0604020202020204" pitchFamily="34" charset="0"/>
              </a:rPr>
              <a:t>VIGENCIAS ANTERIORES </a:t>
            </a:r>
          </a:p>
        </p:txBody>
      </p:sp>
      <p:sp>
        <p:nvSpPr>
          <p:cNvPr id="11" name="CuadroTexto 10">
            <a:extLst>
              <a:ext uri="{FF2B5EF4-FFF2-40B4-BE49-F238E27FC236}">
                <a16:creationId xmlns:a16="http://schemas.microsoft.com/office/drawing/2014/main" id="{125B5331-38AA-52D8-76FB-31F809B0BC6C}"/>
              </a:ext>
            </a:extLst>
          </p:cNvPr>
          <p:cNvSpPr txBox="1"/>
          <p:nvPr/>
        </p:nvSpPr>
        <p:spPr>
          <a:xfrm>
            <a:off x="268677" y="2880601"/>
            <a:ext cx="4024555" cy="3046988"/>
          </a:xfrm>
          <a:prstGeom prst="rect">
            <a:avLst/>
          </a:prstGeom>
          <a:noFill/>
        </p:spPr>
        <p:txBody>
          <a:bodyPr wrap="square" rtlCol="0">
            <a:spAutoFit/>
          </a:bodyPr>
          <a:lstStyle/>
          <a:p>
            <a:r>
              <a:rPr lang="es-CO" b="1" dirty="0">
                <a:latin typeface="Arial" panose="020B0604020202020204" pitchFamily="34" charset="0"/>
                <a:cs typeface="Arial" panose="020B0604020202020204" pitchFamily="34" charset="0"/>
              </a:rPr>
              <a:t>Total contratos y convenios sin liquidar vigencias anteriores:</a:t>
            </a:r>
            <a:r>
              <a:rPr lang="es-CO" dirty="0">
                <a:latin typeface="Arial" panose="020B0604020202020204" pitchFamily="34" charset="0"/>
                <a:cs typeface="Arial" panose="020B0604020202020204" pitchFamily="34" charset="0"/>
              </a:rPr>
              <a:t> </a:t>
            </a:r>
            <a:r>
              <a:rPr lang="es-CO" sz="2500" b="1" dirty="0">
                <a:latin typeface="Arial" panose="020B0604020202020204" pitchFamily="34" charset="0"/>
                <a:cs typeface="Arial" panose="020B0604020202020204" pitchFamily="34" charset="0"/>
              </a:rPr>
              <a:t>3</a:t>
            </a:r>
          </a:p>
          <a:p>
            <a:endParaRPr lang="es-CO" b="1" dirty="0">
              <a:latin typeface="Arial" panose="020B0604020202020204" pitchFamily="34" charset="0"/>
              <a:cs typeface="Arial" panose="020B0604020202020204" pitchFamily="34" charset="0"/>
            </a:endParaRPr>
          </a:p>
          <a:p>
            <a:r>
              <a:rPr lang="es-CO" b="1" dirty="0">
                <a:latin typeface="Arial" panose="020B0604020202020204" pitchFamily="34" charset="0"/>
                <a:cs typeface="Arial" panose="020B0604020202020204" pitchFamily="34" charset="0"/>
              </a:rPr>
              <a:t>Valor Total contratos y convenios sin liquidar vigencias anteriores : </a:t>
            </a:r>
            <a:r>
              <a:rPr lang="es-CO" sz="2300" b="1" u="sng" dirty="0">
                <a:latin typeface="Arial" panose="020B0604020202020204" pitchFamily="34" charset="0"/>
                <a:cs typeface="Arial" panose="020B0604020202020204" pitchFamily="34" charset="0"/>
              </a:rPr>
              <a:t>$5.499.998.049,27</a:t>
            </a:r>
          </a:p>
          <a:p>
            <a:endParaRPr lang="es-CO" b="1" dirty="0">
              <a:latin typeface="Arial" panose="020B0604020202020204" pitchFamily="34" charset="0"/>
              <a:cs typeface="Arial" panose="020B0604020202020204" pitchFamily="34" charset="0"/>
            </a:endParaRPr>
          </a:p>
          <a:p>
            <a:r>
              <a:rPr lang="es-CO" b="1" dirty="0">
                <a:latin typeface="Arial" panose="020B0604020202020204" pitchFamily="34" charset="0"/>
                <a:cs typeface="Arial" panose="020B0604020202020204" pitchFamily="34" charset="0"/>
              </a:rPr>
              <a:t>   </a:t>
            </a:r>
            <a:endParaRPr lang="es-CO" dirty="0">
              <a:latin typeface="Arial" panose="020B0604020202020204" pitchFamily="34" charset="0"/>
              <a:cs typeface="Arial" panose="020B0604020202020204" pitchFamily="34" charset="0"/>
            </a:endParaRPr>
          </a:p>
          <a:p>
            <a:endParaRPr lang="es-CO" dirty="0">
              <a:latin typeface="Arial" panose="020B0604020202020204" pitchFamily="34" charset="0"/>
              <a:cs typeface="Arial" panose="020B0604020202020204" pitchFamily="34" charset="0"/>
            </a:endParaRPr>
          </a:p>
          <a:p>
            <a:endParaRPr lang="es-CO" dirty="0">
              <a:latin typeface="Arial" panose="020B0604020202020204" pitchFamily="34" charset="0"/>
              <a:cs typeface="Arial" panose="020B0604020202020204" pitchFamily="34" charset="0"/>
            </a:endParaRPr>
          </a:p>
        </p:txBody>
      </p:sp>
      <p:pic>
        <p:nvPicPr>
          <p:cNvPr id="14" name="Imagen 13">
            <a:extLst>
              <a:ext uri="{FF2B5EF4-FFF2-40B4-BE49-F238E27FC236}">
                <a16:creationId xmlns:a16="http://schemas.microsoft.com/office/drawing/2014/main" id="{45979100-AEF1-06C9-27ED-3CD035D3BD59}"/>
              </a:ext>
            </a:extLst>
          </p:cNvPr>
          <p:cNvPicPr>
            <a:picLocks noChangeAspect="1"/>
          </p:cNvPicPr>
          <p:nvPr/>
        </p:nvPicPr>
        <p:blipFill>
          <a:blip r:embed="rId4"/>
          <a:srcRect r="55260"/>
          <a:stretch/>
        </p:blipFill>
        <p:spPr>
          <a:xfrm>
            <a:off x="0" y="35357"/>
            <a:ext cx="2481162" cy="1045047"/>
          </a:xfrm>
          <a:prstGeom prst="rect">
            <a:avLst/>
          </a:prstGeom>
        </p:spPr>
      </p:pic>
      <p:pic>
        <p:nvPicPr>
          <p:cNvPr id="2" name="Imagen 1" descr="Logotipo&#10;&#10;Descripción generada automáticamente">
            <a:extLst>
              <a:ext uri="{FF2B5EF4-FFF2-40B4-BE49-F238E27FC236}">
                <a16:creationId xmlns:a16="http://schemas.microsoft.com/office/drawing/2014/main" id="{595B4D71-DD2E-F91A-4590-EFEF5EFE0CCD}"/>
              </a:ext>
            </a:extLst>
          </p:cNvPr>
          <p:cNvPicPr>
            <a:picLocks noChangeAspect="1"/>
          </p:cNvPicPr>
          <p:nvPr/>
        </p:nvPicPr>
        <p:blipFill>
          <a:blip r:embed="rId5"/>
          <a:stretch>
            <a:fillRect/>
          </a:stretch>
        </p:blipFill>
        <p:spPr>
          <a:xfrm>
            <a:off x="10370212" y="494"/>
            <a:ext cx="1821787" cy="1229706"/>
          </a:xfrm>
          <a:prstGeom prst="rect">
            <a:avLst/>
          </a:prstGeom>
        </p:spPr>
      </p:pic>
      <p:graphicFrame>
        <p:nvGraphicFramePr>
          <p:cNvPr id="6" name="Gráfico 5">
            <a:extLst>
              <a:ext uri="{FF2B5EF4-FFF2-40B4-BE49-F238E27FC236}">
                <a16:creationId xmlns:a16="http://schemas.microsoft.com/office/drawing/2014/main" id="{AD15083A-17C6-F734-B093-CA6737EAB38B}"/>
              </a:ext>
            </a:extLst>
          </p:cNvPr>
          <p:cNvGraphicFramePr/>
          <p:nvPr/>
        </p:nvGraphicFramePr>
        <p:xfrm>
          <a:off x="4975052" y="2414687"/>
          <a:ext cx="6535128" cy="3816561"/>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290414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053">
          <a:extLst>
            <a:ext uri="{FF2B5EF4-FFF2-40B4-BE49-F238E27FC236}">
              <a16:creationId xmlns:a16="http://schemas.microsoft.com/office/drawing/2014/main" id="{D9687FCA-1D30-EB8F-2AB5-34AB8ECDFB83}"/>
            </a:ext>
          </a:extLst>
        </p:cNvPr>
        <p:cNvGrpSpPr/>
        <p:nvPr/>
      </p:nvGrpSpPr>
      <p:grpSpPr>
        <a:xfrm>
          <a:off x="0" y="0"/>
          <a:ext cx="0" cy="0"/>
          <a:chOff x="0" y="0"/>
          <a:chExt cx="0" cy="0"/>
        </a:xfrm>
      </p:grpSpPr>
      <p:pic>
        <p:nvPicPr>
          <p:cNvPr id="9" name="Imagen 8">
            <a:extLst>
              <a:ext uri="{FF2B5EF4-FFF2-40B4-BE49-F238E27FC236}">
                <a16:creationId xmlns:a16="http://schemas.microsoft.com/office/drawing/2014/main" id="{BB0EC4BA-855A-E691-E3A5-E9E1EA2F4BC2}"/>
              </a:ext>
            </a:extLst>
          </p:cNvPr>
          <p:cNvPicPr>
            <a:picLocks noGrp="1" noRot="1" noChangeAspect="1" noMove="1" noResize="1" noEditPoints="1" noAdjustHandles="1" noChangeArrowheads="1" noChangeShapeType="1" noCrop="1"/>
          </p:cNvPicPr>
          <p:nvPr/>
        </p:nvPicPr>
        <p:blipFill>
          <a:blip r:embed="rId3"/>
          <a:stretch>
            <a:fillRect/>
          </a:stretch>
        </p:blipFill>
        <p:spPr>
          <a:xfrm flipV="1">
            <a:off x="0" y="0"/>
            <a:ext cx="12192000" cy="6858000"/>
          </a:xfrm>
          <a:prstGeom prst="rect">
            <a:avLst/>
          </a:prstGeom>
        </p:spPr>
      </p:pic>
      <p:sp>
        <p:nvSpPr>
          <p:cNvPr id="10" name="CuadroTexto 9">
            <a:extLst>
              <a:ext uri="{FF2B5EF4-FFF2-40B4-BE49-F238E27FC236}">
                <a16:creationId xmlns:a16="http://schemas.microsoft.com/office/drawing/2014/main" id="{BBB5B7E2-BDC6-E445-9E78-00995816F6E9}"/>
              </a:ext>
            </a:extLst>
          </p:cNvPr>
          <p:cNvSpPr txBox="1"/>
          <p:nvPr/>
        </p:nvSpPr>
        <p:spPr>
          <a:xfrm>
            <a:off x="1594225" y="626752"/>
            <a:ext cx="9003554" cy="1938992"/>
          </a:xfrm>
          <a:prstGeom prst="rect">
            <a:avLst/>
          </a:prstGeom>
          <a:noFill/>
        </p:spPr>
        <p:txBody>
          <a:bodyPr wrap="none" rtlCol="0">
            <a:spAutoFit/>
          </a:bodyPr>
          <a:lstStyle/>
          <a:p>
            <a:pPr algn="ctr"/>
            <a:r>
              <a:rPr lang="es-CO" sz="4000" b="1" dirty="0">
                <a:solidFill>
                  <a:schemeClr val="tx1">
                    <a:lumMod val="75000"/>
                    <a:lumOff val="25000"/>
                  </a:schemeClr>
                </a:solidFill>
                <a:latin typeface="Arial" panose="020B0604020202020204" pitchFamily="34" charset="0"/>
                <a:cs typeface="Arial" panose="020B0604020202020204" pitchFamily="34" charset="0"/>
              </a:rPr>
              <a:t>TOTAL CONVENIOS Y CONTRATOS </a:t>
            </a:r>
          </a:p>
          <a:p>
            <a:pPr algn="ctr"/>
            <a:r>
              <a:rPr lang="es-CO" sz="4000" b="1" dirty="0">
                <a:solidFill>
                  <a:schemeClr val="tx1">
                    <a:lumMod val="75000"/>
                    <a:lumOff val="25000"/>
                  </a:schemeClr>
                </a:solidFill>
                <a:latin typeface="Arial" panose="020B0604020202020204" pitchFamily="34" charset="0"/>
                <a:cs typeface="Arial" panose="020B0604020202020204" pitchFamily="34" charset="0"/>
              </a:rPr>
              <a:t>CELEBRADOS 2° BIMESTRE 2025</a:t>
            </a:r>
          </a:p>
          <a:p>
            <a:pPr algn="ctr"/>
            <a:r>
              <a:rPr lang="es-CO" sz="4000" b="1" dirty="0">
                <a:solidFill>
                  <a:schemeClr val="tx1">
                    <a:lumMod val="75000"/>
                    <a:lumOff val="25000"/>
                  </a:schemeClr>
                </a:solidFill>
                <a:latin typeface="Arial" panose="020B0604020202020204" pitchFamily="34" charset="0"/>
                <a:cs typeface="Arial" panose="020B0604020202020204" pitchFamily="34" charset="0"/>
              </a:rPr>
              <a:t>ninguno</a:t>
            </a:r>
          </a:p>
        </p:txBody>
      </p:sp>
      <p:sp>
        <p:nvSpPr>
          <p:cNvPr id="11" name="CuadroTexto 10">
            <a:extLst>
              <a:ext uri="{FF2B5EF4-FFF2-40B4-BE49-F238E27FC236}">
                <a16:creationId xmlns:a16="http://schemas.microsoft.com/office/drawing/2014/main" id="{A6097D88-854C-B6FE-9042-62F6C6BB00C2}"/>
              </a:ext>
            </a:extLst>
          </p:cNvPr>
          <p:cNvSpPr txBox="1"/>
          <p:nvPr/>
        </p:nvSpPr>
        <p:spPr>
          <a:xfrm>
            <a:off x="99799" y="2207628"/>
            <a:ext cx="4024555" cy="1938992"/>
          </a:xfrm>
          <a:prstGeom prst="rect">
            <a:avLst/>
          </a:prstGeom>
          <a:noFill/>
          <a:ln>
            <a:solidFill>
              <a:schemeClr val="tx1">
                <a:lumMod val="85000"/>
                <a:lumOff val="15000"/>
              </a:schemeClr>
            </a:solidFill>
          </a:ln>
        </p:spPr>
        <p:txBody>
          <a:bodyPr wrap="square" rtlCol="0">
            <a:spAutoFit/>
          </a:bodyPr>
          <a:lstStyle/>
          <a:p>
            <a:pPr marL="285750" indent="-285750">
              <a:buFont typeface="Arial" panose="020B0604020202020204" pitchFamily="34" charset="0"/>
              <a:buChar char="•"/>
            </a:pPr>
            <a:r>
              <a:rPr lang="es-CO" b="1" dirty="0">
                <a:latin typeface="Arial" panose="020B0604020202020204" pitchFamily="34" charset="0"/>
                <a:cs typeface="Arial" panose="020B0604020202020204" pitchFamily="34" charset="0"/>
              </a:rPr>
              <a:t>Total contratos y convenios celebrados 2° Bimestre 2025:</a:t>
            </a:r>
            <a:r>
              <a:rPr lang="es-CO" dirty="0">
                <a:latin typeface="Arial" panose="020B0604020202020204" pitchFamily="34" charset="0"/>
                <a:cs typeface="Arial" panose="020B0604020202020204" pitchFamily="34" charset="0"/>
              </a:rPr>
              <a:t> </a:t>
            </a:r>
            <a:r>
              <a:rPr lang="es-CO" sz="2500" b="1" dirty="0">
                <a:latin typeface="Arial" panose="020B0604020202020204" pitchFamily="34" charset="0"/>
                <a:cs typeface="Arial" panose="020B0604020202020204" pitchFamily="34" charset="0"/>
              </a:rPr>
              <a:t>2</a:t>
            </a:r>
          </a:p>
          <a:p>
            <a:endParaRPr lang="es-CO" b="1" dirty="0">
              <a:latin typeface="Arial" panose="020B0604020202020204" pitchFamily="34" charset="0"/>
              <a:cs typeface="Arial" panose="020B0604020202020204" pitchFamily="34" charset="0"/>
            </a:endParaRPr>
          </a:p>
          <a:p>
            <a:r>
              <a:rPr lang="es-CO" b="1" dirty="0">
                <a:latin typeface="Arial" panose="020B0604020202020204" pitchFamily="34" charset="0"/>
                <a:cs typeface="Arial" panose="020B0604020202020204" pitchFamily="34" charset="0"/>
              </a:rPr>
              <a:t>Valor Total contratos y convenios celebrados 2° Bimestre 2025 : </a:t>
            </a:r>
            <a:r>
              <a:rPr lang="es-CO" sz="2300" b="1" u="sng" dirty="0">
                <a:latin typeface="Arial" panose="020B0604020202020204" pitchFamily="34" charset="0"/>
                <a:cs typeface="Arial" panose="020B0604020202020204" pitchFamily="34" charset="0"/>
              </a:rPr>
              <a:t>$1.007.430.899,5</a:t>
            </a:r>
            <a:endParaRPr lang="es-CO" dirty="0">
              <a:latin typeface="Arial" panose="020B0604020202020204" pitchFamily="34" charset="0"/>
              <a:cs typeface="Arial" panose="020B0604020202020204" pitchFamily="34" charset="0"/>
            </a:endParaRPr>
          </a:p>
        </p:txBody>
      </p:sp>
      <p:pic>
        <p:nvPicPr>
          <p:cNvPr id="14" name="Imagen 13">
            <a:extLst>
              <a:ext uri="{FF2B5EF4-FFF2-40B4-BE49-F238E27FC236}">
                <a16:creationId xmlns:a16="http://schemas.microsoft.com/office/drawing/2014/main" id="{81F4FA4D-0E34-CBBB-5C2F-C55B2B9392A8}"/>
              </a:ext>
            </a:extLst>
          </p:cNvPr>
          <p:cNvPicPr>
            <a:picLocks noChangeAspect="1"/>
          </p:cNvPicPr>
          <p:nvPr/>
        </p:nvPicPr>
        <p:blipFill>
          <a:blip r:embed="rId4"/>
          <a:srcRect r="55260"/>
          <a:stretch/>
        </p:blipFill>
        <p:spPr>
          <a:xfrm>
            <a:off x="0" y="35357"/>
            <a:ext cx="2481162" cy="1045047"/>
          </a:xfrm>
          <a:prstGeom prst="rect">
            <a:avLst/>
          </a:prstGeom>
        </p:spPr>
      </p:pic>
      <p:pic>
        <p:nvPicPr>
          <p:cNvPr id="2" name="Imagen 1" descr="Logotipo&#10;&#10;Descripción generada automáticamente">
            <a:extLst>
              <a:ext uri="{FF2B5EF4-FFF2-40B4-BE49-F238E27FC236}">
                <a16:creationId xmlns:a16="http://schemas.microsoft.com/office/drawing/2014/main" id="{5D09A287-2F9D-32E3-DA91-C02A64BFFAAD}"/>
              </a:ext>
            </a:extLst>
          </p:cNvPr>
          <p:cNvPicPr>
            <a:picLocks noChangeAspect="1"/>
          </p:cNvPicPr>
          <p:nvPr/>
        </p:nvPicPr>
        <p:blipFill>
          <a:blip r:embed="rId5"/>
          <a:stretch>
            <a:fillRect/>
          </a:stretch>
        </p:blipFill>
        <p:spPr>
          <a:xfrm>
            <a:off x="10370212" y="494"/>
            <a:ext cx="1821787" cy="1229706"/>
          </a:xfrm>
          <a:prstGeom prst="rect">
            <a:avLst/>
          </a:prstGeom>
        </p:spPr>
      </p:pic>
      <p:graphicFrame>
        <p:nvGraphicFramePr>
          <p:cNvPr id="6" name="Gráfico 5">
            <a:extLst>
              <a:ext uri="{FF2B5EF4-FFF2-40B4-BE49-F238E27FC236}">
                <a16:creationId xmlns:a16="http://schemas.microsoft.com/office/drawing/2014/main" id="{77385993-9B2D-DFE0-9296-2FD06D254B61}"/>
              </a:ext>
            </a:extLst>
          </p:cNvPr>
          <p:cNvGraphicFramePr/>
          <p:nvPr/>
        </p:nvGraphicFramePr>
        <p:xfrm>
          <a:off x="4260342" y="1950191"/>
          <a:ext cx="7795670" cy="4552420"/>
        </p:xfrm>
        <a:graphic>
          <a:graphicData uri="http://schemas.openxmlformats.org/drawingml/2006/chart">
            <c:chart xmlns:c="http://schemas.openxmlformats.org/drawingml/2006/chart" xmlns:r="http://schemas.openxmlformats.org/officeDocument/2006/relationships" r:id="rId6"/>
          </a:graphicData>
        </a:graphic>
      </p:graphicFrame>
      <p:sp>
        <p:nvSpPr>
          <p:cNvPr id="4" name="CuadroTexto 3">
            <a:extLst>
              <a:ext uri="{FF2B5EF4-FFF2-40B4-BE49-F238E27FC236}">
                <a16:creationId xmlns:a16="http://schemas.microsoft.com/office/drawing/2014/main" id="{88D00B51-3797-D8BD-03F1-5E1B3E99BF38}"/>
              </a:ext>
            </a:extLst>
          </p:cNvPr>
          <p:cNvSpPr txBox="1"/>
          <p:nvPr/>
        </p:nvSpPr>
        <p:spPr>
          <a:xfrm>
            <a:off x="135988" y="4650372"/>
            <a:ext cx="4024554" cy="1831271"/>
          </a:xfrm>
          <a:prstGeom prst="rect">
            <a:avLst/>
          </a:prstGeom>
          <a:noFill/>
          <a:ln>
            <a:solidFill>
              <a:schemeClr val="tx1">
                <a:lumMod val="95000"/>
                <a:lumOff val="5000"/>
              </a:schemeClr>
            </a:solidFill>
          </a:ln>
        </p:spPr>
        <p:txBody>
          <a:bodyPr wrap="square">
            <a:spAutoFit/>
          </a:bodyPr>
          <a:lstStyle/>
          <a:p>
            <a:pPr marL="285750" indent="-285750">
              <a:buFont typeface="Arial" panose="020B0604020202020204" pitchFamily="34" charset="0"/>
              <a:buChar char="•"/>
            </a:pPr>
            <a:r>
              <a:rPr lang="es-CO" b="1" u="sng" dirty="0">
                <a:latin typeface="Arial" panose="020B0604020202020204" pitchFamily="34" charset="0"/>
                <a:cs typeface="Arial" panose="020B0604020202020204" pitchFamily="34" charset="0"/>
              </a:rPr>
              <a:t>Total contratos y convenios celebrados Vigencia 2025: 5</a:t>
            </a:r>
            <a:r>
              <a:rPr lang="es-CO" u="sng" dirty="0">
                <a:latin typeface="Arial" panose="020B0604020202020204" pitchFamily="34" charset="0"/>
                <a:cs typeface="Arial" panose="020B0604020202020204" pitchFamily="34" charset="0"/>
              </a:rPr>
              <a:t> </a:t>
            </a:r>
            <a:endParaRPr lang="es-CO" sz="2500" b="1" u="sng" dirty="0">
              <a:latin typeface="Arial" panose="020B0604020202020204" pitchFamily="34" charset="0"/>
              <a:cs typeface="Arial" panose="020B0604020202020204" pitchFamily="34" charset="0"/>
            </a:endParaRPr>
          </a:p>
          <a:p>
            <a:endParaRPr lang="es-CO" b="1" dirty="0">
              <a:latin typeface="Arial" panose="020B0604020202020204" pitchFamily="34" charset="0"/>
              <a:cs typeface="Arial" panose="020B0604020202020204" pitchFamily="34" charset="0"/>
            </a:endParaRPr>
          </a:p>
          <a:p>
            <a:r>
              <a:rPr lang="es-CO" b="1" dirty="0">
                <a:latin typeface="Arial" panose="020B0604020202020204" pitchFamily="34" charset="0"/>
                <a:cs typeface="Arial" panose="020B0604020202020204" pitchFamily="34" charset="0"/>
              </a:rPr>
              <a:t>Valor Total contratos y convenios celebrados Vigencia 2025 : </a:t>
            </a:r>
            <a:r>
              <a:rPr lang="es-CO" sz="2300" b="1" u="sng" dirty="0">
                <a:latin typeface="Arial" panose="020B0604020202020204" pitchFamily="34" charset="0"/>
                <a:cs typeface="Arial" panose="020B0604020202020204" pitchFamily="34" charset="0"/>
              </a:rPr>
              <a:t>$8.036.184.019,5</a:t>
            </a:r>
          </a:p>
        </p:txBody>
      </p:sp>
    </p:spTree>
    <p:extLst>
      <p:ext uri="{BB962C8B-B14F-4D97-AF65-F5344CB8AC3E}">
        <p14:creationId xmlns:p14="http://schemas.microsoft.com/office/powerpoint/2010/main" val="38081468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D21D03-4E38-ACAB-98FD-E077751650F3}"/>
            </a:ext>
          </a:extLst>
        </p:cNvPr>
        <p:cNvGrpSpPr/>
        <p:nvPr/>
      </p:nvGrpSpPr>
      <p:grpSpPr>
        <a:xfrm>
          <a:off x="0" y="0"/>
          <a:ext cx="0" cy="0"/>
          <a:chOff x="0" y="0"/>
          <a:chExt cx="0" cy="0"/>
        </a:xfrm>
      </p:grpSpPr>
      <p:graphicFrame>
        <p:nvGraphicFramePr>
          <p:cNvPr id="5" name="Tabla 4">
            <a:extLst>
              <a:ext uri="{FF2B5EF4-FFF2-40B4-BE49-F238E27FC236}">
                <a16:creationId xmlns:a16="http://schemas.microsoft.com/office/drawing/2014/main" id="{4E24715B-00BA-8121-58D6-44156199E4EA}"/>
              </a:ext>
            </a:extLst>
          </p:cNvPr>
          <p:cNvGraphicFramePr>
            <a:graphicFrameLocks noGrp="1"/>
          </p:cNvGraphicFramePr>
          <p:nvPr/>
        </p:nvGraphicFramePr>
        <p:xfrm>
          <a:off x="1286680" y="2021324"/>
          <a:ext cx="10186988" cy="3108960"/>
        </p:xfrm>
        <a:graphic>
          <a:graphicData uri="http://schemas.openxmlformats.org/drawingml/2006/table">
            <a:tbl>
              <a:tblPr firstRow="1" bandRow="1">
                <a:tableStyleId>{5C22544A-7EE6-4342-B048-85BDC9FD1C3A}</a:tableStyleId>
              </a:tblPr>
              <a:tblGrid>
                <a:gridCol w="2357438">
                  <a:extLst>
                    <a:ext uri="{9D8B030D-6E8A-4147-A177-3AD203B41FA5}">
                      <a16:colId xmlns:a16="http://schemas.microsoft.com/office/drawing/2014/main" val="1448701161"/>
                    </a:ext>
                  </a:extLst>
                </a:gridCol>
                <a:gridCol w="1299357">
                  <a:extLst>
                    <a:ext uri="{9D8B030D-6E8A-4147-A177-3AD203B41FA5}">
                      <a16:colId xmlns:a16="http://schemas.microsoft.com/office/drawing/2014/main" val="3840198995"/>
                    </a:ext>
                  </a:extLst>
                </a:gridCol>
                <a:gridCol w="3201206">
                  <a:extLst>
                    <a:ext uri="{9D8B030D-6E8A-4147-A177-3AD203B41FA5}">
                      <a16:colId xmlns:a16="http://schemas.microsoft.com/office/drawing/2014/main" val="2318014862"/>
                    </a:ext>
                  </a:extLst>
                </a:gridCol>
                <a:gridCol w="1371600">
                  <a:extLst>
                    <a:ext uri="{9D8B030D-6E8A-4147-A177-3AD203B41FA5}">
                      <a16:colId xmlns:a16="http://schemas.microsoft.com/office/drawing/2014/main" val="2929191936"/>
                    </a:ext>
                  </a:extLst>
                </a:gridCol>
                <a:gridCol w="914400">
                  <a:extLst>
                    <a:ext uri="{9D8B030D-6E8A-4147-A177-3AD203B41FA5}">
                      <a16:colId xmlns:a16="http://schemas.microsoft.com/office/drawing/2014/main" val="2456405585"/>
                    </a:ext>
                  </a:extLst>
                </a:gridCol>
                <a:gridCol w="1042987">
                  <a:extLst>
                    <a:ext uri="{9D8B030D-6E8A-4147-A177-3AD203B41FA5}">
                      <a16:colId xmlns:a16="http://schemas.microsoft.com/office/drawing/2014/main" val="1752293575"/>
                    </a:ext>
                  </a:extLst>
                </a:gridCol>
              </a:tblGrid>
              <a:tr h="431534">
                <a:tc>
                  <a:txBody>
                    <a:bodyPr/>
                    <a:lstStyle/>
                    <a:p>
                      <a:r>
                        <a:rPr lang="es-CO" dirty="0"/>
                        <a:t>No. CONVENIO O CONTRATO INTERAMINISTRATIVO</a:t>
                      </a:r>
                    </a:p>
                  </a:txBody>
                  <a:tcPr/>
                </a:tc>
                <a:tc>
                  <a:txBody>
                    <a:bodyPr/>
                    <a:lstStyle/>
                    <a:p>
                      <a:pPr algn="ctr"/>
                      <a:r>
                        <a:rPr lang="es-CO" dirty="0"/>
                        <a:t>ENTIDAD</a:t>
                      </a:r>
                    </a:p>
                  </a:txBody>
                  <a:tcPr/>
                </a:tc>
                <a:tc>
                  <a:txBody>
                    <a:bodyPr/>
                    <a:lstStyle/>
                    <a:p>
                      <a:pPr algn="ctr"/>
                      <a:r>
                        <a:rPr lang="es-CO" dirty="0"/>
                        <a:t>OBJETO </a:t>
                      </a:r>
                    </a:p>
                  </a:txBody>
                  <a:tcPr/>
                </a:tc>
                <a:tc>
                  <a:txBody>
                    <a:bodyPr/>
                    <a:lstStyle/>
                    <a:p>
                      <a:pPr algn="ctr"/>
                      <a:r>
                        <a:rPr lang="es-CO" dirty="0"/>
                        <a:t>VALOR </a:t>
                      </a:r>
                    </a:p>
                  </a:txBody>
                  <a:tcPr/>
                </a:tc>
                <a:tc>
                  <a:txBody>
                    <a:bodyPr/>
                    <a:lstStyle/>
                    <a:p>
                      <a:pPr algn="ctr"/>
                      <a:r>
                        <a:rPr lang="es-CO" dirty="0"/>
                        <a:t>PLAZO </a:t>
                      </a:r>
                    </a:p>
                  </a:txBody>
                  <a:tcPr/>
                </a:tc>
                <a:tc>
                  <a:txBody>
                    <a:bodyPr/>
                    <a:lstStyle/>
                    <a:p>
                      <a:pPr algn="ctr"/>
                      <a:r>
                        <a:rPr lang="es-CO" dirty="0"/>
                        <a:t>ESTADO </a:t>
                      </a:r>
                    </a:p>
                  </a:txBody>
                  <a:tcPr/>
                </a:tc>
                <a:extLst>
                  <a:ext uri="{0D108BD9-81ED-4DB2-BD59-A6C34878D82A}">
                    <a16:rowId xmlns:a16="http://schemas.microsoft.com/office/drawing/2014/main" val="549387072"/>
                  </a:ext>
                </a:extLst>
              </a:tr>
              <a:tr h="370840">
                <a:tc>
                  <a:txBody>
                    <a:bodyPr/>
                    <a:lstStyle/>
                    <a:p>
                      <a:r>
                        <a:rPr lang="es-ES" sz="1200" dirty="0"/>
                        <a:t>CD-INDEPORTES-065-2025</a:t>
                      </a:r>
                      <a:endParaRPr lang="es-CO" sz="1200" dirty="0"/>
                    </a:p>
                  </a:txBody>
                  <a:tcPr/>
                </a:tc>
                <a:tc>
                  <a:txBody>
                    <a:bodyPr/>
                    <a:lstStyle/>
                    <a:p>
                      <a:r>
                        <a:rPr lang="es-ES" sz="1200" dirty="0"/>
                        <a:t>INSTITUTO DEPARTAMENTAL DE DEPORTE DE BOYACA INDEPORTES BOYACA</a:t>
                      </a:r>
                      <a:endParaRPr lang="es-CO" sz="1200" dirty="0"/>
                    </a:p>
                  </a:txBody>
                  <a:tcPr/>
                </a:tc>
                <a:tc>
                  <a:txBody>
                    <a:bodyPr/>
                    <a:lstStyle/>
                    <a:p>
                      <a:pPr algn="just"/>
                      <a:r>
                        <a:rPr lang="es-ES" sz="1200" b="0" i="0" u="none" strike="noStrike" kern="1200" baseline="0" dirty="0">
                          <a:solidFill>
                            <a:schemeClr val="dk1"/>
                          </a:solidFill>
                          <a:latin typeface="+mn-lt"/>
                          <a:ea typeface="+mn-ea"/>
                          <a:cs typeface="+mn-cs"/>
                        </a:rPr>
                        <a:t>PRESTACION DE SERVICIOS DE APOYO LOGISTICO EN EL MANTENIMIENTO DE LOS DIFERENTES ESCENARIOS DEPORTIVOS A CARGO DE INDEPORTES-BOYACA</a:t>
                      </a:r>
                    </a:p>
                  </a:txBody>
                  <a:tcPr/>
                </a:tc>
                <a:tc>
                  <a:txBody>
                    <a:bodyPr/>
                    <a:lstStyle/>
                    <a:p>
                      <a:r>
                        <a:rPr lang="es-ES" sz="1200" dirty="0"/>
                        <a:t>$250.706.899,50</a:t>
                      </a:r>
                      <a:endParaRPr lang="es-CO" sz="1200" dirty="0"/>
                    </a:p>
                  </a:txBody>
                  <a:tcPr/>
                </a:tc>
                <a:tc>
                  <a:txBody>
                    <a:bodyPr/>
                    <a:lstStyle/>
                    <a:p>
                      <a:r>
                        <a:rPr lang="es-ES" sz="1200" dirty="0"/>
                        <a:t>9 MESES Y 05 DIAS</a:t>
                      </a:r>
                      <a:endParaRPr lang="es-CO" sz="1200" dirty="0"/>
                    </a:p>
                  </a:txBody>
                  <a:tcPr/>
                </a:tc>
                <a:tc>
                  <a:txBody>
                    <a:bodyPr/>
                    <a:lstStyle/>
                    <a:p>
                      <a:r>
                        <a:rPr lang="es-CO" sz="1200" dirty="0"/>
                        <a:t>VIGENTE</a:t>
                      </a:r>
                    </a:p>
                  </a:txBody>
                  <a:tcPr/>
                </a:tc>
                <a:extLst>
                  <a:ext uri="{0D108BD9-81ED-4DB2-BD59-A6C34878D82A}">
                    <a16:rowId xmlns:a16="http://schemas.microsoft.com/office/drawing/2014/main" val="1631848874"/>
                  </a:ext>
                </a:extLst>
              </a:tr>
              <a:tr h="370840">
                <a:tc>
                  <a:txBody>
                    <a:bodyPr/>
                    <a:lstStyle/>
                    <a:p>
                      <a:r>
                        <a:rPr lang="es-ES" sz="1200" dirty="0"/>
                        <a:t>Contrato 1708-2025</a:t>
                      </a:r>
                      <a:endParaRPr lang="es-CO" sz="1200" dirty="0"/>
                    </a:p>
                  </a:txBody>
                  <a:tcPr/>
                </a:tc>
                <a:tc>
                  <a:txBody>
                    <a:bodyPr/>
                    <a:lstStyle/>
                    <a:p>
                      <a:r>
                        <a:rPr lang="es-ES" sz="1200" dirty="0"/>
                        <a:t>DEPARTAMENTO DE BOYACA</a:t>
                      </a:r>
                      <a:endParaRPr lang="es-CO" sz="1200" dirty="0"/>
                    </a:p>
                  </a:txBody>
                  <a:tcPr/>
                </a:tc>
                <a:tc>
                  <a:txBody>
                    <a:bodyPr/>
                    <a:lstStyle/>
                    <a:p>
                      <a:pPr algn="just"/>
                      <a:r>
                        <a:rPr lang="es-ES" sz="1200" b="0" dirty="0"/>
                        <a:t>FORTALECIMIENTO EN LA ATENCIO DE EMERGENCIAS Y OBRAS DE MITIGACION DE SITUACIONES DE RIESGO MEDIANTE EL USO DE MAQUINARIA AMARILLA EN EL DEPARTAMENTO DE BOYACA</a:t>
                      </a:r>
                      <a:endParaRPr lang="es-CO" sz="1200" b="0" dirty="0"/>
                    </a:p>
                  </a:txBody>
                  <a:tcPr/>
                </a:tc>
                <a:tc>
                  <a:txBody>
                    <a:bodyPr/>
                    <a:lstStyle/>
                    <a:p>
                      <a:r>
                        <a:rPr lang="es-ES" sz="1200" dirty="0"/>
                        <a:t>$756,724,000,00</a:t>
                      </a:r>
                      <a:endParaRPr lang="es-CO" sz="1200" dirty="0"/>
                    </a:p>
                  </a:txBody>
                  <a:tcPr/>
                </a:tc>
                <a:tc>
                  <a:txBody>
                    <a:bodyPr/>
                    <a:lstStyle/>
                    <a:p>
                      <a:r>
                        <a:rPr lang="es-ES" sz="1200" dirty="0"/>
                        <a:t>6 MESES</a:t>
                      </a:r>
                      <a:endParaRPr lang="es-CO" sz="1200" dirty="0"/>
                    </a:p>
                  </a:txBody>
                  <a:tcPr/>
                </a:tc>
                <a:tc>
                  <a:txBody>
                    <a:bodyPr/>
                    <a:lstStyle/>
                    <a:p>
                      <a:r>
                        <a:rPr lang="es-CO" sz="1200" dirty="0"/>
                        <a:t>VIGENTE</a:t>
                      </a:r>
                    </a:p>
                  </a:txBody>
                  <a:tcPr/>
                </a:tc>
                <a:extLst>
                  <a:ext uri="{0D108BD9-81ED-4DB2-BD59-A6C34878D82A}">
                    <a16:rowId xmlns:a16="http://schemas.microsoft.com/office/drawing/2014/main" val="2212043918"/>
                  </a:ext>
                </a:extLst>
              </a:tr>
            </a:tbl>
          </a:graphicData>
        </a:graphic>
      </p:graphicFrame>
      <p:sp>
        <p:nvSpPr>
          <p:cNvPr id="3" name="Rectángulo 2">
            <a:extLst>
              <a:ext uri="{FF2B5EF4-FFF2-40B4-BE49-F238E27FC236}">
                <a16:creationId xmlns:a16="http://schemas.microsoft.com/office/drawing/2014/main" id="{B3E34705-AF4D-069F-D041-07845D5B4F74}"/>
              </a:ext>
            </a:extLst>
          </p:cNvPr>
          <p:cNvSpPr/>
          <p:nvPr/>
        </p:nvSpPr>
        <p:spPr>
          <a:xfrm>
            <a:off x="542324" y="266998"/>
            <a:ext cx="11445506" cy="1754326"/>
          </a:xfrm>
          <a:prstGeom prst="rect">
            <a:avLst/>
          </a:prstGeom>
          <a:noFill/>
        </p:spPr>
        <p:txBody>
          <a:bodyPr wrap="none" lIns="91440" tIns="45720" rIns="91440" bIns="45720">
            <a:spAutoFit/>
          </a:bodyPr>
          <a:lstStyle/>
          <a:p>
            <a:pPr algn="ctr"/>
            <a:r>
              <a:rPr lang="es-ES" sz="5400" b="1" cap="none" spc="0" dirty="0">
                <a:ln w="0"/>
                <a:solidFill>
                  <a:schemeClr val="accent1"/>
                </a:solidFill>
                <a:effectLst>
                  <a:outerShdw blurRad="38100" dist="25400" dir="5400000" algn="ctr" rotWithShape="0">
                    <a:srgbClr val="6E747A">
                      <a:alpha val="43000"/>
                    </a:srgbClr>
                  </a:outerShdw>
                </a:effectLst>
              </a:rPr>
              <a:t>CONVENIOS </a:t>
            </a:r>
            <a:r>
              <a:rPr lang="es-ES" sz="5400" b="1" dirty="0">
                <a:ln w="0"/>
                <a:solidFill>
                  <a:schemeClr val="accent1"/>
                </a:solidFill>
                <a:effectLst>
                  <a:outerShdw blurRad="38100" dist="25400" dir="5400000" algn="ctr" rotWithShape="0">
                    <a:srgbClr val="6E747A">
                      <a:alpha val="43000"/>
                    </a:srgbClr>
                  </a:outerShdw>
                </a:effectLst>
              </a:rPr>
              <a:t>SUSCRITOS 2do BIMESTRE</a:t>
            </a:r>
            <a:r>
              <a:rPr lang="es-ES" sz="5400" b="1" cap="none" spc="0" dirty="0">
                <a:ln w="0"/>
                <a:solidFill>
                  <a:schemeClr val="accent1"/>
                </a:solidFill>
                <a:effectLst>
                  <a:outerShdw blurRad="38100" dist="25400" dir="5400000" algn="ctr" rotWithShape="0">
                    <a:srgbClr val="6E747A">
                      <a:alpha val="43000"/>
                    </a:srgbClr>
                  </a:outerShdw>
                </a:effectLst>
              </a:rPr>
              <a:t> </a:t>
            </a:r>
          </a:p>
          <a:p>
            <a:pPr algn="ctr"/>
            <a:r>
              <a:rPr lang="es-ES" sz="5400" b="1" cap="none" spc="0" dirty="0">
                <a:ln w="0"/>
                <a:solidFill>
                  <a:schemeClr val="accent1"/>
                </a:solidFill>
                <a:effectLst>
                  <a:outerShdw blurRad="38100" dist="25400" dir="5400000" algn="ctr" rotWithShape="0">
                    <a:srgbClr val="6E747A">
                      <a:alpha val="43000"/>
                    </a:srgbClr>
                  </a:outerShdw>
                </a:effectLst>
              </a:rPr>
              <a:t>2025</a:t>
            </a:r>
          </a:p>
        </p:txBody>
      </p:sp>
      <p:pic>
        <p:nvPicPr>
          <p:cNvPr id="2" name="Imagen 1" descr="Logotipo&#10;&#10;Descripción generada automáticamente">
            <a:extLst>
              <a:ext uri="{FF2B5EF4-FFF2-40B4-BE49-F238E27FC236}">
                <a16:creationId xmlns:a16="http://schemas.microsoft.com/office/drawing/2014/main" id="{27F221B2-5C42-526D-A7BD-D2821DB28244}"/>
              </a:ext>
            </a:extLst>
          </p:cNvPr>
          <p:cNvPicPr>
            <a:picLocks noChangeAspect="1"/>
          </p:cNvPicPr>
          <p:nvPr/>
        </p:nvPicPr>
        <p:blipFill>
          <a:blip r:embed="rId2"/>
          <a:stretch>
            <a:fillRect/>
          </a:stretch>
        </p:blipFill>
        <p:spPr>
          <a:xfrm>
            <a:off x="10370213" y="5628294"/>
            <a:ext cx="1821787" cy="1229706"/>
          </a:xfrm>
          <a:prstGeom prst="rect">
            <a:avLst/>
          </a:prstGeom>
        </p:spPr>
      </p:pic>
      <p:pic>
        <p:nvPicPr>
          <p:cNvPr id="4" name="Imagen 3">
            <a:extLst>
              <a:ext uri="{FF2B5EF4-FFF2-40B4-BE49-F238E27FC236}">
                <a16:creationId xmlns:a16="http://schemas.microsoft.com/office/drawing/2014/main" id="{F6A6FD0B-7432-7AE3-E3AB-8F38F433C247}"/>
              </a:ext>
            </a:extLst>
          </p:cNvPr>
          <p:cNvPicPr>
            <a:picLocks noChangeAspect="1"/>
          </p:cNvPicPr>
          <p:nvPr/>
        </p:nvPicPr>
        <p:blipFill>
          <a:blip r:embed="rId3"/>
          <a:srcRect r="55260"/>
          <a:stretch/>
        </p:blipFill>
        <p:spPr>
          <a:xfrm>
            <a:off x="46099" y="5778603"/>
            <a:ext cx="2481162" cy="1045047"/>
          </a:xfrm>
          <a:prstGeom prst="rect">
            <a:avLst/>
          </a:prstGeom>
        </p:spPr>
      </p:pic>
    </p:spTree>
    <p:extLst>
      <p:ext uri="{BB962C8B-B14F-4D97-AF65-F5344CB8AC3E}">
        <p14:creationId xmlns:p14="http://schemas.microsoft.com/office/powerpoint/2010/main" val="37645549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53">
          <a:extLst>
            <a:ext uri="{FF2B5EF4-FFF2-40B4-BE49-F238E27FC236}">
              <a16:creationId xmlns:a16="http://schemas.microsoft.com/office/drawing/2014/main" id="{0E9665E2-4AA6-481F-2DF3-227FCBC20610}"/>
            </a:ext>
          </a:extLst>
        </p:cNvPr>
        <p:cNvGrpSpPr/>
        <p:nvPr/>
      </p:nvGrpSpPr>
      <p:grpSpPr>
        <a:xfrm>
          <a:off x="0" y="0"/>
          <a:ext cx="0" cy="0"/>
          <a:chOff x="0" y="0"/>
          <a:chExt cx="0" cy="0"/>
        </a:xfrm>
      </p:grpSpPr>
      <p:pic>
        <p:nvPicPr>
          <p:cNvPr id="9" name="Imagen 8">
            <a:extLst>
              <a:ext uri="{FF2B5EF4-FFF2-40B4-BE49-F238E27FC236}">
                <a16:creationId xmlns:a16="http://schemas.microsoft.com/office/drawing/2014/main" id="{C2187CA1-C95B-6639-5FA7-55EFFB0A4341}"/>
              </a:ext>
            </a:extLst>
          </p:cNvPr>
          <p:cNvPicPr>
            <a:picLocks noGrp="1" noRot="1" noChangeAspect="1" noMove="1" noResize="1" noEditPoints="1" noAdjustHandles="1" noChangeArrowheads="1" noChangeShapeType="1" noCrop="1"/>
          </p:cNvPicPr>
          <p:nvPr/>
        </p:nvPicPr>
        <p:blipFill>
          <a:blip r:embed="rId3"/>
          <a:stretch>
            <a:fillRect/>
          </a:stretch>
        </p:blipFill>
        <p:spPr>
          <a:xfrm flipV="1">
            <a:off x="0" y="0"/>
            <a:ext cx="12192000" cy="6858000"/>
          </a:xfrm>
          <a:prstGeom prst="rect">
            <a:avLst/>
          </a:prstGeom>
        </p:spPr>
      </p:pic>
      <p:sp>
        <p:nvSpPr>
          <p:cNvPr id="10" name="CuadroTexto 9">
            <a:extLst>
              <a:ext uri="{FF2B5EF4-FFF2-40B4-BE49-F238E27FC236}">
                <a16:creationId xmlns:a16="http://schemas.microsoft.com/office/drawing/2014/main" id="{17712112-ED9A-2B6B-B6C7-9BF3111872EA}"/>
              </a:ext>
            </a:extLst>
          </p:cNvPr>
          <p:cNvSpPr txBox="1"/>
          <p:nvPr/>
        </p:nvSpPr>
        <p:spPr>
          <a:xfrm>
            <a:off x="2407166" y="158513"/>
            <a:ext cx="7920374" cy="1015663"/>
          </a:xfrm>
          <a:prstGeom prst="rect">
            <a:avLst/>
          </a:prstGeom>
          <a:noFill/>
        </p:spPr>
        <p:txBody>
          <a:bodyPr wrap="none" rtlCol="0">
            <a:spAutoFit/>
          </a:bodyPr>
          <a:lstStyle/>
          <a:p>
            <a:pPr algn="ctr"/>
            <a:r>
              <a:rPr lang="es-CO" sz="3000" b="1" dirty="0">
                <a:solidFill>
                  <a:schemeClr val="tx1">
                    <a:lumMod val="75000"/>
                    <a:lumOff val="25000"/>
                  </a:schemeClr>
                </a:solidFill>
                <a:latin typeface="Arial" panose="020B0604020202020204" pitchFamily="34" charset="0"/>
                <a:cs typeface="Arial" panose="020B0604020202020204" pitchFamily="34" charset="0"/>
              </a:rPr>
              <a:t>TOTAL CONTRATOS CELEBRADOS </a:t>
            </a:r>
          </a:p>
          <a:p>
            <a:pPr algn="ctr"/>
            <a:r>
              <a:rPr lang="es-CO" sz="3000" b="1" dirty="0">
                <a:solidFill>
                  <a:schemeClr val="tx1">
                    <a:lumMod val="75000"/>
                    <a:lumOff val="25000"/>
                  </a:schemeClr>
                </a:solidFill>
                <a:latin typeface="Arial" panose="020B0604020202020204" pitchFamily="34" charset="0"/>
                <a:cs typeface="Arial" panose="020B0604020202020204" pitchFamily="34" charset="0"/>
              </a:rPr>
              <a:t>COMO COMPRADOR MARZO- ABRIL 2025</a:t>
            </a:r>
          </a:p>
        </p:txBody>
      </p:sp>
      <p:pic>
        <p:nvPicPr>
          <p:cNvPr id="14" name="Imagen 13">
            <a:extLst>
              <a:ext uri="{FF2B5EF4-FFF2-40B4-BE49-F238E27FC236}">
                <a16:creationId xmlns:a16="http://schemas.microsoft.com/office/drawing/2014/main" id="{E4F0D7BF-84EF-F9D7-8C4B-0E612F35BBDA}"/>
              </a:ext>
            </a:extLst>
          </p:cNvPr>
          <p:cNvPicPr>
            <a:picLocks noChangeAspect="1"/>
          </p:cNvPicPr>
          <p:nvPr/>
        </p:nvPicPr>
        <p:blipFill>
          <a:blip r:embed="rId4"/>
          <a:srcRect r="55260"/>
          <a:stretch/>
        </p:blipFill>
        <p:spPr>
          <a:xfrm>
            <a:off x="0" y="35357"/>
            <a:ext cx="2481162" cy="1045047"/>
          </a:xfrm>
          <a:prstGeom prst="rect">
            <a:avLst/>
          </a:prstGeom>
        </p:spPr>
      </p:pic>
      <p:pic>
        <p:nvPicPr>
          <p:cNvPr id="2" name="Imagen 1" descr="Logotipo&#10;&#10;Descripción generada automáticamente">
            <a:extLst>
              <a:ext uri="{FF2B5EF4-FFF2-40B4-BE49-F238E27FC236}">
                <a16:creationId xmlns:a16="http://schemas.microsoft.com/office/drawing/2014/main" id="{0FC7153D-B4C1-86DE-3FBB-3447F1C4E17B}"/>
              </a:ext>
            </a:extLst>
          </p:cNvPr>
          <p:cNvPicPr>
            <a:picLocks noChangeAspect="1"/>
          </p:cNvPicPr>
          <p:nvPr/>
        </p:nvPicPr>
        <p:blipFill>
          <a:blip r:embed="rId5"/>
          <a:stretch>
            <a:fillRect/>
          </a:stretch>
        </p:blipFill>
        <p:spPr>
          <a:xfrm>
            <a:off x="10370212" y="494"/>
            <a:ext cx="1821787" cy="1229706"/>
          </a:xfrm>
          <a:prstGeom prst="rect">
            <a:avLst/>
          </a:prstGeom>
        </p:spPr>
      </p:pic>
      <p:graphicFrame>
        <p:nvGraphicFramePr>
          <p:cNvPr id="15" name="Gráfico 14">
            <a:extLst>
              <a:ext uri="{FF2B5EF4-FFF2-40B4-BE49-F238E27FC236}">
                <a16:creationId xmlns:a16="http://schemas.microsoft.com/office/drawing/2014/main" id="{5DAD8EEF-3D13-4B4A-B6DE-C0A95198120F}"/>
              </a:ext>
            </a:extLst>
          </p:cNvPr>
          <p:cNvGraphicFramePr/>
          <p:nvPr/>
        </p:nvGraphicFramePr>
        <p:xfrm>
          <a:off x="6367353" y="1442621"/>
          <a:ext cx="5318256" cy="3830286"/>
        </p:xfrm>
        <a:graphic>
          <a:graphicData uri="http://schemas.openxmlformats.org/drawingml/2006/chart">
            <c:chart xmlns:c="http://schemas.openxmlformats.org/drawingml/2006/chart" xmlns:r="http://schemas.openxmlformats.org/officeDocument/2006/relationships" r:id="rId6"/>
          </a:graphicData>
        </a:graphic>
      </p:graphicFrame>
      <p:sp>
        <p:nvSpPr>
          <p:cNvPr id="4" name="CuadroTexto 3">
            <a:extLst>
              <a:ext uri="{FF2B5EF4-FFF2-40B4-BE49-F238E27FC236}">
                <a16:creationId xmlns:a16="http://schemas.microsoft.com/office/drawing/2014/main" id="{C7B70176-A36B-FC29-1196-B5092447D054}"/>
              </a:ext>
            </a:extLst>
          </p:cNvPr>
          <p:cNvSpPr txBox="1"/>
          <p:nvPr/>
        </p:nvSpPr>
        <p:spPr>
          <a:xfrm>
            <a:off x="282192" y="1583933"/>
            <a:ext cx="5707128" cy="4524315"/>
          </a:xfrm>
          <a:prstGeom prst="rect">
            <a:avLst/>
          </a:prstGeom>
          <a:noFill/>
        </p:spPr>
        <p:txBody>
          <a:bodyPr wrap="square" rtlCol="0">
            <a:spAutoFit/>
          </a:bodyPr>
          <a:lstStyle/>
          <a:p>
            <a:pPr algn="ctr"/>
            <a:r>
              <a:rPr lang="es-CO" sz="2400" b="1" dirty="0">
                <a:latin typeface="Arial" panose="020B0604020202020204" pitchFamily="34" charset="0"/>
                <a:cs typeface="Arial" panose="020B0604020202020204" pitchFamily="34" charset="0"/>
              </a:rPr>
              <a:t>TOTAL CONTRATOS CELEBRADOS MARZO-ABRIL 2025: 28</a:t>
            </a:r>
          </a:p>
          <a:p>
            <a:endParaRPr lang="es-CO" sz="1600"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CO" sz="1600" b="1" dirty="0">
                <a:latin typeface="Arial" panose="020B0604020202020204" pitchFamily="34" charset="0"/>
                <a:cs typeface="Arial" panose="020B0604020202020204" pitchFamily="34" charset="0"/>
              </a:rPr>
              <a:t>CONTRATOS DE PRESTACIÓN DE SERVICIOS: 16</a:t>
            </a:r>
          </a:p>
          <a:p>
            <a:pPr marL="285750" indent="-285750">
              <a:buFont typeface="Arial" panose="020B0604020202020204" pitchFamily="34" charset="0"/>
              <a:buChar char="•"/>
            </a:pPr>
            <a:endParaRPr lang="es-CO" sz="1600"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CO" sz="1600" b="1" dirty="0">
                <a:latin typeface="Arial" panose="020B0604020202020204" pitchFamily="34" charset="0"/>
                <a:cs typeface="Arial" panose="020B0604020202020204" pitchFamily="34" charset="0"/>
              </a:rPr>
              <a:t>CONTRATOS DE CONSULTORÍA: 0</a:t>
            </a:r>
          </a:p>
          <a:p>
            <a:endParaRPr lang="es-CO" sz="1600"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CO" sz="1600" b="1" dirty="0">
                <a:latin typeface="Arial" panose="020B0604020202020204" pitchFamily="34" charset="0"/>
                <a:cs typeface="Arial" panose="020B0604020202020204" pitchFamily="34" charset="0"/>
              </a:rPr>
              <a:t>CONTRATOS DE SUMINISTRO: 7</a:t>
            </a:r>
          </a:p>
          <a:p>
            <a:endParaRPr lang="es-CO" sz="1600"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CO" sz="1600" b="1" dirty="0">
                <a:latin typeface="Arial" panose="020B0604020202020204" pitchFamily="34" charset="0"/>
                <a:cs typeface="Arial" panose="020B0604020202020204" pitchFamily="34" charset="0"/>
              </a:rPr>
              <a:t>COMPRAVENTA: 2</a:t>
            </a:r>
          </a:p>
          <a:p>
            <a:endParaRPr lang="es-CO" sz="1600"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CO" sz="1600" b="1" dirty="0">
                <a:latin typeface="Arial" panose="020B0604020202020204" pitchFamily="34" charset="0"/>
                <a:cs typeface="Arial" panose="020B0604020202020204" pitchFamily="34" charset="0"/>
              </a:rPr>
              <a:t>CONTRATOS DE ALQUILER: 2</a:t>
            </a:r>
          </a:p>
          <a:p>
            <a:endParaRPr lang="es-CO" sz="1600"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CO" sz="1600" b="1" dirty="0">
                <a:latin typeface="Arial" panose="020B0604020202020204" pitchFamily="34" charset="0"/>
                <a:cs typeface="Arial" panose="020B0604020202020204" pitchFamily="34" charset="0"/>
              </a:rPr>
              <a:t>CONTRATOS DE MANTENIMIENTO: 1</a:t>
            </a:r>
          </a:p>
          <a:p>
            <a:endParaRPr lang="es-CO" sz="1600" b="1" dirty="0">
              <a:latin typeface="Arial" panose="020B0604020202020204" pitchFamily="34" charset="0"/>
              <a:cs typeface="Arial" panose="020B0604020202020204" pitchFamily="34" charset="0"/>
            </a:endParaRPr>
          </a:p>
          <a:p>
            <a:endParaRPr lang="es-CO" sz="1600" b="1" dirty="0">
              <a:latin typeface="Arial" panose="020B0604020202020204" pitchFamily="34" charset="0"/>
              <a:cs typeface="Arial" panose="020B0604020202020204" pitchFamily="34" charset="0"/>
            </a:endParaRPr>
          </a:p>
          <a:p>
            <a:endParaRPr lang="es-CO" sz="1600" b="1" dirty="0">
              <a:latin typeface="Arial" panose="020B0604020202020204" pitchFamily="34" charset="0"/>
              <a:cs typeface="Arial" panose="020B0604020202020204" pitchFamily="34" charset="0"/>
            </a:endParaRPr>
          </a:p>
        </p:txBody>
      </p:sp>
      <p:sp>
        <p:nvSpPr>
          <p:cNvPr id="6" name="CuadroTexto 5">
            <a:extLst>
              <a:ext uri="{FF2B5EF4-FFF2-40B4-BE49-F238E27FC236}">
                <a16:creationId xmlns:a16="http://schemas.microsoft.com/office/drawing/2014/main" id="{A5B312A7-CBC0-FBBD-2980-A72F09B783B3}"/>
              </a:ext>
            </a:extLst>
          </p:cNvPr>
          <p:cNvSpPr txBox="1"/>
          <p:nvPr/>
        </p:nvSpPr>
        <p:spPr>
          <a:xfrm>
            <a:off x="7021525" y="5415379"/>
            <a:ext cx="4138269" cy="1200329"/>
          </a:xfrm>
          <a:prstGeom prst="rect">
            <a:avLst/>
          </a:prstGeom>
          <a:noFill/>
        </p:spPr>
        <p:txBody>
          <a:bodyPr wrap="square">
            <a:spAutoFit/>
          </a:bodyPr>
          <a:lstStyle/>
          <a:p>
            <a:r>
              <a:rPr lang="es-CO" sz="1800" b="1" u="sng" dirty="0">
                <a:latin typeface="Arial" panose="020B0604020202020204" pitchFamily="34" charset="0"/>
                <a:cs typeface="Arial" panose="020B0604020202020204" pitchFamily="34" charset="0"/>
              </a:rPr>
              <a:t>TOTAL CONTRATOS CELEBRADOS VIGENCIA 2025: </a:t>
            </a:r>
            <a:r>
              <a:rPr lang="es-CO" sz="1800" b="1" dirty="0">
                <a:latin typeface="Arial" panose="020B0604020202020204" pitchFamily="34" charset="0"/>
                <a:cs typeface="Arial" panose="020B0604020202020204" pitchFamily="34" charset="0"/>
              </a:rPr>
              <a:t>80</a:t>
            </a:r>
          </a:p>
          <a:p>
            <a:r>
              <a:rPr lang="es-CO" sz="1800" b="1" dirty="0">
                <a:latin typeface="Arial" panose="020B0604020202020204" pitchFamily="34" charset="0"/>
                <a:cs typeface="Arial" panose="020B0604020202020204" pitchFamily="34" charset="0"/>
              </a:rPr>
              <a:t> </a:t>
            </a:r>
          </a:p>
          <a:p>
            <a:r>
              <a:rPr lang="es-CO" sz="1800" b="1" u="sng" dirty="0">
                <a:latin typeface="Arial" panose="020B0604020202020204" pitchFamily="34" charset="0"/>
                <a:cs typeface="Arial" panose="020B0604020202020204" pitchFamily="34" charset="0"/>
              </a:rPr>
              <a:t>VALOR</a:t>
            </a:r>
            <a:r>
              <a:rPr lang="es-CO" sz="1800" b="1" dirty="0">
                <a:latin typeface="Arial" panose="020B0604020202020204" pitchFamily="34" charset="0"/>
                <a:cs typeface="Arial" panose="020B0604020202020204" pitchFamily="34" charset="0"/>
              </a:rPr>
              <a:t>: $6,295,130,128</a:t>
            </a:r>
          </a:p>
        </p:txBody>
      </p:sp>
      <p:sp>
        <p:nvSpPr>
          <p:cNvPr id="7" name="CuadroTexto 6">
            <a:extLst>
              <a:ext uri="{FF2B5EF4-FFF2-40B4-BE49-F238E27FC236}">
                <a16:creationId xmlns:a16="http://schemas.microsoft.com/office/drawing/2014/main" id="{31137699-6B69-76E2-C96D-7016E4523B36}"/>
              </a:ext>
            </a:extLst>
          </p:cNvPr>
          <p:cNvSpPr txBox="1"/>
          <p:nvPr/>
        </p:nvSpPr>
        <p:spPr>
          <a:xfrm>
            <a:off x="282192" y="5488320"/>
            <a:ext cx="4138269" cy="923330"/>
          </a:xfrm>
          <a:prstGeom prst="rect">
            <a:avLst/>
          </a:prstGeom>
          <a:noFill/>
        </p:spPr>
        <p:txBody>
          <a:bodyPr wrap="square">
            <a:spAutoFit/>
          </a:bodyPr>
          <a:lstStyle/>
          <a:p>
            <a:r>
              <a:rPr lang="es-CO" sz="1800" b="1" u="sng" dirty="0">
                <a:latin typeface="Arial" panose="020B0604020202020204" pitchFamily="34" charset="0"/>
                <a:cs typeface="Arial" panose="020B0604020202020204" pitchFamily="34" charset="0"/>
              </a:rPr>
              <a:t>VALOR TOTAL CONTRATOS CELEBRADOS VIGENCIA 2025</a:t>
            </a:r>
            <a:r>
              <a:rPr lang="es-CO" sz="1800" b="1" dirty="0">
                <a:latin typeface="Arial" panose="020B0604020202020204" pitchFamily="34" charset="0"/>
                <a:cs typeface="Arial" panose="020B0604020202020204" pitchFamily="34" charset="0"/>
              </a:rPr>
              <a:t>: $1.137.906.106</a:t>
            </a:r>
          </a:p>
        </p:txBody>
      </p:sp>
    </p:spTree>
    <p:extLst>
      <p:ext uri="{BB962C8B-B14F-4D97-AF65-F5344CB8AC3E}">
        <p14:creationId xmlns:p14="http://schemas.microsoft.com/office/powerpoint/2010/main" val="5022809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813287-95CC-C053-2792-0FEC59DF40F3}"/>
            </a:ext>
          </a:extLst>
        </p:cNvPr>
        <p:cNvGrpSpPr/>
        <p:nvPr/>
      </p:nvGrpSpPr>
      <p:grpSpPr>
        <a:xfrm>
          <a:off x="0" y="0"/>
          <a:ext cx="0" cy="0"/>
          <a:chOff x="0" y="0"/>
          <a:chExt cx="0" cy="0"/>
        </a:xfrm>
      </p:grpSpPr>
      <p:sp>
        <p:nvSpPr>
          <p:cNvPr id="3" name="Rectángulo 2">
            <a:extLst>
              <a:ext uri="{FF2B5EF4-FFF2-40B4-BE49-F238E27FC236}">
                <a16:creationId xmlns:a16="http://schemas.microsoft.com/office/drawing/2014/main" id="{75E81E15-F306-58F2-C2A9-92C82C082E42}"/>
              </a:ext>
            </a:extLst>
          </p:cNvPr>
          <p:cNvSpPr/>
          <p:nvPr/>
        </p:nvSpPr>
        <p:spPr>
          <a:xfrm>
            <a:off x="1310640" y="487436"/>
            <a:ext cx="10111432" cy="1754326"/>
          </a:xfrm>
          <a:prstGeom prst="rect">
            <a:avLst/>
          </a:prstGeom>
          <a:noFill/>
        </p:spPr>
        <p:txBody>
          <a:bodyPr wrap="square" lIns="91440" tIns="45720" rIns="91440" bIns="45720">
            <a:spAutoFit/>
          </a:bodyPr>
          <a:lstStyle/>
          <a:p>
            <a:pPr algn="ctr"/>
            <a:r>
              <a:rPr lang="es-ES" sz="5200" b="1" cap="none" spc="0" dirty="0">
                <a:ln w="0"/>
                <a:solidFill>
                  <a:schemeClr val="accent1"/>
                </a:solidFill>
                <a:effectLst>
                  <a:outerShdw blurRad="38100" dist="25400" dir="5400000" algn="ctr" rotWithShape="0">
                    <a:srgbClr val="6E747A">
                      <a:alpha val="43000"/>
                    </a:srgbClr>
                  </a:outerShdw>
                </a:effectLst>
              </a:rPr>
              <a:t>PROYECTOS ASIGNADOS REGALIAS </a:t>
            </a:r>
          </a:p>
          <a:p>
            <a:pPr algn="ctr"/>
            <a:r>
              <a:rPr lang="es-ES" sz="5200" b="1" dirty="0">
                <a:ln w="0"/>
                <a:solidFill>
                  <a:schemeClr val="accent1"/>
                </a:solidFill>
                <a:effectLst>
                  <a:outerShdw blurRad="38100" dist="25400" dir="5400000" algn="ctr" rotWithShape="0">
                    <a:srgbClr val="6E747A">
                      <a:alpha val="43000"/>
                    </a:srgbClr>
                  </a:outerShdw>
                </a:effectLst>
              </a:rPr>
              <a:t>2 BIMESTRE 2025</a:t>
            </a:r>
            <a:endParaRPr lang="es-ES" sz="5200" b="1" cap="none" spc="0" dirty="0">
              <a:ln w="0"/>
              <a:solidFill>
                <a:schemeClr val="accent1"/>
              </a:solidFill>
              <a:effectLst>
                <a:outerShdw blurRad="38100" dist="25400" dir="5400000" algn="ctr" rotWithShape="0">
                  <a:srgbClr val="6E747A">
                    <a:alpha val="43000"/>
                  </a:srgbClr>
                </a:outerShdw>
              </a:effectLst>
            </a:endParaRPr>
          </a:p>
        </p:txBody>
      </p:sp>
      <p:graphicFrame>
        <p:nvGraphicFramePr>
          <p:cNvPr id="6" name="Tabla 5">
            <a:extLst>
              <a:ext uri="{FF2B5EF4-FFF2-40B4-BE49-F238E27FC236}">
                <a16:creationId xmlns:a16="http://schemas.microsoft.com/office/drawing/2014/main" id="{E5DEA810-43C7-252E-4EB0-AE4E4188DBB5}"/>
              </a:ext>
            </a:extLst>
          </p:cNvPr>
          <p:cNvGraphicFramePr>
            <a:graphicFrameLocks noGrp="1"/>
          </p:cNvGraphicFramePr>
          <p:nvPr/>
        </p:nvGraphicFramePr>
        <p:xfrm>
          <a:off x="221288" y="2231939"/>
          <a:ext cx="10313977" cy="4399280"/>
        </p:xfrm>
        <a:graphic>
          <a:graphicData uri="http://schemas.openxmlformats.org/drawingml/2006/table">
            <a:tbl>
              <a:tblPr firstRow="1" bandRow="1">
                <a:tableStyleId>{5C22544A-7EE6-4342-B048-85BDC9FD1C3A}</a:tableStyleId>
              </a:tblPr>
              <a:tblGrid>
                <a:gridCol w="3437992">
                  <a:extLst>
                    <a:ext uri="{9D8B030D-6E8A-4147-A177-3AD203B41FA5}">
                      <a16:colId xmlns:a16="http://schemas.microsoft.com/office/drawing/2014/main" val="3611984253"/>
                    </a:ext>
                  </a:extLst>
                </a:gridCol>
                <a:gridCol w="4570320">
                  <a:extLst>
                    <a:ext uri="{9D8B030D-6E8A-4147-A177-3AD203B41FA5}">
                      <a16:colId xmlns:a16="http://schemas.microsoft.com/office/drawing/2014/main" val="2543312957"/>
                    </a:ext>
                  </a:extLst>
                </a:gridCol>
                <a:gridCol w="2305665">
                  <a:extLst>
                    <a:ext uri="{9D8B030D-6E8A-4147-A177-3AD203B41FA5}">
                      <a16:colId xmlns:a16="http://schemas.microsoft.com/office/drawing/2014/main" val="530583806"/>
                    </a:ext>
                  </a:extLst>
                </a:gridCol>
              </a:tblGrid>
              <a:tr h="370840">
                <a:tc>
                  <a:txBody>
                    <a:bodyPr/>
                    <a:lstStyle/>
                    <a:p>
                      <a:pPr algn="ctr"/>
                      <a:r>
                        <a:rPr lang="es-CO" dirty="0"/>
                        <a:t>PROYECTO NO. </a:t>
                      </a:r>
                    </a:p>
                  </a:txBody>
                  <a:tcPr/>
                </a:tc>
                <a:tc>
                  <a:txBody>
                    <a:bodyPr/>
                    <a:lstStyle/>
                    <a:p>
                      <a:pPr algn="ctr"/>
                      <a:r>
                        <a:rPr lang="es-CO" dirty="0"/>
                        <a:t>DESCRIPCIÓN </a:t>
                      </a:r>
                    </a:p>
                  </a:txBody>
                  <a:tcPr/>
                </a:tc>
                <a:tc>
                  <a:txBody>
                    <a:bodyPr/>
                    <a:lstStyle/>
                    <a:p>
                      <a:pPr algn="ctr"/>
                      <a:r>
                        <a:rPr lang="es-CO" dirty="0"/>
                        <a:t>VALOR </a:t>
                      </a:r>
                    </a:p>
                  </a:txBody>
                  <a:tcPr/>
                </a:tc>
                <a:extLst>
                  <a:ext uri="{0D108BD9-81ED-4DB2-BD59-A6C34878D82A}">
                    <a16:rowId xmlns:a16="http://schemas.microsoft.com/office/drawing/2014/main" val="3023516516"/>
                  </a:ext>
                </a:extLst>
              </a:tr>
              <a:tr h="370840">
                <a:tc>
                  <a:txBody>
                    <a:bodyPr/>
                    <a:lstStyle/>
                    <a:p>
                      <a:r>
                        <a:rPr lang="es-CO" dirty="0"/>
                        <a:t>BPIN 2024004150430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dirty="0"/>
                        <a:t>Mejoramiento de la vía que conduce del municipio de Ráquira al centro poblado La Candelaria, Municipio de Ráquira Departamento de Boyacá</a:t>
                      </a:r>
                    </a:p>
                  </a:txBody>
                  <a:tcPr/>
                </a:tc>
                <a:tc>
                  <a:txBody>
                    <a:bodyPr/>
                    <a:lstStyle/>
                    <a:p>
                      <a:r>
                        <a:rPr lang="es-CO" dirty="0"/>
                        <a:t>$17.997.056.727,29</a:t>
                      </a:r>
                    </a:p>
                  </a:txBody>
                  <a:tcPr/>
                </a:tc>
                <a:extLst>
                  <a:ext uri="{0D108BD9-81ED-4DB2-BD59-A6C34878D82A}">
                    <a16:rowId xmlns:a16="http://schemas.microsoft.com/office/drawing/2014/main" val="2279101302"/>
                  </a:ext>
                </a:extLst>
              </a:tr>
              <a:tr h="370840">
                <a:tc>
                  <a:txBody>
                    <a:bodyPr/>
                    <a:lstStyle/>
                    <a:p>
                      <a:r>
                        <a:rPr lang="es-CO" dirty="0"/>
                        <a:t>BPIN 2024004150432</a:t>
                      </a:r>
                    </a:p>
                  </a:txBody>
                  <a:tcPr/>
                </a:tc>
                <a:tc>
                  <a:txBody>
                    <a:bodyPr/>
                    <a:lstStyle/>
                    <a:p>
                      <a:r>
                        <a:rPr lang="es-CO" dirty="0"/>
                        <a:t>Mejoramiento de la vía secundaria Úmbita- Puente Sisa del Municipio de Úmbita- Departamento de Boyacá </a:t>
                      </a:r>
                    </a:p>
                  </a:txBody>
                  <a:tcPr/>
                </a:tc>
                <a:tc>
                  <a:txBody>
                    <a:bodyPr/>
                    <a:lstStyle/>
                    <a:p>
                      <a:r>
                        <a:rPr lang="es-CO" dirty="0"/>
                        <a:t>$5.629.761.803,07</a:t>
                      </a:r>
                    </a:p>
                  </a:txBody>
                  <a:tcPr/>
                </a:tc>
                <a:extLst>
                  <a:ext uri="{0D108BD9-81ED-4DB2-BD59-A6C34878D82A}">
                    <a16:rowId xmlns:a16="http://schemas.microsoft.com/office/drawing/2014/main" val="2153811672"/>
                  </a:ext>
                </a:extLst>
              </a:tr>
              <a:tr h="370840">
                <a:tc>
                  <a:txBody>
                    <a:bodyPr/>
                    <a:lstStyle/>
                    <a:p>
                      <a:r>
                        <a:rPr lang="es-CO" dirty="0"/>
                        <a:t>BPIN 2024004150431</a:t>
                      </a:r>
                    </a:p>
                  </a:txBody>
                  <a:tcPr/>
                </a:tc>
                <a:tc>
                  <a:txBody>
                    <a:bodyPr/>
                    <a:lstStyle/>
                    <a:p>
                      <a:r>
                        <a:rPr lang="es-CO" dirty="0"/>
                        <a:t>Mejoramiento de la segunda etapa de la vía Troncal del Carbón en el municipio de Samacá Departamento de Boyacá</a:t>
                      </a:r>
                    </a:p>
                  </a:txBody>
                  <a:tcPr/>
                </a:tc>
                <a:tc>
                  <a:txBody>
                    <a:bodyPr/>
                    <a:lstStyle/>
                    <a:p>
                      <a:r>
                        <a:rPr lang="es-CO" dirty="0"/>
                        <a:t>$20.926.982.726,34</a:t>
                      </a:r>
                    </a:p>
                  </a:txBody>
                  <a:tcPr/>
                </a:tc>
                <a:extLst>
                  <a:ext uri="{0D108BD9-81ED-4DB2-BD59-A6C34878D82A}">
                    <a16:rowId xmlns:a16="http://schemas.microsoft.com/office/drawing/2014/main" val="3226735058"/>
                  </a:ext>
                </a:extLst>
              </a:tr>
              <a:tr h="370840">
                <a:tc>
                  <a:txBody>
                    <a:bodyPr/>
                    <a:lstStyle/>
                    <a:p>
                      <a:r>
                        <a:rPr lang="es-CO" dirty="0"/>
                        <a:t>BPIN 2025004150012</a:t>
                      </a:r>
                    </a:p>
                  </a:txBody>
                  <a:tcPr/>
                </a:tc>
                <a:tc>
                  <a:txBody>
                    <a:bodyPr/>
                    <a:lstStyle/>
                    <a:p>
                      <a:r>
                        <a:rPr lang="es-CO" dirty="0"/>
                        <a:t>Dotación de la plaza de mercado del Municipio de Paipa en el Departamento de Boyacá</a:t>
                      </a:r>
                    </a:p>
                  </a:txBody>
                  <a:tcPr/>
                </a:tc>
                <a:tc>
                  <a:txBody>
                    <a:bodyPr/>
                    <a:lstStyle/>
                    <a:p>
                      <a:r>
                        <a:rPr lang="es-CO" dirty="0"/>
                        <a:t>$2.849153.128,32</a:t>
                      </a:r>
                    </a:p>
                  </a:txBody>
                  <a:tcPr/>
                </a:tc>
                <a:extLst>
                  <a:ext uri="{0D108BD9-81ED-4DB2-BD59-A6C34878D82A}">
                    <a16:rowId xmlns:a16="http://schemas.microsoft.com/office/drawing/2014/main" val="2254632563"/>
                  </a:ext>
                </a:extLst>
              </a:tr>
              <a:tr h="370840">
                <a:tc gridSpan="2">
                  <a:txBody>
                    <a:bodyPr/>
                    <a:lstStyle/>
                    <a:p>
                      <a:pPr algn="r"/>
                      <a:r>
                        <a:rPr lang="es-CO" b="1" dirty="0"/>
                        <a:t>VALOR TOTAL PROYECTOS ASIGNADOS</a:t>
                      </a:r>
                    </a:p>
                  </a:txBody>
                  <a:tcPr/>
                </a:tc>
                <a:tc hMerge="1">
                  <a:txBody>
                    <a:bodyPr/>
                    <a:lstStyle/>
                    <a:p>
                      <a:endParaRPr lang="es-CO" dirty="0"/>
                    </a:p>
                  </a:txBody>
                  <a:tcPr/>
                </a:tc>
                <a:tc>
                  <a:txBody>
                    <a:bodyPr/>
                    <a:lstStyle/>
                    <a:p>
                      <a:r>
                        <a:rPr lang="es-CO" b="1" dirty="0"/>
                        <a:t>$47.402.954.385,02</a:t>
                      </a:r>
                    </a:p>
                  </a:txBody>
                  <a:tcPr/>
                </a:tc>
                <a:extLst>
                  <a:ext uri="{0D108BD9-81ED-4DB2-BD59-A6C34878D82A}">
                    <a16:rowId xmlns:a16="http://schemas.microsoft.com/office/drawing/2014/main" val="1265370240"/>
                  </a:ext>
                </a:extLst>
              </a:tr>
            </a:tbl>
          </a:graphicData>
        </a:graphic>
      </p:graphicFrame>
      <p:pic>
        <p:nvPicPr>
          <p:cNvPr id="7" name="Imagen 6">
            <a:extLst>
              <a:ext uri="{FF2B5EF4-FFF2-40B4-BE49-F238E27FC236}">
                <a16:creationId xmlns:a16="http://schemas.microsoft.com/office/drawing/2014/main" id="{C6412533-1628-23BC-3AB8-C38E61B79A4F}"/>
              </a:ext>
            </a:extLst>
          </p:cNvPr>
          <p:cNvPicPr>
            <a:picLocks noChangeAspect="1"/>
          </p:cNvPicPr>
          <p:nvPr/>
        </p:nvPicPr>
        <p:blipFill>
          <a:blip r:embed="rId2"/>
          <a:srcRect r="55260"/>
          <a:stretch/>
        </p:blipFill>
        <p:spPr>
          <a:xfrm>
            <a:off x="0" y="0"/>
            <a:ext cx="2481162" cy="1045047"/>
          </a:xfrm>
          <a:prstGeom prst="rect">
            <a:avLst/>
          </a:prstGeom>
        </p:spPr>
      </p:pic>
      <p:pic>
        <p:nvPicPr>
          <p:cNvPr id="8" name="Imagen 7" descr="Logotipo&#10;&#10;Descripción generada automáticamente">
            <a:extLst>
              <a:ext uri="{FF2B5EF4-FFF2-40B4-BE49-F238E27FC236}">
                <a16:creationId xmlns:a16="http://schemas.microsoft.com/office/drawing/2014/main" id="{88EEE2E8-6573-7F77-361C-0182314FA596}"/>
              </a:ext>
            </a:extLst>
          </p:cNvPr>
          <p:cNvPicPr>
            <a:picLocks noChangeAspect="1"/>
          </p:cNvPicPr>
          <p:nvPr/>
        </p:nvPicPr>
        <p:blipFill>
          <a:blip r:embed="rId3"/>
          <a:stretch>
            <a:fillRect/>
          </a:stretch>
        </p:blipFill>
        <p:spPr>
          <a:xfrm>
            <a:off x="10410675" y="5628294"/>
            <a:ext cx="1821787" cy="1229706"/>
          </a:xfrm>
          <a:prstGeom prst="rect">
            <a:avLst/>
          </a:prstGeom>
        </p:spPr>
      </p:pic>
    </p:spTree>
    <p:extLst>
      <p:ext uri="{BB962C8B-B14F-4D97-AF65-F5344CB8AC3E}">
        <p14:creationId xmlns:p14="http://schemas.microsoft.com/office/powerpoint/2010/main" val="9664009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5946332-4C58-BB92-FDEA-8B1D84589BB0}"/>
              </a:ext>
            </a:extLst>
          </p:cNvPr>
          <p:cNvSpPr txBox="1"/>
          <p:nvPr/>
        </p:nvSpPr>
        <p:spPr>
          <a:xfrm>
            <a:off x="2422038" y="593182"/>
            <a:ext cx="7821500" cy="1015663"/>
          </a:xfrm>
          <a:prstGeom prst="rect">
            <a:avLst/>
          </a:prstGeom>
          <a:noFill/>
        </p:spPr>
        <p:txBody>
          <a:bodyPr wrap="none" rtlCol="0">
            <a:spAutoFit/>
          </a:bodyPr>
          <a:lstStyle/>
          <a:p>
            <a:pPr algn="ctr"/>
            <a:r>
              <a:rPr lang="es-CO" sz="3000" b="1" dirty="0">
                <a:solidFill>
                  <a:schemeClr val="tx1">
                    <a:lumMod val="75000"/>
                    <a:lumOff val="25000"/>
                  </a:schemeClr>
                </a:solidFill>
                <a:latin typeface="Arial" panose="020B0604020202020204" pitchFamily="34" charset="0"/>
                <a:cs typeface="Arial" panose="020B0604020202020204" pitchFamily="34" charset="0"/>
              </a:rPr>
              <a:t>CONTRATOS A TÉRMINO INDEFINIDO</a:t>
            </a:r>
          </a:p>
          <a:p>
            <a:pPr algn="ctr"/>
            <a:r>
              <a:rPr lang="es-CO" sz="3000" b="1" dirty="0">
                <a:solidFill>
                  <a:schemeClr val="tx1">
                    <a:lumMod val="75000"/>
                    <a:lumOff val="25000"/>
                  </a:schemeClr>
                </a:solidFill>
                <a:latin typeface="Arial" panose="020B0604020202020204" pitchFamily="34" charset="0"/>
                <a:cs typeface="Arial" panose="020B0604020202020204" pitchFamily="34" charset="0"/>
              </a:rPr>
              <a:t>CELEBRADOS VIGENCIAS ANTERIORES </a:t>
            </a:r>
          </a:p>
        </p:txBody>
      </p:sp>
      <p:sp>
        <p:nvSpPr>
          <p:cNvPr id="7" name="CuadroTexto 6">
            <a:extLst>
              <a:ext uri="{FF2B5EF4-FFF2-40B4-BE49-F238E27FC236}">
                <a16:creationId xmlns:a16="http://schemas.microsoft.com/office/drawing/2014/main" id="{40BCD919-137F-E520-C8FC-A159E9B507EE}"/>
              </a:ext>
            </a:extLst>
          </p:cNvPr>
          <p:cNvSpPr txBox="1"/>
          <p:nvPr/>
        </p:nvSpPr>
        <p:spPr>
          <a:xfrm>
            <a:off x="3505100" y="1851462"/>
            <a:ext cx="4348263" cy="923330"/>
          </a:xfrm>
          <a:prstGeom prst="rect">
            <a:avLst/>
          </a:prstGeom>
          <a:noFill/>
        </p:spPr>
        <p:txBody>
          <a:bodyPr wrap="square">
            <a:spAutoFit/>
          </a:bodyPr>
          <a:lstStyle/>
          <a:p>
            <a:pPr marL="285750" indent="-285750" algn="ctr">
              <a:buFont typeface="Arial" panose="020B0604020202020204" pitchFamily="34" charset="0"/>
              <a:buChar char="•"/>
            </a:pPr>
            <a:r>
              <a:rPr lang="es-CO" b="1" dirty="0">
                <a:latin typeface="Arial" panose="020B0604020202020204" pitchFamily="34" charset="0"/>
                <a:cs typeface="Arial" panose="020B0604020202020204" pitchFamily="34" charset="0"/>
              </a:rPr>
              <a:t>JUAN ROBLES (VIGENTE A 30/03/2025) </a:t>
            </a:r>
          </a:p>
          <a:p>
            <a:pPr marL="285750" indent="-285750" algn="ctr">
              <a:buFont typeface="Arial" panose="020B0604020202020204" pitchFamily="34" charset="0"/>
              <a:buChar char="•"/>
            </a:pPr>
            <a:endParaRPr lang="es-CO" dirty="0">
              <a:latin typeface="Arial" panose="020B0604020202020204" pitchFamily="34" charset="0"/>
              <a:cs typeface="Arial" panose="020B0604020202020204" pitchFamily="34" charset="0"/>
            </a:endParaRPr>
          </a:p>
        </p:txBody>
      </p:sp>
      <p:sp>
        <p:nvSpPr>
          <p:cNvPr id="14" name="CuadroTexto 13">
            <a:extLst>
              <a:ext uri="{FF2B5EF4-FFF2-40B4-BE49-F238E27FC236}">
                <a16:creationId xmlns:a16="http://schemas.microsoft.com/office/drawing/2014/main" id="{59EE18B3-6579-B0B4-5883-112C0E278AB9}"/>
              </a:ext>
            </a:extLst>
          </p:cNvPr>
          <p:cNvSpPr txBox="1"/>
          <p:nvPr/>
        </p:nvSpPr>
        <p:spPr>
          <a:xfrm>
            <a:off x="1131094" y="3592883"/>
            <a:ext cx="9929811" cy="369332"/>
          </a:xfrm>
          <a:prstGeom prst="rect">
            <a:avLst/>
          </a:prstGeom>
          <a:noFill/>
        </p:spPr>
        <p:txBody>
          <a:bodyPr wrap="square">
            <a:spAutoFit/>
          </a:bodyPr>
          <a:lstStyle/>
          <a:p>
            <a:pPr algn="ctr"/>
            <a:r>
              <a:rPr lang="es-CO" b="1" dirty="0">
                <a:latin typeface="Arial" panose="020B0604020202020204" pitchFamily="34" charset="0"/>
                <a:cs typeface="Arial" panose="020B0604020202020204" pitchFamily="34" charset="0"/>
              </a:rPr>
              <a:t>CONTRATOS EN CUMPLIMIETO A FALLO DE TUTELA VIGENTE A 30 DE ABRIL DE 2025:</a:t>
            </a:r>
          </a:p>
        </p:txBody>
      </p:sp>
      <p:sp>
        <p:nvSpPr>
          <p:cNvPr id="15" name="CuadroTexto 14">
            <a:extLst>
              <a:ext uri="{FF2B5EF4-FFF2-40B4-BE49-F238E27FC236}">
                <a16:creationId xmlns:a16="http://schemas.microsoft.com/office/drawing/2014/main" id="{64591BBC-89B8-2799-3C41-FD1F9DF4A15A}"/>
              </a:ext>
            </a:extLst>
          </p:cNvPr>
          <p:cNvSpPr txBox="1"/>
          <p:nvPr/>
        </p:nvSpPr>
        <p:spPr>
          <a:xfrm>
            <a:off x="3794598" y="4083208"/>
            <a:ext cx="3937398" cy="1200329"/>
          </a:xfrm>
          <a:prstGeom prst="rect">
            <a:avLst/>
          </a:prstGeom>
          <a:noFill/>
        </p:spPr>
        <p:txBody>
          <a:bodyPr wrap="square">
            <a:spAutoFit/>
          </a:bodyPr>
          <a:lstStyle/>
          <a:p>
            <a:endParaRPr lang="es-CO" b="1" dirty="0">
              <a:latin typeface="Arial" panose="020B0604020202020204" pitchFamily="34" charset="0"/>
              <a:cs typeface="Arial" panose="020B0604020202020204" pitchFamily="34" charset="0"/>
            </a:endParaRPr>
          </a:p>
          <a:p>
            <a:pPr algn="ctr"/>
            <a:r>
              <a:rPr lang="es-CO" b="1" dirty="0">
                <a:latin typeface="Arial" panose="020B0604020202020204" pitchFamily="34" charset="0"/>
                <a:cs typeface="Arial" panose="020B0604020202020204" pitchFamily="34" charset="0"/>
              </a:rPr>
              <a:t>FERMIN LA VERDE (VIGENTE)</a:t>
            </a:r>
          </a:p>
          <a:p>
            <a:pPr algn="ctr"/>
            <a:r>
              <a:rPr lang="es-CO" b="1" dirty="0">
                <a:latin typeface="Arial" panose="020B0604020202020204" pitchFamily="34" charset="0"/>
                <a:cs typeface="Arial" panose="020B0604020202020204" pitchFamily="34" charset="0"/>
              </a:rPr>
              <a:t>PENDIENTE AUDIENCIA DE PRUEBAS (08 DE MAYO DE 2025)</a:t>
            </a:r>
          </a:p>
        </p:txBody>
      </p:sp>
      <p:pic>
        <p:nvPicPr>
          <p:cNvPr id="17" name="Imagen 16">
            <a:extLst>
              <a:ext uri="{FF2B5EF4-FFF2-40B4-BE49-F238E27FC236}">
                <a16:creationId xmlns:a16="http://schemas.microsoft.com/office/drawing/2014/main" id="{833F5E34-60EF-D7B6-55AF-6B62B7CF5CFA}"/>
              </a:ext>
            </a:extLst>
          </p:cNvPr>
          <p:cNvPicPr>
            <a:picLocks noChangeAspect="1"/>
          </p:cNvPicPr>
          <p:nvPr/>
        </p:nvPicPr>
        <p:blipFill>
          <a:blip r:embed="rId2"/>
          <a:stretch>
            <a:fillRect/>
          </a:stretch>
        </p:blipFill>
        <p:spPr>
          <a:xfrm>
            <a:off x="3572023" y="2477010"/>
            <a:ext cx="4281340" cy="788107"/>
          </a:xfrm>
          <a:prstGeom prst="rect">
            <a:avLst/>
          </a:prstGeom>
        </p:spPr>
      </p:pic>
      <p:pic>
        <p:nvPicPr>
          <p:cNvPr id="19" name="Imagen 18">
            <a:extLst>
              <a:ext uri="{FF2B5EF4-FFF2-40B4-BE49-F238E27FC236}">
                <a16:creationId xmlns:a16="http://schemas.microsoft.com/office/drawing/2014/main" id="{A5E850FA-BBA3-C6F3-4B12-ED5630FBA1AD}"/>
              </a:ext>
            </a:extLst>
          </p:cNvPr>
          <p:cNvPicPr>
            <a:picLocks noChangeAspect="1"/>
          </p:cNvPicPr>
          <p:nvPr/>
        </p:nvPicPr>
        <p:blipFill>
          <a:blip r:embed="rId3"/>
          <a:stretch>
            <a:fillRect/>
          </a:stretch>
        </p:blipFill>
        <p:spPr>
          <a:xfrm>
            <a:off x="3572023" y="5424462"/>
            <a:ext cx="4382548" cy="798789"/>
          </a:xfrm>
          <a:prstGeom prst="rect">
            <a:avLst/>
          </a:prstGeom>
        </p:spPr>
      </p:pic>
      <p:pic>
        <p:nvPicPr>
          <p:cNvPr id="3" name="Imagen 2" descr="Logotipo&#10;&#10;Descripción generada automáticamente">
            <a:extLst>
              <a:ext uri="{FF2B5EF4-FFF2-40B4-BE49-F238E27FC236}">
                <a16:creationId xmlns:a16="http://schemas.microsoft.com/office/drawing/2014/main" id="{AD092604-1FDE-DE63-0790-6B1F14B97F8B}"/>
              </a:ext>
            </a:extLst>
          </p:cNvPr>
          <p:cNvPicPr>
            <a:picLocks noChangeAspect="1"/>
          </p:cNvPicPr>
          <p:nvPr/>
        </p:nvPicPr>
        <p:blipFill>
          <a:blip r:embed="rId4"/>
          <a:stretch>
            <a:fillRect/>
          </a:stretch>
        </p:blipFill>
        <p:spPr>
          <a:xfrm>
            <a:off x="10370213" y="5424462"/>
            <a:ext cx="1821787" cy="1229706"/>
          </a:xfrm>
          <a:prstGeom prst="rect">
            <a:avLst/>
          </a:prstGeom>
        </p:spPr>
      </p:pic>
      <p:pic>
        <p:nvPicPr>
          <p:cNvPr id="4" name="Imagen 3">
            <a:extLst>
              <a:ext uri="{FF2B5EF4-FFF2-40B4-BE49-F238E27FC236}">
                <a16:creationId xmlns:a16="http://schemas.microsoft.com/office/drawing/2014/main" id="{5988209A-8B0A-844F-6046-D8037A9A7283}"/>
              </a:ext>
            </a:extLst>
          </p:cNvPr>
          <p:cNvPicPr>
            <a:picLocks noChangeAspect="1"/>
          </p:cNvPicPr>
          <p:nvPr/>
        </p:nvPicPr>
        <p:blipFill>
          <a:blip r:embed="rId5"/>
          <a:srcRect r="55260"/>
          <a:stretch/>
        </p:blipFill>
        <p:spPr>
          <a:xfrm>
            <a:off x="0" y="0"/>
            <a:ext cx="2481162" cy="1045047"/>
          </a:xfrm>
          <a:prstGeom prst="rect">
            <a:avLst/>
          </a:prstGeom>
        </p:spPr>
      </p:pic>
    </p:spTree>
    <p:extLst>
      <p:ext uri="{BB962C8B-B14F-4D97-AF65-F5344CB8AC3E}">
        <p14:creationId xmlns:p14="http://schemas.microsoft.com/office/powerpoint/2010/main" val="8126192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B628A9-3C83-DF8F-5837-CD2C672AA749}"/>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2F8EF570-A7E9-3632-52FB-11405C9070D8}"/>
              </a:ext>
            </a:extLst>
          </p:cNvPr>
          <p:cNvPicPr>
            <a:picLocks noGrp="1" noRot="1" noChangeAspect="1" noMove="1" noResize="1" noEditPoints="1" noAdjustHandles="1" noChangeArrowheads="1" noChangeShapeType="1" noCrop="1"/>
          </p:cNvPicPr>
          <p:nvPr/>
        </p:nvPicPr>
        <p:blipFill>
          <a:blip r:embed="rId3"/>
          <a:stretch>
            <a:fillRect/>
          </a:stretch>
        </p:blipFill>
        <p:spPr>
          <a:xfrm flipV="1">
            <a:off x="0" y="0"/>
            <a:ext cx="12192000" cy="6858000"/>
          </a:xfrm>
          <a:prstGeom prst="rect">
            <a:avLst/>
          </a:prstGeom>
        </p:spPr>
      </p:pic>
      <p:sp>
        <p:nvSpPr>
          <p:cNvPr id="9" name="CuadroTexto 8">
            <a:extLst>
              <a:ext uri="{FF2B5EF4-FFF2-40B4-BE49-F238E27FC236}">
                <a16:creationId xmlns:a16="http://schemas.microsoft.com/office/drawing/2014/main" id="{826A1F84-4CE4-414D-17C8-3AE1C71F80CF}"/>
              </a:ext>
            </a:extLst>
          </p:cNvPr>
          <p:cNvSpPr txBox="1"/>
          <p:nvPr/>
        </p:nvSpPr>
        <p:spPr>
          <a:xfrm>
            <a:off x="3820151" y="270822"/>
            <a:ext cx="4551695" cy="461665"/>
          </a:xfrm>
          <a:prstGeom prst="rect">
            <a:avLst/>
          </a:prstGeom>
          <a:noFill/>
        </p:spPr>
        <p:txBody>
          <a:bodyPr wrap="none" rtlCol="0">
            <a:spAutoFit/>
          </a:bodyPr>
          <a:lstStyle/>
          <a:p>
            <a:r>
              <a:rPr lang="es-CO" sz="2400" b="1" dirty="0">
                <a:solidFill>
                  <a:schemeClr val="tx1">
                    <a:lumMod val="75000"/>
                    <a:lumOff val="25000"/>
                  </a:schemeClr>
                </a:solidFill>
                <a:latin typeface="Arial" panose="020B0604020202020204" pitchFamily="34" charset="0"/>
                <a:cs typeface="Arial" panose="020B0604020202020204" pitchFamily="34" charset="0"/>
              </a:rPr>
              <a:t>CONTRATO No. 2803 de 2021 </a:t>
            </a:r>
            <a:endParaRPr lang="es-CO" sz="2400" b="1" dirty="0">
              <a:solidFill>
                <a:schemeClr val="tx1">
                  <a:lumMod val="75000"/>
                  <a:lumOff val="25000"/>
                </a:schemeClr>
              </a:solidFill>
              <a:latin typeface="Century Gothic" panose="020B0502020202020204" pitchFamily="34" charset="0"/>
              <a:cs typeface="Arial" panose="020B0604020202020204" pitchFamily="34" charset="0"/>
            </a:endParaRPr>
          </a:p>
        </p:txBody>
      </p:sp>
      <p:pic>
        <p:nvPicPr>
          <p:cNvPr id="12" name="Imagen 11">
            <a:extLst>
              <a:ext uri="{FF2B5EF4-FFF2-40B4-BE49-F238E27FC236}">
                <a16:creationId xmlns:a16="http://schemas.microsoft.com/office/drawing/2014/main" id="{2ED0EBFE-13ED-0D24-F6B1-F78479793BCE}"/>
              </a:ext>
            </a:extLst>
          </p:cNvPr>
          <p:cNvPicPr>
            <a:picLocks noChangeAspect="1"/>
          </p:cNvPicPr>
          <p:nvPr/>
        </p:nvPicPr>
        <p:blipFill>
          <a:blip r:embed="rId4"/>
          <a:srcRect r="55260"/>
          <a:stretch/>
        </p:blipFill>
        <p:spPr>
          <a:xfrm>
            <a:off x="99018" y="-77411"/>
            <a:ext cx="2481162" cy="1045047"/>
          </a:xfrm>
          <a:prstGeom prst="rect">
            <a:avLst/>
          </a:prstGeom>
        </p:spPr>
      </p:pic>
      <p:pic>
        <p:nvPicPr>
          <p:cNvPr id="14" name="Imagen 13" descr="Logotipo&#10;&#10;Descripción generada automáticamente">
            <a:extLst>
              <a:ext uri="{FF2B5EF4-FFF2-40B4-BE49-F238E27FC236}">
                <a16:creationId xmlns:a16="http://schemas.microsoft.com/office/drawing/2014/main" id="{8360243F-1643-F9B4-EB51-FAB8992C16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10496" y="18724"/>
            <a:ext cx="1447800" cy="977182"/>
          </a:xfrm>
          <a:prstGeom prst="rect">
            <a:avLst/>
          </a:prstGeom>
        </p:spPr>
      </p:pic>
      <p:graphicFrame>
        <p:nvGraphicFramePr>
          <p:cNvPr id="2" name="Tabla 1">
            <a:extLst>
              <a:ext uri="{FF2B5EF4-FFF2-40B4-BE49-F238E27FC236}">
                <a16:creationId xmlns:a16="http://schemas.microsoft.com/office/drawing/2014/main" id="{DA239365-771C-1BA8-912C-2B3C84506343}"/>
              </a:ext>
            </a:extLst>
          </p:cNvPr>
          <p:cNvGraphicFramePr>
            <a:graphicFrameLocks noGrp="1"/>
          </p:cNvGraphicFramePr>
          <p:nvPr>
            <p:extLst>
              <p:ext uri="{D42A27DB-BD31-4B8C-83A1-F6EECF244321}">
                <p14:modId xmlns:p14="http://schemas.microsoft.com/office/powerpoint/2010/main" val="1372408996"/>
              </p:ext>
            </p:extLst>
          </p:nvPr>
        </p:nvGraphicFramePr>
        <p:xfrm>
          <a:off x="967339" y="1042362"/>
          <a:ext cx="9902755" cy="5409578"/>
        </p:xfrm>
        <a:graphic>
          <a:graphicData uri="http://schemas.openxmlformats.org/drawingml/2006/table">
            <a:tbl>
              <a:tblPr firstRow="1" firstCol="1" bandRow="1">
                <a:tableStyleId>{21E4AEA4-8DFA-4A89-87EB-49C32662AFE0}</a:tableStyleId>
              </a:tblPr>
              <a:tblGrid>
                <a:gridCol w="2075214">
                  <a:extLst>
                    <a:ext uri="{9D8B030D-6E8A-4147-A177-3AD203B41FA5}">
                      <a16:colId xmlns:a16="http://schemas.microsoft.com/office/drawing/2014/main" val="533734122"/>
                    </a:ext>
                  </a:extLst>
                </a:gridCol>
                <a:gridCol w="2067398">
                  <a:extLst>
                    <a:ext uri="{9D8B030D-6E8A-4147-A177-3AD203B41FA5}">
                      <a16:colId xmlns:a16="http://schemas.microsoft.com/office/drawing/2014/main" val="2859092932"/>
                    </a:ext>
                  </a:extLst>
                </a:gridCol>
                <a:gridCol w="1882094">
                  <a:extLst>
                    <a:ext uri="{9D8B030D-6E8A-4147-A177-3AD203B41FA5}">
                      <a16:colId xmlns:a16="http://schemas.microsoft.com/office/drawing/2014/main" val="968824828"/>
                    </a:ext>
                  </a:extLst>
                </a:gridCol>
                <a:gridCol w="3878049">
                  <a:extLst>
                    <a:ext uri="{9D8B030D-6E8A-4147-A177-3AD203B41FA5}">
                      <a16:colId xmlns:a16="http://schemas.microsoft.com/office/drawing/2014/main" val="3748995929"/>
                    </a:ext>
                  </a:extLst>
                </a:gridCol>
              </a:tblGrid>
              <a:tr h="341896">
                <a:tc gridSpan="4">
                  <a:txBody>
                    <a:bodyPr/>
                    <a:lstStyle/>
                    <a:p>
                      <a:pPr algn="ctr">
                        <a:lnSpc>
                          <a:spcPct val="107000"/>
                        </a:lnSpc>
                        <a:spcAft>
                          <a:spcPts val="800"/>
                        </a:spcAft>
                        <a:buNone/>
                      </a:pPr>
                      <a:r>
                        <a:rPr lang="es-ES" sz="1050" kern="100" dirty="0">
                          <a:solidFill>
                            <a:schemeClr val="tx1"/>
                          </a:solidFill>
                          <a:effectLst/>
                        </a:rPr>
                        <a:t>RESERVORIOS 2803 - 2021</a:t>
                      </a:r>
                      <a:endParaRPr lang="es-CO" sz="1050" kern="100" dirty="0">
                        <a:solidFill>
                          <a:schemeClr val="tx1"/>
                        </a:solidFill>
                        <a:effectLst/>
                        <a:latin typeface="+mn-lt"/>
                        <a:ea typeface="Calibri" panose="020F0502020204030204" pitchFamily="34" charset="0"/>
                      </a:endParaRPr>
                    </a:p>
                  </a:txBody>
                  <a:tcPr marL="23828" marR="23828" marT="0" marB="0" anchor="ct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901039020"/>
                  </a:ext>
                </a:extLst>
              </a:tr>
              <a:tr h="178707">
                <a:tc rowSpan="2">
                  <a:txBody>
                    <a:bodyPr/>
                    <a:lstStyle/>
                    <a:p>
                      <a:pPr algn="ctr">
                        <a:lnSpc>
                          <a:spcPct val="107000"/>
                        </a:lnSpc>
                        <a:spcAft>
                          <a:spcPts val="800"/>
                        </a:spcAft>
                        <a:buNone/>
                      </a:pPr>
                      <a:r>
                        <a:rPr lang="es-ES" sz="1050" b="1" kern="100" dirty="0">
                          <a:solidFill>
                            <a:schemeClr val="tx1"/>
                          </a:solidFill>
                          <a:effectLst/>
                        </a:rPr>
                        <a:t>MUNICIPIO</a:t>
                      </a:r>
                      <a:endParaRPr lang="es-CO" sz="1050" b="1" kern="100" dirty="0">
                        <a:solidFill>
                          <a:schemeClr val="tx1"/>
                        </a:solidFill>
                        <a:effectLst/>
                        <a:latin typeface="+mn-lt"/>
                        <a:ea typeface="Calibri" panose="020F0502020204030204" pitchFamily="34" charset="0"/>
                      </a:endParaRPr>
                    </a:p>
                  </a:txBody>
                  <a:tcPr marL="23828" marR="23828" marT="0" marB="0" anchor="ctr"/>
                </a:tc>
                <a:tc gridSpan="2">
                  <a:txBody>
                    <a:bodyPr/>
                    <a:lstStyle/>
                    <a:p>
                      <a:pPr algn="ctr">
                        <a:lnSpc>
                          <a:spcPct val="107000"/>
                        </a:lnSpc>
                        <a:spcAft>
                          <a:spcPts val="800"/>
                        </a:spcAft>
                        <a:buNone/>
                      </a:pPr>
                      <a:r>
                        <a:rPr lang="es-ES" sz="1050" b="1" kern="100" dirty="0">
                          <a:solidFill>
                            <a:schemeClr val="tx1"/>
                          </a:solidFill>
                          <a:effectLst/>
                        </a:rPr>
                        <a:t>INTERVENCION</a:t>
                      </a:r>
                      <a:endParaRPr lang="es-CO" sz="1050" b="1" kern="100" dirty="0">
                        <a:solidFill>
                          <a:schemeClr val="tx1"/>
                        </a:solidFill>
                        <a:effectLst/>
                        <a:latin typeface="+mn-lt"/>
                        <a:ea typeface="Calibri" panose="020F0502020204030204" pitchFamily="34" charset="0"/>
                      </a:endParaRPr>
                    </a:p>
                  </a:txBody>
                  <a:tcPr marL="23828" marR="23828" marT="0" marB="0" anchor="ctr"/>
                </a:tc>
                <a:tc hMerge="1">
                  <a:txBody>
                    <a:bodyPr/>
                    <a:lstStyle/>
                    <a:p>
                      <a:endParaRPr lang="es-CO"/>
                    </a:p>
                  </a:txBody>
                  <a:tcPr/>
                </a:tc>
                <a:tc rowSpan="2">
                  <a:txBody>
                    <a:bodyPr/>
                    <a:lstStyle/>
                    <a:p>
                      <a:pPr algn="ctr">
                        <a:lnSpc>
                          <a:spcPct val="107000"/>
                        </a:lnSpc>
                        <a:spcAft>
                          <a:spcPts val="800"/>
                        </a:spcAft>
                        <a:buNone/>
                      </a:pPr>
                      <a:r>
                        <a:rPr lang="es-ES" sz="1050" b="1" kern="100" dirty="0">
                          <a:solidFill>
                            <a:schemeClr val="tx1"/>
                          </a:solidFill>
                          <a:effectLst/>
                        </a:rPr>
                        <a:t>OBSERVACIONES</a:t>
                      </a:r>
                      <a:endParaRPr lang="es-CO" sz="1050" b="1" kern="100" dirty="0">
                        <a:solidFill>
                          <a:schemeClr val="tx1"/>
                        </a:solidFill>
                        <a:effectLst/>
                        <a:latin typeface="+mn-lt"/>
                        <a:ea typeface="Calibri" panose="020F0502020204030204" pitchFamily="34" charset="0"/>
                      </a:endParaRPr>
                    </a:p>
                  </a:txBody>
                  <a:tcPr marL="23828" marR="23828" marT="0" marB="0" anchor="ctr"/>
                </a:tc>
                <a:extLst>
                  <a:ext uri="{0D108BD9-81ED-4DB2-BD59-A6C34878D82A}">
                    <a16:rowId xmlns:a16="http://schemas.microsoft.com/office/drawing/2014/main" val="2076221179"/>
                  </a:ext>
                </a:extLst>
              </a:tr>
              <a:tr h="178707">
                <a:tc vMerge="1">
                  <a:txBody>
                    <a:bodyPr/>
                    <a:lstStyle/>
                    <a:p>
                      <a:endParaRPr lang="es-CO"/>
                    </a:p>
                  </a:txBody>
                  <a:tcPr/>
                </a:tc>
                <a:tc>
                  <a:txBody>
                    <a:bodyPr/>
                    <a:lstStyle/>
                    <a:p>
                      <a:pPr algn="ctr">
                        <a:lnSpc>
                          <a:spcPct val="107000"/>
                        </a:lnSpc>
                        <a:spcAft>
                          <a:spcPts val="800"/>
                        </a:spcAft>
                        <a:buNone/>
                      </a:pPr>
                      <a:r>
                        <a:rPr lang="es-ES" sz="1050" b="1" kern="100" dirty="0">
                          <a:effectLst/>
                        </a:rPr>
                        <a:t>EXCAVACIONES</a:t>
                      </a:r>
                      <a:endParaRPr lang="es-CO" sz="1050" b="1" kern="100" dirty="0">
                        <a:effectLst/>
                        <a:latin typeface="+mn-lt"/>
                        <a:ea typeface="Calibri" panose="020F0502020204030204" pitchFamily="34" charset="0"/>
                      </a:endParaRPr>
                    </a:p>
                  </a:txBody>
                  <a:tcPr marL="23828" marR="23828" marT="0" marB="0" anchor="ctr"/>
                </a:tc>
                <a:tc>
                  <a:txBody>
                    <a:bodyPr/>
                    <a:lstStyle/>
                    <a:p>
                      <a:pPr algn="ctr">
                        <a:lnSpc>
                          <a:spcPct val="107000"/>
                        </a:lnSpc>
                        <a:spcAft>
                          <a:spcPts val="800"/>
                        </a:spcAft>
                        <a:buNone/>
                      </a:pPr>
                      <a:r>
                        <a:rPr lang="es-ES" sz="1050" b="1" kern="100" dirty="0">
                          <a:effectLst/>
                        </a:rPr>
                        <a:t>RECUBIERTOS</a:t>
                      </a:r>
                      <a:endParaRPr lang="es-CO" sz="1050" b="1" kern="100" dirty="0">
                        <a:effectLst/>
                        <a:latin typeface="+mn-lt"/>
                        <a:ea typeface="Calibri" panose="020F0502020204030204" pitchFamily="34" charset="0"/>
                      </a:endParaRPr>
                    </a:p>
                  </a:txBody>
                  <a:tcPr marL="23828" marR="23828" marT="0" marB="0" anchor="ctr"/>
                </a:tc>
                <a:tc vMerge="1">
                  <a:txBody>
                    <a:bodyPr/>
                    <a:lstStyle/>
                    <a:p>
                      <a:endParaRPr lang="es-CO"/>
                    </a:p>
                  </a:txBody>
                  <a:tcPr/>
                </a:tc>
                <a:extLst>
                  <a:ext uri="{0D108BD9-81ED-4DB2-BD59-A6C34878D82A}">
                    <a16:rowId xmlns:a16="http://schemas.microsoft.com/office/drawing/2014/main" val="568509567"/>
                  </a:ext>
                </a:extLst>
              </a:tr>
              <a:tr h="1748876">
                <a:tc>
                  <a:txBody>
                    <a:bodyPr/>
                    <a:lstStyle/>
                    <a:p>
                      <a:pPr algn="ctr">
                        <a:lnSpc>
                          <a:spcPct val="107000"/>
                        </a:lnSpc>
                        <a:spcAft>
                          <a:spcPts val="800"/>
                        </a:spcAft>
                        <a:buNone/>
                      </a:pPr>
                      <a:r>
                        <a:rPr lang="es-ES" sz="1050" b="1" kern="100" dirty="0">
                          <a:solidFill>
                            <a:schemeClr val="tx1"/>
                          </a:solidFill>
                          <a:effectLst/>
                        </a:rPr>
                        <a:t>Duitama</a:t>
                      </a:r>
                      <a:endParaRPr lang="es-CO" sz="1050" b="1" kern="100" dirty="0">
                        <a:solidFill>
                          <a:schemeClr val="tx1"/>
                        </a:solidFill>
                        <a:effectLst/>
                        <a:latin typeface="+mn-lt"/>
                        <a:ea typeface="Calibri" panose="020F0502020204030204" pitchFamily="34" charset="0"/>
                      </a:endParaRPr>
                    </a:p>
                  </a:txBody>
                  <a:tcPr marL="23828" marR="23828" marT="0" marB="0" anchor="ctr"/>
                </a:tc>
                <a:tc>
                  <a:txBody>
                    <a:bodyPr/>
                    <a:lstStyle/>
                    <a:p>
                      <a:pPr algn="ctr">
                        <a:lnSpc>
                          <a:spcPct val="107000"/>
                        </a:lnSpc>
                        <a:spcAft>
                          <a:spcPts val="800"/>
                        </a:spcAft>
                        <a:buNone/>
                      </a:pPr>
                      <a:r>
                        <a:rPr lang="es-ES" sz="1050" kern="100" dirty="0">
                          <a:effectLst/>
                        </a:rPr>
                        <a:t>9</a:t>
                      </a:r>
                      <a:endParaRPr lang="es-CO" sz="1050" kern="100" dirty="0">
                        <a:effectLst/>
                        <a:latin typeface="+mn-lt"/>
                        <a:ea typeface="Calibri" panose="020F0502020204030204" pitchFamily="34" charset="0"/>
                      </a:endParaRPr>
                    </a:p>
                  </a:txBody>
                  <a:tcPr marL="23828" marR="23828" marT="0" marB="0" anchor="ctr"/>
                </a:tc>
                <a:tc>
                  <a:txBody>
                    <a:bodyPr/>
                    <a:lstStyle/>
                    <a:p>
                      <a:pPr algn="ctr">
                        <a:lnSpc>
                          <a:spcPct val="107000"/>
                        </a:lnSpc>
                        <a:spcAft>
                          <a:spcPts val="800"/>
                        </a:spcAft>
                        <a:buNone/>
                      </a:pPr>
                      <a:r>
                        <a:rPr lang="es-ES" sz="1050" kern="100" dirty="0">
                          <a:effectLst/>
                        </a:rPr>
                        <a:t>9</a:t>
                      </a:r>
                      <a:endParaRPr lang="es-CO" sz="1050" kern="100" dirty="0">
                        <a:effectLst/>
                        <a:latin typeface="+mn-lt"/>
                        <a:ea typeface="Calibri" panose="020F0502020204030204" pitchFamily="34" charset="0"/>
                      </a:endParaRPr>
                    </a:p>
                  </a:txBody>
                  <a:tcPr marL="23828" marR="23828" marT="0" marB="0" anchor="ctr"/>
                </a:tc>
                <a:tc>
                  <a:txBody>
                    <a:bodyPr/>
                    <a:lstStyle/>
                    <a:p>
                      <a:pPr algn="l">
                        <a:lnSpc>
                          <a:spcPct val="107000"/>
                        </a:lnSpc>
                        <a:spcAft>
                          <a:spcPts val="800"/>
                        </a:spcAft>
                        <a:buNone/>
                      </a:pPr>
                      <a:r>
                        <a:rPr lang="es-ES" sz="1050" kern="100" dirty="0">
                          <a:effectLst/>
                        </a:rPr>
                        <a:t>El beneficiario Oscar Medina vendió el predio y destruyó el reservorio después de realizado. </a:t>
                      </a:r>
                      <a:endParaRPr lang="es-CO" sz="1050" kern="100" dirty="0">
                        <a:effectLst/>
                      </a:endParaRPr>
                    </a:p>
                    <a:p>
                      <a:pPr algn="l">
                        <a:lnSpc>
                          <a:spcPct val="107000"/>
                        </a:lnSpc>
                        <a:spcAft>
                          <a:spcPts val="800"/>
                        </a:spcAft>
                        <a:buNone/>
                      </a:pPr>
                      <a:r>
                        <a:rPr lang="es-ES" sz="1050" kern="100" dirty="0">
                          <a:effectLst/>
                        </a:rPr>
                        <a:t>El beneficiario Joselyn Tabera recibió recubrimiento, pero su reservorio es un nacimiento de agua por lo cual él retiró el recubrimiento y usa solo la excavación.</a:t>
                      </a:r>
                      <a:endParaRPr lang="es-CO" sz="1050" kern="100" dirty="0">
                        <a:effectLst/>
                      </a:endParaRPr>
                    </a:p>
                    <a:p>
                      <a:pPr algn="l">
                        <a:lnSpc>
                          <a:spcPct val="107000"/>
                        </a:lnSpc>
                        <a:spcAft>
                          <a:spcPts val="800"/>
                        </a:spcAft>
                        <a:buNone/>
                      </a:pPr>
                      <a:r>
                        <a:rPr lang="es-ES" sz="1050" kern="100" dirty="0">
                          <a:effectLst/>
                        </a:rPr>
                        <a:t>(Quedan 8 excavaciones visibles al día de hoy, de las cuales 7 tienen recubrimiento a pesar de haber realizado 9 en total)</a:t>
                      </a:r>
                      <a:endParaRPr lang="es-CO" sz="1050" kern="100" dirty="0">
                        <a:effectLst/>
                        <a:latin typeface="+mn-lt"/>
                        <a:ea typeface="Calibri" panose="020F0502020204030204" pitchFamily="34" charset="0"/>
                      </a:endParaRPr>
                    </a:p>
                  </a:txBody>
                  <a:tcPr marL="23828" marR="23828" marT="0" marB="0" anchor="ctr"/>
                </a:tc>
                <a:extLst>
                  <a:ext uri="{0D108BD9-81ED-4DB2-BD59-A6C34878D82A}">
                    <a16:rowId xmlns:a16="http://schemas.microsoft.com/office/drawing/2014/main" val="4220509890"/>
                  </a:ext>
                </a:extLst>
              </a:tr>
              <a:tr h="483026">
                <a:tc>
                  <a:txBody>
                    <a:bodyPr/>
                    <a:lstStyle/>
                    <a:p>
                      <a:pPr algn="ctr">
                        <a:lnSpc>
                          <a:spcPct val="107000"/>
                        </a:lnSpc>
                        <a:spcAft>
                          <a:spcPts val="800"/>
                        </a:spcAft>
                        <a:buNone/>
                      </a:pPr>
                      <a:r>
                        <a:rPr lang="es-ES" sz="1050" b="1" kern="100" dirty="0">
                          <a:solidFill>
                            <a:schemeClr val="tx1"/>
                          </a:solidFill>
                          <a:effectLst/>
                        </a:rPr>
                        <a:t>Santa Rosa de Viterbo</a:t>
                      </a:r>
                      <a:endParaRPr lang="es-CO" sz="1050" b="1" kern="100" dirty="0">
                        <a:solidFill>
                          <a:schemeClr val="tx1"/>
                        </a:solidFill>
                        <a:effectLst/>
                        <a:latin typeface="+mn-lt"/>
                        <a:ea typeface="Calibri" panose="020F0502020204030204" pitchFamily="34" charset="0"/>
                      </a:endParaRPr>
                    </a:p>
                  </a:txBody>
                  <a:tcPr marL="23828" marR="23828" marT="0" marB="0" anchor="ctr"/>
                </a:tc>
                <a:tc>
                  <a:txBody>
                    <a:bodyPr/>
                    <a:lstStyle/>
                    <a:p>
                      <a:pPr algn="ctr">
                        <a:lnSpc>
                          <a:spcPct val="107000"/>
                        </a:lnSpc>
                        <a:spcAft>
                          <a:spcPts val="800"/>
                        </a:spcAft>
                        <a:buNone/>
                      </a:pPr>
                      <a:r>
                        <a:rPr lang="es-ES" sz="1050" kern="100" dirty="0">
                          <a:effectLst/>
                        </a:rPr>
                        <a:t>8</a:t>
                      </a:r>
                      <a:endParaRPr lang="es-CO" sz="1050" kern="100" dirty="0">
                        <a:effectLst/>
                        <a:latin typeface="+mn-lt"/>
                        <a:ea typeface="Calibri" panose="020F0502020204030204" pitchFamily="34" charset="0"/>
                      </a:endParaRPr>
                    </a:p>
                  </a:txBody>
                  <a:tcPr marL="23828" marR="23828" marT="0" marB="0" anchor="ctr"/>
                </a:tc>
                <a:tc>
                  <a:txBody>
                    <a:bodyPr/>
                    <a:lstStyle/>
                    <a:p>
                      <a:pPr algn="ctr">
                        <a:lnSpc>
                          <a:spcPct val="107000"/>
                        </a:lnSpc>
                        <a:spcAft>
                          <a:spcPts val="800"/>
                        </a:spcAft>
                        <a:buNone/>
                      </a:pPr>
                      <a:r>
                        <a:rPr lang="es-ES" sz="1050" kern="100" dirty="0">
                          <a:effectLst/>
                        </a:rPr>
                        <a:t>7</a:t>
                      </a:r>
                      <a:endParaRPr lang="es-CO" sz="1050" kern="100" dirty="0">
                        <a:effectLst/>
                        <a:latin typeface="+mn-lt"/>
                        <a:ea typeface="Calibri" panose="020F0502020204030204" pitchFamily="34" charset="0"/>
                      </a:endParaRPr>
                    </a:p>
                  </a:txBody>
                  <a:tcPr marL="23828" marR="23828" marT="0" marB="0" anchor="ctr"/>
                </a:tc>
                <a:tc>
                  <a:txBody>
                    <a:bodyPr/>
                    <a:lstStyle/>
                    <a:p>
                      <a:pPr algn="l">
                        <a:lnSpc>
                          <a:spcPct val="107000"/>
                        </a:lnSpc>
                        <a:spcAft>
                          <a:spcPts val="800"/>
                        </a:spcAft>
                        <a:buNone/>
                      </a:pPr>
                      <a:r>
                        <a:rPr lang="es-ES" sz="1050" kern="100" dirty="0">
                          <a:effectLst/>
                        </a:rPr>
                        <a:t>Beneficiario Jhon Enrique Martinez Falleció, por lo cual su esposa firma actualmente en calidad de Beneficiario. </a:t>
                      </a:r>
                      <a:endParaRPr lang="es-CO" sz="1050" kern="100" dirty="0">
                        <a:effectLst/>
                        <a:latin typeface="+mn-lt"/>
                        <a:ea typeface="Calibri" panose="020F0502020204030204" pitchFamily="34" charset="0"/>
                      </a:endParaRPr>
                    </a:p>
                  </a:txBody>
                  <a:tcPr marL="23828" marR="23828" marT="0" marB="0" anchor="ctr"/>
                </a:tc>
                <a:extLst>
                  <a:ext uri="{0D108BD9-81ED-4DB2-BD59-A6C34878D82A}">
                    <a16:rowId xmlns:a16="http://schemas.microsoft.com/office/drawing/2014/main" val="94069151"/>
                  </a:ext>
                </a:extLst>
              </a:tr>
              <a:tr h="483026">
                <a:tc>
                  <a:txBody>
                    <a:bodyPr/>
                    <a:lstStyle/>
                    <a:p>
                      <a:pPr algn="ctr">
                        <a:lnSpc>
                          <a:spcPct val="107000"/>
                        </a:lnSpc>
                        <a:spcAft>
                          <a:spcPts val="800"/>
                        </a:spcAft>
                        <a:buNone/>
                      </a:pPr>
                      <a:r>
                        <a:rPr lang="es-ES" sz="1050" b="1" kern="100" dirty="0">
                          <a:solidFill>
                            <a:schemeClr val="tx1"/>
                          </a:solidFill>
                          <a:effectLst/>
                        </a:rPr>
                        <a:t>Tibasosa</a:t>
                      </a:r>
                      <a:endParaRPr lang="es-CO" sz="1050" b="1" kern="100" dirty="0">
                        <a:solidFill>
                          <a:schemeClr val="tx1"/>
                        </a:solidFill>
                        <a:effectLst/>
                        <a:latin typeface="+mn-lt"/>
                        <a:ea typeface="Calibri" panose="020F0502020204030204" pitchFamily="34" charset="0"/>
                      </a:endParaRPr>
                    </a:p>
                  </a:txBody>
                  <a:tcPr marL="23828" marR="23828" marT="0" marB="0" anchor="ctr"/>
                </a:tc>
                <a:tc>
                  <a:txBody>
                    <a:bodyPr/>
                    <a:lstStyle/>
                    <a:p>
                      <a:pPr algn="ctr">
                        <a:lnSpc>
                          <a:spcPct val="107000"/>
                        </a:lnSpc>
                        <a:spcAft>
                          <a:spcPts val="800"/>
                        </a:spcAft>
                        <a:buNone/>
                      </a:pPr>
                      <a:r>
                        <a:rPr lang="es-ES" sz="1050" kern="100" dirty="0">
                          <a:effectLst/>
                        </a:rPr>
                        <a:t>9</a:t>
                      </a:r>
                      <a:endParaRPr lang="es-CO" sz="1050" kern="100" dirty="0">
                        <a:effectLst/>
                        <a:latin typeface="+mn-lt"/>
                        <a:ea typeface="Calibri" panose="020F0502020204030204" pitchFamily="34" charset="0"/>
                      </a:endParaRPr>
                    </a:p>
                  </a:txBody>
                  <a:tcPr marL="23828" marR="23828" marT="0" marB="0" anchor="ctr"/>
                </a:tc>
                <a:tc>
                  <a:txBody>
                    <a:bodyPr/>
                    <a:lstStyle/>
                    <a:p>
                      <a:pPr algn="ctr">
                        <a:lnSpc>
                          <a:spcPct val="107000"/>
                        </a:lnSpc>
                        <a:spcAft>
                          <a:spcPts val="800"/>
                        </a:spcAft>
                        <a:buNone/>
                      </a:pPr>
                      <a:r>
                        <a:rPr lang="es-ES" sz="1050" kern="100">
                          <a:effectLst/>
                        </a:rPr>
                        <a:t>5</a:t>
                      </a:r>
                      <a:endParaRPr lang="es-CO" sz="1050" kern="100">
                        <a:effectLst/>
                        <a:latin typeface="+mn-lt"/>
                        <a:ea typeface="Calibri" panose="020F0502020204030204" pitchFamily="34" charset="0"/>
                      </a:endParaRPr>
                    </a:p>
                  </a:txBody>
                  <a:tcPr marL="23828" marR="23828" marT="0" marB="0" anchor="ctr"/>
                </a:tc>
                <a:tc>
                  <a:txBody>
                    <a:bodyPr/>
                    <a:lstStyle/>
                    <a:p>
                      <a:pPr algn="l">
                        <a:lnSpc>
                          <a:spcPct val="107000"/>
                        </a:lnSpc>
                        <a:spcAft>
                          <a:spcPts val="800"/>
                        </a:spcAft>
                        <a:buNone/>
                      </a:pPr>
                      <a:r>
                        <a:rPr lang="es-ES" sz="1050" kern="100" dirty="0">
                          <a:effectLst/>
                        </a:rPr>
                        <a:t>Se presentan 3 recubrimientos rotos, sin embargo, es obligación del beneficiario cercar para cuidar su reservorio previa entrega. </a:t>
                      </a:r>
                      <a:endParaRPr lang="es-CO" sz="1050" kern="100" dirty="0">
                        <a:effectLst/>
                        <a:latin typeface="+mn-lt"/>
                        <a:ea typeface="Calibri" panose="020F0502020204030204" pitchFamily="34" charset="0"/>
                      </a:endParaRPr>
                    </a:p>
                  </a:txBody>
                  <a:tcPr marL="23828" marR="23828" marT="0" marB="0" anchor="ctr"/>
                </a:tc>
                <a:extLst>
                  <a:ext uri="{0D108BD9-81ED-4DB2-BD59-A6C34878D82A}">
                    <a16:rowId xmlns:a16="http://schemas.microsoft.com/office/drawing/2014/main" val="2579690900"/>
                  </a:ext>
                </a:extLst>
              </a:tr>
              <a:tr h="238507">
                <a:tc>
                  <a:txBody>
                    <a:bodyPr/>
                    <a:lstStyle/>
                    <a:p>
                      <a:pPr algn="ctr">
                        <a:lnSpc>
                          <a:spcPct val="107000"/>
                        </a:lnSpc>
                        <a:spcAft>
                          <a:spcPts val="800"/>
                        </a:spcAft>
                        <a:buNone/>
                      </a:pPr>
                      <a:r>
                        <a:rPr lang="es-ES" sz="1050" b="1" kern="100" dirty="0">
                          <a:solidFill>
                            <a:schemeClr val="tx1"/>
                          </a:solidFill>
                          <a:effectLst/>
                        </a:rPr>
                        <a:t>Paz de Rio</a:t>
                      </a:r>
                      <a:endParaRPr lang="es-CO" sz="1050" b="1" kern="100" dirty="0">
                        <a:solidFill>
                          <a:schemeClr val="tx1"/>
                        </a:solidFill>
                        <a:effectLst/>
                        <a:latin typeface="+mn-lt"/>
                        <a:ea typeface="Calibri" panose="020F0502020204030204" pitchFamily="34" charset="0"/>
                      </a:endParaRPr>
                    </a:p>
                  </a:txBody>
                  <a:tcPr marL="23828" marR="23828" marT="0" marB="0" anchor="ctr"/>
                </a:tc>
                <a:tc>
                  <a:txBody>
                    <a:bodyPr/>
                    <a:lstStyle/>
                    <a:p>
                      <a:pPr algn="ctr">
                        <a:lnSpc>
                          <a:spcPct val="107000"/>
                        </a:lnSpc>
                        <a:spcAft>
                          <a:spcPts val="800"/>
                        </a:spcAft>
                        <a:buNone/>
                      </a:pPr>
                      <a:r>
                        <a:rPr lang="es-ES" sz="1050" kern="100">
                          <a:effectLst/>
                        </a:rPr>
                        <a:t>7</a:t>
                      </a:r>
                      <a:endParaRPr lang="es-CO" sz="1050" kern="100">
                        <a:effectLst/>
                        <a:latin typeface="+mn-lt"/>
                        <a:ea typeface="Calibri" panose="020F0502020204030204" pitchFamily="34" charset="0"/>
                      </a:endParaRPr>
                    </a:p>
                  </a:txBody>
                  <a:tcPr marL="23828" marR="23828" marT="0" marB="0" anchor="ctr"/>
                </a:tc>
                <a:tc>
                  <a:txBody>
                    <a:bodyPr/>
                    <a:lstStyle/>
                    <a:p>
                      <a:pPr algn="ctr">
                        <a:lnSpc>
                          <a:spcPct val="107000"/>
                        </a:lnSpc>
                        <a:spcAft>
                          <a:spcPts val="800"/>
                        </a:spcAft>
                        <a:buNone/>
                      </a:pPr>
                      <a:r>
                        <a:rPr lang="es-ES" sz="1050" kern="100" dirty="0">
                          <a:effectLst/>
                        </a:rPr>
                        <a:t>0</a:t>
                      </a:r>
                      <a:endParaRPr lang="es-CO" sz="1050" kern="100" dirty="0">
                        <a:effectLst/>
                        <a:latin typeface="+mn-lt"/>
                        <a:ea typeface="Calibri" panose="020F0502020204030204" pitchFamily="34" charset="0"/>
                      </a:endParaRPr>
                    </a:p>
                  </a:txBody>
                  <a:tcPr marL="23828" marR="23828" marT="0" marB="0" anchor="ctr"/>
                </a:tc>
                <a:tc>
                  <a:txBody>
                    <a:bodyPr/>
                    <a:lstStyle/>
                    <a:p>
                      <a:pPr algn="l">
                        <a:lnSpc>
                          <a:spcPct val="107000"/>
                        </a:lnSpc>
                        <a:spcAft>
                          <a:spcPts val="800"/>
                        </a:spcAft>
                        <a:buNone/>
                      </a:pPr>
                      <a:r>
                        <a:rPr lang="es-ES" sz="1050" kern="100">
                          <a:effectLst/>
                        </a:rPr>
                        <a:t>Dos excavaciones no retienen agua sin recubrimiento </a:t>
                      </a:r>
                      <a:endParaRPr lang="es-CO" sz="1050" kern="100">
                        <a:effectLst/>
                        <a:latin typeface="+mn-lt"/>
                        <a:ea typeface="Calibri" panose="020F0502020204030204" pitchFamily="34" charset="0"/>
                      </a:endParaRPr>
                    </a:p>
                  </a:txBody>
                  <a:tcPr marL="23828" marR="23828" marT="0" marB="0" anchor="ctr"/>
                </a:tc>
                <a:extLst>
                  <a:ext uri="{0D108BD9-81ED-4DB2-BD59-A6C34878D82A}">
                    <a16:rowId xmlns:a16="http://schemas.microsoft.com/office/drawing/2014/main" val="2405305718"/>
                  </a:ext>
                </a:extLst>
              </a:tr>
              <a:tr h="483026">
                <a:tc>
                  <a:txBody>
                    <a:bodyPr/>
                    <a:lstStyle/>
                    <a:p>
                      <a:pPr algn="ctr">
                        <a:lnSpc>
                          <a:spcPct val="107000"/>
                        </a:lnSpc>
                        <a:spcAft>
                          <a:spcPts val="800"/>
                        </a:spcAft>
                        <a:buNone/>
                      </a:pPr>
                      <a:r>
                        <a:rPr lang="es-ES" sz="1050" b="1" kern="100" dirty="0">
                          <a:solidFill>
                            <a:schemeClr val="tx1"/>
                          </a:solidFill>
                          <a:effectLst/>
                        </a:rPr>
                        <a:t>Sáchica</a:t>
                      </a:r>
                      <a:endParaRPr lang="es-CO" sz="1050" b="1" kern="100" dirty="0">
                        <a:solidFill>
                          <a:schemeClr val="tx1"/>
                        </a:solidFill>
                        <a:effectLst/>
                        <a:latin typeface="+mn-lt"/>
                        <a:ea typeface="Calibri" panose="020F0502020204030204" pitchFamily="34" charset="0"/>
                      </a:endParaRPr>
                    </a:p>
                  </a:txBody>
                  <a:tcPr marL="23828" marR="23828" marT="0" marB="0" anchor="ctr"/>
                </a:tc>
                <a:tc>
                  <a:txBody>
                    <a:bodyPr/>
                    <a:lstStyle/>
                    <a:p>
                      <a:pPr algn="ctr">
                        <a:lnSpc>
                          <a:spcPct val="107000"/>
                        </a:lnSpc>
                        <a:spcAft>
                          <a:spcPts val="800"/>
                        </a:spcAft>
                        <a:buNone/>
                      </a:pPr>
                      <a:r>
                        <a:rPr lang="es-ES" sz="1050" kern="100" dirty="0">
                          <a:effectLst/>
                        </a:rPr>
                        <a:t>4</a:t>
                      </a:r>
                      <a:endParaRPr lang="es-CO" sz="1050" kern="100" dirty="0">
                        <a:effectLst/>
                        <a:latin typeface="+mn-lt"/>
                        <a:ea typeface="Calibri" panose="020F0502020204030204" pitchFamily="34" charset="0"/>
                      </a:endParaRPr>
                    </a:p>
                  </a:txBody>
                  <a:tcPr marL="23828" marR="23828" marT="0" marB="0" anchor="ctr"/>
                </a:tc>
                <a:tc>
                  <a:txBody>
                    <a:bodyPr/>
                    <a:lstStyle/>
                    <a:p>
                      <a:pPr algn="ctr">
                        <a:lnSpc>
                          <a:spcPct val="107000"/>
                        </a:lnSpc>
                        <a:spcAft>
                          <a:spcPts val="800"/>
                        </a:spcAft>
                        <a:buNone/>
                      </a:pPr>
                      <a:r>
                        <a:rPr lang="es-ES" sz="1050" kern="100">
                          <a:effectLst/>
                        </a:rPr>
                        <a:t>0</a:t>
                      </a:r>
                      <a:endParaRPr lang="es-CO" sz="1050" kern="100">
                        <a:effectLst/>
                        <a:latin typeface="+mn-lt"/>
                        <a:ea typeface="Calibri" panose="020F0502020204030204" pitchFamily="34" charset="0"/>
                      </a:endParaRPr>
                    </a:p>
                  </a:txBody>
                  <a:tcPr marL="23828" marR="23828" marT="0" marB="0" anchor="ctr"/>
                </a:tc>
                <a:tc>
                  <a:txBody>
                    <a:bodyPr/>
                    <a:lstStyle/>
                    <a:p>
                      <a:pPr algn="l">
                        <a:lnSpc>
                          <a:spcPct val="107000"/>
                        </a:lnSpc>
                        <a:spcAft>
                          <a:spcPts val="800"/>
                        </a:spcAft>
                        <a:buNone/>
                      </a:pPr>
                      <a:r>
                        <a:rPr lang="es-ES" sz="1050" kern="100" dirty="0">
                          <a:effectLst/>
                        </a:rPr>
                        <a:t>Un reservorio despareció por deslizamiento. </a:t>
                      </a:r>
                      <a:br>
                        <a:rPr lang="es-ES" sz="1050" kern="100" dirty="0">
                          <a:effectLst/>
                        </a:rPr>
                      </a:br>
                      <a:r>
                        <a:rPr lang="es-ES" sz="1050" kern="100" dirty="0">
                          <a:effectLst/>
                        </a:rPr>
                        <a:t>(Actualmente se pueden observar 3 excavaciones con vegetación)</a:t>
                      </a:r>
                      <a:endParaRPr lang="es-CO" sz="1050" kern="100" dirty="0">
                        <a:effectLst/>
                        <a:latin typeface="+mn-lt"/>
                        <a:ea typeface="Calibri" panose="020F0502020204030204" pitchFamily="34" charset="0"/>
                      </a:endParaRPr>
                    </a:p>
                  </a:txBody>
                  <a:tcPr marL="23828" marR="23828" marT="0" marB="0" anchor="ctr"/>
                </a:tc>
                <a:extLst>
                  <a:ext uri="{0D108BD9-81ED-4DB2-BD59-A6C34878D82A}">
                    <a16:rowId xmlns:a16="http://schemas.microsoft.com/office/drawing/2014/main" val="2794755041"/>
                  </a:ext>
                </a:extLst>
              </a:tr>
              <a:tr h="674533">
                <a:tc>
                  <a:txBody>
                    <a:bodyPr/>
                    <a:lstStyle/>
                    <a:p>
                      <a:pPr algn="ctr">
                        <a:lnSpc>
                          <a:spcPct val="107000"/>
                        </a:lnSpc>
                        <a:spcAft>
                          <a:spcPts val="800"/>
                        </a:spcAft>
                        <a:buNone/>
                      </a:pPr>
                      <a:r>
                        <a:rPr lang="es-ES" sz="1050" b="1" kern="100" dirty="0">
                          <a:solidFill>
                            <a:schemeClr val="tx1"/>
                          </a:solidFill>
                          <a:effectLst/>
                        </a:rPr>
                        <a:t>Sativa Norte</a:t>
                      </a:r>
                      <a:endParaRPr lang="es-CO" sz="1050" b="1" kern="100" dirty="0">
                        <a:solidFill>
                          <a:schemeClr val="tx1"/>
                        </a:solidFill>
                        <a:effectLst/>
                        <a:latin typeface="+mn-lt"/>
                        <a:ea typeface="Calibri" panose="020F0502020204030204" pitchFamily="34" charset="0"/>
                      </a:endParaRPr>
                    </a:p>
                  </a:txBody>
                  <a:tcPr marL="23828" marR="23828" marT="0" marB="0" anchor="ctr"/>
                </a:tc>
                <a:tc>
                  <a:txBody>
                    <a:bodyPr/>
                    <a:lstStyle/>
                    <a:p>
                      <a:pPr algn="ctr">
                        <a:lnSpc>
                          <a:spcPct val="107000"/>
                        </a:lnSpc>
                        <a:spcAft>
                          <a:spcPts val="800"/>
                        </a:spcAft>
                        <a:buNone/>
                      </a:pPr>
                      <a:r>
                        <a:rPr lang="es-ES" sz="1050" kern="100" dirty="0">
                          <a:effectLst/>
                        </a:rPr>
                        <a:t>9</a:t>
                      </a:r>
                      <a:endParaRPr lang="es-CO" sz="1050" kern="100" dirty="0">
                        <a:effectLst/>
                        <a:latin typeface="+mn-lt"/>
                        <a:ea typeface="Calibri" panose="020F0502020204030204" pitchFamily="34" charset="0"/>
                      </a:endParaRPr>
                    </a:p>
                  </a:txBody>
                  <a:tcPr marL="23828" marR="23828" marT="0" marB="0" anchor="ctr"/>
                </a:tc>
                <a:tc>
                  <a:txBody>
                    <a:bodyPr/>
                    <a:lstStyle/>
                    <a:p>
                      <a:pPr algn="ctr">
                        <a:lnSpc>
                          <a:spcPct val="107000"/>
                        </a:lnSpc>
                        <a:spcAft>
                          <a:spcPts val="800"/>
                        </a:spcAft>
                        <a:buNone/>
                      </a:pPr>
                      <a:r>
                        <a:rPr lang="es-ES" sz="1050" kern="100" dirty="0">
                          <a:effectLst/>
                        </a:rPr>
                        <a:t>8</a:t>
                      </a:r>
                      <a:endParaRPr lang="es-CO" sz="1050" kern="100" dirty="0">
                        <a:effectLst/>
                        <a:latin typeface="+mn-lt"/>
                        <a:ea typeface="Calibri" panose="020F0502020204030204" pitchFamily="34" charset="0"/>
                      </a:endParaRPr>
                    </a:p>
                  </a:txBody>
                  <a:tcPr marL="23828" marR="23828" marT="0" marB="0" anchor="ctr"/>
                </a:tc>
                <a:tc>
                  <a:txBody>
                    <a:bodyPr/>
                    <a:lstStyle/>
                    <a:p>
                      <a:pPr algn="l">
                        <a:lnSpc>
                          <a:spcPct val="107000"/>
                        </a:lnSpc>
                        <a:spcAft>
                          <a:spcPts val="800"/>
                        </a:spcAft>
                        <a:buNone/>
                      </a:pPr>
                      <a:r>
                        <a:rPr lang="es-ES" sz="1050" kern="100" dirty="0">
                          <a:effectLst/>
                        </a:rPr>
                        <a:t>Un reservorio despareció por deslizamiento. </a:t>
                      </a:r>
                      <a:endParaRPr lang="es-CO" sz="1050" kern="100" dirty="0">
                        <a:effectLst/>
                      </a:endParaRPr>
                    </a:p>
                    <a:p>
                      <a:pPr algn="l">
                        <a:lnSpc>
                          <a:spcPct val="107000"/>
                        </a:lnSpc>
                        <a:spcAft>
                          <a:spcPts val="800"/>
                        </a:spcAft>
                        <a:buNone/>
                      </a:pPr>
                      <a:r>
                        <a:rPr lang="es-ES" sz="1050" kern="100" dirty="0">
                          <a:effectLst/>
                        </a:rPr>
                        <a:t>(Actualmente se pueden observar 8 excavaciones, de las cuales 8 se encuentran recubiertas)</a:t>
                      </a:r>
                      <a:endParaRPr lang="es-CO" sz="1050" kern="100" dirty="0">
                        <a:effectLst/>
                        <a:latin typeface="+mn-lt"/>
                        <a:ea typeface="Calibri" panose="020F0502020204030204" pitchFamily="34" charset="0"/>
                      </a:endParaRPr>
                    </a:p>
                  </a:txBody>
                  <a:tcPr marL="23828" marR="23828" marT="0" marB="0" anchor="ctr"/>
                </a:tc>
                <a:extLst>
                  <a:ext uri="{0D108BD9-81ED-4DB2-BD59-A6C34878D82A}">
                    <a16:rowId xmlns:a16="http://schemas.microsoft.com/office/drawing/2014/main" val="2929039821"/>
                  </a:ext>
                </a:extLst>
              </a:tr>
              <a:tr h="238507">
                <a:tc>
                  <a:txBody>
                    <a:bodyPr/>
                    <a:lstStyle/>
                    <a:p>
                      <a:pPr algn="ctr">
                        <a:lnSpc>
                          <a:spcPct val="107000"/>
                        </a:lnSpc>
                        <a:spcAft>
                          <a:spcPts val="800"/>
                        </a:spcAft>
                        <a:buNone/>
                      </a:pPr>
                      <a:r>
                        <a:rPr lang="es-ES" sz="1050" b="1" kern="100" dirty="0">
                          <a:solidFill>
                            <a:schemeClr val="tx1"/>
                          </a:solidFill>
                          <a:effectLst/>
                        </a:rPr>
                        <a:t>Jericó</a:t>
                      </a:r>
                      <a:endParaRPr lang="es-CO" sz="1050" b="1" kern="100" dirty="0">
                        <a:solidFill>
                          <a:schemeClr val="tx1"/>
                        </a:solidFill>
                        <a:effectLst/>
                        <a:latin typeface="+mn-lt"/>
                        <a:ea typeface="Calibri" panose="020F0502020204030204" pitchFamily="34" charset="0"/>
                      </a:endParaRPr>
                    </a:p>
                  </a:txBody>
                  <a:tcPr marL="23828" marR="23828" marT="0" marB="0" anchor="ctr"/>
                </a:tc>
                <a:tc>
                  <a:txBody>
                    <a:bodyPr/>
                    <a:lstStyle/>
                    <a:p>
                      <a:pPr algn="ctr">
                        <a:lnSpc>
                          <a:spcPct val="107000"/>
                        </a:lnSpc>
                        <a:spcAft>
                          <a:spcPts val="800"/>
                        </a:spcAft>
                        <a:buNone/>
                      </a:pPr>
                      <a:r>
                        <a:rPr lang="es-ES" sz="1050" kern="100">
                          <a:effectLst/>
                        </a:rPr>
                        <a:t>8</a:t>
                      </a:r>
                      <a:endParaRPr lang="es-CO" sz="1050" kern="100">
                        <a:effectLst/>
                        <a:latin typeface="+mn-lt"/>
                        <a:ea typeface="Calibri" panose="020F0502020204030204" pitchFamily="34" charset="0"/>
                      </a:endParaRPr>
                    </a:p>
                  </a:txBody>
                  <a:tcPr marL="23828" marR="23828" marT="0" marB="0" anchor="ctr"/>
                </a:tc>
                <a:tc>
                  <a:txBody>
                    <a:bodyPr/>
                    <a:lstStyle/>
                    <a:p>
                      <a:pPr algn="ctr">
                        <a:lnSpc>
                          <a:spcPct val="107000"/>
                        </a:lnSpc>
                        <a:spcAft>
                          <a:spcPts val="800"/>
                        </a:spcAft>
                        <a:buNone/>
                      </a:pPr>
                      <a:r>
                        <a:rPr lang="es-ES" sz="1050" kern="100" dirty="0">
                          <a:effectLst/>
                        </a:rPr>
                        <a:t>0</a:t>
                      </a:r>
                      <a:endParaRPr lang="es-CO" sz="1050" kern="100" dirty="0">
                        <a:effectLst/>
                        <a:latin typeface="+mn-lt"/>
                        <a:ea typeface="Calibri" panose="020F0502020204030204" pitchFamily="34" charset="0"/>
                      </a:endParaRPr>
                    </a:p>
                  </a:txBody>
                  <a:tcPr marL="23828" marR="23828" marT="0" marB="0" anchor="ctr"/>
                </a:tc>
                <a:tc>
                  <a:txBody>
                    <a:bodyPr/>
                    <a:lstStyle/>
                    <a:p>
                      <a:pPr algn="l">
                        <a:lnSpc>
                          <a:spcPct val="107000"/>
                        </a:lnSpc>
                        <a:spcAft>
                          <a:spcPts val="800"/>
                        </a:spcAft>
                        <a:buNone/>
                      </a:pPr>
                      <a:r>
                        <a:rPr lang="es-ES" sz="1050" kern="100" dirty="0">
                          <a:effectLst/>
                        </a:rPr>
                        <a:t>Cinco excavaciones no retienen agua sin recubrimiento </a:t>
                      </a:r>
                      <a:endParaRPr lang="es-CO" sz="1050" kern="100" dirty="0">
                        <a:effectLst/>
                        <a:latin typeface="+mn-lt"/>
                        <a:ea typeface="Calibri" panose="020F0502020204030204" pitchFamily="34" charset="0"/>
                      </a:endParaRPr>
                    </a:p>
                  </a:txBody>
                  <a:tcPr marL="23828" marR="23828" marT="0" marB="0" anchor="ctr"/>
                </a:tc>
                <a:extLst>
                  <a:ext uri="{0D108BD9-81ED-4DB2-BD59-A6C34878D82A}">
                    <a16:rowId xmlns:a16="http://schemas.microsoft.com/office/drawing/2014/main" val="56637449"/>
                  </a:ext>
                </a:extLst>
              </a:tr>
              <a:tr h="360767">
                <a:tc>
                  <a:txBody>
                    <a:bodyPr/>
                    <a:lstStyle/>
                    <a:p>
                      <a:pPr algn="ctr">
                        <a:lnSpc>
                          <a:spcPct val="107000"/>
                        </a:lnSpc>
                        <a:spcAft>
                          <a:spcPts val="800"/>
                        </a:spcAft>
                        <a:buNone/>
                      </a:pPr>
                      <a:r>
                        <a:rPr lang="es-ES" sz="1050" b="1" kern="100" dirty="0">
                          <a:solidFill>
                            <a:schemeClr val="tx1"/>
                          </a:solidFill>
                          <a:effectLst/>
                        </a:rPr>
                        <a:t>Total</a:t>
                      </a:r>
                      <a:endParaRPr lang="es-CO" sz="1050" b="1" kern="100" dirty="0">
                        <a:solidFill>
                          <a:schemeClr val="tx1"/>
                        </a:solidFill>
                        <a:effectLst/>
                        <a:latin typeface="+mn-lt"/>
                        <a:ea typeface="Calibri" panose="020F0502020204030204" pitchFamily="34" charset="0"/>
                      </a:endParaRPr>
                    </a:p>
                  </a:txBody>
                  <a:tcPr marL="23828" marR="23828" marT="0" marB="0" anchor="ctr"/>
                </a:tc>
                <a:tc>
                  <a:txBody>
                    <a:bodyPr/>
                    <a:lstStyle/>
                    <a:p>
                      <a:pPr algn="ctr">
                        <a:lnSpc>
                          <a:spcPct val="107000"/>
                        </a:lnSpc>
                        <a:spcAft>
                          <a:spcPts val="800"/>
                        </a:spcAft>
                        <a:buNone/>
                      </a:pPr>
                      <a:r>
                        <a:rPr lang="es-ES" sz="1050" kern="100">
                          <a:effectLst/>
                        </a:rPr>
                        <a:t>63</a:t>
                      </a:r>
                      <a:endParaRPr lang="es-CO" sz="1050" kern="100">
                        <a:effectLst/>
                        <a:latin typeface="+mn-lt"/>
                        <a:ea typeface="Calibri" panose="020F0502020204030204" pitchFamily="34" charset="0"/>
                      </a:endParaRPr>
                    </a:p>
                  </a:txBody>
                  <a:tcPr marL="23828" marR="23828" marT="0" marB="0" anchor="ctr"/>
                </a:tc>
                <a:tc>
                  <a:txBody>
                    <a:bodyPr/>
                    <a:lstStyle/>
                    <a:p>
                      <a:pPr algn="ctr">
                        <a:lnSpc>
                          <a:spcPct val="107000"/>
                        </a:lnSpc>
                        <a:spcAft>
                          <a:spcPts val="800"/>
                        </a:spcAft>
                        <a:buNone/>
                      </a:pPr>
                      <a:r>
                        <a:rPr lang="es-ES" sz="1050" kern="100">
                          <a:effectLst/>
                        </a:rPr>
                        <a:t>29</a:t>
                      </a:r>
                      <a:endParaRPr lang="es-CO" sz="1050" kern="100">
                        <a:effectLst/>
                        <a:latin typeface="+mn-lt"/>
                        <a:ea typeface="Calibri" panose="020F0502020204030204" pitchFamily="34" charset="0"/>
                      </a:endParaRPr>
                    </a:p>
                  </a:txBody>
                  <a:tcPr marL="23828" marR="23828" marT="0" marB="0" anchor="ctr"/>
                </a:tc>
                <a:tc>
                  <a:txBody>
                    <a:bodyPr/>
                    <a:lstStyle/>
                    <a:p>
                      <a:pPr algn="l">
                        <a:lnSpc>
                          <a:spcPct val="107000"/>
                        </a:lnSpc>
                        <a:spcAft>
                          <a:spcPts val="800"/>
                        </a:spcAft>
                        <a:buNone/>
                      </a:pPr>
                      <a:r>
                        <a:rPr lang="es-ES" sz="1050" kern="100" dirty="0">
                          <a:effectLst/>
                        </a:rPr>
                        <a:t>51 Excavaciones y 27 Recubrimientos Visibles a Día de Hoy en total</a:t>
                      </a:r>
                      <a:endParaRPr lang="es-CO" sz="1050" kern="100" dirty="0">
                        <a:effectLst/>
                        <a:latin typeface="+mn-lt"/>
                        <a:ea typeface="Calibri" panose="020F0502020204030204" pitchFamily="34" charset="0"/>
                      </a:endParaRPr>
                    </a:p>
                  </a:txBody>
                  <a:tcPr marL="23828" marR="23828" marT="0" marB="0" anchor="ctr"/>
                </a:tc>
                <a:extLst>
                  <a:ext uri="{0D108BD9-81ED-4DB2-BD59-A6C34878D82A}">
                    <a16:rowId xmlns:a16="http://schemas.microsoft.com/office/drawing/2014/main" val="1365508508"/>
                  </a:ext>
                </a:extLst>
              </a:tr>
            </a:tbl>
          </a:graphicData>
        </a:graphic>
      </p:graphicFrame>
    </p:spTree>
    <p:extLst>
      <p:ext uri="{BB962C8B-B14F-4D97-AF65-F5344CB8AC3E}">
        <p14:creationId xmlns:p14="http://schemas.microsoft.com/office/powerpoint/2010/main" val="22504135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053">
          <a:extLst>
            <a:ext uri="{FF2B5EF4-FFF2-40B4-BE49-F238E27FC236}">
              <a16:creationId xmlns:a16="http://schemas.microsoft.com/office/drawing/2014/main" id="{0197D408-3564-F84C-41C2-12F81BCAE16C}"/>
            </a:ext>
          </a:extLst>
        </p:cNvPr>
        <p:cNvGrpSpPr/>
        <p:nvPr/>
      </p:nvGrpSpPr>
      <p:grpSpPr>
        <a:xfrm>
          <a:off x="0" y="0"/>
          <a:ext cx="0" cy="0"/>
          <a:chOff x="0" y="0"/>
          <a:chExt cx="0" cy="0"/>
        </a:xfrm>
      </p:grpSpPr>
      <p:pic>
        <p:nvPicPr>
          <p:cNvPr id="9" name="Imagen 8">
            <a:extLst>
              <a:ext uri="{FF2B5EF4-FFF2-40B4-BE49-F238E27FC236}">
                <a16:creationId xmlns:a16="http://schemas.microsoft.com/office/drawing/2014/main" id="{069C3BA1-0217-FB4A-0790-8741E46B4F38}"/>
              </a:ext>
            </a:extLst>
          </p:cNvPr>
          <p:cNvPicPr>
            <a:picLocks noGrp="1" noRot="1" noChangeAspect="1" noMove="1" noResize="1" noEditPoints="1" noAdjustHandles="1" noChangeArrowheads="1" noChangeShapeType="1" noCrop="1"/>
          </p:cNvPicPr>
          <p:nvPr/>
        </p:nvPicPr>
        <p:blipFill>
          <a:blip r:embed="rId3"/>
          <a:stretch>
            <a:fillRect/>
          </a:stretch>
        </p:blipFill>
        <p:spPr>
          <a:xfrm flipV="1">
            <a:off x="0" y="0"/>
            <a:ext cx="12192000" cy="6858000"/>
          </a:xfrm>
          <a:prstGeom prst="rect">
            <a:avLst/>
          </a:prstGeom>
        </p:spPr>
      </p:pic>
      <p:sp>
        <p:nvSpPr>
          <p:cNvPr id="10" name="CuadroTexto 9">
            <a:extLst>
              <a:ext uri="{FF2B5EF4-FFF2-40B4-BE49-F238E27FC236}">
                <a16:creationId xmlns:a16="http://schemas.microsoft.com/office/drawing/2014/main" id="{98467AE3-8142-84E6-1E5E-F205C9CBF799}"/>
              </a:ext>
            </a:extLst>
          </p:cNvPr>
          <p:cNvSpPr txBox="1"/>
          <p:nvPr/>
        </p:nvSpPr>
        <p:spPr>
          <a:xfrm>
            <a:off x="709512" y="1036589"/>
            <a:ext cx="11121442" cy="1015663"/>
          </a:xfrm>
          <a:prstGeom prst="rect">
            <a:avLst/>
          </a:prstGeom>
          <a:noFill/>
        </p:spPr>
        <p:txBody>
          <a:bodyPr wrap="square" rtlCol="0">
            <a:spAutoFit/>
          </a:bodyPr>
          <a:lstStyle/>
          <a:p>
            <a:pPr algn="ctr"/>
            <a:r>
              <a:rPr lang="es-CO" sz="3000" b="1" dirty="0">
                <a:solidFill>
                  <a:schemeClr val="tx1">
                    <a:lumMod val="75000"/>
                    <a:lumOff val="25000"/>
                  </a:schemeClr>
                </a:solidFill>
                <a:latin typeface="Arial" panose="020B0604020202020204" pitchFamily="34" charset="0"/>
                <a:cs typeface="Arial" panose="020B0604020202020204" pitchFamily="34" charset="0"/>
              </a:rPr>
              <a:t>CONTRATOS LABORALES A TÉRMINO FIJO CELEBRADOS MARZO- ABRILDE 2025</a:t>
            </a:r>
          </a:p>
        </p:txBody>
      </p:sp>
      <p:sp>
        <p:nvSpPr>
          <p:cNvPr id="11" name="CuadroTexto 10">
            <a:extLst>
              <a:ext uri="{FF2B5EF4-FFF2-40B4-BE49-F238E27FC236}">
                <a16:creationId xmlns:a16="http://schemas.microsoft.com/office/drawing/2014/main" id="{71C97B58-2B27-E447-C139-A61B6ACA1EDE}"/>
              </a:ext>
            </a:extLst>
          </p:cNvPr>
          <p:cNvSpPr txBox="1"/>
          <p:nvPr/>
        </p:nvSpPr>
        <p:spPr>
          <a:xfrm>
            <a:off x="1379315" y="3269442"/>
            <a:ext cx="5168217" cy="646331"/>
          </a:xfrm>
          <a:prstGeom prst="rect">
            <a:avLst/>
          </a:prstGeom>
          <a:noFill/>
        </p:spPr>
        <p:txBody>
          <a:bodyPr wrap="square" rtlCol="0">
            <a:spAutoFit/>
          </a:bodyPr>
          <a:lstStyle/>
          <a:p>
            <a:r>
              <a:rPr lang="es-CO" b="1" dirty="0">
                <a:latin typeface="Arial" panose="020B0604020202020204" pitchFamily="34" charset="0"/>
                <a:cs typeface="Arial" panose="020B0604020202020204" pitchFamily="34" charset="0"/>
              </a:rPr>
              <a:t>CONTRATOS DE INDEPORTES: 4 </a:t>
            </a:r>
          </a:p>
          <a:p>
            <a:pPr marL="285750" indent="-285750">
              <a:buFont typeface="Arial" panose="020B0604020202020204" pitchFamily="34" charset="0"/>
              <a:buChar char="•"/>
            </a:pPr>
            <a:r>
              <a:rPr lang="es-CO" dirty="0">
                <a:latin typeface="Arial" panose="020B0604020202020204" pitchFamily="34" charset="0"/>
                <a:cs typeface="Arial" panose="020B0604020202020204" pitchFamily="34" charset="0"/>
              </a:rPr>
              <a:t>HASTA EL 30/04/25: 4</a:t>
            </a:r>
          </a:p>
        </p:txBody>
      </p:sp>
      <p:pic>
        <p:nvPicPr>
          <p:cNvPr id="14" name="Imagen 13">
            <a:extLst>
              <a:ext uri="{FF2B5EF4-FFF2-40B4-BE49-F238E27FC236}">
                <a16:creationId xmlns:a16="http://schemas.microsoft.com/office/drawing/2014/main" id="{C2295898-32CF-A460-DD2A-815A57C5DE62}"/>
              </a:ext>
            </a:extLst>
          </p:cNvPr>
          <p:cNvPicPr>
            <a:picLocks noChangeAspect="1"/>
          </p:cNvPicPr>
          <p:nvPr/>
        </p:nvPicPr>
        <p:blipFill>
          <a:blip r:embed="rId4"/>
          <a:srcRect r="55260"/>
          <a:stretch/>
        </p:blipFill>
        <p:spPr>
          <a:xfrm>
            <a:off x="0" y="35357"/>
            <a:ext cx="2481162" cy="1045047"/>
          </a:xfrm>
          <a:prstGeom prst="rect">
            <a:avLst/>
          </a:prstGeom>
        </p:spPr>
      </p:pic>
      <p:pic>
        <p:nvPicPr>
          <p:cNvPr id="2" name="Imagen 1" descr="Logotipo&#10;&#10;Descripción generada automáticamente">
            <a:extLst>
              <a:ext uri="{FF2B5EF4-FFF2-40B4-BE49-F238E27FC236}">
                <a16:creationId xmlns:a16="http://schemas.microsoft.com/office/drawing/2014/main" id="{E7E94AE9-C058-3BCB-0771-074F044C5306}"/>
              </a:ext>
            </a:extLst>
          </p:cNvPr>
          <p:cNvPicPr>
            <a:picLocks noChangeAspect="1"/>
          </p:cNvPicPr>
          <p:nvPr/>
        </p:nvPicPr>
        <p:blipFill>
          <a:blip r:embed="rId5"/>
          <a:stretch>
            <a:fillRect/>
          </a:stretch>
        </p:blipFill>
        <p:spPr>
          <a:xfrm>
            <a:off x="10370212" y="494"/>
            <a:ext cx="1821787" cy="1229706"/>
          </a:xfrm>
          <a:prstGeom prst="rect">
            <a:avLst/>
          </a:prstGeom>
        </p:spPr>
      </p:pic>
      <p:sp>
        <p:nvSpPr>
          <p:cNvPr id="6" name="CuadroTexto 5">
            <a:extLst>
              <a:ext uri="{FF2B5EF4-FFF2-40B4-BE49-F238E27FC236}">
                <a16:creationId xmlns:a16="http://schemas.microsoft.com/office/drawing/2014/main" id="{3C266375-A9E4-2C58-B700-145DB2E1BF18}"/>
              </a:ext>
            </a:extLst>
          </p:cNvPr>
          <p:cNvSpPr txBox="1"/>
          <p:nvPr/>
        </p:nvSpPr>
        <p:spPr>
          <a:xfrm>
            <a:off x="1392981" y="4051112"/>
            <a:ext cx="5343830" cy="646331"/>
          </a:xfrm>
          <a:prstGeom prst="rect">
            <a:avLst/>
          </a:prstGeom>
          <a:noFill/>
        </p:spPr>
        <p:txBody>
          <a:bodyPr wrap="square" rtlCol="0">
            <a:spAutoFit/>
          </a:bodyPr>
          <a:lstStyle/>
          <a:p>
            <a:r>
              <a:rPr lang="es-CO" b="1" dirty="0">
                <a:latin typeface="Arial" panose="020B0604020202020204" pitchFamily="34" charset="0"/>
                <a:cs typeface="Arial" panose="020B0604020202020204" pitchFamily="34" charset="0"/>
              </a:rPr>
              <a:t>CONTRATOS DE GESTION DEL RIESGO: 1</a:t>
            </a:r>
          </a:p>
          <a:p>
            <a:pPr marL="285750" indent="-285750">
              <a:buFont typeface="Arial" panose="020B0604020202020204" pitchFamily="34" charset="0"/>
              <a:buChar char="•"/>
            </a:pPr>
            <a:r>
              <a:rPr lang="es-CO" dirty="0">
                <a:latin typeface="Arial" panose="020B0604020202020204" pitchFamily="34" charset="0"/>
                <a:cs typeface="Arial" panose="020B0604020202020204" pitchFamily="34" charset="0"/>
              </a:rPr>
              <a:t>HASTA EL 30/04/25: 36</a:t>
            </a:r>
          </a:p>
        </p:txBody>
      </p:sp>
      <p:sp>
        <p:nvSpPr>
          <p:cNvPr id="19" name="Rectángulo 18">
            <a:extLst>
              <a:ext uri="{FF2B5EF4-FFF2-40B4-BE49-F238E27FC236}">
                <a16:creationId xmlns:a16="http://schemas.microsoft.com/office/drawing/2014/main" id="{A20F8130-C8B3-5BB6-5951-BD9B24163503}"/>
              </a:ext>
            </a:extLst>
          </p:cNvPr>
          <p:cNvSpPr/>
          <p:nvPr/>
        </p:nvSpPr>
        <p:spPr>
          <a:xfrm>
            <a:off x="2597624" y="5236671"/>
            <a:ext cx="7345217" cy="677108"/>
          </a:xfrm>
          <a:prstGeom prst="rect">
            <a:avLst/>
          </a:prstGeom>
          <a:noFill/>
        </p:spPr>
        <p:txBody>
          <a:bodyPr wrap="none" lIns="91440" tIns="45720" rIns="91440" bIns="45720">
            <a:spAutoFit/>
          </a:bodyPr>
          <a:lstStyle/>
          <a:p>
            <a:pPr algn="ctr"/>
            <a:r>
              <a:rPr lang="es-ES" sz="3800" b="1" cap="none" spc="0" dirty="0">
                <a:ln w="22225">
                  <a:solidFill>
                    <a:schemeClr val="accent2"/>
                  </a:solidFill>
                  <a:prstDash val="solid"/>
                </a:ln>
                <a:solidFill>
                  <a:schemeClr val="accent2">
                    <a:lumMod val="40000"/>
                    <a:lumOff val="60000"/>
                  </a:schemeClr>
                </a:solidFill>
                <a:effectLst/>
              </a:rPr>
              <a:t>TOTAL CONTRATOS SUSCRITOS: 111</a:t>
            </a:r>
          </a:p>
        </p:txBody>
      </p:sp>
      <p:sp>
        <p:nvSpPr>
          <p:cNvPr id="3" name="CuadroTexto 2">
            <a:extLst>
              <a:ext uri="{FF2B5EF4-FFF2-40B4-BE49-F238E27FC236}">
                <a16:creationId xmlns:a16="http://schemas.microsoft.com/office/drawing/2014/main" id="{0FFD10D4-9177-7E14-DA3A-9230E9B9EB34}"/>
              </a:ext>
            </a:extLst>
          </p:cNvPr>
          <p:cNvSpPr txBox="1"/>
          <p:nvPr/>
        </p:nvSpPr>
        <p:spPr>
          <a:xfrm>
            <a:off x="1392981" y="2459824"/>
            <a:ext cx="5168217" cy="646331"/>
          </a:xfrm>
          <a:prstGeom prst="rect">
            <a:avLst/>
          </a:prstGeom>
          <a:noFill/>
        </p:spPr>
        <p:txBody>
          <a:bodyPr wrap="square" rtlCol="0">
            <a:spAutoFit/>
          </a:bodyPr>
          <a:lstStyle/>
          <a:p>
            <a:r>
              <a:rPr lang="es-CO" b="1" dirty="0">
                <a:latin typeface="Arial" panose="020B0604020202020204" pitchFamily="34" charset="0"/>
                <a:cs typeface="Arial" panose="020B0604020202020204" pitchFamily="34" charset="0"/>
              </a:rPr>
              <a:t>CONTRATOS DE TIERRASUA: 5</a:t>
            </a:r>
          </a:p>
          <a:p>
            <a:pPr marL="285750" indent="-285750">
              <a:buFont typeface="Arial" panose="020B0604020202020204" pitchFamily="34" charset="0"/>
              <a:buChar char="•"/>
            </a:pPr>
            <a:r>
              <a:rPr lang="es-CO" dirty="0">
                <a:latin typeface="Arial" panose="020B0604020202020204" pitchFamily="34" charset="0"/>
                <a:cs typeface="Arial" panose="020B0604020202020204" pitchFamily="34" charset="0"/>
              </a:rPr>
              <a:t>HASTA EL 30/04/25: 71</a:t>
            </a:r>
          </a:p>
        </p:txBody>
      </p:sp>
      <p:graphicFrame>
        <p:nvGraphicFramePr>
          <p:cNvPr id="7" name="Gráfico 6">
            <a:extLst>
              <a:ext uri="{FF2B5EF4-FFF2-40B4-BE49-F238E27FC236}">
                <a16:creationId xmlns:a16="http://schemas.microsoft.com/office/drawing/2014/main" id="{752328A5-7E44-3562-4BD0-5A9826AF59F6}"/>
              </a:ext>
            </a:extLst>
          </p:cNvPr>
          <p:cNvGraphicFramePr/>
          <p:nvPr/>
        </p:nvGraphicFramePr>
        <p:xfrm>
          <a:off x="8182837" y="2266295"/>
          <a:ext cx="3657600" cy="2431148"/>
        </p:xfrm>
        <a:graphic>
          <a:graphicData uri="http://schemas.openxmlformats.org/drawingml/2006/chart">
            <c:chart xmlns:c="http://schemas.openxmlformats.org/drawingml/2006/chart" xmlns:r="http://schemas.openxmlformats.org/officeDocument/2006/relationships" r:id="rId6"/>
          </a:graphicData>
        </a:graphic>
      </p:graphicFrame>
      <p:sp>
        <p:nvSpPr>
          <p:cNvPr id="8" name="Flecha: a la derecha 7">
            <a:extLst>
              <a:ext uri="{FF2B5EF4-FFF2-40B4-BE49-F238E27FC236}">
                <a16:creationId xmlns:a16="http://schemas.microsoft.com/office/drawing/2014/main" id="{0CBFA0AF-571A-D6A2-3423-D520E242A24B}"/>
              </a:ext>
            </a:extLst>
          </p:cNvPr>
          <p:cNvSpPr/>
          <p:nvPr/>
        </p:nvSpPr>
        <p:spPr>
          <a:xfrm>
            <a:off x="6547532" y="3106155"/>
            <a:ext cx="1094463" cy="67710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34544536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46C4F21-434C-F8AB-E2DD-85EE1644F2CD}"/>
              </a:ext>
            </a:extLst>
          </p:cNvPr>
          <p:cNvPicPr>
            <a:picLocks noChangeAspect="1"/>
          </p:cNvPicPr>
          <p:nvPr/>
        </p:nvPicPr>
        <p:blipFill>
          <a:blip r:embed="rId2"/>
          <a:srcRect r="55260"/>
          <a:stretch/>
        </p:blipFill>
        <p:spPr>
          <a:xfrm>
            <a:off x="0" y="0"/>
            <a:ext cx="2481162" cy="1045047"/>
          </a:xfrm>
          <a:prstGeom prst="rect">
            <a:avLst/>
          </a:prstGeom>
        </p:spPr>
      </p:pic>
      <p:pic>
        <p:nvPicPr>
          <p:cNvPr id="3" name="Imagen 2" descr="Logotipo&#10;&#10;Descripción generada automáticamente">
            <a:extLst>
              <a:ext uri="{FF2B5EF4-FFF2-40B4-BE49-F238E27FC236}">
                <a16:creationId xmlns:a16="http://schemas.microsoft.com/office/drawing/2014/main" id="{1801230E-83D0-2062-69FC-58ABBDC2A6B7}"/>
              </a:ext>
            </a:extLst>
          </p:cNvPr>
          <p:cNvPicPr>
            <a:picLocks noChangeAspect="1"/>
          </p:cNvPicPr>
          <p:nvPr/>
        </p:nvPicPr>
        <p:blipFill>
          <a:blip r:embed="rId3"/>
          <a:stretch>
            <a:fillRect/>
          </a:stretch>
        </p:blipFill>
        <p:spPr>
          <a:xfrm>
            <a:off x="10370213" y="5628294"/>
            <a:ext cx="1821787" cy="1229706"/>
          </a:xfrm>
          <a:prstGeom prst="rect">
            <a:avLst/>
          </a:prstGeom>
        </p:spPr>
      </p:pic>
      <p:sp>
        <p:nvSpPr>
          <p:cNvPr id="4" name="CuadroTexto 3">
            <a:extLst>
              <a:ext uri="{FF2B5EF4-FFF2-40B4-BE49-F238E27FC236}">
                <a16:creationId xmlns:a16="http://schemas.microsoft.com/office/drawing/2014/main" id="{413A4F54-0F6F-D8D0-4BD0-F3561F262D39}"/>
              </a:ext>
            </a:extLst>
          </p:cNvPr>
          <p:cNvSpPr txBox="1"/>
          <p:nvPr/>
        </p:nvSpPr>
        <p:spPr>
          <a:xfrm>
            <a:off x="1240581" y="2758709"/>
            <a:ext cx="8861208" cy="2400657"/>
          </a:xfrm>
          <a:prstGeom prst="rect">
            <a:avLst/>
          </a:prstGeom>
          <a:noFill/>
        </p:spPr>
        <p:txBody>
          <a:bodyPr wrap="square" rtlCol="0">
            <a:spAutoFit/>
          </a:bodyPr>
          <a:lstStyle/>
          <a:p>
            <a:pPr algn="ctr"/>
            <a:r>
              <a:rPr lang="es-CO" sz="3000" b="1" dirty="0">
                <a:solidFill>
                  <a:schemeClr val="tx1">
                    <a:lumMod val="75000"/>
                    <a:lumOff val="25000"/>
                  </a:schemeClr>
                </a:solidFill>
                <a:latin typeface="Arial" panose="020B0604020202020204" pitchFamily="34" charset="0"/>
                <a:cs typeface="Arial" panose="020B0604020202020204" pitchFamily="34" charset="0"/>
              </a:rPr>
              <a:t>REQUERIMIENTOS ADMINISTRATIVOS: </a:t>
            </a:r>
          </a:p>
          <a:p>
            <a:pPr algn="ctr"/>
            <a:endParaRPr lang="es-CO" sz="3000" b="1" dirty="0">
              <a:solidFill>
                <a:schemeClr val="tx1">
                  <a:lumMod val="75000"/>
                  <a:lumOff val="25000"/>
                </a:schemeClr>
              </a:solidFill>
              <a:latin typeface="Arial" panose="020B0604020202020204" pitchFamily="34" charset="0"/>
              <a:cs typeface="Arial" panose="020B0604020202020204" pitchFamily="34" charset="0"/>
            </a:endParaRPr>
          </a:p>
          <a:p>
            <a:pPr marL="457200" indent="-457200" algn="ctr">
              <a:buFont typeface="Arial" panose="020B0604020202020204" pitchFamily="34" charset="0"/>
              <a:buChar char="•"/>
            </a:pPr>
            <a:r>
              <a:rPr lang="es-CO" sz="3000" b="1" dirty="0">
                <a:solidFill>
                  <a:schemeClr val="tx1">
                    <a:lumMod val="75000"/>
                    <a:lumOff val="25000"/>
                  </a:schemeClr>
                </a:solidFill>
                <a:latin typeface="Arial" panose="020B0604020202020204" pitchFamily="34" charset="0"/>
                <a:cs typeface="Arial" panose="020B0604020202020204" pitchFamily="34" charset="0"/>
              </a:rPr>
              <a:t>IUS E-2025-185389 IUC D - 2025 –3999166</a:t>
            </a:r>
          </a:p>
          <a:p>
            <a:pPr marL="457200" indent="-457200" algn="ctr">
              <a:buFont typeface="Arial" panose="020B0604020202020204" pitchFamily="34" charset="0"/>
              <a:buChar char="•"/>
            </a:pPr>
            <a:r>
              <a:rPr lang="es-CO" sz="3000" b="1" dirty="0">
                <a:solidFill>
                  <a:schemeClr val="tx1">
                    <a:lumMod val="75000"/>
                    <a:lumOff val="25000"/>
                  </a:schemeClr>
                </a:solidFill>
                <a:latin typeface="Arial" panose="020B0604020202020204" pitchFamily="34" charset="0"/>
                <a:cs typeface="Arial" panose="020B0604020202020204" pitchFamily="34" charset="0"/>
              </a:rPr>
              <a:t>IUS E-2025-130227 IUC D-2025-3974742</a:t>
            </a:r>
          </a:p>
          <a:p>
            <a:pPr marL="457200" indent="-457200" algn="ctr">
              <a:buFont typeface="Arial" panose="020B0604020202020204" pitchFamily="34" charset="0"/>
              <a:buChar char="•"/>
            </a:pPr>
            <a:r>
              <a:rPr lang="es-CO" sz="3000" b="1" dirty="0">
                <a:solidFill>
                  <a:schemeClr val="tx1">
                    <a:lumMod val="75000"/>
                    <a:lumOff val="25000"/>
                  </a:schemeClr>
                </a:solidFill>
                <a:latin typeface="Arial" panose="020B0604020202020204" pitchFamily="34" charset="0"/>
                <a:cs typeface="Arial" panose="020B0604020202020204" pitchFamily="34" charset="0"/>
              </a:rPr>
              <a:t>REQUERIMIENTO CONTRALORIA </a:t>
            </a:r>
          </a:p>
        </p:txBody>
      </p:sp>
      <p:sp>
        <p:nvSpPr>
          <p:cNvPr id="6" name="CuadroTexto 5">
            <a:extLst>
              <a:ext uri="{FF2B5EF4-FFF2-40B4-BE49-F238E27FC236}">
                <a16:creationId xmlns:a16="http://schemas.microsoft.com/office/drawing/2014/main" id="{E46424E8-3C47-20BF-1023-6C8D87E3438B}"/>
              </a:ext>
            </a:extLst>
          </p:cNvPr>
          <p:cNvSpPr txBox="1"/>
          <p:nvPr/>
        </p:nvSpPr>
        <p:spPr>
          <a:xfrm>
            <a:off x="1722120" y="1164967"/>
            <a:ext cx="8648093" cy="1631216"/>
          </a:xfrm>
          <a:prstGeom prst="rect">
            <a:avLst/>
          </a:prstGeom>
          <a:noFill/>
        </p:spPr>
        <p:txBody>
          <a:bodyPr wrap="square">
            <a:spAutoFit/>
          </a:bodyPr>
          <a:lstStyle/>
          <a:p>
            <a:pPr algn="ctr"/>
            <a:r>
              <a:rPr lang="es-ES" sz="5000" b="1" spc="50" dirty="0">
                <a:ln w="9525" cmpd="sng">
                  <a:solidFill>
                    <a:schemeClr val="accent1"/>
                  </a:solidFill>
                  <a:prstDash val="solid"/>
                </a:ln>
                <a:solidFill>
                  <a:srgbClr val="00B050"/>
                </a:solidFill>
                <a:effectLst>
                  <a:glow rad="38100">
                    <a:schemeClr val="accent1">
                      <a:alpha val="40000"/>
                    </a:schemeClr>
                  </a:glow>
                </a:effectLst>
              </a:rPr>
              <a:t>ESTADO DEFENSA JURÍDICA MARZO- ABRIL 2025</a:t>
            </a:r>
          </a:p>
        </p:txBody>
      </p:sp>
    </p:spTree>
    <p:extLst>
      <p:ext uri="{BB962C8B-B14F-4D97-AF65-F5344CB8AC3E}">
        <p14:creationId xmlns:p14="http://schemas.microsoft.com/office/powerpoint/2010/main" val="882071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5"/>
          <p:cNvSpPr txBox="1"/>
          <p:nvPr/>
        </p:nvSpPr>
        <p:spPr>
          <a:xfrm>
            <a:off x="839788" y="3429000"/>
            <a:ext cx="9610323" cy="923330"/>
          </a:xfrm>
          <a:prstGeom prst="rect">
            <a:avLst/>
          </a:prstGeom>
          <a:noFill/>
          <a:ln cap="flat">
            <a:noFill/>
          </a:ln>
        </p:spPr>
        <p:txBody>
          <a:bodyPr wrap="none">
            <a:spAutoFit/>
          </a:bodyPr>
          <a:lstStyle/>
          <a:p>
            <a:pPr defTabSz="457200" eaLnBrk="1" fontAlgn="auto" hangingPunct="1">
              <a:spcBef>
                <a:spcPts val="0"/>
              </a:spcBef>
              <a:spcAft>
                <a:spcPts val="0"/>
              </a:spcAft>
              <a:defRPr sz="1800" b="0" i="0" u="none" strike="noStrike" kern="0" cap="none" spc="0" baseline="0">
                <a:solidFill>
                  <a:srgbClr val="000000"/>
                </a:solidFill>
                <a:uFillTx/>
              </a:defRPr>
            </a:pPr>
            <a:r>
              <a:rPr lang="es-CO" sz="5400" b="1" kern="0" dirty="0">
                <a:solidFill>
                  <a:srgbClr val="FFFFFF"/>
                </a:solidFill>
                <a:latin typeface="Arial" pitchFamily="34"/>
                <a:cs typeface="Arial" pitchFamily="34"/>
              </a:rPr>
              <a:t>INFORMACIÓN FINANCIERA</a:t>
            </a:r>
          </a:p>
        </p:txBody>
      </p:sp>
      <p:sp>
        <p:nvSpPr>
          <p:cNvPr id="3" name="CuadroTexto 6"/>
          <p:cNvSpPr txBox="1"/>
          <p:nvPr/>
        </p:nvSpPr>
        <p:spPr>
          <a:xfrm>
            <a:off x="839788" y="4459288"/>
            <a:ext cx="2949575" cy="708025"/>
          </a:xfrm>
          <a:prstGeom prst="rect">
            <a:avLst/>
          </a:prstGeom>
          <a:noFill/>
          <a:ln cap="flat">
            <a:noFill/>
          </a:ln>
        </p:spPr>
        <p:txBody>
          <a:bodyPr wrap="none">
            <a:spAutoFit/>
          </a:bodyPr>
          <a:lstStyle/>
          <a:p>
            <a:pPr defTabSz="457200" eaLnBrk="1" fontAlgn="auto" hangingPunct="1">
              <a:spcBef>
                <a:spcPts val="0"/>
              </a:spcBef>
              <a:spcAft>
                <a:spcPts val="0"/>
              </a:spcAft>
              <a:defRPr sz="1800" b="0" i="0" u="none" strike="noStrike" kern="0" cap="none" spc="0" baseline="0">
                <a:solidFill>
                  <a:srgbClr val="000000"/>
                </a:solidFill>
                <a:uFillTx/>
              </a:defRPr>
            </a:pPr>
            <a:r>
              <a:rPr lang="es-CO" sz="4000" kern="0" dirty="0">
                <a:solidFill>
                  <a:srgbClr val="FFFFFF"/>
                </a:solidFill>
                <a:latin typeface="Arial" pitchFamily="34"/>
                <a:cs typeface="Arial" pitchFamily="34"/>
              </a:rPr>
              <a:t>ABRIL 2025</a:t>
            </a:r>
          </a:p>
        </p:txBody>
      </p:sp>
      <p:pic>
        <p:nvPicPr>
          <p:cNvPr id="7172" name="Imagen 2"/>
          <p:cNvPicPr>
            <a:picLocks noChangeAspect="1" noChangeArrowheads="1"/>
          </p:cNvPicPr>
          <p:nvPr/>
        </p:nvPicPr>
        <p:blipFill>
          <a:blip r:embed="rId2">
            <a:extLst>
              <a:ext uri="{28A0092B-C50C-407E-A947-70E740481C1C}">
                <a14:useLocalDpi xmlns:a14="http://schemas.microsoft.com/office/drawing/2010/main" val="0"/>
              </a:ext>
            </a:extLst>
          </a:blip>
          <a:srcRect r="50703"/>
          <a:stretch>
            <a:fillRect/>
          </a:stretch>
        </p:blipFill>
        <p:spPr bwMode="auto">
          <a:xfrm>
            <a:off x="1017588" y="150813"/>
            <a:ext cx="3568700" cy="136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Imagen 4" descr="Logotipo&#10;&#10;El contenido generado por IA puede ser incorrec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4875" y="128588"/>
            <a:ext cx="2051050"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9127922"/>
      </p:ext>
    </p:extLst>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Imagen 8"/>
          <p:cNvPicPr>
            <a:picLocks noMove="1" noResize="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799991" flipH="1">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Imagen 13"/>
          <p:cNvPicPr>
            <a:picLocks noChangeAspect="1" noChangeArrowheads="1"/>
          </p:cNvPicPr>
          <p:nvPr/>
        </p:nvPicPr>
        <p:blipFill>
          <a:blip r:embed="rId4">
            <a:extLst>
              <a:ext uri="{28A0092B-C50C-407E-A947-70E740481C1C}">
                <a14:useLocalDpi xmlns:a14="http://schemas.microsoft.com/office/drawing/2010/main" val="0"/>
              </a:ext>
            </a:extLst>
          </a:blip>
          <a:srcRect r="55260"/>
          <a:stretch>
            <a:fillRect/>
          </a:stretch>
        </p:blipFill>
        <p:spPr bwMode="auto">
          <a:xfrm>
            <a:off x="0" y="34925"/>
            <a:ext cx="2481263"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uadroTexto 8"/>
          <p:cNvSpPr txBox="1"/>
          <p:nvPr/>
        </p:nvSpPr>
        <p:spPr>
          <a:xfrm>
            <a:off x="3313113" y="195263"/>
            <a:ext cx="5565775" cy="523875"/>
          </a:xfrm>
          <a:prstGeom prst="rect">
            <a:avLst/>
          </a:prstGeom>
          <a:noFill/>
          <a:ln cap="flat">
            <a:noFill/>
          </a:ln>
        </p:spPr>
        <p:txBody>
          <a:bodyPr wrap="none" anchorCtr="1">
            <a:spAutoFit/>
          </a:bodyPr>
          <a:lstStyle/>
          <a:p>
            <a:pPr algn="ctr" defTabSz="457200" eaLnBrk="1" fontAlgn="auto" hangingPunct="1">
              <a:spcBef>
                <a:spcPts val="0"/>
              </a:spcBef>
              <a:spcAft>
                <a:spcPts val="0"/>
              </a:spcAft>
              <a:defRPr sz="1800" b="0" i="0" u="none" strike="noStrike" kern="0" cap="none" spc="0" baseline="0">
                <a:solidFill>
                  <a:srgbClr val="000000"/>
                </a:solidFill>
                <a:uFillTx/>
              </a:defRPr>
            </a:pPr>
            <a:r>
              <a:rPr lang="es-CO" sz="2800" b="1" kern="0" dirty="0">
                <a:solidFill>
                  <a:srgbClr val="404040"/>
                </a:solidFill>
                <a:latin typeface="Arial" pitchFamily="34"/>
                <a:cs typeface="Arial" pitchFamily="34"/>
              </a:rPr>
              <a:t>INGRESOS PRESUPUESTALES</a:t>
            </a:r>
          </a:p>
        </p:txBody>
      </p:sp>
      <p:pic>
        <p:nvPicPr>
          <p:cNvPr id="8197" name="Imagen 1" descr="Logotipo&#10;&#10;El contenido generado por IA puede ser incorrect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37825" y="34925"/>
            <a:ext cx="1549400"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Imagen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3288" y="1516063"/>
            <a:ext cx="10385425" cy="382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1302316"/>
      </p:ext>
    </p:extLst>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Imagen 5"/>
          <p:cNvPicPr>
            <a:picLocks noMove="1" noResize="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799991" flipH="1">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Imagen 7"/>
          <p:cNvPicPr>
            <a:picLocks noChangeAspect="1" noChangeArrowheads="1"/>
          </p:cNvPicPr>
          <p:nvPr/>
        </p:nvPicPr>
        <p:blipFill>
          <a:blip r:embed="rId3">
            <a:extLst>
              <a:ext uri="{28A0092B-C50C-407E-A947-70E740481C1C}">
                <a14:useLocalDpi xmlns:a14="http://schemas.microsoft.com/office/drawing/2010/main" val="0"/>
              </a:ext>
            </a:extLst>
          </a:blip>
          <a:srcRect r="55260"/>
          <a:stretch>
            <a:fillRect/>
          </a:stretch>
        </p:blipFill>
        <p:spPr bwMode="auto">
          <a:xfrm>
            <a:off x="0" y="34925"/>
            <a:ext cx="2481263"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uadroTexto 8"/>
          <p:cNvSpPr txBox="1"/>
          <p:nvPr/>
        </p:nvSpPr>
        <p:spPr>
          <a:xfrm>
            <a:off x="4010025" y="369888"/>
            <a:ext cx="4476750" cy="461962"/>
          </a:xfrm>
          <a:prstGeom prst="rect">
            <a:avLst/>
          </a:prstGeom>
          <a:noFill/>
          <a:ln cap="flat">
            <a:noFill/>
          </a:ln>
        </p:spPr>
        <p:txBody>
          <a:bodyPr wrap="none" anchorCtr="1">
            <a:spAutoFit/>
          </a:bodyPr>
          <a:lstStyle/>
          <a:p>
            <a:pPr algn="ctr" defTabSz="457200" eaLnBrk="1" fontAlgn="auto" hangingPunct="1">
              <a:spcBef>
                <a:spcPts val="0"/>
              </a:spcBef>
              <a:spcAft>
                <a:spcPts val="0"/>
              </a:spcAft>
              <a:defRPr sz="1800" b="0" i="0" u="none" strike="noStrike" kern="0" cap="none" spc="0" baseline="0">
                <a:solidFill>
                  <a:srgbClr val="000000"/>
                </a:solidFill>
                <a:uFillTx/>
              </a:defRPr>
            </a:pPr>
            <a:r>
              <a:rPr lang="es-CO" sz="2400" b="1" kern="0" dirty="0">
                <a:solidFill>
                  <a:srgbClr val="404040"/>
                </a:solidFill>
                <a:latin typeface="Arial" pitchFamily="34"/>
                <a:cs typeface="Arial" pitchFamily="34"/>
              </a:rPr>
              <a:t>GASTOS PRESUPUESTALES</a:t>
            </a:r>
          </a:p>
        </p:txBody>
      </p:sp>
      <p:pic>
        <p:nvPicPr>
          <p:cNvPr id="10245" name="Imagen 1" descr="Logotipo&#10;&#10;El contenido generado por IA puede ser incorrect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37825" y="34925"/>
            <a:ext cx="1549400"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Imagen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62138" y="1081088"/>
            <a:ext cx="8467725" cy="508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8240906"/>
      </p:ext>
    </p:extLst>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Imagen 5"/>
          <p:cNvPicPr>
            <a:picLocks noMove="1" noResize="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799991" flipH="1">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Imagen 7"/>
          <p:cNvPicPr>
            <a:picLocks noChangeAspect="1" noChangeArrowheads="1"/>
          </p:cNvPicPr>
          <p:nvPr/>
        </p:nvPicPr>
        <p:blipFill>
          <a:blip r:embed="rId3">
            <a:extLst>
              <a:ext uri="{28A0092B-C50C-407E-A947-70E740481C1C}">
                <a14:useLocalDpi xmlns:a14="http://schemas.microsoft.com/office/drawing/2010/main" val="0"/>
              </a:ext>
            </a:extLst>
          </a:blip>
          <a:srcRect r="55260"/>
          <a:stretch>
            <a:fillRect/>
          </a:stretch>
        </p:blipFill>
        <p:spPr bwMode="auto">
          <a:xfrm>
            <a:off x="0" y="34925"/>
            <a:ext cx="2481263"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uadroTexto 8"/>
          <p:cNvSpPr txBox="1"/>
          <p:nvPr/>
        </p:nvSpPr>
        <p:spPr>
          <a:xfrm>
            <a:off x="4010025" y="203200"/>
            <a:ext cx="4476750" cy="460375"/>
          </a:xfrm>
          <a:prstGeom prst="rect">
            <a:avLst/>
          </a:prstGeom>
          <a:noFill/>
          <a:ln cap="flat">
            <a:noFill/>
          </a:ln>
        </p:spPr>
        <p:txBody>
          <a:bodyPr wrap="none" anchorCtr="1">
            <a:spAutoFit/>
          </a:bodyPr>
          <a:lstStyle/>
          <a:p>
            <a:pPr algn="ctr" defTabSz="457200" eaLnBrk="1" fontAlgn="auto" hangingPunct="1">
              <a:spcBef>
                <a:spcPts val="0"/>
              </a:spcBef>
              <a:spcAft>
                <a:spcPts val="0"/>
              </a:spcAft>
              <a:defRPr sz="1800" b="0" i="0" u="none" strike="noStrike" kern="0" cap="none" spc="0" baseline="0">
                <a:solidFill>
                  <a:srgbClr val="000000"/>
                </a:solidFill>
                <a:uFillTx/>
              </a:defRPr>
            </a:pPr>
            <a:r>
              <a:rPr lang="es-CO" sz="2400" b="1" kern="0" dirty="0">
                <a:solidFill>
                  <a:srgbClr val="404040"/>
                </a:solidFill>
                <a:latin typeface="Arial" pitchFamily="34"/>
                <a:cs typeface="Arial" pitchFamily="34"/>
              </a:rPr>
              <a:t>GASTOS PRESUPUESTALES</a:t>
            </a:r>
          </a:p>
        </p:txBody>
      </p:sp>
      <p:pic>
        <p:nvPicPr>
          <p:cNvPr id="11269" name="Imagen 1" descr="Logotipo&#10;&#10;El contenido generado por IA puede ser incorrect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37825" y="34925"/>
            <a:ext cx="1549400"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Imagen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2338" y="1116013"/>
            <a:ext cx="9645650" cy="521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6014472"/>
      </p:ext>
    </p:extLst>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Imagen 5"/>
          <p:cNvPicPr>
            <a:picLocks noMove="1" noResize="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799991" flipH="1">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Imagen 7"/>
          <p:cNvPicPr>
            <a:picLocks noChangeAspect="1" noChangeArrowheads="1"/>
          </p:cNvPicPr>
          <p:nvPr/>
        </p:nvPicPr>
        <p:blipFill>
          <a:blip r:embed="rId3">
            <a:extLst>
              <a:ext uri="{28A0092B-C50C-407E-A947-70E740481C1C}">
                <a14:useLocalDpi xmlns:a14="http://schemas.microsoft.com/office/drawing/2010/main" val="0"/>
              </a:ext>
            </a:extLst>
          </a:blip>
          <a:srcRect r="55260"/>
          <a:stretch>
            <a:fillRect/>
          </a:stretch>
        </p:blipFill>
        <p:spPr bwMode="auto">
          <a:xfrm>
            <a:off x="0" y="34925"/>
            <a:ext cx="2481263"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uadroTexto 8"/>
          <p:cNvSpPr txBox="1"/>
          <p:nvPr/>
        </p:nvSpPr>
        <p:spPr>
          <a:xfrm>
            <a:off x="4010025" y="203200"/>
            <a:ext cx="4476750" cy="460375"/>
          </a:xfrm>
          <a:prstGeom prst="rect">
            <a:avLst/>
          </a:prstGeom>
          <a:noFill/>
          <a:ln cap="flat">
            <a:noFill/>
          </a:ln>
        </p:spPr>
        <p:txBody>
          <a:bodyPr wrap="none" anchorCtr="1">
            <a:spAutoFit/>
          </a:bodyPr>
          <a:lstStyle/>
          <a:p>
            <a:pPr algn="ctr" defTabSz="457200" eaLnBrk="1" fontAlgn="auto" hangingPunct="1">
              <a:spcBef>
                <a:spcPts val="0"/>
              </a:spcBef>
              <a:spcAft>
                <a:spcPts val="0"/>
              </a:spcAft>
              <a:defRPr sz="1800" b="0" i="0" u="none" strike="noStrike" kern="0" cap="none" spc="0" baseline="0">
                <a:solidFill>
                  <a:srgbClr val="000000"/>
                </a:solidFill>
                <a:uFillTx/>
              </a:defRPr>
            </a:pPr>
            <a:r>
              <a:rPr lang="es-CO" sz="2400" b="1" kern="0" dirty="0">
                <a:solidFill>
                  <a:srgbClr val="404040"/>
                </a:solidFill>
                <a:latin typeface="Arial" pitchFamily="34"/>
                <a:cs typeface="Arial" pitchFamily="34"/>
              </a:rPr>
              <a:t>GASTOS PRESUPUESTALES</a:t>
            </a:r>
          </a:p>
        </p:txBody>
      </p:sp>
      <p:pic>
        <p:nvPicPr>
          <p:cNvPr id="12293" name="Imagen 1" descr="Logotipo&#10;&#10;El contenido generado por IA puede ser incorrect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37825" y="34925"/>
            <a:ext cx="1549400"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Imagen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51038" y="866775"/>
            <a:ext cx="8289925" cy="544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9545195"/>
      </p:ext>
    </p:extLst>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Imagen 5"/>
          <p:cNvPicPr>
            <a:picLocks noMove="1" noResize="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799991" flipH="1">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Imagen 7"/>
          <p:cNvPicPr>
            <a:picLocks noChangeAspect="1" noChangeArrowheads="1"/>
          </p:cNvPicPr>
          <p:nvPr/>
        </p:nvPicPr>
        <p:blipFill>
          <a:blip r:embed="rId3">
            <a:extLst>
              <a:ext uri="{28A0092B-C50C-407E-A947-70E740481C1C}">
                <a14:useLocalDpi xmlns:a14="http://schemas.microsoft.com/office/drawing/2010/main" val="0"/>
              </a:ext>
            </a:extLst>
          </a:blip>
          <a:srcRect r="55260"/>
          <a:stretch>
            <a:fillRect/>
          </a:stretch>
        </p:blipFill>
        <p:spPr bwMode="auto">
          <a:xfrm>
            <a:off x="0" y="34925"/>
            <a:ext cx="2481263"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uadroTexto 8"/>
          <p:cNvSpPr txBox="1"/>
          <p:nvPr/>
        </p:nvSpPr>
        <p:spPr>
          <a:xfrm>
            <a:off x="4010025" y="203200"/>
            <a:ext cx="4476750" cy="460375"/>
          </a:xfrm>
          <a:prstGeom prst="rect">
            <a:avLst/>
          </a:prstGeom>
          <a:noFill/>
          <a:ln cap="flat">
            <a:noFill/>
          </a:ln>
        </p:spPr>
        <p:txBody>
          <a:bodyPr wrap="none" anchorCtr="1">
            <a:spAutoFit/>
          </a:bodyPr>
          <a:lstStyle/>
          <a:p>
            <a:pPr algn="ctr" defTabSz="457200" eaLnBrk="1" fontAlgn="auto" hangingPunct="1">
              <a:spcBef>
                <a:spcPts val="0"/>
              </a:spcBef>
              <a:spcAft>
                <a:spcPts val="0"/>
              </a:spcAft>
              <a:defRPr sz="1800" b="0" i="0" u="none" strike="noStrike" kern="0" cap="none" spc="0" baseline="0">
                <a:solidFill>
                  <a:srgbClr val="000000"/>
                </a:solidFill>
                <a:uFillTx/>
              </a:defRPr>
            </a:pPr>
            <a:r>
              <a:rPr lang="es-CO" sz="2400" b="1" kern="0" dirty="0">
                <a:solidFill>
                  <a:srgbClr val="404040"/>
                </a:solidFill>
                <a:latin typeface="Arial" pitchFamily="34"/>
                <a:cs typeface="Arial" pitchFamily="34"/>
              </a:rPr>
              <a:t>GASTOS PRESUPUESTALES</a:t>
            </a:r>
          </a:p>
        </p:txBody>
      </p:sp>
      <p:pic>
        <p:nvPicPr>
          <p:cNvPr id="13317" name="Imagen 1" descr="Logotipo&#10;&#10;El contenido generado por IA puede ser incorrect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37825" y="34925"/>
            <a:ext cx="1549400"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Imagen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7413" y="1284288"/>
            <a:ext cx="10417175"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84247"/>
      </p:ext>
    </p:extLst>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Imagen 5"/>
          <p:cNvPicPr>
            <a:picLocks noMove="1" noResize="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799991" flipH="1">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Imagen 7"/>
          <p:cNvPicPr>
            <a:picLocks noChangeAspect="1" noChangeArrowheads="1"/>
          </p:cNvPicPr>
          <p:nvPr/>
        </p:nvPicPr>
        <p:blipFill>
          <a:blip r:embed="rId3">
            <a:extLst>
              <a:ext uri="{28A0092B-C50C-407E-A947-70E740481C1C}">
                <a14:useLocalDpi xmlns:a14="http://schemas.microsoft.com/office/drawing/2010/main" val="0"/>
              </a:ext>
            </a:extLst>
          </a:blip>
          <a:srcRect r="55260"/>
          <a:stretch>
            <a:fillRect/>
          </a:stretch>
        </p:blipFill>
        <p:spPr bwMode="auto">
          <a:xfrm>
            <a:off x="0" y="34925"/>
            <a:ext cx="2481263"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uadroTexto 8"/>
          <p:cNvSpPr txBox="1"/>
          <p:nvPr/>
        </p:nvSpPr>
        <p:spPr>
          <a:xfrm>
            <a:off x="4010025" y="203200"/>
            <a:ext cx="4476750" cy="460375"/>
          </a:xfrm>
          <a:prstGeom prst="rect">
            <a:avLst/>
          </a:prstGeom>
          <a:noFill/>
          <a:ln cap="flat">
            <a:noFill/>
          </a:ln>
        </p:spPr>
        <p:txBody>
          <a:bodyPr wrap="none" anchorCtr="1">
            <a:spAutoFit/>
          </a:bodyPr>
          <a:lstStyle/>
          <a:p>
            <a:pPr algn="ctr" defTabSz="457200" eaLnBrk="1" fontAlgn="auto" hangingPunct="1">
              <a:spcBef>
                <a:spcPts val="0"/>
              </a:spcBef>
              <a:spcAft>
                <a:spcPts val="0"/>
              </a:spcAft>
              <a:defRPr sz="1800" b="0" i="0" u="none" strike="noStrike" kern="0" cap="none" spc="0" baseline="0">
                <a:solidFill>
                  <a:srgbClr val="000000"/>
                </a:solidFill>
                <a:uFillTx/>
              </a:defRPr>
            </a:pPr>
            <a:r>
              <a:rPr lang="es-CO" sz="2400" b="1" kern="0" dirty="0">
                <a:solidFill>
                  <a:srgbClr val="404040"/>
                </a:solidFill>
                <a:latin typeface="Arial" pitchFamily="34"/>
                <a:cs typeface="Arial" pitchFamily="34"/>
              </a:rPr>
              <a:t>GASTOS PRESUPUESTALES</a:t>
            </a:r>
          </a:p>
        </p:txBody>
      </p:sp>
      <p:pic>
        <p:nvPicPr>
          <p:cNvPr id="14341" name="Imagen 1" descr="Logotipo&#10;&#10;El contenido generado por IA puede ser incorrect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37825" y="34925"/>
            <a:ext cx="1549400"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Imagen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9838" y="866775"/>
            <a:ext cx="9629775" cy="547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4905152"/>
      </p:ext>
    </p:extLst>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Imagen 5"/>
          <p:cNvPicPr>
            <a:picLocks noMove="1" noResize="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799991" flipH="1">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Imagen 7"/>
          <p:cNvPicPr>
            <a:picLocks noChangeAspect="1" noChangeArrowheads="1"/>
          </p:cNvPicPr>
          <p:nvPr/>
        </p:nvPicPr>
        <p:blipFill>
          <a:blip r:embed="rId3">
            <a:extLst>
              <a:ext uri="{28A0092B-C50C-407E-A947-70E740481C1C}">
                <a14:useLocalDpi xmlns:a14="http://schemas.microsoft.com/office/drawing/2010/main" val="0"/>
              </a:ext>
            </a:extLst>
          </a:blip>
          <a:srcRect r="55260"/>
          <a:stretch>
            <a:fillRect/>
          </a:stretch>
        </p:blipFill>
        <p:spPr bwMode="auto">
          <a:xfrm>
            <a:off x="0" y="34925"/>
            <a:ext cx="2481263"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uadroTexto 8"/>
          <p:cNvSpPr txBox="1"/>
          <p:nvPr/>
        </p:nvSpPr>
        <p:spPr>
          <a:xfrm>
            <a:off x="2827338" y="387350"/>
            <a:ext cx="7091362" cy="831850"/>
          </a:xfrm>
          <a:prstGeom prst="rect">
            <a:avLst/>
          </a:prstGeom>
          <a:noFill/>
          <a:ln cap="flat">
            <a:noFill/>
          </a:ln>
        </p:spPr>
        <p:txBody>
          <a:bodyPr wrap="none" anchorCtr="1">
            <a:spAutoFit/>
          </a:bodyPr>
          <a:lstStyle/>
          <a:p>
            <a:pPr algn="ctr" defTabSz="457200" eaLnBrk="1" fontAlgn="auto" hangingPunct="1">
              <a:spcBef>
                <a:spcPts val="0"/>
              </a:spcBef>
              <a:spcAft>
                <a:spcPts val="0"/>
              </a:spcAft>
              <a:defRPr sz="1800" b="0" i="0" u="none" strike="noStrike" kern="0" cap="none" spc="0" baseline="0">
                <a:solidFill>
                  <a:srgbClr val="000000"/>
                </a:solidFill>
                <a:uFillTx/>
              </a:defRPr>
            </a:pPr>
            <a:r>
              <a:rPr lang="es-CO" sz="2400" b="1" kern="0" dirty="0">
                <a:solidFill>
                  <a:srgbClr val="404040"/>
                </a:solidFill>
                <a:latin typeface="Arial" pitchFamily="34"/>
                <a:cs typeface="Arial" pitchFamily="34"/>
              </a:rPr>
              <a:t>INCORPORACIONES CAPITULO DE REGALIAS</a:t>
            </a:r>
          </a:p>
          <a:p>
            <a:pPr algn="ctr" defTabSz="457200" eaLnBrk="1" fontAlgn="auto" hangingPunct="1">
              <a:spcBef>
                <a:spcPts val="0"/>
              </a:spcBef>
              <a:spcAft>
                <a:spcPts val="0"/>
              </a:spcAft>
              <a:defRPr sz="1800" b="0" i="0" u="none" strike="noStrike" kern="0" cap="none" spc="0" baseline="0">
                <a:solidFill>
                  <a:srgbClr val="000000"/>
                </a:solidFill>
                <a:uFillTx/>
              </a:defRPr>
            </a:pPr>
            <a:r>
              <a:rPr lang="es-CO" sz="2400" b="1" kern="0" dirty="0">
                <a:solidFill>
                  <a:srgbClr val="404040"/>
                </a:solidFill>
                <a:latin typeface="Arial" pitchFamily="34"/>
                <a:cs typeface="Arial" pitchFamily="34"/>
              </a:rPr>
              <a:t>ABRIL 2025</a:t>
            </a:r>
          </a:p>
        </p:txBody>
      </p:sp>
      <p:pic>
        <p:nvPicPr>
          <p:cNvPr id="15365" name="Imagen 1" descr="Logotipo&#10;&#10;El contenido generado por IA puede ser incorrect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37825" y="34925"/>
            <a:ext cx="1549400"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Tabla 1"/>
          <p:cNvGraphicFramePr>
            <a:graphicFrameLocks noGrp="1"/>
          </p:cNvGraphicFramePr>
          <p:nvPr/>
        </p:nvGraphicFramePr>
        <p:xfrm>
          <a:off x="2184400" y="1536700"/>
          <a:ext cx="8128000" cy="4673599"/>
        </p:xfrm>
        <a:graphic>
          <a:graphicData uri="http://schemas.openxmlformats.org/drawingml/2006/table">
            <a:tbl>
              <a:tblPr firstRow="1" bandRow="1">
                <a:tableStyleId>{5C22544A-7EE6-4342-B048-85BDC9FD1C3A}</a:tableStyleId>
              </a:tblPr>
              <a:tblGrid>
                <a:gridCol w="5743856">
                  <a:extLst>
                    <a:ext uri="{9D8B030D-6E8A-4147-A177-3AD203B41FA5}">
                      <a16:colId xmlns:a16="http://schemas.microsoft.com/office/drawing/2014/main" val="20000"/>
                    </a:ext>
                  </a:extLst>
                </a:gridCol>
                <a:gridCol w="2384144">
                  <a:extLst>
                    <a:ext uri="{9D8B030D-6E8A-4147-A177-3AD203B41FA5}">
                      <a16:colId xmlns:a16="http://schemas.microsoft.com/office/drawing/2014/main" val="20001"/>
                    </a:ext>
                  </a:extLst>
                </a:gridCol>
              </a:tblGrid>
              <a:tr h="274475">
                <a:tc>
                  <a:txBody>
                    <a:bodyPr/>
                    <a:lstStyle/>
                    <a:p>
                      <a:pPr algn="ctr"/>
                      <a:r>
                        <a:rPr lang="es-CO" sz="1300" dirty="0"/>
                        <a:t>CONCEPTO</a:t>
                      </a:r>
                    </a:p>
                  </a:txBody>
                  <a:tcPr marT="33839" marB="33839"/>
                </a:tc>
                <a:tc>
                  <a:txBody>
                    <a:bodyPr/>
                    <a:lstStyle/>
                    <a:p>
                      <a:pPr algn="ctr"/>
                      <a:r>
                        <a:rPr lang="es-CO" sz="1300" dirty="0"/>
                        <a:t>VALOR</a:t>
                      </a:r>
                    </a:p>
                  </a:txBody>
                  <a:tcPr marT="33839" marB="33839"/>
                </a:tc>
                <a:extLst>
                  <a:ext uri="{0D108BD9-81ED-4DB2-BD59-A6C34878D82A}">
                    <a16:rowId xmlns:a16="http://schemas.microsoft.com/office/drawing/2014/main" val="10000"/>
                  </a:ext>
                </a:extLst>
              </a:tr>
              <a:tr h="1082861">
                <a:tc>
                  <a:txBody>
                    <a:bodyPr/>
                    <a:lstStyle/>
                    <a:p>
                      <a:r>
                        <a:rPr lang="es-ES" sz="1300" dirty="0"/>
                        <a:t>Mejoramiento De La Vía Que Conduce Del Municipio De Ráquira Al Centro Poblado La Candelaria, Municipio De Ráquira Departamento De Boyacá Con BPIN 2024004150430</a:t>
                      </a:r>
                      <a:endParaRPr lang="es-CO" sz="1300" dirty="0"/>
                    </a:p>
                  </a:txBody>
                  <a:tcPr marT="33839" marB="33839"/>
                </a:tc>
                <a:tc>
                  <a:txBody>
                    <a:bodyPr/>
                    <a:lstStyle/>
                    <a:p>
                      <a:pPr algn="r"/>
                      <a:r>
                        <a:rPr lang="es-CO" sz="1300" dirty="0"/>
                        <a:t>17.997.056.727,29</a:t>
                      </a:r>
                    </a:p>
                  </a:txBody>
                  <a:tcPr marT="33839" marB="33839" anchor="ctr"/>
                </a:tc>
                <a:extLst>
                  <a:ext uri="{0D108BD9-81ED-4DB2-BD59-A6C34878D82A}">
                    <a16:rowId xmlns:a16="http://schemas.microsoft.com/office/drawing/2014/main" val="10001"/>
                  </a:ext>
                </a:extLst>
              </a:tr>
              <a:tr h="879825">
                <a:tc>
                  <a:txBody>
                    <a:bodyPr/>
                    <a:lstStyle/>
                    <a:p>
                      <a:r>
                        <a:rPr lang="es-ES" sz="1300" dirty="0"/>
                        <a:t>Mejoramiento de la vía secundarla Úmbita - Puente Sisa del municipio de Úmbita - Departamento de Boyacá Con BPIN 2024004150432</a:t>
                      </a:r>
                      <a:endParaRPr lang="es-CO" sz="1300" dirty="0"/>
                    </a:p>
                  </a:txBody>
                  <a:tcPr marT="33839" marB="33839"/>
                </a:tc>
                <a:tc>
                  <a:txBody>
                    <a:bodyPr/>
                    <a:lstStyle/>
                    <a:p>
                      <a:pPr algn="r"/>
                      <a:r>
                        <a:rPr lang="es-CO" sz="1300" dirty="0"/>
                        <a:t>5.629.761.803,07</a:t>
                      </a:r>
                    </a:p>
                  </a:txBody>
                  <a:tcPr marT="33839" marB="33839" anchor="ctr"/>
                </a:tc>
                <a:extLst>
                  <a:ext uri="{0D108BD9-81ED-4DB2-BD59-A6C34878D82A}">
                    <a16:rowId xmlns:a16="http://schemas.microsoft.com/office/drawing/2014/main" val="10002"/>
                  </a:ext>
                </a:extLst>
              </a:tr>
              <a:tr h="879825">
                <a:tc>
                  <a:txBody>
                    <a:bodyPr/>
                    <a:lstStyle/>
                    <a:p>
                      <a:r>
                        <a:rPr lang="es-ES" sz="1300" dirty="0"/>
                        <a:t>Mejoramiento de la segunda etapa de la vía Troncal del Carbón en el municipio de Samacá, Departamento de Boyacá, identificado con BPIN 2024004150431</a:t>
                      </a:r>
                      <a:endParaRPr lang="es-CO" sz="1300" dirty="0"/>
                    </a:p>
                  </a:txBody>
                  <a:tcPr marT="33839" marB="33839"/>
                </a:tc>
                <a:tc>
                  <a:txBody>
                    <a:bodyPr/>
                    <a:lstStyle/>
                    <a:p>
                      <a:pPr algn="r"/>
                      <a:r>
                        <a:rPr lang="es-CO" sz="1300" dirty="0"/>
                        <a:t> 20.926.982.726,34</a:t>
                      </a:r>
                    </a:p>
                  </a:txBody>
                  <a:tcPr marT="33839" marB="33839" anchor="ctr"/>
                </a:tc>
                <a:extLst>
                  <a:ext uri="{0D108BD9-81ED-4DB2-BD59-A6C34878D82A}">
                    <a16:rowId xmlns:a16="http://schemas.microsoft.com/office/drawing/2014/main" val="10003"/>
                  </a:ext>
                </a:extLst>
              </a:tr>
              <a:tr h="879825">
                <a:tc>
                  <a:txBody>
                    <a:bodyPr/>
                    <a:lstStyle/>
                    <a:p>
                      <a:r>
                        <a:rPr lang="es-ES" sz="1300" dirty="0"/>
                        <a:t>Dotación de la plaza de mercado del municipio de Paipa en el Departamento de Boyacá”, identificado con BPIN 2025004150012</a:t>
                      </a:r>
                      <a:endParaRPr lang="es-CO" sz="1300" dirty="0"/>
                    </a:p>
                  </a:txBody>
                  <a:tcPr marT="33839" marB="33839"/>
                </a:tc>
                <a:tc>
                  <a:txBody>
                    <a:bodyPr/>
                    <a:lstStyle/>
                    <a:p>
                      <a:pPr algn="r"/>
                      <a:r>
                        <a:rPr lang="es-CO" sz="1300" dirty="0"/>
                        <a:t>2.849.153.128,32</a:t>
                      </a:r>
                    </a:p>
                  </a:txBody>
                  <a:tcPr marT="33839" marB="33839" anchor="ctr"/>
                </a:tc>
                <a:extLst>
                  <a:ext uri="{0D108BD9-81ED-4DB2-BD59-A6C34878D82A}">
                    <a16:rowId xmlns:a16="http://schemas.microsoft.com/office/drawing/2014/main" val="10004"/>
                  </a:ext>
                </a:extLst>
              </a:tr>
              <a:tr h="676788">
                <a:tc>
                  <a:txBody>
                    <a:bodyPr/>
                    <a:lstStyle/>
                    <a:p>
                      <a:r>
                        <a:rPr lang="es-CO" sz="1300" b="1" dirty="0"/>
                        <a:t>TOTAL</a:t>
                      </a:r>
                    </a:p>
                  </a:txBody>
                  <a:tcPr marT="33839" marB="33839"/>
                </a:tc>
                <a:tc>
                  <a:txBody>
                    <a:bodyPr/>
                    <a:lstStyle/>
                    <a:p>
                      <a:pPr algn="r"/>
                      <a:r>
                        <a:rPr lang="es-CO" sz="1300" b="1" dirty="0"/>
                        <a:t> 47,402,954,385.02 </a:t>
                      </a:r>
                    </a:p>
                  </a:txBody>
                  <a:tcPr marT="33839" marB="33839"/>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617138675"/>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F2A217-0AB5-E326-B485-F2ED6E80C526}"/>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04E2BD6E-5A35-DBED-838B-948765EC07F4}"/>
              </a:ext>
            </a:extLst>
          </p:cNvPr>
          <p:cNvPicPr>
            <a:picLocks noGrp="1" noRot="1" noChangeAspect="1" noMove="1" noResize="1" noEditPoints="1" noAdjustHandles="1" noChangeArrowheads="1" noChangeShapeType="1" noCrop="1"/>
          </p:cNvPicPr>
          <p:nvPr/>
        </p:nvPicPr>
        <p:blipFill>
          <a:blip r:embed="rId3"/>
          <a:stretch>
            <a:fillRect/>
          </a:stretch>
        </p:blipFill>
        <p:spPr>
          <a:xfrm flipV="1">
            <a:off x="0" y="0"/>
            <a:ext cx="12192000" cy="6858000"/>
          </a:xfrm>
          <a:prstGeom prst="rect">
            <a:avLst/>
          </a:prstGeom>
        </p:spPr>
      </p:pic>
      <p:sp>
        <p:nvSpPr>
          <p:cNvPr id="9" name="CuadroTexto 8">
            <a:extLst>
              <a:ext uri="{FF2B5EF4-FFF2-40B4-BE49-F238E27FC236}">
                <a16:creationId xmlns:a16="http://schemas.microsoft.com/office/drawing/2014/main" id="{61129F41-554D-C57B-E931-16F4231127A6}"/>
              </a:ext>
            </a:extLst>
          </p:cNvPr>
          <p:cNvSpPr txBox="1"/>
          <p:nvPr/>
        </p:nvSpPr>
        <p:spPr>
          <a:xfrm>
            <a:off x="2045819" y="228635"/>
            <a:ext cx="8100359" cy="461665"/>
          </a:xfrm>
          <a:prstGeom prst="rect">
            <a:avLst/>
          </a:prstGeom>
          <a:noFill/>
        </p:spPr>
        <p:txBody>
          <a:bodyPr wrap="none" rtlCol="0">
            <a:spAutoFit/>
          </a:bodyPr>
          <a:lstStyle/>
          <a:p>
            <a:r>
              <a:rPr lang="es-CO" sz="2400" b="1" dirty="0">
                <a:solidFill>
                  <a:schemeClr val="tx1">
                    <a:lumMod val="75000"/>
                    <a:lumOff val="25000"/>
                  </a:schemeClr>
                </a:solidFill>
                <a:latin typeface="Arial" panose="020B0604020202020204" pitchFamily="34" charset="0"/>
                <a:cs typeface="Arial" panose="020B0604020202020204" pitchFamily="34" charset="0"/>
              </a:rPr>
              <a:t>CONTRATO INTERADMINISTRATIVO No. 874 del 2023 </a:t>
            </a:r>
            <a:endParaRPr lang="es-CO" sz="2400" b="1" dirty="0">
              <a:solidFill>
                <a:schemeClr val="tx1">
                  <a:lumMod val="75000"/>
                  <a:lumOff val="25000"/>
                </a:schemeClr>
              </a:solidFill>
              <a:latin typeface="Century Gothic" panose="020B0502020202020204" pitchFamily="34" charset="0"/>
              <a:cs typeface="Arial" panose="020B0604020202020204" pitchFamily="34" charset="0"/>
            </a:endParaRPr>
          </a:p>
        </p:txBody>
      </p:sp>
      <p:graphicFrame>
        <p:nvGraphicFramePr>
          <p:cNvPr id="13" name="Tabla 12">
            <a:extLst>
              <a:ext uri="{FF2B5EF4-FFF2-40B4-BE49-F238E27FC236}">
                <a16:creationId xmlns:a16="http://schemas.microsoft.com/office/drawing/2014/main" id="{7337F19F-36B3-29E7-F4A2-A60DCB61C51C}"/>
              </a:ext>
            </a:extLst>
          </p:cNvPr>
          <p:cNvGraphicFramePr>
            <a:graphicFrameLocks noGrp="1"/>
          </p:cNvGraphicFramePr>
          <p:nvPr>
            <p:extLst>
              <p:ext uri="{D42A27DB-BD31-4B8C-83A1-F6EECF244321}">
                <p14:modId xmlns:p14="http://schemas.microsoft.com/office/powerpoint/2010/main" val="3128344143"/>
              </p:ext>
            </p:extLst>
          </p:nvPr>
        </p:nvGraphicFramePr>
        <p:xfrm>
          <a:off x="1266532" y="1828986"/>
          <a:ext cx="4707547" cy="2648576"/>
        </p:xfrm>
        <a:graphic>
          <a:graphicData uri="http://schemas.openxmlformats.org/drawingml/2006/table">
            <a:tbl>
              <a:tblPr firstRow="1" bandRow="1">
                <a:tableStyleId>{3B4B98B0-60AC-42C2-AFA5-B58CD77FA1E5}</a:tableStyleId>
              </a:tblPr>
              <a:tblGrid>
                <a:gridCol w="1663256">
                  <a:extLst>
                    <a:ext uri="{9D8B030D-6E8A-4147-A177-3AD203B41FA5}">
                      <a16:colId xmlns:a16="http://schemas.microsoft.com/office/drawing/2014/main" val="3386221600"/>
                    </a:ext>
                  </a:extLst>
                </a:gridCol>
                <a:gridCol w="3044291">
                  <a:extLst>
                    <a:ext uri="{9D8B030D-6E8A-4147-A177-3AD203B41FA5}">
                      <a16:colId xmlns:a16="http://schemas.microsoft.com/office/drawing/2014/main" val="3023588219"/>
                    </a:ext>
                  </a:extLst>
                </a:gridCol>
              </a:tblGrid>
              <a:tr h="467209">
                <a:tc>
                  <a:txBody>
                    <a:bodyPr/>
                    <a:lstStyle/>
                    <a:p>
                      <a:r>
                        <a:rPr lang="es-CO" sz="1400" b="1" dirty="0">
                          <a:latin typeface="Century Gothic" panose="020B0502020202020204" pitchFamily="34" charset="0"/>
                        </a:rPr>
                        <a:t>Valor</a:t>
                      </a:r>
                    </a:p>
                  </a:txBody>
                  <a:tcPr anchor="ctr"/>
                </a:tc>
                <a:tc>
                  <a:txBody>
                    <a:bodyPr/>
                    <a:lstStyle/>
                    <a:p>
                      <a:r>
                        <a:rPr lang="es-CO" sz="1400" b="0" dirty="0">
                          <a:latin typeface="Century Gothic" panose="020B0502020202020204" pitchFamily="34" charset="0"/>
                        </a:rPr>
                        <a:t>$2.000.000.000.00</a:t>
                      </a:r>
                    </a:p>
                  </a:txBody>
                  <a:tcPr anchor="ctr"/>
                </a:tc>
                <a:extLst>
                  <a:ext uri="{0D108BD9-81ED-4DB2-BD59-A6C34878D82A}">
                    <a16:rowId xmlns:a16="http://schemas.microsoft.com/office/drawing/2014/main" val="3799243388"/>
                  </a:ext>
                </a:extLst>
              </a:tr>
              <a:tr h="738654">
                <a:tc>
                  <a:txBody>
                    <a:bodyPr/>
                    <a:lstStyle/>
                    <a:p>
                      <a:r>
                        <a:rPr lang="es-CO" sz="1400" b="1" dirty="0">
                          <a:latin typeface="Century Gothic" panose="020B0502020202020204" pitchFamily="34" charset="0"/>
                        </a:rPr>
                        <a:t>Fecha de Inicio</a:t>
                      </a:r>
                    </a:p>
                  </a:txBody>
                  <a:tcPr anchor="ctr"/>
                </a:tc>
                <a:tc>
                  <a:txBody>
                    <a:bodyPr/>
                    <a:lstStyle/>
                    <a:p>
                      <a:r>
                        <a:rPr lang="es-CO" sz="1400" dirty="0">
                          <a:latin typeface="Century Gothic" panose="020B0502020202020204" pitchFamily="34" charset="0"/>
                        </a:rPr>
                        <a:t>29 de Junio de 2023</a:t>
                      </a:r>
                    </a:p>
                  </a:txBody>
                  <a:tcPr anchor="ctr"/>
                </a:tc>
                <a:extLst>
                  <a:ext uri="{0D108BD9-81ED-4DB2-BD59-A6C34878D82A}">
                    <a16:rowId xmlns:a16="http://schemas.microsoft.com/office/drawing/2014/main" val="4084991408"/>
                  </a:ext>
                </a:extLst>
              </a:tr>
              <a:tr h="846547">
                <a:tc>
                  <a:txBody>
                    <a:bodyPr/>
                    <a:lstStyle/>
                    <a:p>
                      <a:r>
                        <a:rPr lang="es-CO" sz="1400" b="1" dirty="0">
                          <a:latin typeface="Century Gothic" panose="020B0502020202020204" pitchFamily="34" charset="0"/>
                        </a:rPr>
                        <a:t>Fecha de terminación </a:t>
                      </a:r>
                    </a:p>
                  </a:txBody>
                  <a:tcPr anchor="ctr"/>
                </a:tc>
                <a:tc>
                  <a:txBody>
                    <a:bodyPr/>
                    <a:lstStyle/>
                    <a:p>
                      <a:r>
                        <a:rPr lang="es-CO" sz="1400" dirty="0">
                          <a:latin typeface="Century Gothic" panose="020B0502020202020204" pitchFamily="34" charset="0"/>
                        </a:rPr>
                        <a:t>31 de marzo de 2024</a:t>
                      </a:r>
                    </a:p>
                  </a:txBody>
                  <a:tcPr anchor="ctr"/>
                </a:tc>
                <a:extLst>
                  <a:ext uri="{0D108BD9-81ED-4DB2-BD59-A6C34878D82A}">
                    <a16:rowId xmlns:a16="http://schemas.microsoft.com/office/drawing/2014/main" val="2460182974"/>
                  </a:ext>
                </a:extLst>
              </a:tr>
              <a:tr h="596166">
                <a:tc>
                  <a:txBody>
                    <a:bodyPr/>
                    <a:lstStyle/>
                    <a:p>
                      <a:r>
                        <a:rPr lang="es-CO" sz="1400" b="1" dirty="0">
                          <a:latin typeface="Century Gothic" panose="020B0502020202020204" pitchFamily="34" charset="0"/>
                        </a:rPr>
                        <a:t>Estado </a:t>
                      </a:r>
                    </a:p>
                  </a:txBody>
                  <a:tcPr anchor="ctr"/>
                </a:tc>
                <a:tc>
                  <a:txBody>
                    <a:bodyPr/>
                    <a:lstStyle/>
                    <a:p>
                      <a:r>
                        <a:rPr lang="es-CO" sz="1400" dirty="0">
                          <a:latin typeface="Century Gothic" panose="020B0502020202020204" pitchFamily="34" charset="0"/>
                        </a:rPr>
                        <a:t>En liquidación </a:t>
                      </a:r>
                    </a:p>
                  </a:txBody>
                  <a:tcPr anchor="ctr"/>
                </a:tc>
                <a:extLst>
                  <a:ext uri="{0D108BD9-81ED-4DB2-BD59-A6C34878D82A}">
                    <a16:rowId xmlns:a16="http://schemas.microsoft.com/office/drawing/2014/main" val="4105986489"/>
                  </a:ext>
                </a:extLst>
              </a:tr>
            </a:tbl>
          </a:graphicData>
        </a:graphic>
      </p:graphicFrame>
      <p:pic>
        <p:nvPicPr>
          <p:cNvPr id="12" name="Imagen 11">
            <a:extLst>
              <a:ext uri="{FF2B5EF4-FFF2-40B4-BE49-F238E27FC236}">
                <a16:creationId xmlns:a16="http://schemas.microsoft.com/office/drawing/2014/main" id="{41FD4DB8-D769-0BA6-1B1A-12C7870DB285}"/>
              </a:ext>
            </a:extLst>
          </p:cNvPr>
          <p:cNvPicPr>
            <a:picLocks noChangeAspect="1"/>
          </p:cNvPicPr>
          <p:nvPr/>
        </p:nvPicPr>
        <p:blipFill>
          <a:blip r:embed="rId4"/>
          <a:srcRect r="55260"/>
          <a:stretch/>
        </p:blipFill>
        <p:spPr>
          <a:xfrm>
            <a:off x="3492917" y="5892720"/>
            <a:ext cx="2481162" cy="1045047"/>
          </a:xfrm>
          <a:prstGeom prst="rect">
            <a:avLst/>
          </a:prstGeom>
        </p:spPr>
      </p:pic>
      <p:pic>
        <p:nvPicPr>
          <p:cNvPr id="14" name="Imagen 13" descr="Logotipo&#10;&#10;Descripción generada automáticamente">
            <a:extLst>
              <a:ext uri="{FF2B5EF4-FFF2-40B4-BE49-F238E27FC236}">
                <a16:creationId xmlns:a16="http://schemas.microsoft.com/office/drawing/2014/main" id="{0008596B-C654-7A0F-D42E-7BE8245286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50983" y="5824372"/>
            <a:ext cx="1447800" cy="977182"/>
          </a:xfrm>
          <a:prstGeom prst="rect">
            <a:avLst/>
          </a:prstGeom>
        </p:spPr>
      </p:pic>
      <p:graphicFrame>
        <p:nvGraphicFramePr>
          <p:cNvPr id="7" name="Tabla 6">
            <a:extLst>
              <a:ext uri="{FF2B5EF4-FFF2-40B4-BE49-F238E27FC236}">
                <a16:creationId xmlns:a16="http://schemas.microsoft.com/office/drawing/2014/main" id="{9F66CA48-C524-9221-672C-F35330E9EAFD}"/>
              </a:ext>
            </a:extLst>
          </p:cNvPr>
          <p:cNvGraphicFramePr>
            <a:graphicFrameLocks noGrp="1"/>
          </p:cNvGraphicFramePr>
          <p:nvPr>
            <p:extLst>
              <p:ext uri="{D42A27DB-BD31-4B8C-83A1-F6EECF244321}">
                <p14:modId xmlns:p14="http://schemas.microsoft.com/office/powerpoint/2010/main" val="1114395251"/>
              </p:ext>
            </p:extLst>
          </p:nvPr>
        </p:nvGraphicFramePr>
        <p:xfrm>
          <a:off x="6763245" y="1734362"/>
          <a:ext cx="3671076" cy="2743200"/>
        </p:xfrm>
        <a:graphic>
          <a:graphicData uri="http://schemas.openxmlformats.org/drawingml/2006/table">
            <a:tbl>
              <a:tblPr firstRow="1" bandRow="1">
                <a:tableStyleId>{0E3FDE45-AF77-4B5C-9715-49D594BDF05E}</a:tableStyleId>
              </a:tblPr>
              <a:tblGrid>
                <a:gridCol w="1835538">
                  <a:extLst>
                    <a:ext uri="{9D8B030D-6E8A-4147-A177-3AD203B41FA5}">
                      <a16:colId xmlns:a16="http://schemas.microsoft.com/office/drawing/2014/main" val="1309804575"/>
                    </a:ext>
                  </a:extLst>
                </a:gridCol>
                <a:gridCol w="1835538">
                  <a:extLst>
                    <a:ext uri="{9D8B030D-6E8A-4147-A177-3AD203B41FA5}">
                      <a16:colId xmlns:a16="http://schemas.microsoft.com/office/drawing/2014/main" val="2453841416"/>
                    </a:ext>
                  </a:extLst>
                </a:gridCol>
              </a:tblGrid>
              <a:tr h="267993">
                <a:tc>
                  <a:txBody>
                    <a:bodyPr/>
                    <a:lstStyle/>
                    <a:p>
                      <a:pPr algn="ctr"/>
                      <a:r>
                        <a:rPr lang="es-CO" sz="1400" dirty="0"/>
                        <a:t>GIRO</a:t>
                      </a:r>
                    </a:p>
                  </a:txBody>
                  <a:tcPr anchor="ctr"/>
                </a:tc>
                <a:tc>
                  <a:txBody>
                    <a:bodyPr/>
                    <a:lstStyle/>
                    <a:p>
                      <a:pPr algn="ctr"/>
                      <a:r>
                        <a:rPr lang="es-CO" sz="1400" dirty="0"/>
                        <a:t>VALOR RECIBIDO </a:t>
                      </a:r>
                    </a:p>
                  </a:txBody>
                  <a:tcPr anchor="ctr"/>
                </a:tc>
                <a:extLst>
                  <a:ext uri="{0D108BD9-81ED-4DB2-BD59-A6C34878D82A}">
                    <a16:rowId xmlns:a16="http://schemas.microsoft.com/office/drawing/2014/main" val="4168013603"/>
                  </a:ext>
                </a:extLst>
              </a:tr>
              <a:tr h="267993">
                <a:tc>
                  <a:txBody>
                    <a:bodyPr/>
                    <a:lstStyle/>
                    <a:p>
                      <a:pPr algn="ctr"/>
                      <a:r>
                        <a:rPr lang="es-CO" sz="1400" dirty="0"/>
                        <a:t>ACTA 01</a:t>
                      </a:r>
                    </a:p>
                  </a:txBody>
                  <a:tcPr anchor="ctr"/>
                </a:tc>
                <a:tc>
                  <a:txBody>
                    <a:bodyPr/>
                    <a:lstStyle/>
                    <a:p>
                      <a:pPr algn="r"/>
                      <a:r>
                        <a:rPr lang="es-CO" sz="1400" dirty="0"/>
                        <a:t>$532.663.470.00</a:t>
                      </a:r>
                    </a:p>
                  </a:txBody>
                  <a:tcPr/>
                </a:tc>
                <a:extLst>
                  <a:ext uri="{0D108BD9-81ED-4DB2-BD59-A6C34878D82A}">
                    <a16:rowId xmlns:a16="http://schemas.microsoft.com/office/drawing/2014/main" val="3336217693"/>
                  </a:ext>
                </a:extLst>
              </a:tr>
              <a:tr h="267993">
                <a:tc>
                  <a:txBody>
                    <a:bodyPr/>
                    <a:lstStyle/>
                    <a:p>
                      <a:pPr algn="ctr"/>
                      <a:r>
                        <a:rPr lang="es-CO" sz="1400" dirty="0"/>
                        <a:t>ACTA 02 </a:t>
                      </a:r>
                    </a:p>
                  </a:txBody>
                  <a:tcPr anchor="ctr"/>
                </a:tc>
                <a:tc>
                  <a:txBody>
                    <a:bodyPr/>
                    <a:lstStyle/>
                    <a:p>
                      <a:pPr algn="r"/>
                      <a:r>
                        <a:rPr lang="es-CO" sz="1400" dirty="0"/>
                        <a:t>$454.460.085.00</a:t>
                      </a:r>
                    </a:p>
                  </a:txBody>
                  <a:tcPr/>
                </a:tc>
                <a:extLst>
                  <a:ext uri="{0D108BD9-81ED-4DB2-BD59-A6C34878D82A}">
                    <a16:rowId xmlns:a16="http://schemas.microsoft.com/office/drawing/2014/main" val="105379113"/>
                  </a:ext>
                </a:extLst>
              </a:tr>
              <a:tr h="267993">
                <a:tc>
                  <a:txBody>
                    <a:bodyPr/>
                    <a:lstStyle/>
                    <a:p>
                      <a:pPr algn="ctr"/>
                      <a:r>
                        <a:rPr lang="es-CO" sz="1400" dirty="0"/>
                        <a:t>ACTA 03</a:t>
                      </a:r>
                    </a:p>
                  </a:txBody>
                  <a:tcPr anchor="ctr"/>
                </a:tc>
                <a:tc>
                  <a:txBody>
                    <a:bodyPr/>
                    <a:lstStyle/>
                    <a:p>
                      <a:pPr algn="r"/>
                      <a:r>
                        <a:rPr lang="es-CO" sz="1400" dirty="0"/>
                        <a:t>$123.565.374.33</a:t>
                      </a:r>
                    </a:p>
                  </a:txBody>
                  <a:tcPr/>
                </a:tc>
                <a:extLst>
                  <a:ext uri="{0D108BD9-81ED-4DB2-BD59-A6C34878D82A}">
                    <a16:rowId xmlns:a16="http://schemas.microsoft.com/office/drawing/2014/main" val="2590862873"/>
                  </a:ext>
                </a:extLst>
              </a:tr>
              <a:tr h="267993">
                <a:tc>
                  <a:txBody>
                    <a:bodyPr/>
                    <a:lstStyle/>
                    <a:p>
                      <a:pPr algn="ctr"/>
                      <a:r>
                        <a:rPr lang="es-CO" sz="1400" dirty="0"/>
                        <a:t>ACTA 04</a:t>
                      </a:r>
                    </a:p>
                  </a:txBody>
                  <a:tcPr anchor="ctr"/>
                </a:tc>
                <a:tc>
                  <a:txBody>
                    <a:bodyPr/>
                    <a:lstStyle/>
                    <a:p>
                      <a:pPr algn="r"/>
                      <a:r>
                        <a:rPr lang="es-CO" sz="1400" dirty="0"/>
                        <a:t>$64.277.581.00</a:t>
                      </a:r>
                    </a:p>
                  </a:txBody>
                  <a:tcPr/>
                </a:tc>
                <a:extLst>
                  <a:ext uri="{0D108BD9-81ED-4DB2-BD59-A6C34878D82A}">
                    <a16:rowId xmlns:a16="http://schemas.microsoft.com/office/drawing/2014/main" val="3960711883"/>
                  </a:ext>
                </a:extLst>
              </a:tr>
              <a:tr h="267993">
                <a:tc>
                  <a:txBody>
                    <a:bodyPr/>
                    <a:lstStyle/>
                    <a:p>
                      <a:pPr algn="ctr"/>
                      <a:r>
                        <a:rPr lang="es-CO" sz="1400" dirty="0"/>
                        <a:t>ACTA 05</a:t>
                      </a:r>
                    </a:p>
                  </a:txBody>
                  <a:tcPr anchor="ctr"/>
                </a:tc>
                <a:tc>
                  <a:txBody>
                    <a:bodyPr/>
                    <a:lstStyle/>
                    <a:p>
                      <a:pPr algn="r"/>
                      <a:r>
                        <a:rPr lang="es-CO" sz="1400" dirty="0"/>
                        <a:t>$54.110.255.53</a:t>
                      </a:r>
                    </a:p>
                  </a:txBody>
                  <a:tcPr/>
                </a:tc>
                <a:extLst>
                  <a:ext uri="{0D108BD9-81ED-4DB2-BD59-A6C34878D82A}">
                    <a16:rowId xmlns:a16="http://schemas.microsoft.com/office/drawing/2014/main" val="3260283844"/>
                  </a:ext>
                </a:extLst>
              </a:tr>
              <a:tr h="267993">
                <a:tc>
                  <a:txBody>
                    <a:bodyPr/>
                    <a:lstStyle/>
                    <a:p>
                      <a:pPr algn="ctr"/>
                      <a:r>
                        <a:rPr lang="es-CO" sz="1400" dirty="0"/>
                        <a:t>ACTA 06</a:t>
                      </a:r>
                    </a:p>
                  </a:txBody>
                  <a:tcPr anchor="ctr"/>
                </a:tc>
                <a:tc>
                  <a:txBody>
                    <a:bodyPr/>
                    <a:lstStyle/>
                    <a:p>
                      <a:pPr algn="r"/>
                      <a:r>
                        <a:rPr lang="es-CO" sz="1400" dirty="0"/>
                        <a:t>$167.152.50</a:t>
                      </a:r>
                    </a:p>
                  </a:txBody>
                  <a:tcPr/>
                </a:tc>
                <a:extLst>
                  <a:ext uri="{0D108BD9-81ED-4DB2-BD59-A6C34878D82A}">
                    <a16:rowId xmlns:a16="http://schemas.microsoft.com/office/drawing/2014/main" val="281757928"/>
                  </a:ext>
                </a:extLst>
              </a:tr>
              <a:tr h="267993">
                <a:tc>
                  <a:txBody>
                    <a:bodyPr/>
                    <a:lstStyle/>
                    <a:p>
                      <a:pPr algn="ctr"/>
                      <a:r>
                        <a:rPr lang="es-CO" sz="1400" dirty="0"/>
                        <a:t>ACTA 07</a:t>
                      </a:r>
                    </a:p>
                  </a:txBody>
                  <a:tcPr anchor="ctr"/>
                </a:tc>
                <a:tc>
                  <a:txBody>
                    <a:bodyPr/>
                    <a:lstStyle/>
                    <a:p>
                      <a:pPr algn="r"/>
                      <a:r>
                        <a:rPr lang="es-CO" sz="1400" dirty="0"/>
                        <a:t>$10.888.029.12</a:t>
                      </a:r>
                    </a:p>
                  </a:txBody>
                  <a:tcPr/>
                </a:tc>
                <a:extLst>
                  <a:ext uri="{0D108BD9-81ED-4DB2-BD59-A6C34878D82A}">
                    <a16:rowId xmlns:a16="http://schemas.microsoft.com/office/drawing/2014/main" val="1335570039"/>
                  </a:ext>
                </a:extLst>
              </a:tr>
              <a:tr h="267993">
                <a:tc>
                  <a:txBody>
                    <a:bodyPr/>
                    <a:lstStyle/>
                    <a:p>
                      <a:pPr algn="ctr"/>
                      <a:r>
                        <a:rPr lang="es-CO" sz="1400" dirty="0"/>
                        <a:t>ACTA 08</a:t>
                      </a:r>
                    </a:p>
                  </a:txBody>
                  <a:tcPr anchor="ctr"/>
                </a:tc>
                <a:tc>
                  <a:txBody>
                    <a:bodyPr/>
                    <a:lstStyle/>
                    <a:p>
                      <a:pPr algn="r"/>
                      <a:r>
                        <a:rPr lang="es-CO" sz="1400" dirty="0"/>
                        <a:t>$413.357.666.08</a:t>
                      </a:r>
                    </a:p>
                  </a:txBody>
                  <a:tcPr/>
                </a:tc>
                <a:extLst>
                  <a:ext uri="{0D108BD9-81ED-4DB2-BD59-A6C34878D82A}">
                    <a16:rowId xmlns:a16="http://schemas.microsoft.com/office/drawing/2014/main" val="2611440067"/>
                  </a:ext>
                </a:extLst>
              </a:tr>
            </a:tbl>
          </a:graphicData>
        </a:graphic>
      </p:graphicFrame>
      <p:sp>
        <p:nvSpPr>
          <p:cNvPr id="11" name="CuadroTexto 10">
            <a:extLst>
              <a:ext uri="{FF2B5EF4-FFF2-40B4-BE49-F238E27FC236}">
                <a16:creationId xmlns:a16="http://schemas.microsoft.com/office/drawing/2014/main" id="{56C6A7EE-8DA8-96C2-921A-F71878E9C205}"/>
              </a:ext>
            </a:extLst>
          </p:cNvPr>
          <p:cNvSpPr txBox="1"/>
          <p:nvPr/>
        </p:nvSpPr>
        <p:spPr>
          <a:xfrm>
            <a:off x="961733" y="4624043"/>
            <a:ext cx="10268533" cy="1384995"/>
          </a:xfrm>
          <a:prstGeom prst="rect">
            <a:avLst/>
          </a:prstGeom>
          <a:noFill/>
        </p:spPr>
        <p:txBody>
          <a:bodyPr wrap="square">
            <a:spAutoFit/>
          </a:bodyPr>
          <a:lstStyle/>
          <a:p>
            <a:pPr algn="just"/>
            <a:r>
              <a:rPr lang="es-ES" sz="1200" dirty="0">
                <a:latin typeface="Arial" panose="020B0604020202020204" pitchFamily="34" charset="0"/>
                <a:cs typeface="Arial" panose="020B0604020202020204" pitchFamily="34" charset="0"/>
              </a:rPr>
              <a:t>Para el proceso de liquidación, hacen parte los siguientes conceptos: </a:t>
            </a:r>
          </a:p>
          <a:p>
            <a:pPr marL="171450" indent="-171450" algn="just">
              <a:buFont typeface="Arial" panose="020B0604020202020204" pitchFamily="34" charset="0"/>
              <a:buChar char="•"/>
            </a:pPr>
            <a:r>
              <a:rPr lang="es-ES" sz="1200" i="1" dirty="0">
                <a:latin typeface="Arial" panose="020B0604020202020204" pitchFamily="34" charset="0"/>
                <a:cs typeface="Arial" panose="020B0604020202020204" pitchFamily="34" charset="0"/>
              </a:rPr>
              <a:t>Liquidación </a:t>
            </a:r>
            <a:r>
              <a:rPr lang="es-ES" sz="1200" b="1" i="1" dirty="0">
                <a:latin typeface="Arial" panose="020B0604020202020204" pitchFamily="34" charset="0"/>
                <a:cs typeface="Arial" panose="020B0604020202020204" pitchFamily="34" charset="0"/>
              </a:rPr>
              <a:t>$270.456.571.50, </a:t>
            </a:r>
            <a:r>
              <a:rPr lang="es-ES" sz="1200" i="1" dirty="0">
                <a:latin typeface="Arial" panose="020B0604020202020204" pitchFamily="34" charset="0"/>
                <a:cs typeface="Arial" panose="020B0604020202020204" pitchFamily="34" charset="0"/>
              </a:rPr>
              <a:t>este valor se encuentra sujeto a aprobación.</a:t>
            </a:r>
          </a:p>
          <a:p>
            <a:pPr marL="171450" indent="-171450" algn="just">
              <a:buFont typeface="Arial" panose="020B0604020202020204" pitchFamily="34" charset="0"/>
              <a:buChar char="•"/>
            </a:pPr>
            <a:r>
              <a:rPr lang="es-ES" sz="1200" i="1" dirty="0">
                <a:latin typeface="Arial" panose="020B0604020202020204" pitchFamily="34" charset="0"/>
                <a:cs typeface="Arial" panose="020B0604020202020204" pitchFamily="34" charset="0"/>
              </a:rPr>
              <a:t>Mantenimiento Excavadora Komatsu, de la cual se encuentra pendiente la entrega de correcciones del informe y el pago correspondiente al proveedor CONTROLES 	INDUSTRIALES E.U.. </a:t>
            </a:r>
          </a:p>
          <a:p>
            <a:pPr marL="171450" indent="-171450" algn="just">
              <a:buFont typeface="Arial" panose="020B0604020202020204" pitchFamily="34" charset="0"/>
              <a:buChar char="•"/>
            </a:pPr>
            <a:r>
              <a:rPr lang="es-ES" sz="1200" i="1" dirty="0">
                <a:latin typeface="Arial" panose="020B0604020202020204" pitchFamily="34" charset="0"/>
                <a:cs typeface="Arial" panose="020B0604020202020204" pitchFamily="34" charset="0"/>
              </a:rPr>
              <a:t>Traslados maquinaria distrito de Alto Chicamocha y Firavitoba, los cuales ya fueron aprobados.</a:t>
            </a:r>
          </a:p>
          <a:p>
            <a:pPr marL="171450" indent="-171450" algn="just">
              <a:buFont typeface="Arial" panose="020B0604020202020204" pitchFamily="34" charset="0"/>
              <a:buChar char="•"/>
            </a:pPr>
            <a:r>
              <a:rPr lang="es-ES" sz="1200" i="1" dirty="0">
                <a:latin typeface="Arial" panose="020B0604020202020204" pitchFamily="34" charset="0"/>
                <a:cs typeface="Arial" panose="020B0604020202020204" pitchFamily="34" charset="0"/>
              </a:rPr>
              <a:t>Combustible estación Galvis y Jaimes distrito de Lebrija Santander, del cual se encuentra pendiente la devolución anticipo debido a que no fue ejecutado.</a:t>
            </a:r>
            <a:endParaRPr lang="es-CO" sz="1200" dirty="0"/>
          </a:p>
        </p:txBody>
      </p:sp>
      <p:sp>
        <p:nvSpPr>
          <p:cNvPr id="3" name="Rectángulo 2">
            <a:extLst>
              <a:ext uri="{FF2B5EF4-FFF2-40B4-BE49-F238E27FC236}">
                <a16:creationId xmlns:a16="http://schemas.microsoft.com/office/drawing/2014/main" id="{C37A4D1B-8B60-6B78-83FA-4A8E57B21721}"/>
              </a:ext>
            </a:extLst>
          </p:cNvPr>
          <p:cNvSpPr/>
          <p:nvPr/>
        </p:nvSpPr>
        <p:spPr>
          <a:xfrm>
            <a:off x="961733" y="839325"/>
            <a:ext cx="10268533" cy="74601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MX" b="1" dirty="0">
                <a:solidFill>
                  <a:schemeClr val="tx1"/>
                </a:solidFill>
                <a:latin typeface="Century Gothic" panose="020B0502020202020204" pitchFamily="34" charset="0"/>
                <a:cs typeface="Arial" panose="020B0604020202020204" pitchFamily="34" charset="0"/>
              </a:rPr>
              <a:t>OBJETO: </a:t>
            </a:r>
            <a:r>
              <a:rPr lang="es-MX" dirty="0">
                <a:solidFill>
                  <a:schemeClr val="tx1"/>
                </a:solidFill>
                <a:effectLst/>
                <a:latin typeface="Century Gothic" panose="020B0502020202020204" pitchFamily="34" charset="0"/>
                <a:ea typeface="Times New Roman" panose="02020603050405020304" pitchFamily="18" charset="0"/>
                <a:cs typeface="Arial" panose="020B0604020202020204" pitchFamily="34" charset="0"/>
              </a:rPr>
              <a:t>Prestar servicios de administración y alquiler de maquinaria que permita la prestación del servicio público en los distritos de adecuación de tierras de propiedad de la Agencia de Desarrollo Rural (</a:t>
            </a:r>
            <a:r>
              <a:rPr lang="es-MX" b="1" dirty="0">
                <a:solidFill>
                  <a:schemeClr val="tx1"/>
                </a:solidFill>
                <a:effectLst/>
                <a:latin typeface="Century Gothic" panose="020B0502020202020204" pitchFamily="34" charset="0"/>
                <a:ea typeface="Times New Roman" panose="02020603050405020304" pitchFamily="18" charset="0"/>
                <a:cs typeface="Arial" panose="020B0604020202020204" pitchFamily="34" charset="0"/>
              </a:rPr>
              <a:t>A.D.R</a:t>
            </a:r>
            <a:r>
              <a:rPr lang="es-MX" dirty="0">
                <a:solidFill>
                  <a:schemeClr val="tx1"/>
                </a:solidFill>
                <a:effectLst/>
                <a:latin typeface="Century Gothic" panose="020B0502020202020204" pitchFamily="34" charset="0"/>
                <a:ea typeface="Times New Roman" panose="02020603050405020304" pitchFamily="18" charset="0"/>
                <a:cs typeface="Arial" panose="020B0604020202020204" pitchFamily="34" charset="0"/>
              </a:rPr>
              <a:t>)</a:t>
            </a:r>
            <a:endParaRPr lang="es-MX" b="1" dirty="0">
              <a:solidFill>
                <a:schemeClr val="tx1"/>
              </a:solidFill>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4695807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FA5017-7EFA-7974-67B9-52CD7BD10C5E}"/>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7FEB681D-BD16-8AC3-D418-A0688A9FADA8}"/>
              </a:ext>
            </a:extLst>
          </p:cNvPr>
          <p:cNvPicPr>
            <a:picLocks noGrp="1" noRot="1" noChangeAspect="1" noMove="1" noResize="1" noEditPoints="1" noAdjustHandles="1" noChangeArrowheads="1" noChangeShapeType="1" noCrop="1"/>
          </p:cNvPicPr>
          <p:nvPr/>
        </p:nvPicPr>
        <p:blipFill>
          <a:blip r:embed="rId3"/>
          <a:stretch>
            <a:fillRect/>
          </a:stretch>
        </p:blipFill>
        <p:spPr>
          <a:xfrm flipV="1">
            <a:off x="0" y="0"/>
            <a:ext cx="12192000" cy="6858000"/>
          </a:xfrm>
          <a:prstGeom prst="rect">
            <a:avLst/>
          </a:prstGeom>
        </p:spPr>
      </p:pic>
      <p:sp>
        <p:nvSpPr>
          <p:cNvPr id="9" name="CuadroTexto 8">
            <a:extLst>
              <a:ext uri="{FF2B5EF4-FFF2-40B4-BE49-F238E27FC236}">
                <a16:creationId xmlns:a16="http://schemas.microsoft.com/office/drawing/2014/main" id="{7E4A4619-37FB-6F48-A69B-E666EAF4B8D1}"/>
              </a:ext>
            </a:extLst>
          </p:cNvPr>
          <p:cNvSpPr txBox="1"/>
          <p:nvPr/>
        </p:nvSpPr>
        <p:spPr>
          <a:xfrm>
            <a:off x="2329822" y="230391"/>
            <a:ext cx="7851829" cy="461665"/>
          </a:xfrm>
          <a:prstGeom prst="rect">
            <a:avLst/>
          </a:prstGeom>
          <a:noFill/>
        </p:spPr>
        <p:txBody>
          <a:bodyPr wrap="none" rtlCol="0">
            <a:spAutoFit/>
          </a:bodyPr>
          <a:lstStyle/>
          <a:p>
            <a:r>
              <a:rPr lang="es-ES" sz="2400" b="1" dirty="0">
                <a:solidFill>
                  <a:schemeClr val="tx1">
                    <a:lumMod val="75000"/>
                    <a:lumOff val="25000"/>
                  </a:schemeClr>
                </a:solidFill>
                <a:latin typeface="Century Gothic" panose="020B0502020202020204" pitchFamily="34" charset="0"/>
                <a:cs typeface="Arial" panose="020B0604020202020204" pitchFamily="34" charset="0"/>
              </a:rPr>
              <a:t>CONTRATO INTERADMINISTRATIVO No. 3039 de 2024</a:t>
            </a:r>
            <a:endParaRPr lang="es-CO" sz="2400" b="1" dirty="0">
              <a:solidFill>
                <a:schemeClr val="tx1">
                  <a:lumMod val="75000"/>
                  <a:lumOff val="25000"/>
                </a:schemeClr>
              </a:solidFill>
              <a:latin typeface="Century Gothic" panose="020B0502020202020204" pitchFamily="34" charset="0"/>
              <a:cs typeface="Arial" panose="020B0604020202020204" pitchFamily="34" charset="0"/>
            </a:endParaRPr>
          </a:p>
        </p:txBody>
      </p:sp>
      <p:sp>
        <p:nvSpPr>
          <p:cNvPr id="10" name="Rectángulo 9">
            <a:extLst>
              <a:ext uri="{FF2B5EF4-FFF2-40B4-BE49-F238E27FC236}">
                <a16:creationId xmlns:a16="http://schemas.microsoft.com/office/drawing/2014/main" id="{273FB2BC-FFF4-4B70-C2C8-237C3CD8DEED}"/>
              </a:ext>
            </a:extLst>
          </p:cNvPr>
          <p:cNvSpPr/>
          <p:nvPr/>
        </p:nvSpPr>
        <p:spPr>
          <a:xfrm>
            <a:off x="615526" y="786780"/>
            <a:ext cx="11280423" cy="133269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sz="1600" b="1" dirty="0">
                <a:solidFill>
                  <a:schemeClr val="tx1"/>
                </a:solidFill>
                <a:latin typeface="Century Gothic" panose="020B0502020202020204" pitchFamily="34" charset="0"/>
                <a:cs typeface="Arial" panose="020B0604020202020204" pitchFamily="34" charset="0"/>
              </a:rPr>
              <a:t>OBJETO</a:t>
            </a:r>
            <a:r>
              <a:rPr lang="es-MX" sz="1600" dirty="0">
                <a:solidFill>
                  <a:schemeClr val="tx1"/>
                </a:solidFill>
                <a:latin typeface="Century Gothic" panose="020B0502020202020204" pitchFamily="34" charset="0"/>
                <a:cs typeface="Arial" panose="020B0604020202020204" pitchFamily="34" charset="0"/>
              </a:rPr>
              <a:t>: </a:t>
            </a:r>
            <a:r>
              <a:rPr lang="es-ES" sz="1600" dirty="0">
                <a:solidFill>
                  <a:schemeClr val="tx1"/>
                </a:solidFill>
                <a:latin typeface="Century Gothic" panose="020B0502020202020204" pitchFamily="34" charset="0"/>
                <a:cs typeface="Arial" panose="020B0604020202020204" pitchFamily="34" charset="0"/>
              </a:rPr>
              <a:t>Prestación de servicios para apoyar la atención de emergencias producto de la temporada de lluvias que afecta parte del territorio del departamento, conforme al decreto de calamidad pública 602 del 04 de julio de 2024 del departamento de Boyacá. (MAQUINARIA GESITION DEL RIESGO)</a:t>
            </a:r>
          </a:p>
        </p:txBody>
      </p:sp>
      <p:graphicFrame>
        <p:nvGraphicFramePr>
          <p:cNvPr id="13" name="Tabla 12">
            <a:extLst>
              <a:ext uri="{FF2B5EF4-FFF2-40B4-BE49-F238E27FC236}">
                <a16:creationId xmlns:a16="http://schemas.microsoft.com/office/drawing/2014/main" id="{ED939E9C-F7E1-0799-B3BD-BCAC7D99B945}"/>
              </a:ext>
            </a:extLst>
          </p:cNvPr>
          <p:cNvGraphicFramePr>
            <a:graphicFrameLocks noGrp="1"/>
          </p:cNvGraphicFramePr>
          <p:nvPr>
            <p:extLst>
              <p:ext uri="{D42A27DB-BD31-4B8C-83A1-F6EECF244321}">
                <p14:modId xmlns:p14="http://schemas.microsoft.com/office/powerpoint/2010/main" val="1142141009"/>
              </p:ext>
            </p:extLst>
          </p:nvPr>
        </p:nvGraphicFramePr>
        <p:xfrm>
          <a:off x="615526" y="2459369"/>
          <a:ext cx="4256336" cy="3271467"/>
        </p:xfrm>
        <a:graphic>
          <a:graphicData uri="http://schemas.openxmlformats.org/drawingml/2006/table">
            <a:tbl>
              <a:tblPr firstRow="1" bandRow="1">
                <a:tableStyleId>{3B4B98B0-60AC-42C2-AFA5-B58CD77FA1E5}</a:tableStyleId>
              </a:tblPr>
              <a:tblGrid>
                <a:gridCol w="1631518">
                  <a:extLst>
                    <a:ext uri="{9D8B030D-6E8A-4147-A177-3AD203B41FA5}">
                      <a16:colId xmlns:a16="http://schemas.microsoft.com/office/drawing/2014/main" val="3386221600"/>
                    </a:ext>
                  </a:extLst>
                </a:gridCol>
                <a:gridCol w="2624818">
                  <a:extLst>
                    <a:ext uri="{9D8B030D-6E8A-4147-A177-3AD203B41FA5}">
                      <a16:colId xmlns:a16="http://schemas.microsoft.com/office/drawing/2014/main" val="3023588219"/>
                    </a:ext>
                  </a:extLst>
                </a:gridCol>
              </a:tblGrid>
              <a:tr h="688945">
                <a:tc>
                  <a:txBody>
                    <a:bodyPr/>
                    <a:lstStyle/>
                    <a:p>
                      <a:r>
                        <a:rPr lang="es-CO" sz="1400" b="1" dirty="0">
                          <a:latin typeface="Century Gothic" panose="020B0502020202020204" pitchFamily="34" charset="0"/>
                        </a:rPr>
                        <a:t>Valor</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CO" sz="1400" b="0" kern="1200" dirty="0">
                        <a:solidFill>
                          <a:schemeClr val="tx1"/>
                        </a:solidFill>
                        <a:latin typeface="Century Gothic" panose="020B0502020202020204" pitchFamily="34" charset="0"/>
                        <a:ea typeface="+mn-ea"/>
                        <a:cs typeface="+mn-cs"/>
                      </a:endParaRPr>
                    </a:p>
                    <a:p>
                      <a:pPr algn="l"/>
                      <a:r>
                        <a:rPr lang="es-CO" sz="1400" b="0" kern="1200" dirty="0">
                          <a:solidFill>
                            <a:schemeClr val="tx1"/>
                          </a:solidFill>
                          <a:latin typeface="Century Gothic" panose="020B0502020202020204" pitchFamily="34" charset="0"/>
                          <a:ea typeface="+mn-ea"/>
                          <a:cs typeface="+mn-cs"/>
                        </a:rPr>
                        <a:t>$ </a:t>
                      </a:r>
                      <a:r>
                        <a:rPr lang="es-ES" sz="1400" b="0" kern="1200" dirty="0">
                          <a:solidFill>
                            <a:schemeClr val="tx1"/>
                          </a:solidFill>
                          <a:effectLst/>
                          <a:latin typeface="Century Gothic" panose="020B0502020202020204" pitchFamily="34" charset="0"/>
                          <a:ea typeface="+mn-ea"/>
                          <a:cs typeface="+mn-cs"/>
                        </a:rPr>
                        <a:t>1.000.000.000.00</a:t>
                      </a:r>
                      <a:endParaRPr lang="es-CO" sz="1400" b="0" kern="1200" dirty="0">
                        <a:solidFill>
                          <a:schemeClr val="tx1"/>
                        </a:solidFill>
                        <a:latin typeface="Century Gothic" panose="020B0502020202020204" pitchFamily="34" charset="0"/>
                        <a:ea typeface="+mn-ea"/>
                        <a:cs typeface="+mn-cs"/>
                      </a:endParaRPr>
                    </a:p>
                    <a:p>
                      <a:pPr algn="l"/>
                      <a:endParaRPr lang="es-CO" sz="1400" b="0" dirty="0">
                        <a:latin typeface="Century Gothic" panose="020B0502020202020204" pitchFamily="34" charset="0"/>
                      </a:endParaRPr>
                    </a:p>
                  </a:txBody>
                  <a:tcPr anchor="ctr"/>
                </a:tc>
                <a:extLst>
                  <a:ext uri="{0D108BD9-81ED-4DB2-BD59-A6C34878D82A}">
                    <a16:rowId xmlns:a16="http://schemas.microsoft.com/office/drawing/2014/main" val="3799243388"/>
                  </a:ext>
                </a:extLst>
              </a:tr>
              <a:tr h="539080">
                <a:tc>
                  <a:txBody>
                    <a:bodyPr/>
                    <a:lstStyle/>
                    <a:p>
                      <a:r>
                        <a:rPr lang="es-CO" sz="1400" b="1" dirty="0">
                          <a:latin typeface="Century Gothic" panose="020B0502020202020204" pitchFamily="34" charset="0"/>
                        </a:rPr>
                        <a:t>Fecha de Inicio</a:t>
                      </a:r>
                    </a:p>
                  </a:txBody>
                  <a:tcPr anchor="ctr"/>
                </a:tc>
                <a:tc>
                  <a:txBody>
                    <a:bodyPr/>
                    <a:lstStyle/>
                    <a:p>
                      <a:r>
                        <a:rPr lang="es-CO" sz="1400" dirty="0">
                          <a:latin typeface="Century Gothic" panose="020B0502020202020204" pitchFamily="34" charset="0"/>
                        </a:rPr>
                        <a:t>17 de septiembre de 2024</a:t>
                      </a:r>
                    </a:p>
                  </a:txBody>
                  <a:tcPr anchor="ctr"/>
                </a:tc>
                <a:extLst>
                  <a:ext uri="{0D108BD9-81ED-4DB2-BD59-A6C34878D82A}">
                    <a16:rowId xmlns:a16="http://schemas.microsoft.com/office/drawing/2014/main" val="4084991408"/>
                  </a:ext>
                </a:extLst>
              </a:tr>
              <a:tr h="655469">
                <a:tc>
                  <a:txBody>
                    <a:bodyPr/>
                    <a:lstStyle/>
                    <a:p>
                      <a:r>
                        <a:rPr lang="es-CO" sz="1400" b="1" dirty="0">
                          <a:latin typeface="Century Gothic" panose="020B0502020202020204" pitchFamily="34" charset="0"/>
                        </a:rPr>
                        <a:t>Fecha de Terminación </a:t>
                      </a:r>
                    </a:p>
                  </a:txBody>
                  <a:tcPr anchor="ctr"/>
                </a:tc>
                <a:tc>
                  <a:txBody>
                    <a:bodyPr/>
                    <a:lstStyle/>
                    <a:p>
                      <a:r>
                        <a:rPr lang="es-CO" sz="1400" dirty="0">
                          <a:latin typeface="Century Gothic" panose="020B0502020202020204" pitchFamily="34" charset="0"/>
                        </a:rPr>
                        <a:t>31 de diciembre de 2024</a:t>
                      </a:r>
                    </a:p>
                  </a:txBody>
                  <a:tcPr anchor="ctr"/>
                </a:tc>
                <a:extLst>
                  <a:ext uri="{0D108BD9-81ED-4DB2-BD59-A6C34878D82A}">
                    <a16:rowId xmlns:a16="http://schemas.microsoft.com/office/drawing/2014/main" val="1140394875"/>
                  </a:ext>
                </a:extLst>
              </a:tr>
              <a:tr h="672699">
                <a:tc>
                  <a:txBody>
                    <a:bodyPr/>
                    <a:lstStyle/>
                    <a:p>
                      <a:r>
                        <a:rPr lang="es-CO" sz="1400" b="1" dirty="0">
                          <a:latin typeface="Century Gothic" panose="020B0502020202020204" pitchFamily="34" charset="0"/>
                        </a:rPr>
                        <a:t>Estado </a:t>
                      </a:r>
                    </a:p>
                  </a:txBody>
                  <a:tcPr anchor="ctr"/>
                </a:tc>
                <a:tc>
                  <a:txBody>
                    <a:bodyPr/>
                    <a:lstStyle/>
                    <a:p>
                      <a:r>
                        <a:rPr lang="es-CO" sz="1400" dirty="0">
                          <a:latin typeface="Century Gothic" panose="020B0502020202020204" pitchFamily="34" charset="0"/>
                        </a:rPr>
                        <a:t>Terminado y liquidado.</a:t>
                      </a:r>
                    </a:p>
                  </a:txBody>
                  <a:tcPr anchor="ctr"/>
                </a:tc>
                <a:extLst>
                  <a:ext uri="{0D108BD9-81ED-4DB2-BD59-A6C34878D82A}">
                    <a16:rowId xmlns:a16="http://schemas.microsoft.com/office/drawing/2014/main" val="4105986489"/>
                  </a:ext>
                </a:extLst>
              </a:tr>
              <a:tr h="672699">
                <a:tc>
                  <a:txBody>
                    <a:bodyPr/>
                    <a:lstStyle/>
                    <a:p>
                      <a:r>
                        <a:rPr lang="es-CO" sz="1400" b="1" dirty="0">
                          <a:latin typeface="Century Gothic" panose="020B0502020202020204" pitchFamily="34" charset="0"/>
                        </a:rPr>
                        <a:t>Fecha de liquidación</a:t>
                      </a:r>
                    </a:p>
                  </a:txBody>
                  <a:tcPr anchor="ctr"/>
                </a:tc>
                <a:tc>
                  <a:txBody>
                    <a:bodyPr/>
                    <a:lstStyle/>
                    <a:p>
                      <a:r>
                        <a:rPr lang="es-CO" sz="1400" dirty="0">
                          <a:latin typeface="Century Gothic" panose="020B0502020202020204" pitchFamily="34" charset="0"/>
                        </a:rPr>
                        <a:t>7 de Marzo de 2025</a:t>
                      </a:r>
                    </a:p>
                  </a:txBody>
                  <a:tcPr anchor="ctr"/>
                </a:tc>
                <a:extLst>
                  <a:ext uri="{0D108BD9-81ED-4DB2-BD59-A6C34878D82A}">
                    <a16:rowId xmlns:a16="http://schemas.microsoft.com/office/drawing/2014/main" val="1078649382"/>
                  </a:ext>
                </a:extLst>
              </a:tr>
            </a:tbl>
          </a:graphicData>
        </a:graphic>
      </p:graphicFrame>
      <p:pic>
        <p:nvPicPr>
          <p:cNvPr id="12" name="Imagen 11">
            <a:extLst>
              <a:ext uri="{FF2B5EF4-FFF2-40B4-BE49-F238E27FC236}">
                <a16:creationId xmlns:a16="http://schemas.microsoft.com/office/drawing/2014/main" id="{81C87DCE-BB35-380A-0C27-B0C5AE73920B}"/>
              </a:ext>
            </a:extLst>
          </p:cNvPr>
          <p:cNvPicPr>
            <a:picLocks noChangeAspect="1"/>
          </p:cNvPicPr>
          <p:nvPr/>
        </p:nvPicPr>
        <p:blipFill>
          <a:blip r:embed="rId4"/>
          <a:srcRect r="55260"/>
          <a:stretch/>
        </p:blipFill>
        <p:spPr>
          <a:xfrm>
            <a:off x="2743694" y="5692882"/>
            <a:ext cx="2481162" cy="1045047"/>
          </a:xfrm>
          <a:prstGeom prst="rect">
            <a:avLst/>
          </a:prstGeom>
        </p:spPr>
      </p:pic>
      <p:pic>
        <p:nvPicPr>
          <p:cNvPr id="14" name="Imagen 13" descr="Logotipo&#10;&#10;Descripción generada automáticamente">
            <a:extLst>
              <a:ext uri="{FF2B5EF4-FFF2-40B4-BE49-F238E27FC236}">
                <a16:creationId xmlns:a16="http://schemas.microsoft.com/office/drawing/2014/main" id="{EDA811A8-450B-D5D5-A596-F030BE4B52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93245" y="5692882"/>
            <a:ext cx="1447800" cy="977182"/>
          </a:xfrm>
          <a:prstGeom prst="rect">
            <a:avLst/>
          </a:prstGeom>
        </p:spPr>
      </p:pic>
      <p:sp>
        <p:nvSpPr>
          <p:cNvPr id="5" name="CuadroTexto 4">
            <a:extLst>
              <a:ext uri="{FF2B5EF4-FFF2-40B4-BE49-F238E27FC236}">
                <a16:creationId xmlns:a16="http://schemas.microsoft.com/office/drawing/2014/main" id="{0E7816B6-BCE0-D615-720C-BE72E1E61108}"/>
              </a:ext>
            </a:extLst>
          </p:cNvPr>
          <p:cNvSpPr txBox="1"/>
          <p:nvPr/>
        </p:nvSpPr>
        <p:spPr>
          <a:xfrm>
            <a:off x="5430318" y="2351782"/>
            <a:ext cx="6146156" cy="1077218"/>
          </a:xfrm>
          <a:prstGeom prst="rect">
            <a:avLst/>
          </a:prstGeom>
          <a:noFill/>
        </p:spPr>
        <p:txBody>
          <a:bodyPr wrap="square">
            <a:spAutoFit/>
          </a:bodyPr>
          <a:lstStyle/>
          <a:p>
            <a:pPr algn="just"/>
            <a:r>
              <a:rPr lang="es-ES" sz="1600" b="1" dirty="0">
                <a:latin typeface="Century Gothic" panose="020B0502020202020204" pitchFamily="34" charset="0"/>
                <a:cs typeface="Arial" panose="020B0604020202020204" pitchFamily="34" charset="0"/>
              </a:rPr>
              <a:t>ESTADO DE EJECUCIÓN Y BALANCE FINANCIERO</a:t>
            </a:r>
          </a:p>
          <a:p>
            <a:pPr algn="just"/>
            <a:r>
              <a:rPr lang="es-CO" sz="1600" dirty="0">
                <a:effectLst/>
                <a:latin typeface="Century Gothic" panose="020B0502020202020204" pitchFamily="34" charset="0"/>
                <a:ea typeface="Calibri" panose="020F0502020204030204" pitchFamily="34" charset="0"/>
                <a:cs typeface="Arial" panose="020B0604020202020204" pitchFamily="34" charset="0"/>
              </a:rPr>
              <a:t>Se recibió un anticipo el cual fue ejecutado parcialmente ($492.548.000,00) y reintegrado el saldo sin ejecutar al departamento de la siguiente manera: </a:t>
            </a:r>
          </a:p>
        </p:txBody>
      </p:sp>
      <p:pic>
        <p:nvPicPr>
          <p:cNvPr id="7" name="Image 26">
            <a:extLst>
              <a:ext uri="{FF2B5EF4-FFF2-40B4-BE49-F238E27FC236}">
                <a16:creationId xmlns:a16="http://schemas.microsoft.com/office/drawing/2014/main" id="{38D2B74F-44C0-C2AE-7847-540688D3F3BE}"/>
              </a:ext>
            </a:extLst>
          </p:cNvPr>
          <p:cNvPicPr>
            <a:picLocks/>
          </p:cNvPicPr>
          <p:nvPr/>
        </p:nvPicPr>
        <p:blipFill>
          <a:blip r:embed="rId6" cstate="print"/>
          <a:stretch>
            <a:fillRect/>
          </a:stretch>
        </p:blipFill>
        <p:spPr>
          <a:xfrm>
            <a:off x="5208032" y="3656012"/>
            <a:ext cx="6590727" cy="1545376"/>
          </a:xfrm>
          <a:prstGeom prst="rect">
            <a:avLst/>
          </a:prstGeom>
        </p:spPr>
      </p:pic>
    </p:spTree>
    <p:extLst>
      <p:ext uri="{BB962C8B-B14F-4D97-AF65-F5344CB8AC3E}">
        <p14:creationId xmlns:p14="http://schemas.microsoft.com/office/powerpoint/2010/main" val="35659248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DE8FAB-6917-1F42-5EFF-E3AB88E42CD5}"/>
            </a:ext>
          </a:extLst>
        </p:cNvPr>
        <p:cNvGrpSpPr/>
        <p:nvPr/>
      </p:nvGrpSpPr>
      <p:grpSpPr>
        <a:xfrm>
          <a:off x="0" y="0"/>
          <a:ext cx="0" cy="0"/>
          <a:chOff x="0" y="0"/>
          <a:chExt cx="0" cy="0"/>
        </a:xfrm>
      </p:grpSpPr>
      <p:sp>
        <p:nvSpPr>
          <p:cNvPr id="9" name="CuadroTexto 8">
            <a:extLst>
              <a:ext uri="{FF2B5EF4-FFF2-40B4-BE49-F238E27FC236}">
                <a16:creationId xmlns:a16="http://schemas.microsoft.com/office/drawing/2014/main" id="{0995626F-7C2D-7CEC-4504-CDE378E6BD05}"/>
              </a:ext>
            </a:extLst>
          </p:cNvPr>
          <p:cNvSpPr txBox="1"/>
          <p:nvPr/>
        </p:nvSpPr>
        <p:spPr>
          <a:xfrm>
            <a:off x="2047648" y="247023"/>
            <a:ext cx="8096704" cy="461665"/>
          </a:xfrm>
          <a:prstGeom prst="rect">
            <a:avLst/>
          </a:prstGeom>
          <a:noFill/>
        </p:spPr>
        <p:txBody>
          <a:bodyPr wrap="none" rtlCol="0">
            <a:spAutoFit/>
          </a:bodyPr>
          <a:lstStyle/>
          <a:p>
            <a:r>
              <a:rPr lang="es-CO" sz="2400" b="1" dirty="0">
                <a:solidFill>
                  <a:schemeClr val="tx1">
                    <a:lumMod val="75000"/>
                    <a:lumOff val="25000"/>
                  </a:schemeClr>
                </a:solidFill>
                <a:latin typeface="Arial" panose="020B0604020202020204" pitchFamily="34" charset="0"/>
                <a:cs typeface="Arial" panose="020B0604020202020204" pitchFamily="34" charset="0"/>
              </a:rPr>
              <a:t>CONVENIO INTERADMINISTRATIVO No. 4773 DE 2024</a:t>
            </a:r>
            <a:endParaRPr lang="es-CO" sz="2400" b="1" dirty="0">
              <a:solidFill>
                <a:schemeClr val="tx1">
                  <a:lumMod val="75000"/>
                  <a:lumOff val="25000"/>
                </a:schemeClr>
              </a:solidFill>
              <a:latin typeface="Century Gothic" panose="020B0502020202020204" pitchFamily="34" charset="0"/>
              <a:cs typeface="Arial" panose="020B0604020202020204" pitchFamily="34" charset="0"/>
            </a:endParaRPr>
          </a:p>
        </p:txBody>
      </p:sp>
      <p:sp>
        <p:nvSpPr>
          <p:cNvPr id="10" name="Rectángulo 9">
            <a:extLst>
              <a:ext uri="{FF2B5EF4-FFF2-40B4-BE49-F238E27FC236}">
                <a16:creationId xmlns:a16="http://schemas.microsoft.com/office/drawing/2014/main" id="{9BCEF215-99F4-FCA5-5AAD-24C1716765BD}"/>
              </a:ext>
            </a:extLst>
          </p:cNvPr>
          <p:cNvSpPr/>
          <p:nvPr/>
        </p:nvSpPr>
        <p:spPr>
          <a:xfrm>
            <a:off x="1039553" y="813416"/>
            <a:ext cx="10689207" cy="121159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b="1" dirty="0">
                <a:solidFill>
                  <a:schemeClr val="tx1"/>
                </a:solidFill>
                <a:latin typeface="Century Gothic" panose="020B0502020202020204" pitchFamily="34" charset="0"/>
                <a:cs typeface="Arial" panose="020B0604020202020204" pitchFamily="34" charset="0"/>
              </a:rPr>
              <a:t>OBJETO</a:t>
            </a:r>
            <a:r>
              <a:rPr lang="es-MX" sz="1400" dirty="0">
                <a:solidFill>
                  <a:schemeClr val="tx1"/>
                </a:solidFill>
                <a:latin typeface="Century Gothic" panose="020B0502020202020204" pitchFamily="34" charset="0"/>
                <a:cs typeface="Arial" panose="020B0604020202020204" pitchFamily="34" charset="0"/>
              </a:rPr>
              <a:t>:</a:t>
            </a:r>
            <a:r>
              <a:rPr lang="es-ES" sz="1400" dirty="0">
                <a:solidFill>
                  <a:schemeClr val="tx1"/>
                </a:solidFill>
                <a:latin typeface="Century Gothic" panose="020B0502020202020204" pitchFamily="34" charset="0"/>
              </a:rPr>
              <a:t> Aunar esfuerzos entre el departamento de Boyacá y Tierrasua S.A.S para la ejecución del mantenimiento del corredor vial con código 60BYA sector </a:t>
            </a:r>
            <a:r>
              <a:rPr lang="es-ES" sz="1400" b="1" dirty="0">
                <a:solidFill>
                  <a:schemeClr val="tx1"/>
                </a:solidFill>
                <a:latin typeface="Century Gothic" panose="020B0502020202020204" pitchFamily="34" charset="0"/>
              </a:rPr>
              <a:t>Villa de Leyva </a:t>
            </a:r>
            <a:r>
              <a:rPr lang="es-ES" sz="1400" dirty="0">
                <a:solidFill>
                  <a:schemeClr val="tx1"/>
                </a:solidFill>
                <a:latin typeface="Century Gothic" panose="020B0502020202020204" pitchFamily="34" charset="0"/>
              </a:rPr>
              <a:t>– el muelle y el corredor con código 62BY01 denominado el muelle – Santa Sofia – Moniquirá, en el departamento de Boyacá y mantenimiento de la vía código 55GY03 cruce ruta 55 (</a:t>
            </a:r>
            <a:r>
              <a:rPr lang="es-ES" sz="1400" b="1" dirty="0">
                <a:solidFill>
                  <a:schemeClr val="tx1"/>
                </a:solidFill>
                <a:latin typeface="Century Gothic" panose="020B0502020202020204" pitchFamily="34" charset="0"/>
              </a:rPr>
              <a:t>Tierra negra</a:t>
            </a:r>
            <a:r>
              <a:rPr lang="es-ES" sz="1400" dirty="0">
                <a:solidFill>
                  <a:schemeClr val="tx1"/>
                </a:solidFill>
                <a:latin typeface="Century Gothic" panose="020B0502020202020204" pitchFamily="34" charset="0"/>
              </a:rPr>
              <a:t>) - Jenesano, en el departamento de Boyacá. </a:t>
            </a:r>
            <a:endParaRPr lang="es-MX" sz="1400" b="1" dirty="0">
              <a:solidFill>
                <a:schemeClr val="tx1"/>
              </a:solidFill>
              <a:latin typeface="Century Gothic" panose="020B0502020202020204" pitchFamily="34" charset="0"/>
              <a:cs typeface="Arial" panose="020B0604020202020204" pitchFamily="34" charset="0"/>
            </a:endParaRPr>
          </a:p>
        </p:txBody>
      </p:sp>
      <p:graphicFrame>
        <p:nvGraphicFramePr>
          <p:cNvPr id="13" name="Tabla 12">
            <a:extLst>
              <a:ext uri="{FF2B5EF4-FFF2-40B4-BE49-F238E27FC236}">
                <a16:creationId xmlns:a16="http://schemas.microsoft.com/office/drawing/2014/main" id="{5B19AE66-6BC7-E1A1-CB9A-2CF2401E89F9}"/>
              </a:ext>
            </a:extLst>
          </p:cNvPr>
          <p:cNvGraphicFramePr>
            <a:graphicFrameLocks noGrp="1"/>
          </p:cNvGraphicFramePr>
          <p:nvPr>
            <p:extLst>
              <p:ext uri="{D42A27DB-BD31-4B8C-83A1-F6EECF244321}">
                <p14:modId xmlns:p14="http://schemas.microsoft.com/office/powerpoint/2010/main" val="4223326618"/>
              </p:ext>
            </p:extLst>
          </p:nvPr>
        </p:nvGraphicFramePr>
        <p:xfrm>
          <a:off x="971459" y="2315740"/>
          <a:ext cx="4381358" cy="3125191"/>
        </p:xfrm>
        <a:graphic>
          <a:graphicData uri="http://schemas.openxmlformats.org/drawingml/2006/table">
            <a:tbl>
              <a:tblPr firstRow="1" bandRow="1">
                <a:tableStyleId>{3B4B98B0-60AC-42C2-AFA5-B58CD77FA1E5}</a:tableStyleId>
              </a:tblPr>
              <a:tblGrid>
                <a:gridCol w="1983675">
                  <a:extLst>
                    <a:ext uri="{9D8B030D-6E8A-4147-A177-3AD203B41FA5}">
                      <a16:colId xmlns:a16="http://schemas.microsoft.com/office/drawing/2014/main" val="3386221600"/>
                    </a:ext>
                  </a:extLst>
                </a:gridCol>
                <a:gridCol w="2397683">
                  <a:extLst>
                    <a:ext uri="{9D8B030D-6E8A-4147-A177-3AD203B41FA5}">
                      <a16:colId xmlns:a16="http://schemas.microsoft.com/office/drawing/2014/main" val="3023588219"/>
                    </a:ext>
                  </a:extLst>
                </a:gridCol>
              </a:tblGrid>
              <a:tr h="579787">
                <a:tc>
                  <a:txBody>
                    <a:bodyPr/>
                    <a:lstStyle/>
                    <a:p>
                      <a:r>
                        <a:rPr lang="es-CO" sz="1400" b="1" dirty="0">
                          <a:latin typeface="Century Gothic" panose="020B0502020202020204" pitchFamily="34" charset="0"/>
                        </a:rPr>
                        <a:t>Valor</a:t>
                      </a:r>
                    </a:p>
                  </a:txBody>
                  <a:tcPr anchor="ctr"/>
                </a:tc>
                <a:tc>
                  <a:txBody>
                    <a:bodyPr/>
                    <a:lstStyle/>
                    <a:p>
                      <a:r>
                        <a:rPr lang="es-CO" sz="1400" b="0" dirty="0">
                          <a:latin typeface="Century Gothic" panose="020B0502020202020204" pitchFamily="34" charset="0"/>
                        </a:rPr>
                        <a:t>$ 3.206.015.759.47</a:t>
                      </a:r>
                    </a:p>
                  </a:txBody>
                  <a:tcPr anchor="ctr"/>
                </a:tc>
                <a:extLst>
                  <a:ext uri="{0D108BD9-81ED-4DB2-BD59-A6C34878D82A}">
                    <a16:rowId xmlns:a16="http://schemas.microsoft.com/office/drawing/2014/main" val="3799243388"/>
                  </a:ext>
                </a:extLst>
              </a:tr>
              <a:tr h="574049">
                <a:tc>
                  <a:txBody>
                    <a:bodyPr/>
                    <a:lstStyle/>
                    <a:p>
                      <a:r>
                        <a:rPr lang="es-CO" sz="1400" b="1" dirty="0">
                          <a:latin typeface="Century Gothic" panose="020B0502020202020204" pitchFamily="34" charset="0"/>
                        </a:rPr>
                        <a:t>Fecha de Inicio</a:t>
                      </a:r>
                    </a:p>
                  </a:txBody>
                  <a:tcPr anchor="ctr"/>
                </a:tc>
                <a:tc>
                  <a:txBody>
                    <a:bodyPr/>
                    <a:lstStyle/>
                    <a:p>
                      <a:r>
                        <a:rPr lang="es-CO" sz="1400" dirty="0">
                          <a:latin typeface="Century Gothic" panose="020B0502020202020204" pitchFamily="34" charset="0"/>
                        </a:rPr>
                        <a:t>30 de Diciembre de 2024</a:t>
                      </a:r>
                    </a:p>
                  </a:txBody>
                  <a:tcPr anchor="ctr"/>
                </a:tc>
                <a:extLst>
                  <a:ext uri="{0D108BD9-81ED-4DB2-BD59-A6C34878D82A}">
                    <a16:rowId xmlns:a16="http://schemas.microsoft.com/office/drawing/2014/main" val="4084991408"/>
                  </a:ext>
                </a:extLst>
              </a:tr>
              <a:tr h="602623">
                <a:tc>
                  <a:txBody>
                    <a:bodyPr/>
                    <a:lstStyle/>
                    <a:p>
                      <a:r>
                        <a:rPr lang="es-CO" sz="1400" b="1" dirty="0">
                          <a:latin typeface="Century Gothic" panose="020B0502020202020204" pitchFamily="34" charset="0"/>
                        </a:rPr>
                        <a:t>Acta de suspensión N°1 </a:t>
                      </a:r>
                    </a:p>
                  </a:txBody>
                  <a:tcPr anchor="ctr"/>
                </a:tc>
                <a:tc>
                  <a:txBody>
                    <a:bodyPr/>
                    <a:lstStyle/>
                    <a:p>
                      <a:r>
                        <a:rPr lang="es-CO" sz="1400" dirty="0">
                          <a:latin typeface="Century Gothic" panose="020B0502020202020204" pitchFamily="34" charset="0"/>
                        </a:rPr>
                        <a:t>30 de Diciembre de 2024</a:t>
                      </a:r>
                    </a:p>
                  </a:txBody>
                  <a:tcPr anchor="ctr"/>
                </a:tc>
                <a:extLst>
                  <a:ext uri="{0D108BD9-81ED-4DB2-BD59-A6C34878D82A}">
                    <a16:rowId xmlns:a16="http://schemas.microsoft.com/office/drawing/2014/main" val="2460182974"/>
                  </a:ext>
                </a:extLst>
              </a:tr>
              <a:tr h="743891">
                <a:tc>
                  <a:txBody>
                    <a:bodyPr/>
                    <a:lstStyle/>
                    <a:p>
                      <a:r>
                        <a:rPr lang="es-CO" sz="1400" b="1" dirty="0">
                          <a:latin typeface="Century Gothic" panose="020B0502020202020204" pitchFamily="34" charset="0"/>
                        </a:rPr>
                        <a:t>Acta de reiniciación N°1 </a:t>
                      </a:r>
                    </a:p>
                  </a:txBody>
                  <a:tcPr anchor="ctr"/>
                </a:tc>
                <a:tc>
                  <a:txBody>
                    <a:bodyPr/>
                    <a:lstStyle/>
                    <a:p>
                      <a:r>
                        <a:rPr lang="es-CO" sz="1400" dirty="0">
                          <a:latin typeface="Century Gothic" panose="020B0502020202020204" pitchFamily="34" charset="0"/>
                        </a:rPr>
                        <a:t>12 de Marzo de 2025</a:t>
                      </a:r>
                    </a:p>
                  </a:txBody>
                  <a:tcPr anchor="ctr"/>
                </a:tc>
                <a:extLst>
                  <a:ext uri="{0D108BD9-81ED-4DB2-BD59-A6C34878D82A}">
                    <a16:rowId xmlns:a16="http://schemas.microsoft.com/office/drawing/2014/main" val="457136723"/>
                  </a:ext>
                </a:extLst>
              </a:tr>
              <a:tr h="624841">
                <a:tc>
                  <a:txBody>
                    <a:bodyPr/>
                    <a:lstStyle/>
                    <a:p>
                      <a:r>
                        <a:rPr lang="es-CO" sz="1400" b="1" dirty="0">
                          <a:latin typeface="Century Gothic" panose="020B0502020202020204" pitchFamily="34" charset="0"/>
                        </a:rPr>
                        <a:t>Fecha de Terminación Real </a:t>
                      </a:r>
                    </a:p>
                  </a:txBody>
                  <a:tcPr anchor="ctr"/>
                </a:tc>
                <a:tc>
                  <a:txBody>
                    <a:bodyPr/>
                    <a:lstStyle/>
                    <a:p>
                      <a:r>
                        <a:rPr lang="es-CO" sz="1400" dirty="0">
                          <a:latin typeface="Century Gothic" panose="020B0502020202020204" pitchFamily="34" charset="0"/>
                        </a:rPr>
                        <a:t>12 de Julio de 2025</a:t>
                      </a:r>
                    </a:p>
                  </a:txBody>
                  <a:tcPr anchor="ctr"/>
                </a:tc>
                <a:extLst>
                  <a:ext uri="{0D108BD9-81ED-4DB2-BD59-A6C34878D82A}">
                    <a16:rowId xmlns:a16="http://schemas.microsoft.com/office/drawing/2014/main" val="1417436837"/>
                  </a:ext>
                </a:extLst>
              </a:tr>
            </a:tbl>
          </a:graphicData>
        </a:graphic>
      </p:graphicFrame>
      <p:pic>
        <p:nvPicPr>
          <p:cNvPr id="12" name="Imagen 11">
            <a:extLst>
              <a:ext uri="{FF2B5EF4-FFF2-40B4-BE49-F238E27FC236}">
                <a16:creationId xmlns:a16="http://schemas.microsoft.com/office/drawing/2014/main" id="{EA7641A7-8A57-6C47-9F16-2508B259792C}"/>
              </a:ext>
            </a:extLst>
          </p:cNvPr>
          <p:cNvPicPr>
            <a:picLocks noChangeAspect="1"/>
          </p:cNvPicPr>
          <p:nvPr/>
        </p:nvPicPr>
        <p:blipFill>
          <a:blip r:embed="rId3"/>
          <a:srcRect r="55260"/>
          <a:stretch/>
        </p:blipFill>
        <p:spPr>
          <a:xfrm>
            <a:off x="3448891" y="5856327"/>
            <a:ext cx="2481162" cy="1045047"/>
          </a:xfrm>
          <a:prstGeom prst="rect">
            <a:avLst/>
          </a:prstGeom>
        </p:spPr>
      </p:pic>
      <p:pic>
        <p:nvPicPr>
          <p:cNvPr id="14" name="Imagen 13" descr="Logotipo&#10;&#10;Descripción generada automáticamente">
            <a:extLst>
              <a:ext uri="{FF2B5EF4-FFF2-40B4-BE49-F238E27FC236}">
                <a16:creationId xmlns:a16="http://schemas.microsoft.com/office/drawing/2014/main" id="{A77C588A-0911-3804-8B94-F88BF5D96D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83240" y="5856327"/>
            <a:ext cx="1447800" cy="977182"/>
          </a:xfrm>
          <a:prstGeom prst="rect">
            <a:avLst/>
          </a:prstGeom>
        </p:spPr>
      </p:pic>
      <p:sp>
        <p:nvSpPr>
          <p:cNvPr id="2" name="CuadroTexto 1">
            <a:extLst>
              <a:ext uri="{FF2B5EF4-FFF2-40B4-BE49-F238E27FC236}">
                <a16:creationId xmlns:a16="http://schemas.microsoft.com/office/drawing/2014/main" id="{DCFD62A2-0CF8-86E6-6E85-0272E0660D12}"/>
              </a:ext>
            </a:extLst>
          </p:cNvPr>
          <p:cNvSpPr txBox="1"/>
          <p:nvPr/>
        </p:nvSpPr>
        <p:spPr>
          <a:xfrm>
            <a:off x="5930053" y="2665987"/>
            <a:ext cx="5290488" cy="856645"/>
          </a:xfrm>
          <a:prstGeom prst="rect">
            <a:avLst/>
          </a:prstGeom>
          <a:solidFill>
            <a:schemeClr val="bg1">
              <a:lumMod val="95000"/>
            </a:schemeClr>
          </a:solidFill>
        </p:spPr>
        <p:txBody>
          <a:bodyPr wrap="square" rtlCol="0">
            <a:spAutoFit/>
          </a:bodyPr>
          <a:lstStyle/>
          <a:p>
            <a:pPr lvl="0" algn="just">
              <a:spcBef>
                <a:spcPts val="225"/>
              </a:spcBef>
              <a:tabLst>
                <a:tab pos="622300" algn="l"/>
              </a:tabLst>
            </a:pPr>
            <a:r>
              <a:rPr lang="es-CO" sz="1600" b="1" dirty="0">
                <a:effectLst/>
                <a:latin typeface="Century Gothic" panose="020B0502020202020204" pitchFamily="34" charset="0"/>
                <a:ea typeface="Calibri" panose="020F0502020204030204" pitchFamily="34" charset="0"/>
              </a:rPr>
              <a:t>Estado de ejecución de contrato:</a:t>
            </a:r>
          </a:p>
          <a:p>
            <a:pPr lvl="0" algn="just">
              <a:spcBef>
                <a:spcPts val="225"/>
              </a:spcBef>
              <a:tabLst>
                <a:tab pos="622300" algn="l"/>
              </a:tabLst>
            </a:pPr>
            <a:r>
              <a:rPr lang="es-CO" sz="1600" dirty="0">
                <a:latin typeface="Century Gothic" panose="020B0502020202020204" pitchFamily="34" charset="0"/>
                <a:ea typeface="Calibri" panose="020F0502020204030204" pitchFamily="34" charset="0"/>
              </a:rPr>
              <a:t>A corte de 29 de abril se ha ejecutado un 21% de valor del contrato.</a:t>
            </a:r>
            <a:endParaRPr lang="es-CO" sz="1600" dirty="0">
              <a:latin typeface="Century Gothic" panose="020B0502020202020204" pitchFamily="34" charset="0"/>
            </a:endParaRPr>
          </a:p>
        </p:txBody>
      </p:sp>
      <p:graphicFrame>
        <p:nvGraphicFramePr>
          <p:cNvPr id="7" name="Tabla 3">
            <a:extLst>
              <a:ext uri="{FF2B5EF4-FFF2-40B4-BE49-F238E27FC236}">
                <a16:creationId xmlns:a16="http://schemas.microsoft.com/office/drawing/2014/main" id="{92BA0EF5-249E-1D85-2415-7136F07E0749}"/>
              </a:ext>
            </a:extLst>
          </p:cNvPr>
          <p:cNvGraphicFramePr>
            <a:graphicFrameLocks noGrp="1"/>
          </p:cNvGraphicFramePr>
          <p:nvPr>
            <p:extLst>
              <p:ext uri="{D42A27DB-BD31-4B8C-83A1-F6EECF244321}">
                <p14:modId xmlns:p14="http://schemas.microsoft.com/office/powerpoint/2010/main" val="2625087889"/>
              </p:ext>
            </p:extLst>
          </p:nvPr>
        </p:nvGraphicFramePr>
        <p:xfrm>
          <a:off x="5859581" y="3853949"/>
          <a:ext cx="5542917" cy="1565801"/>
        </p:xfrm>
        <a:graphic>
          <a:graphicData uri="http://schemas.openxmlformats.org/drawingml/2006/table">
            <a:tbl>
              <a:tblPr firstRow="1" bandRow="1">
                <a:tableStyleId>{0E3FDE45-AF77-4B5C-9715-49D594BDF05E}</a:tableStyleId>
              </a:tblPr>
              <a:tblGrid>
                <a:gridCol w="2876789">
                  <a:extLst>
                    <a:ext uri="{9D8B030D-6E8A-4147-A177-3AD203B41FA5}">
                      <a16:colId xmlns:a16="http://schemas.microsoft.com/office/drawing/2014/main" val="96952383"/>
                    </a:ext>
                  </a:extLst>
                </a:gridCol>
                <a:gridCol w="1766015">
                  <a:extLst>
                    <a:ext uri="{9D8B030D-6E8A-4147-A177-3AD203B41FA5}">
                      <a16:colId xmlns:a16="http://schemas.microsoft.com/office/drawing/2014/main" val="763721897"/>
                    </a:ext>
                  </a:extLst>
                </a:gridCol>
                <a:gridCol w="900113">
                  <a:extLst>
                    <a:ext uri="{9D8B030D-6E8A-4147-A177-3AD203B41FA5}">
                      <a16:colId xmlns:a16="http://schemas.microsoft.com/office/drawing/2014/main" val="3796929460"/>
                    </a:ext>
                  </a:extLst>
                </a:gridCol>
              </a:tblGrid>
              <a:tr h="573291">
                <a:tc>
                  <a:txBody>
                    <a:bodyPr/>
                    <a:lstStyle/>
                    <a:p>
                      <a:pPr algn="ctr"/>
                      <a:r>
                        <a:rPr lang="es-CO" sz="1400" dirty="0"/>
                        <a:t>VALOR TRAMO TIERRANEGRA</a:t>
                      </a:r>
                    </a:p>
                  </a:txBody>
                  <a:tcPr anchor="ctr"/>
                </a:tc>
                <a:tc>
                  <a:txBody>
                    <a:bodyPr/>
                    <a:lstStyle/>
                    <a:p>
                      <a:pPr algn="ctr"/>
                      <a:r>
                        <a:rPr lang="es-CO" sz="1400" dirty="0"/>
                        <a:t>$ 1.814. 672.961,23</a:t>
                      </a:r>
                    </a:p>
                  </a:txBody>
                  <a:tcPr anchor="ctr"/>
                </a:tc>
                <a:tc>
                  <a:txBody>
                    <a:bodyPr/>
                    <a:lstStyle/>
                    <a:p>
                      <a:pPr algn="ctr"/>
                      <a:r>
                        <a:rPr lang="es-CO" sz="1400" dirty="0"/>
                        <a:t>100%</a:t>
                      </a:r>
                    </a:p>
                  </a:txBody>
                  <a:tcPr anchor="ctr"/>
                </a:tc>
                <a:extLst>
                  <a:ext uri="{0D108BD9-81ED-4DB2-BD59-A6C34878D82A}">
                    <a16:rowId xmlns:a16="http://schemas.microsoft.com/office/drawing/2014/main" val="4100561542"/>
                  </a:ext>
                </a:extLst>
              </a:tr>
              <a:tr h="573291">
                <a:tc>
                  <a:txBody>
                    <a:bodyPr/>
                    <a:lstStyle/>
                    <a:p>
                      <a:pPr marL="0" algn="ctr" defTabSz="914400" rtl="0" eaLnBrk="1" latinLnBrk="0" hangingPunct="1"/>
                      <a:r>
                        <a:rPr lang="es-ES" sz="1400" kern="1200" dirty="0">
                          <a:solidFill>
                            <a:schemeClr val="dk1"/>
                          </a:solidFill>
                        </a:rPr>
                        <a:t>EJECUTADO AL 29 DE ABRIL DE 2025</a:t>
                      </a:r>
                    </a:p>
                  </a:txBody>
                  <a:tcPr anchor="ctr"/>
                </a:tc>
                <a:tc>
                  <a:txBody>
                    <a:bodyPr/>
                    <a:lstStyle/>
                    <a:p>
                      <a:pPr algn="ctr"/>
                      <a:r>
                        <a:rPr lang="es-CO" sz="1400" dirty="0"/>
                        <a:t>$  390.000.000,00</a:t>
                      </a:r>
                    </a:p>
                  </a:txBody>
                  <a:tcPr anchor="ctr"/>
                </a:tc>
                <a:tc>
                  <a:txBody>
                    <a:bodyPr/>
                    <a:lstStyle/>
                    <a:p>
                      <a:pPr algn="ctr"/>
                      <a:r>
                        <a:rPr lang="es-CO" sz="1400" dirty="0"/>
                        <a:t> 21% </a:t>
                      </a:r>
                    </a:p>
                  </a:txBody>
                  <a:tcPr anchor="ctr"/>
                </a:tc>
                <a:extLst>
                  <a:ext uri="{0D108BD9-81ED-4DB2-BD59-A6C34878D82A}">
                    <a16:rowId xmlns:a16="http://schemas.microsoft.com/office/drawing/2014/main" val="3082714878"/>
                  </a:ext>
                </a:extLst>
              </a:tr>
              <a:tr h="419219">
                <a:tc>
                  <a:txBody>
                    <a:bodyPr/>
                    <a:lstStyle/>
                    <a:p>
                      <a:pPr algn="ctr" fontAlgn="b"/>
                      <a:r>
                        <a:rPr lang="es-ES" sz="1400" b="0" u="none" strike="noStrike" dirty="0">
                          <a:solidFill>
                            <a:srgbClr val="000000"/>
                          </a:solidFill>
                          <a:effectLst/>
                        </a:rPr>
                        <a:t>POR EJECUTAR AL 29 DE ABRIL DE 2025</a:t>
                      </a:r>
                    </a:p>
                  </a:txBody>
                  <a:tcPr marL="9525" marR="9525" marT="9525" marB="0" anchor="ctr"/>
                </a:tc>
                <a:tc>
                  <a:txBody>
                    <a:bodyPr/>
                    <a:lstStyle/>
                    <a:p>
                      <a:pPr algn="ctr"/>
                      <a:r>
                        <a:rPr lang="es-CO" sz="1400" dirty="0"/>
                        <a:t>$ 1.424.672.961,23</a:t>
                      </a:r>
                    </a:p>
                  </a:txBody>
                  <a:tcPr marL="9525" marR="9525" marT="9525" marB="0" anchor="ctr"/>
                </a:tc>
                <a:tc>
                  <a:txBody>
                    <a:bodyPr/>
                    <a:lstStyle/>
                    <a:p>
                      <a:pPr algn="ctr"/>
                      <a:r>
                        <a:rPr lang="es-CO" sz="1400" dirty="0"/>
                        <a:t>79%  </a:t>
                      </a:r>
                    </a:p>
                  </a:txBody>
                  <a:tcPr marL="9525" marR="9525" marT="9525" marB="0" anchor="ctr"/>
                </a:tc>
                <a:extLst>
                  <a:ext uri="{0D108BD9-81ED-4DB2-BD59-A6C34878D82A}">
                    <a16:rowId xmlns:a16="http://schemas.microsoft.com/office/drawing/2014/main" val="3878996753"/>
                  </a:ext>
                </a:extLst>
              </a:tr>
            </a:tbl>
          </a:graphicData>
        </a:graphic>
      </p:graphicFrame>
    </p:spTree>
    <p:extLst>
      <p:ext uri="{BB962C8B-B14F-4D97-AF65-F5344CB8AC3E}">
        <p14:creationId xmlns:p14="http://schemas.microsoft.com/office/powerpoint/2010/main" val="21464077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884645-231B-8FB0-5C59-283D2D275C15}"/>
            </a:ext>
          </a:extLst>
        </p:cNvPr>
        <p:cNvGrpSpPr/>
        <p:nvPr/>
      </p:nvGrpSpPr>
      <p:grpSpPr>
        <a:xfrm>
          <a:off x="0" y="0"/>
          <a:ext cx="0" cy="0"/>
          <a:chOff x="0" y="0"/>
          <a:chExt cx="0" cy="0"/>
        </a:xfrm>
      </p:grpSpPr>
      <p:sp>
        <p:nvSpPr>
          <p:cNvPr id="9" name="CuadroTexto 8">
            <a:extLst>
              <a:ext uri="{FF2B5EF4-FFF2-40B4-BE49-F238E27FC236}">
                <a16:creationId xmlns:a16="http://schemas.microsoft.com/office/drawing/2014/main" id="{C10D32BE-7083-A01B-3FC5-A674A0E6B1F1}"/>
              </a:ext>
            </a:extLst>
          </p:cNvPr>
          <p:cNvSpPr txBox="1"/>
          <p:nvPr/>
        </p:nvSpPr>
        <p:spPr>
          <a:xfrm>
            <a:off x="2257982" y="380546"/>
            <a:ext cx="8096704" cy="461665"/>
          </a:xfrm>
          <a:prstGeom prst="rect">
            <a:avLst/>
          </a:prstGeom>
          <a:noFill/>
        </p:spPr>
        <p:txBody>
          <a:bodyPr wrap="none" rtlCol="0">
            <a:spAutoFit/>
          </a:bodyPr>
          <a:lstStyle/>
          <a:p>
            <a:r>
              <a:rPr lang="es-CO" sz="2400" b="1" dirty="0">
                <a:solidFill>
                  <a:schemeClr val="tx1">
                    <a:lumMod val="75000"/>
                    <a:lumOff val="25000"/>
                  </a:schemeClr>
                </a:solidFill>
                <a:latin typeface="Arial" panose="020B0604020202020204" pitchFamily="34" charset="0"/>
                <a:cs typeface="Arial" panose="020B0604020202020204" pitchFamily="34" charset="0"/>
              </a:rPr>
              <a:t>CONVENIO INTERADMINISTRATIVO No. 3762 DE 2024</a:t>
            </a:r>
            <a:endParaRPr lang="es-CO" sz="2400" b="1" dirty="0">
              <a:solidFill>
                <a:schemeClr val="tx1">
                  <a:lumMod val="75000"/>
                  <a:lumOff val="25000"/>
                </a:schemeClr>
              </a:solidFill>
              <a:latin typeface="Century Gothic" panose="020B0502020202020204" pitchFamily="34" charset="0"/>
              <a:cs typeface="Arial" panose="020B0604020202020204" pitchFamily="34" charset="0"/>
            </a:endParaRPr>
          </a:p>
        </p:txBody>
      </p:sp>
      <p:sp>
        <p:nvSpPr>
          <p:cNvPr id="10" name="Rectángulo 9">
            <a:extLst>
              <a:ext uri="{FF2B5EF4-FFF2-40B4-BE49-F238E27FC236}">
                <a16:creationId xmlns:a16="http://schemas.microsoft.com/office/drawing/2014/main" id="{1396F91E-1142-BCA9-E58D-D00BE091775F}"/>
              </a:ext>
            </a:extLst>
          </p:cNvPr>
          <p:cNvSpPr/>
          <p:nvPr/>
        </p:nvSpPr>
        <p:spPr>
          <a:xfrm>
            <a:off x="961731" y="918144"/>
            <a:ext cx="10689207" cy="121159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MX" b="1" dirty="0">
                <a:solidFill>
                  <a:schemeClr val="tx1"/>
                </a:solidFill>
                <a:latin typeface="Century Gothic" panose="020B0502020202020204" pitchFamily="34" charset="0"/>
                <a:cs typeface="Arial" panose="020B0604020202020204" pitchFamily="34" charset="0"/>
              </a:rPr>
              <a:t>OBJETO</a:t>
            </a:r>
            <a:r>
              <a:rPr lang="es-MX" sz="1400" dirty="0">
                <a:solidFill>
                  <a:schemeClr val="tx1"/>
                </a:solidFill>
                <a:latin typeface="Century Gothic" panose="020B0502020202020204" pitchFamily="34" charset="0"/>
                <a:cs typeface="Arial" panose="020B0604020202020204" pitchFamily="34" charset="0"/>
              </a:rPr>
              <a:t>:</a:t>
            </a:r>
            <a:r>
              <a:rPr lang="es-ES" sz="1400" kern="1200" dirty="0">
                <a:solidFill>
                  <a:srgbClr val="000000"/>
                </a:solidFill>
                <a:effectLst/>
                <a:latin typeface="Calibri" panose="020F0502020204030204" pitchFamily="34" charset="0"/>
                <a:ea typeface="Bitstream Vera Sans"/>
                <a:cs typeface="Times New Roman" panose="02020603050405020304" pitchFamily="18" charset="0"/>
              </a:rPr>
              <a:t> </a:t>
            </a:r>
            <a:r>
              <a:rPr lang="es-ES" kern="1200" dirty="0">
                <a:solidFill>
                  <a:srgbClr val="000000"/>
                </a:solidFill>
                <a:effectLst/>
                <a:latin typeface="Century Gothic" panose="020B0502020202020204" pitchFamily="34" charset="0"/>
                <a:ea typeface="Bitstream Vera Sans"/>
                <a:cs typeface="Times New Roman" panose="02020603050405020304" pitchFamily="18" charset="0"/>
              </a:rPr>
              <a:t>Aunar esfuerzos entre el departamento de Boyacá y la Alianza </a:t>
            </a:r>
            <a:r>
              <a:rPr lang="es-ES" dirty="0">
                <a:solidFill>
                  <a:srgbClr val="000000"/>
                </a:solidFill>
                <a:latin typeface="Century Gothic" panose="020B0502020202020204" pitchFamily="34" charset="0"/>
                <a:ea typeface="Bitstream Vera Sans"/>
                <a:cs typeface="Times New Roman" panose="02020603050405020304" pitchFamily="18" charset="0"/>
              </a:rPr>
              <a:t>Societaria</a:t>
            </a:r>
            <a:r>
              <a:rPr lang="es-ES" kern="1200" dirty="0">
                <a:solidFill>
                  <a:srgbClr val="000000"/>
                </a:solidFill>
                <a:effectLst/>
                <a:latin typeface="Century Gothic" panose="020B0502020202020204" pitchFamily="34" charset="0"/>
                <a:ea typeface="Bitstream Vera Sans"/>
                <a:cs typeface="Times New Roman" panose="02020603050405020304" pitchFamily="18" charset="0"/>
              </a:rPr>
              <a:t> y de Desarrollo Empresarial de Boyacá para el mantenimiento de la vía código 55BY04 </a:t>
            </a:r>
            <a:r>
              <a:rPr lang="es-ES" dirty="0">
                <a:solidFill>
                  <a:srgbClr val="000000"/>
                </a:solidFill>
                <a:latin typeface="Century Gothic" panose="020B0502020202020204" pitchFamily="34" charset="0"/>
                <a:ea typeface="Bitstream Vera Sans"/>
                <a:cs typeface="Times New Roman" panose="02020603050405020304" pitchFamily="18" charset="0"/>
              </a:rPr>
              <a:t>P</a:t>
            </a:r>
            <a:r>
              <a:rPr lang="es-ES" kern="1200" dirty="0">
                <a:solidFill>
                  <a:srgbClr val="000000"/>
                </a:solidFill>
                <a:effectLst/>
                <a:latin typeface="Century Gothic" panose="020B0502020202020204" pitchFamily="34" charset="0"/>
                <a:ea typeface="Bitstream Vera Sans"/>
                <a:cs typeface="Times New Roman" panose="02020603050405020304" pitchFamily="18" charset="0"/>
              </a:rPr>
              <a:t>uente de Boyacá – </a:t>
            </a:r>
            <a:r>
              <a:rPr lang="es-ES" b="1" dirty="0">
                <a:solidFill>
                  <a:srgbClr val="000000"/>
                </a:solidFill>
                <a:latin typeface="Century Gothic" panose="020B0502020202020204" pitchFamily="34" charset="0"/>
                <a:ea typeface="Bitstream Vera Sans"/>
                <a:cs typeface="Times New Roman" panose="02020603050405020304" pitchFamily="18" charset="0"/>
              </a:rPr>
              <a:t>Samacá</a:t>
            </a:r>
            <a:r>
              <a:rPr lang="es-ES" kern="1200" dirty="0">
                <a:solidFill>
                  <a:srgbClr val="000000"/>
                </a:solidFill>
                <a:effectLst/>
                <a:latin typeface="Century Gothic" panose="020B0502020202020204" pitchFamily="34" charset="0"/>
                <a:ea typeface="Bitstream Vera Sans"/>
                <a:cs typeface="Times New Roman" panose="02020603050405020304" pitchFamily="18" charset="0"/>
              </a:rPr>
              <a:t> – El infierno (cruce ruta 60), en el departamento de Boyacá.</a:t>
            </a:r>
            <a:endParaRPr lang="es-MX" b="1" dirty="0">
              <a:solidFill>
                <a:schemeClr val="tx1"/>
              </a:solidFill>
              <a:latin typeface="Century Gothic" panose="020B0502020202020204" pitchFamily="34" charset="0"/>
              <a:cs typeface="Arial" panose="020B0604020202020204" pitchFamily="34" charset="0"/>
            </a:endParaRPr>
          </a:p>
        </p:txBody>
      </p:sp>
      <p:graphicFrame>
        <p:nvGraphicFramePr>
          <p:cNvPr id="13" name="Tabla 12">
            <a:extLst>
              <a:ext uri="{FF2B5EF4-FFF2-40B4-BE49-F238E27FC236}">
                <a16:creationId xmlns:a16="http://schemas.microsoft.com/office/drawing/2014/main" id="{A0F24362-9CDF-0004-04B2-C8D2B892C65D}"/>
              </a:ext>
            </a:extLst>
          </p:cNvPr>
          <p:cNvGraphicFramePr>
            <a:graphicFrameLocks noGrp="1"/>
          </p:cNvGraphicFramePr>
          <p:nvPr>
            <p:extLst>
              <p:ext uri="{D42A27DB-BD31-4B8C-83A1-F6EECF244321}">
                <p14:modId xmlns:p14="http://schemas.microsoft.com/office/powerpoint/2010/main" val="1736104619"/>
              </p:ext>
            </p:extLst>
          </p:nvPr>
        </p:nvGraphicFramePr>
        <p:xfrm>
          <a:off x="961731" y="2252082"/>
          <a:ext cx="4839629" cy="3056940"/>
        </p:xfrm>
        <a:graphic>
          <a:graphicData uri="http://schemas.openxmlformats.org/drawingml/2006/table">
            <a:tbl>
              <a:tblPr firstRow="1" bandRow="1">
                <a:tableStyleId>{3B4B98B0-60AC-42C2-AFA5-B58CD77FA1E5}</a:tableStyleId>
              </a:tblPr>
              <a:tblGrid>
                <a:gridCol w="2258989">
                  <a:extLst>
                    <a:ext uri="{9D8B030D-6E8A-4147-A177-3AD203B41FA5}">
                      <a16:colId xmlns:a16="http://schemas.microsoft.com/office/drawing/2014/main" val="3386221600"/>
                    </a:ext>
                  </a:extLst>
                </a:gridCol>
                <a:gridCol w="2580640">
                  <a:extLst>
                    <a:ext uri="{9D8B030D-6E8A-4147-A177-3AD203B41FA5}">
                      <a16:colId xmlns:a16="http://schemas.microsoft.com/office/drawing/2014/main" val="3023588219"/>
                    </a:ext>
                  </a:extLst>
                </a:gridCol>
              </a:tblGrid>
              <a:tr h="450899">
                <a:tc>
                  <a:txBody>
                    <a:bodyPr/>
                    <a:lstStyle/>
                    <a:p>
                      <a:r>
                        <a:rPr lang="es-CO" sz="1400" b="1" dirty="0">
                          <a:latin typeface="Century Gothic" panose="020B0502020202020204" pitchFamily="34" charset="0"/>
                        </a:rPr>
                        <a:t>Valor</a:t>
                      </a:r>
                    </a:p>
                  </a:txBody>
                  <a:tcPr anchor="ctr"/>
                </a:tc>
                <a:tc>
                  <a:txBody>
                    <a:bodyPr/>
                    <a:lstStyle/>
                    <a:p>
                      <a:r>
                        <a:rPr lang="es-CO" sz="1400" b="0" dirty="0">
                          <a:latin typeface="Century Gothic" panose="020B0502020202020204" pitchFamily="34" charset="0"/>
                        </a:rPr>
                        <a:t>$ 1.109.935.257.00</a:t>
                      </a:r>
                    </a:p>
                  </a:txBody>
                  <a:tcPr anchor="ctr"/>
                </a:tc>
                <a:extLst>
                  <a:ext uri="{0D108BD9-81ED-4DB2-BD59-A6C34878D82A}">
                    <a16:rowId xmlns:a16="http://schemas.microsoft.com/office/drawing/2014/main" val="3799243388"/>
                  </a:ext>
                </a:extLst>
              </a:tr>
              <a:tr h="426720">
                <a:tc>
                  <a:txBody>
                    <a:bodyPr/>
                    <a:lstStyle/>
                    <a:p>
                      <a:r>
                        <a:rPr lang="es-CO" sz="1400" b="1" dirty="0">
                          <a:latin typeface="Century Gothic" panose="020B0502020202020204" pitchFamily="34" charset="0"/>
                        </a:rPr>
                        <a:t>Fecha de Inicio</a:t>
                      </a:r>
                    </a:p>
                  </a:txBody>
                  <a:tcPr anchor="ctr"/>
                </a:tc>
                <a:tc>
                  <a:txBody>
                    <a:bodyPr/>
                    <a:lstStyle/>
                    <a:p>
                      <a:r>
                        <a:rPr lang="es-CO" sz="1400" dirty="0">
                          <a:latin typeface="Century Gothic" panose="020B0502020202020204" pitchFamily="34" charset="0"/>
                        </a:rPr>
                        <a:t>07 de Noviembre de 2024</a:t>
                      </a:r>
                    </a:p>
                  </a:txBody>
                  <a:tcPr anchor="ctr"/>
                </a:tc>
                <a:extLst>
                  <a:ext uri="{0D108BD9-81ED-4DB2-BD59-A6C34878D82A}">
                    <a16:rowId xmlns:a16="http://schemas.microsoft.com/office/drawing/2014/main" val="4084991408"/>
                  </a:ext>
                </a:extLst>
              </a:tr>
              <a:tr h="426720">
                <a:tc>
                  <a:txBody>
                    <a:bodyPr/>
                    <a:lstStyle/>
                    <a:p>
                      <a:r>
                        <a:rPr lang="es-CO" sz="1400" b="1" dirty="0">
                          <a:latin typeface="Century Gothic" panose="020B0502020202020204" pitchFamily="34" charset="0"/>
                        </a:rPr>
                        <a:t>Acta de suspensión N°1 </a:t>
                      </a:r>
                    </a:p>
                  </a:txBody>
                  <a:tcPr anchor="ctr"/>
                </a:tc>
                <a:tc>
                  <a:txBody>
                    <a:bodyPr/>
                    <a:lstStyle/>
                    <a:p>
                      <a:r>
                        <a:rPr lang="es-CO" sz="1400" dirty="0">
                          <a:latin typeface="Century Gothic" panose="020B0502020202020204" pitchFamily="34" charset="0"/>
                        </a:rPr>
                        <a:t>20 de Diciembre de 2024</a:t>
                      </a:r>
                    </a:p>
                  </a:txBody>
                  <a:tcPr anchor="ctr"/>
                </a:tc>
                <a:extLst>
                  <a:ext uri="{0D108BD9-81ED-4DB2-BD59-A6C34878D82A}">
                    <a16:rowId xmlns:a16="http://schemas.microsoft.com/office/drawing/2014/main" val="2460182974"/>
                  </a:ext>
                </a:extLst>
              </a:tr>
              <a:tr h="558800">
                <a:tc>
                  <a:txBody>
                    <a:bodyPr/>
                    <a:lstStyle/>
                    <a:p>
                      <a:r>
                        <a:rPr lang="es-CO" sz="1400" b="1" dirty="0">
                          <a:latin typeface="Century Gothic" panose="020B0502020202020204" pitchFamily="34" charset="0"/>
                        </a:rPr>
                        <a:t>Acta de reiniciación N°1 </a:t>
                      </a:r>
                    </a:p>
                  </a:txBody>
                  <a:tcPr anchor="ctr"/>
                </a:tc>
                <a:tc>
                  <a:txBody>
                    <a:bodyPr/>
                    <a:lstStyle/>
                    <a:p>
                      <a:r>
                        <a:rPr lang="es-CO" sz="1400" dirty="0">
                          <a:latin typeface="Century Gothic" panose="020B0502020202020204" pitchFamily="34" charset="0"/>
                        </a:rPr>
                        <a:t>13 de Enero de 2025</a:t>
                      </a:r>
                    </a:p>
                  </a:txBody>
                  <a:tcPr anchor="ctr"/>
                </a:tc>
                <a:extLst>
                  <a:ext uri="{0D108BD9-81ED-4DB2-BD59-A6C34878D82A}">
                    <a16:rowId xmlns:a16="http://schemas.microsoft.com/office/drawing/2014/main" val="457136723"/>
                  </a:ext>
                </a:extLst>
              </a:tr>
              <a:tr h="568960">
                <a:tc>
                  <a:txBody>
                    <a:bodyPr/>
                    <a:lstStyle/>
                    <a:p>
                      <a:r>
                        <a:rPr lang="es-CO" sz="1400" b="1" dirty="0">
                          <a:latin typeface="Century Gothic" panose="020B0502020202020204" pitchFamily="34" charset="0"/>
                        </a:rPr>
                        <a:t>Acta de suspensión N°2</a:t>
                      </a:r>
                    </a:p>
                  </a:txBody>
                  <a:tcPr anchor="ctr"/>
                </a:tc>
                <a:tc>
                  <a:txBody>
                    <a:bodyPr/>
                    <a:lstStyle/>
                    <a:p>
                      <a:r>
                        <a:rPr lang="es-CO" sz="1400" dirty="0">
                          <a:latin typeface="Century Gothic" panose="020B0502020202020204" pitchFamily="34" charset="0"/>
                        </a:rPr>
                        <a:t>11 de Abril de 2025</a:t>
                      </a:r>
                    </a:p>
                  </a:txBody>
                  <a:tcPr anchor="ctr"/>
                </a:tc>
                <a:extLst>
                  <a:ext uri="{0D108BD9-81ED-4DB2-BD59-A6C34878D82A}">
                    <a16:rowId xmlns:a16="http://schemas.microsoft.com/office/drawing/2014/main" val="3325932865"/>
                  </a:ext>
                </a:extLst>
              </a:tr>
              <a:tr h="624841">
                <a:tc>
                  <a:txBody>
                    <a:bodyPr/>
                    <a:lstStyle/>
                    <a:p>
                      <a:r>
                        <a:rPr lang="es-CO" sz="1400" b="1" dirty="0">
                          <a:latin typeface="Century Gothic" panose="020B0502020202020204" pitchFamily="34" charset="0"/>
                        </a:rPr>
                        <a:t>Fecha de Terminación Real </a:t>
                      </a:r>
                    </a:p>
                  </a:txBody>
                  <a:tcPr anchor="ctr"/>
                </a:tc>
                <a:tc>
                  <a:txBody>
                    <a:bodyPr/>
                    <a:lstStyle/>
                    <a:p>
                      <a:r>
                        <a:rPr lang="es-CO" sz="1400" dirty="0">
                          <a:latin typeface="Century Gothic" panose="020B0502020202020204" pitchFamily="34" charset="0"/>
                        </a:rPr>
                        <a:t>23 de Abril de 2025</a:t>
                      </a:r>
                    </a:p>
                  </a:txBody>
                  <a:tcPr anchor="ctr"/>
                </a:tc>
                <a:extLst>
                  <a:ext uri="{0D108BD9-81ED-4DB2-BD59-A6C34878D82A}">
                    <a16:rowId xmlns:a16="http://schemas.microsoft.com/office/drawing/2014/main" val="1417436837"/>
                  </a:ext>
                </a:extLst>
              </a:tr>
            </a:tbl>
          </a:graphicData>
        </a:graphic>
      </p:graphicFrame>
      <p:pic>
        <p:nvPicPr>
          <p:cNvPr id="12" name="Imagen 11">
            <a:extLst>
              <a:ext uri="{FF2B5EF4-FFF2-40B4-BE49-F238E27FC236}">
                <a16:creationId xmlns:a16="http://schemas.microsoft.com/office/drawing/2014/main" id="{936FCEC0-C0DC-6A83-1B3A-B0C9523AD168}"/>
              </a:ext>
            </a:extLst>
          </p:cNvPr>
          <p:cNvPicPr>
            <a:picLocks noChangeAspect="1"/>
          </p:cNvPicPr>
          <p:nvPr/>
        </p:nvPicPr>
        <p:blipFill>
          <a:blip r:embed="rId3"/>
          <a:srcRect r="55260"/>
          <a:stretch/>
        </p:blipFill>
        <p:spPr>
          <a:xfrm>
            <a:off x="3448891" y="5856327"/>
            <a:ext cx="2481162" cy="1045047"/>
          </a:xfrm>
          <a:prstGeom prst="rect">
            <a:avLst/>
          </a:prstGeom>
        </p:spPr>
      </p:pic>
      <p:pic>
        <p:nvPicPr>
          <p:cNvPr id="14" name="Imagen 13" descr="Logotipo&#10;&#10;Descripción generada automáticamente">
            <a:extLst>
              <a:ext uri="{FF2B5EF4-FFF2-40B4-BE49-F238E27FC236}">
                <a16:creationId xmlns:a16="http://schemas.microsoft.com/office/drawing/2014/main" id="{44905845-7D87-CFB0-EC4D-4E10565827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83240" y="5856327"/>
            <a:ext cx="1447800" cy="977182"/>
          </a:xfrm>
          <a:prstGeom prst="rect">
            <a:avLst/>
          </a:prstGeom>
        </p:spPr>
      </p:pic>
      <p:sp>
        <p:nvSpPr>
          <p:cNvPr id="2" name="CuadroTexto 1">
            <a:extLst>
              <a:ext uri="{FF2B5EF4-FFF2-40B4-BE49-F238E27FC236}">
                <a16:creationId xmlns:a16="http://schemas.microsoft.com/office/drawing/2014/main" id="{C80AD045-B71A-4D01-064E-77F4F76D08E2}"/>
              </a:ext>
            </a:extLst>
          </p:cNvPr>
          <p:cNvSpPr txBox="1"/>
          <p:nvPr/>
        </p:nvSpPr>
        <p:spPr>
          <a:xfrm>
            <a:off x="6529925" y="2640096"/>
            <a:ext cx="4901096" cy="856645"/>
          </a:xfrm>
          <a:prstGeom prst="rect">
            <a:avLst/>
          </a:prstGeom>
          <a:solidFill>
            <a:schemeClr val="bg1">
              <a:lumMod val="95000"/>
            </a:schemeClr>
          </a:solidFill>
        </p:spPr>
        <p:txBody>
          <a:bodyPr wrap="square" rtlCol="0">
            <a:spAutoFit/>
          </a:bodyPr>
          <a:lstStyle/>
          <a:p>
            <a:pPr lvl="0" algn="just">
              <a:spcBef>
                <a:spcPts val="225"/>
              </a:spcBef>
              <a:tabLst>
                <a:tab pos="622300" algn="l"/>
              </a:tabLst>
            </a:pPr>
            <a:r>
              <a:rPr lang="es-CO" sz="1600" b="1" dirty="0">
                <a:effectLst/>
                <a:latin typeface="Century Gothic" panose="020B0502020202020204" pitchFamily="34" charset="0"/>
                <a:ea typeface="Calibri" panose="020F0502020204030204" pitchFamily="34" charset="0"/>
              </a:rPr>
              <a:t>Estado de ejecución de contrato:</a:t>
            </a:r>
          </a:p>
          <a:p>
            <a:pPr lvl="0" algn="just">
              <a:spcBef>
                <a:spcPts val="225"/>
              </a:spcBef>
              <a:tabLst>
                <a:tab pos="622300" algn="l"/>
              </a:tabLst>
            </a:pPr>
            <a:r>
              <a:rPr lang="es-CO" sz="1600" dirty="0">
                <a:latin typeface="Century Gothic" panose="020B0502020202020204" pitchFamily="34" charset="0"/>
                <a:ea typeface="Calibri" panose="020F0502020204030204" pitchFamily="34" charset="0"/>
              </a:rPr>
              <a:t>A corte de 29 de abril se ha ejecutado un 84 % de valor del contrato.</a:t>
            </a:r>
            <a:endParaRPr lang="es-CO" sz="1600" dirty="0">
              <a:latin typeface="Century Gothic" panose="020B0502020202020204" pitchFamily="34" charset="0"/>
            </a:endParaRPr>
          </a:p>
        </p:txBody>
      </p:sp>
      <p:graphicFrame>
        <p:nvGraphicFramePr>
          <p:cNvPr id="3" name="Tabla 2">
            <a:extLst>
              <a:ext uri="{FF2B5EF4-FFF2-40B4-BE49-F238E27FC236}">
                <a16:creationId xmlns:a16="http://schemas.microsoft.com/office/drawing/2014/main" id="{2F29AC22-2EC7-89EB-B7C6-BA2141B9825D}"/>
              </a:ext>
            </a:extLst>
          </p:cNvPr>
          <p:cNvGraphicFramePr>
            <a:graphicFrameLocks noGrp="1"/>
          </p:cNvGraphicFramePr>
          <p:nvPr>
            <p:extLst>
              <p:ext uri="{D42A27DB-BD31-4B8C-83A1-F6EECF244321}">
                <p14:modId xmlns:p14="http://schemas.microsoft.com/office/powerpoint/2010/main" val="1636647015"/>
              </p:ext>
            </p:extLst>
          </p:nvPr>
        </p:nvGraphicFramePr>
        <p:xfrm>
          <a:off x="6096000" y="4007096"/>
          <a:ext cx="5554938" cy="1233081"/>
        </p:xfrm>
        <a:graphic>
          <a:graphicData uri="http://schemas.openxmlformats.org/drawingml/2006/table">
            <a:tbl>
              <a:tblPr>
                <a:tableStyleId>{0E3FDE45-AF77-4B5C-9715-49D594BDF05E}</a:tableStyleId>
              </a:tblPr>
              <a:tblGrid>
                <a:gridCol w="3316234">
                  <a:extLst>
                    <a:ext uri="{9D8B030D-6E8A-4147-A177-3AD203B41FA5}">
                      <a16:colId xmlns:a16="http://schemas.microsoft.com/office/drawing/2014/main" val="3555521737"/>
                    </a:ext>
                  </a:extLst>
                </a:gridCol>
                <a:gridCol w="1602146">
                  <a:extLst>
                    <a:ext uri="{9D8B030D-6E8A-4147-A177-3AD203B41FA5}">
                      <a16:colId xmlns:a16="http://schemas.microsoft.com/office/drawing/2014/main" val="1890463883"/>
                    </a:ext>
                  </a:extLst>
                </a:gridCol>
                <a:gridCol w="636558">
                  <a:extLst>
                    <a:ext uri="{9D8B030D-6E8A-4147-A177-3AD203B41FA5}">
                      <a16:colId xmlns:a16="http://schemas.microsoft.com/office/drawing/2014/main" val="795740684"/>
                    </a:ext>
                  </a:extLst>
                </a:gridCol>
              </a:tblGrid>
              <a:tr h="380219">
                <a:tc>
                  <a:txBody>
                    <a:bodyPr/>
                    <a:lstStyle/>
                    <a:p>
                      <a:pPr algn="ctr" fontAlgn="b">
                        <a:lnSpc>
                          <a:spcPct val="107000"/>
                        </a:lnSpc>
                      </a:pPr>
                      <a:r>
                        <a:rPr lang="es-CO" sz="1400" b="1" kern="1200" dirty="0">
                          <a:solidFill>
                            <a:schemeClr val="tx1"/>
                          </a:solidFill>
                          <a:effectLst/>
                        </a:rPr>
                        <a:t>ESTADO  </a:t>
                      </a:r>
                      <a:endParaRPr lang="es-CO" sz="1400" dirty="0">
                        <a:solidFill>
                          <a:schemeClr val="tx1"/>
                        </a:solidFill>
                        <a:effectLst/>
                        <a:latin typeface="Arial" panose="020B0604020202020204" pitchFamily="34" charset="0"/>
                        <a:ea typeface="Bitstream Vera Sans"/>
                        <a:cs typeface="Times New Roman" panose="02020603050405020304" pitchFamily="18" charset="0"/>
                      </a:endParaRPr>
                    </a:p>
                  </a:txBody>
                  <a:tcPr marL="9525" marR="9525" marT="9525" marB="0" anchor="ctr"/>
                </a:tc>
                <a:tc>
                  <a:txBody>
                    <a:bodyPr/>
                    <a:lstStyle/>
                    <a:p>
                      <a:pPr algn="ctr" fontAlgn="b">
                        <a:lnSpc>
                          <a:spcPct val="107000"/>
                        </a:lnSpc>
                      </a:pPr>
                      <a:r>
                        <a:rPr lang="es-CO" sz="1400" b="1" kern="1200" dirty="0">
                          <a:solidFill>
                            <a:schemeClr val="tx1"/>
                          </a:solidFill>
                          <a:effectLst/>
                        </a:rPr>
                        <a:t>VALOR </a:t>
                      </a:r>
                      <a:endParaRPr lang="es-CO" sz="1400" dirty="0">
                        <a:solidFill>
                          <a:schemeClr val="tx1"/>
                        </a:solidFill>
                        <a:effectLst/>
                        <a:latin typeface="Arial" panose="020B0604020202020204" pitchFamily="34" charset="0"/>
                        <a:ea typeface="Bitstream Vera Sans"/>
                        <a:cs typeface="Times New Roman" panose="02020603050405020304" pitchFamily="18" charset="0"/>
                      </a:endParaRPr>
                    </a:p>
                  </a:txBody>
                  <a:tcPr marL="9525" marR="9525" marT="9525" marB="0" anchor="ctr"/>
                </a:tc>
                <a:tc>
                  <a:txBody>
                    <a:bodyPr/>
                    <a:lstStyle/>
                    <a:p>
                      <a:pPr algn="ctr" fontAlgn="b">
                        <a:lnSpc>
                          <a:spcPct val="107000"/>
                        </a:lnSpc>
                      </a:pPr>
                      <a:r>
                        <a:rPr lang="es-CO" sz="1400" b="1" kern="1200" dirty="0">
                          <a:solidFill>
                            <a:schemeClr val="tx1"/>
                          </a:solidFill>
                          <a:effectLst/>
                        </a:rPr>
                        <a:t>%</a:t>
                      </a:r>
                      <a:endParaRPr lang="es-CO" sz="1400" dirty="0">
                        <a:solidFill>
                          <a:schemeClr val="tx1"/>
                        </a:solidFill>
                        <a:effectLst/>
                        <a:latin typeface="Arial" panose="020B0604020202020204" pitchFamily="34" charset="0"/>
                        <a:ea typeface="Bitstream Vera Sans"/>
                        <a:cs typeface="Times New Roman" panose="02020603050405020304" pitchFamily="18" charset="0"/>
                      </a:endParaRPr>
                    </a:p>
                  </a:txBody>
                  <a:tcPr marL="9525" marR="9525" marT="9525" marB="0" anchor="ctr"/>
                </a:tc>
                <a:extLst>
                  <a:ext uri="{0D108BD9-81ED-4DB2-BD59-A6C34878D82A}">
                    <a16:rowId xmlns:a16="http://schemas.microsoft.com/office/drawing/2014/main" val="3526960348"/>
                  </a:ext>
                </a:extLst>
              </a:tr>
              <a:tr h="435570">
                <a:tc>
                  <a:txBody>
                    <a:bodyPr/>
                    <a:lstStyle/>
                    <a:p>
                      <a:pPr marL="0" marR="0" lvl="0" indent="0" algn="ctr" defTabSz="914400" rtl="0" eaLnBrk="1" fontAlgn="b" latinLnBrk="0" hangingPunct="1">
                        <a:lnSpc>
                          <a:spcPct val="107000"/>
                        </a:lnSpc>
                        <a:spcBef>
                          <a:spcPts val="0"/>
                        </a:spcBef>
                        <a:spcAft>
                          <a:spcPts val="0"/>
                        </a:spcAft>
                        <a:buClrTx/>
                        <a:buSzTx/>
                        <a:buFontTx/>
                        <a:buNone/>
                        <a:tabLst/>
                        <a:defRPr/>
                      </a:pPr>
                      <a:r>
                        <a:rPr lang="es-ES" sz="1400" kern="1200" dirty="0">
                          <a:solidFill>
                            <a:schemeClr val="tx1"/>
                          </a:solidFill>
                          <a:effectLst/>
                        </a:rPr>
                        <a:t>EJECUTADO AL </a:t>
                      </a:r>
                      <a:r>
                        <a:rPr lang="es-CO" sz="1400" kern="1200" dirty="0">
                          <a:solidFill>
                            <a:schemeClr val="tx1"/>
                          </a:solidFill>
                          <a:effectLst/>
                        </a:rPr>
                        <a:t>11 DE ABRIL DE 2025</a:t>
                      </a:r>
                      <a:endParaRPr lang="es-CO" sz="1400" kern="1200" dirty="0">
                        <a:solidFill>
                          <a:schemeClr val="tx1"/>
                        </a:solidFill>
                        <a:latin typeface="+mn-lt"/>
                        <a:ea typeface="+mn-ea"/>
                        <a:cs typeface="+mn-cs"/>
                      </a:endParaRPr>
                    </a:p>
                  </a:txBody>
                  <a:tcPr marL="9525" marR="9525" marT="9525" marB="0" anchor="ctr"/>
                </a:tc>
                <a:tc>
                  <a:txBody>
                    <a:bodyPr/>
                    <a:lstStyle/>
                    <a:p>
                      <a:pPr algn="ctr" fontAlgn="b"/>
                      <a:r>
                        <a:rPr lang="es-CO" sz="1400" b="0" u="none" strike="noStrike" dirty="0">
                          <a:solidFill>
                            <a:schemeClr val="tx1"/>
                          </a:solidFill>
                          <a:effectLst/>
                        </a:rPr>
                        <a:t> $    1.603.888.154,00</a:t>
                      </a:r>
                      <a:endParaRPr lang="es-CO" sz="1400" b="0" i="0" u="none" strike="noStrike" dirty="0">
                        <a:solidFill>
                          <a:schemeClr val="tx1"/>
                        </a:solidFill>
                        <a:effectLst/>
                        <a:latin typeface="+mn-lt"/>
                      </a:endParaRPr>
                    </a:p>
                  </a:txBody>
                  <a:tcPr marL="0" marR="0" marT="0" marB="0" anchor="ctr"/>
                </a:tc>
                <a:tc>
                  <a:txBody>
                    <a:bodyPr/>
                    <a:lstStyle/>
                    <a:p>
                      <a:pPr algn="ctr" fontAlgn="b">
                        <a:lnSpc>
                          <a:spcPct val="107000"/>
                        </a:lnSpc>
                      </a:pPr>
                      <a:r>
                        <a:rPr lang="es-CO" sz="1400" kern="1200" dirty="0">
                          <a:solidFill>
                            <a:schemeClr val="tx1"/>
                          </a:solidFill>
                          <a:effectLst/>
                        </a:rPr>
                        <a:t>84%</a:t>
                      </a:r>
                      <a:endParaRPr lang="es-CO" sz="1400" dirty="0">
                        <a:solidFill>
                          <a:schemeClr val="tx1"/>
                        </a:solidFill>
                        <a:effectLst/>
                        <a:latin typeface="Arial" panose="020B0604020202020204" pitchFamily="34" charset="0"/>
                        <a:ea typeface="Bitstream Vera Sans"/>
                        <a:cs typeface="Times New Roman" panose="02020603050405020304" pitchFamily="18" charset="0"/>
                      </a:endParaRPr>
                    </a:p>
                  </a:txBody>
                  <a:tcPr marL="9525" marR="9525" marT="9525" marB="0" anchor="ctr"/>
                </a:tc>
                <a:extLst>
                  <a:ext uri="{0D108BD9-81ED-4DB2-BD59-A6C34878D82A}">
                    <a16:rowId xmlns:a16="http://schemas.microsoft.com/office/drawing/2014/main" val="3636883130"/>
                  </a:ext>
                </a:extLst>
              </a:tr>
              <a:tr h="417292">
                <a:tc>
                  <a:txBody>
                    <a:bodyPr/>
                    <a:lstStyle/>
                    <a:p>
                      <a:pPr marL="0" marR="0" lvl="0" indent="0" algn="ctr" defTabSz="914400" rtl="0" eaLnBrk="1" fontAlgn="b" latinLnBrk="0" hangingPunct="1">
                        <a:lnSpc>
                          <a:spcPct val="107000"/>
                        </a:lnSpc>
                        <a:spcBef>
                          <a:spcPts val="0"/>
                        </a:spcBef>
                        <a:spcAft>
                          <a:spcPts val="0"/>
                        </a:spcAft>
                        <a:buClrTx/>
                        <a:buSzTx/>
                        <a:buFontTx/>
                        <a:buNone/>
                        <a:tabLst/>
                        <a:defRPr/>
                      </a:pPr>
                      <a:r>
                        <a:rPr lang="es-ES" sz="1400" kern="1200" dirty="0">
                          <a:solidFill>
                            <a:schemeClr val="tx1"/>
                          </a:solidFill>
                          <a:effectLst/>
                        </a:rPr>
                        <a:t>POR EJECUTAR AL </a:t>
                      </a:r>
                      <a:r>
                        <a:rPr lang="es-CO" sz="1400" kern="1200" dirty="0">
                          <a:solidFill>
                            <a:schemeClr val="tx1"/>
                          </a:solidFill>
                          <a:effectLst/>
                        </a:rPr>
                        <a:t>11 DE ABRIL DE 2025</a:t>
                      </a:r>
                      <a:endParaRPr lang="es-CO" sz="1400" kern="1200" dirty="0">
                        <a:solidFill>
                          <a:schemeClr val="tx1"/>
                        </a:solidFill>
                        <a:latin typeface="+mn-lt"/>
                        <a:ea typeface="+mn-ea"/>
                        <a:cs typeface="+mn-cs"/>
                      </a:endParaRPr>
                    </a:p>
                  </a:txBody>
                  <a:tcPr marL="9525" marR="9525" marT="9525" marB="0" anchor="ctr"/>
                </a:tc>
                <a:tc>
                  <a:txBody>
                    <a:bodyPr/>
                    <a:lstStyle/>
                    <a:p>
                      <a:pPr algn="ctr" fontAlgn="b">
                        <a:lnSpc>
                          <a:spcPct val="107000"/>
                        </a:lnSpc>
                      </a:pPr>
                      <a:r>
                        <a:rPr lang="es-CO" sz="1400" kern="1200" dirty="0">
                          <a:solidFill>
                            <a:schemeClr val="tx1"/>
                          </a:solidFill>
                          <a:effectLst/>
                        </a:rPr>
                        <a:t>$        300.047.103,00  </a:t>
                      </a:r>
                      <a:endParaRPr lang="es-CO" sz="1400"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b">
                        <a:lnSpc>
                          <a:spcPct val="107000"/>
                        </a:lnSpc>
                      </a:pPr>
                      <a:r>
                        <a:rPr lang="es-CO" sz="1400" kern="1200" dirty="0">
                          <a:solidFill>
                            <a:schemeClr val="tx1"/>
                          </a:solidFill>
                          <a:effectLst/>
                        </a:rPr>
                        <a:t>16 %</a:t>
                      </a:r>
                      <a:endParaRPr lang="es-CO" sz="1400" dirty="0">
                        <a:solidFill>
                          <a:schemeClr val="tx1"/>
                        </a:solidFill>
                        <a:effectLst/>
                        <a:latin typeface="Arial" panose="020B0604020202020204" pitchFamily="34" charset="0"/>
                        <a:ea typeface="Bitstream Vera Sans"/>
                        <a:cs typeface="Times New Roman" panose="02020603050405020304" pitchFamily="18" charset="0"/>
                      </a:endParaRPr>
                    </a:p>
                  </a:txBody>
                  <a:tcPr marL="9525" marR="9525" marT="9525" marB="0" anchor="ctr"/>
                </a:tc>
                <a:extLst>
                  <a:ext uri="{0D108BD9-81ED-4DB2-BD59-A6C34878D82A}">
                    <a16:rowId xmlns:a16="http://schemas.microsoft.com/office/drawing/2014/main" val="13723174"/>
                  </a:ext>
                </a:extLst>
              </a:tr>
            </a:tbl>
          </a:graphicData>
        </a:graphic>
      </p:graphicFrame>
    </p:spTree>
    <p:extLst>
      <p:ext uri="{BB962C8B-B14F-4D97-AF65-F5344CB8AC3E}">
        <p14:creationId xmlns:p14="http://schemas.microsoft.com/office/powerpoint/2010/main" val="11723469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47C846-F3F1-351E-0EB5-0530FD560D1F}"/>
            </a:ext>
          </a:extLst>
        </p:cNvPr>
        <p:cNvGrpSpPr/>
        <p:nvPr/>
      </p:nvGrpSpPr>
      <p:grpSpPr>
        <a:xfrm>
          <a:off x="0" y="0"/>
          <a:ext cx="0" cy="0"/>
          <a:chOff x="0" y="0"/>
          <a:chExt cx="0" cy="0"/>
        </a:xfrm>
      </p:grpSpPr>
      <p:sp>
        <p:nvSpPr>
          <p:cNvPr id="9" name="CuadroTexto 8">
            <a:extLst>
              <a:ext uri="{FF2B5EF4-FFF2-40B4-BE49-F238E27FC236}">
                <a16:creationId xmlns:a16="http://schemas.microsoft.com/office/drawing/2014/main" id="{95A29157-ECF4-96F6-45A7-3A537E6BCAA4}"/>
              </a:ext>
            </a:extLst>
          </p:cNvPr>
          <p:cNvSpPr txBox="1"/>
          <p:nvPr/>
        </p:nvSpPr>
        <p:spPr>
          <a:xfrm>
            <a:off x="3714695" y="277168"/>
            <a:ext cx="5183278" cy="461665"/>
          </a:xfrm>
          <a:prstGeom prst="rect">
            <a:avLst/>
          </a:prstGeom>
          <a:noFill/>
        </p:spPr>
        <p:txBody>
          <a:bodyPr wrap="none" rtlCol="0">
            <a:spAutoFit/>
          </a:bodyPr>
          <a:lstStyle/>
          <a:p>
            <a:r>
              <a:rPr lang="es-CO" sz="2400" b="1" dirty="0">
                <a:solidFill>
                  <a:schemeClr val="tx1">
                    <a:lumMod val="75000"/>
                    <a:lumOff val="25000"/>
                  </a:schemeClr>
                </a:solidFill>
                <a:latin typeface="Arial" panose="020B0604020202020204" pitchFamily="34" charset="0"/>
                <a:cs typeface="Arial" panose="020B0604020202020204" pitchFamily="34" charset="0"/>
              </a:rPr>
              <a:t>CONTRATO No. IPVO 001 DE 2024</a:t>
            </a:r>
            <a:endParaRPr lang="es-CO" sz="2400" b="1" dirty="0">
              <a:solidFill>
                <a:schemeClr val="tx1">
                  <a:lumMod val="75000"/>
                  <a:lumOff val="25000"/>
                </a:schemeClr>
              </a:solidFill>
              <a:latin typeface="Century Gothic" panose="020B0502020202020204" pitchFamily="34" charset="0"/>
              <a:cs typeface="Arial" panose="020B0604020202020204" pitchFamily="34" charset="0"/>
            </a:endParaRPr>
          </a:p>
        </p:txBody>
      </p:sp>
      <p:sp>
        <p:nvSpPr>
          <p:cNvPr id="10" name="Rectángulo 9">
            <a:extLst>
              <a:ext uri="{FF2B5EF4-FFF2-40B4-BE49-F238E27FC236}">
                <a16:creationId xmlns:a16="http://schemas.microsoft.com/office/drawing/2014/main" id="{425CF91A-843E-7DFF-E098-4C8D213DAA7A}"/>
              </a:ext>
            </a:extLst>
          </p:cNvPr>
          <p:cNvSpPr/>
          <p:nvPr/>
        </p:nvSpPr>
        <p:spPr>
          <a:xfrm>
            <a:off x="961731" y="918144"/>
            <a:ext cx="10689207" cy="13030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MX" b="1" dirty="0">
                <a:solidFill>
                  <a:schemeClr val="tx1"/>
                </a:solidFill>
                <a:latin typeface="Century Gothic" panose="020B0502020202020204" pitchFamily="34" charset="0"/>
                <a:cs typeface="Arial" panose="020B0604020202020204" pitchFamily="34" charset="0"/>
              </a:rPr>
              <a:t>OBJETO</a:t>
            </a:r>
            <a:r>
              <a:rPr lang="es-MX" dirty="0">
                <a:solidFill>
                  <a:schemeClr val="tx1"/>
                </a:solidFill>
                <a:latin typeface="Century Gothic" panose="020B0502020202020204" pitchFamily="34" charset="0"/>
                <a:cs typeface="Arial" panose="020B0604020202020204" pitchFamily="34" charset="0"/>
              </a:rPr>
              <a:t>:</a:t>
            </a:r>
            <a:r>
              <a:rPr lang="es-ES" dirty="0">
                <a:effectLst/>
                <a:latin typeface="Times New Roman" panose="02020603050405020304" pitchFamily="18" charset="0"/>
                <a:ea typeface="Times New Roman" panose="02020603050405020304" pitchFamily="18" charset="0"/>
              </a:rPr>
              <a:t> </a:t>
            </a:r>
            <a:r>
              <a:rPr lang="es-ES" dirty="0">
                <a:solidFill>
                  <a:schemeClr val="tx1"/>
                </a:solidFill>
                <a:effectLst/>
                <a:latin typeface="Century Gothic" panose="020B0502020202020204" pitchFamily="34" charset="0"/>
                <a:ea typeface="Times New Roman" panose="02020603050405020304" pitchFamily="18" charset="0"/>
              </a:rPr>
              <a:t>suministro e instalación de materiales para la ejecución del convenio interadministrativo </a:t>
            </a:r>
            <a:r>
              <a:rPr lang="es-ES" b="1" dirty="0">
                <a:solidFill>
                  <a:schemeClr val="tx1"/>
                </a:solidFill>
                <a:latin typeface="Century Gothic" panose="020B0502020202020204" pitchFamily="34" charset="0"/>
                <a:ea typeface="Times New Roman" panose="02020603050405020304" pitchFamily="18" charset="0"/>
              </a:rPr>
              <a:t>No. </a:t>
            </a:r>
            <a:r>
              <a:rPr lang="es-ES" b="1" dirty="0">
                <a:solidFill>
                  <a:schemeClr val="tx1"/>
                </a:solidFill>
                <a:effectLst/>
                <a:latin typeface="Century Gothic" panose="020B0502020202020204" pitchFamily="34" charset="0"/>
                <a:ea typeface="Times New Roman" panose="02020603050405020304" pitchFamily="18" charset="0"/>
              </a:rPr>
              <a:t>3762 de 2024 </a:t>
            </a:r>
            <a:r>
              <a:rPr lang="es-ES" dirty="0">
                <a:solidFill>
                  <a:schemeClr val="tx1"/>
                </a:solidFill>
                <a:effectLst/>
                <a:latin typeface="Century Gothic" panose="020B0502020202020204" pitchFamily="34" charset="0"/>
                <a:ea typeface="Times New Roman" panose="02020603050405020304" pitchFamily="18" charset="0"/>
              </a:rPr>
              <a:t>suscrito entre el departamento de Boyacá y la Alianza </a:t>
            </a:r>
            <a:r>
              <a:rPr lang="es-ES" dirty="0">
                <a:solidFill>
                  <a:schemeClr val="tx1"/>
                </a:solidFill>
                <a:latin typeface="Century Gothic" panose="020B0502020202020204" pitchFamily="34" charset="0"/>
                <a:ea typeface="Times New Roman" panose="02020603050405020304" pitchFamily="18" charset="0"/>
              </a:rPr>
              <a:t>S</a:t>
            </a:r>
            <a:r>
              <a:rPr lang="es-ES" dirty="0">
                <a:solidFill>
                  <a:schemeClr val="tx1"/>
                </a:solidFill>
                <a:effectLst/>
                <a:latin typeface="Century Gothic" panose="020B0502020202020204" pitchFamily="34" charset="0"/>
                <a:ea typeface="Times New Roman" panose="02020603050405020304" pitchFamily="18" charset="0"/>
              </a:rPr>
              <a:t>ocietaria y de Desarrollo </a:t>
            </a:r>
            <a:r>
              <a:rPr lang="es-ES" dirty="0">
                <a:solidFill>
                  <a:schemeClr val="tx1"/>
                </a:solidFill>
                <a:latin typeface="Century Gothic" panose="020B0502020202020204" pitchFamily="34" charset="0"/>
                <a:ea typeface="Times New Roman" panose="02020603050405020304" pitchFamily="18" charset="0"/>
              </a:rPr>
              <a:t>E</a:t>
            </a:r>
            <a:r>
              <a:rPr lang="es-ES" dirty="0">
                <a:solidFill>
                  <a:schemeClr val="tx1"/>
                </a:solidFill>
                <a:effectLst/>
                <a:latin typeface="Century Gothic" panose="020B0502020202020204" pitchFamily="34" charset="0"/>
                <a:ea typeface="Times New Roman" panose="02020603050405020304" pitchFamily="18" charset="0"/>
              </a:rPr>
              <a:t>mpresarial de Boyacá ASDETBOY </a:t>
            </a:r>
            <a:r>
              <a:rPr lang="es-ES" dirty="0">
                <a:solidFill>
                  <a:schemeClr val="tx1"/>
                </a:solidFill>
                <a:latin typeface="Century Gothic" panose="020B0502020202020204" pitchFamily="34" charset="0"/>
                <a:ea typeface="Times New Roman" panose="02020603050405020304" pitchFamily="18" charset="0"/>
              </a:rPr>
              <a:t>S</a:t>
            </a:r>
            <a:r>
              <a:rPr lang="es-ES" dirty="0">
                <a:solidFill>
                  <a:schemeClr val="tx1"/>
                </a:solidFill>
                <a:effectLst/>
                <a:latin typeface="Century Gothic" panose="020B0502020202020204" pitchFamily="34" charset="0"/>
                <a:ea typeface="Times New Roman" panose="02020603050405020304" pitchFamily="18" charset="0"/>
              </a:rPr>
              <a:t>.A.S. (ORBEING)</a:t>
            </a:r>
            <a:endParaRPr lang="es-MX" b="1" dirty="0">
              <a:solidFill>
                <a:schemeClr val="tx1"/>
              </a:solidFill>
              <a:latin typeface="Century Gothic" panose="020B0502020202020204" pitchFamily="34" charset="0"/>
              <a:cs typeface="Arial" panose="020B0604020202020204" pitchFamily="34" charset="0"/>
            </a:endParaRPr>
          </a:p>
        </p:txBody>
      </p:sp>
      <p:graphicFrame>
        <p:nvGraphicFramePr>
          <p:cNvPr id="13" name="Tabla 12">
            <a:extLst>
              <a:ext uri="{FF2B5EF4-FFF2-40B4-BE49-F238E27FC236}">
                <a16:creationId xmlns:a16="http://schemas.microsoft.com/office/drawing/2014/main" id="{EF653CA5-EAF9-A3AC-7371-398130C090FF}"/>
              </a:ext>
            </a:extLst>
          </p:cNvPr>
          <p:cNvGraphicFramePr>
            <a:graphicFrameLocks noGrp="1"/>
          </p:cNvGraphicFramePr>
          <p:nvPr>
            <p:extLst>
              <p:ext uri="{D42A27DB-BD31-4B8C-83A1-F6EECF244321}">
                <p14:modId xmlns:p14="http://schemas.microsoft.com/office/powerpoint/2010/main" val="4079031479"/>
              </p:ext>
            </p:extLst>
          </p:nvPr>
        </p:nvGraphicFramePr>
        <p:xfrm>
          <a:off x="961731" y="2264145"/>
          <a:ext cx="4381358" cy="3394143"/>
        </p:xfrm>
        <a:graphic>
          <a:graphicData uri="http://schemas.openxmlformats.org/drawingml/2006/table">
            <a:tbl>
              <a:tblPr firstRow="1" bandRow="1">
                <a:tableStyleId>{3B4B98B0-60AC-42C2-AFA5-B58CD77FA1E5}</a:tableStyleId>
              </a:tblPr>
              <a:tblGrid>
                <a:gridCol w="1983675">
                  <a:extLst>
                    <a:ext uri="{9D8B030D-6E8A-4147-A177-3AD203B41FA5}">
                      <a16:colId xmlns:a16="http://schemas.microsoft.com/office/drawing/2014/main" val="3386221600"/>
                    </a:ext>
                  </a:extLst>
                </a:gridCol>
                <a:gridCol w="2397683">
                  <a:extLst>
                    <a:ext uri="{9D8B030D-6E8A-4147-A177-3AD203B41FA5}">
                      <a16:colId xmlns:a16="http://schemas.microsoft.com/office/drawing/2014/main" val="3023588219"/>
                    </a:ext>
                  </a:extLst>
                </a:gridCol>
              </a:tblGrid>
              <a:tr h="579787">
                <a:tc>
                  <a:txBody>
                    <a:bodyPr/>
                    <a:lstStyle/>
                    <a:p>
                      <a:r>
                        <a:rPr lang="es-CO" sz="1400" b="1" dirty="0">
                          <a:latin typeface="Century Gothic" panose="020B0502020202020204" pitchFamily="34" charset="0"/>
                        </a:rPr>
                        <a:t>Valor</a:t>
                      </a:r>
                    </a:p>
                  </a:txBody>
                  <a:tcPr anchor="ctr"/>
                </a:tc>
                <a:tc>
                  <a:txBody>
                    <a:bodyPr/>
                    <a:lstStyle/>
                    <a:p>
                      <a:r>
                        <a:rPr lang="es-CO" sz="1400" b="0" dirty="0">
                          <a:latin typeface="Century Gothic" panose="020B0502020202020204" pitchFamily="34" charset="0"/>
                        </a:rPr>
                        <a:t>$ 1.580.258.003.00</a:t>
                      </a:r>
                    </a:p>
                  </a:txBody>
                  <a:tcPr anchor="ctr"/>
                </a:tc>
                <a:extLst>
                  <a:ext uri="{0D108BD9-81ED-4DB2-BD59-A6C34878D82A}">
                    <a16:rowId xmlns:a16="http://schemas.microsoft.com/office/drawing/2014/main" val="3799243388"/>
                  </a:ext>
                </a:extLst>
              </a:tr>
              <a:tr h="574049">
                <a:tc>
                  <a:txBody>
                    <a:bodyPr/>
                    <a:lstStyle/>
                    <a:p>
                      <a:r>
                        <a:rPr lang="es-CO" sz="1400" b="1" dirty="0">
                          <a:latin typeface="Century Gothic" panose="020B0502020202020204" pitchFamily="34" charset="0"/>
                        </a:rPr>
                        <a:t>Fecha de Inicio</a:t>
                      </a:r>
                    </a:p>
                  </a:txBody>
                  <a:tcPr anchor="ctr"/>
                </a:tc>
                <a:tc>
                  <a:txBody>
                    <a:bodyPr/>
                    <a:lstStyle/>
                    <a:p>
                      <a:r>
                        <a:rPr lang="es-CO" sz="1400" dirty="0">
                          <a:latin typeface="Century Gothic" panose="020B0502020202020204" pitchFamily="34" charset="0"/>
                        </a:rPr>
                        <a:t>26 de Noviembre de 2024</a:t>
                      </a:r>
                    </a:p>
                  </a:txBody>
                  <a:tcPr anchor="ctr"/>
                </a:tc>
                <a:extLst>
                  <a:ext uri="{0D108BD9-81ED-4DB2-BD59-A6C34878D82A}">
                    <a16:rowId xmlns:a16="http://schemas.microsoft.com/office/drawing/2014/main" val="4084991408"/>
                  </a:ext>
                </a:extLst>
              </a:tr>
              <a:tr h="574049">
                <a:tc>
                  <a:txBody>
                    <a:bodyPr/>
                    <a:lstStyle/>
                    <a:p>
                      <a:r>
                        <a:rPr lang="es-CO" sz="1400" b="1" dirty="0">
                          <a:latin typeface="Century Gothic" panose="020B0502020202020204" pitchFamily="34" charset="0"/>
                        </a:rPr>
                        <a:t>Acta de suspensión N°1</a:t>
                      </a:r>
                    </a:p>
                  </a:txBody>
                  <a:tcPr anchor="ctr"/>
                </a:tc>
                <a:tc>
                  <a:txBody>
                    <a:bodyPr/>
                    <a:lstStyle/>
                    <a:p>
                      <a:r>
                        <a:rPr lang="es-CO" sz="1400" dirty="0">
                          <a:latin typeface="Century Gothic" panose="020B0502020202020204" pitchFamily="34" charset="0"/>
                        </a:rPr>
                        <a:t>26 de Diciembre de 2024</a:t>
                      </a:r>
                    </a:p>
                  </a:txBody>
                  <a:tcPr anchor="ctr"/>
                </a:tc>
                <a:extLst>
                  <a:ext uri="{0D108BD9-81ED-4DB2-BD59-A6C34878D82A}">
                    <a16:rowId xmlns:a16="http://schemas.microsoft.com/office/drawing/2014/main" val="454639015"/>
                  </a:ext>
                </a:extLst>
              </a:tr>
              <a:tr h="574049">
                <a:tc>
                  <a:txBody>
                    <a:bodyPr/>
                    <a:lstStyle/>
                    <a:p>
                      <a:r>
                        <a:rPr lang="es-CO" sz="1400" b="1" dirty="0">
                          <a:latin typeface="Century Gothic" panose="020B0502020202020204" pitchFamily="34" charset="0"/>
                        </a:rPr>
                        <a:t>Acata de reiniciación N°1</a:t>
                      </a:r>
                    </a:p>
                  </a:txBody>
                  <a:tcPr anchor="ctr"/>
                </a:tc>
                <a:tc>
                  <a:txBody>
                    <a:bodyPr/>
                    <a:lstStyle/>
                    <a:p>
                      <a:r>
                        <a:rPr lang="es-CO" sz="1400" dirty="0">
                          <a:latin typeface="Century Gothic" panose="020B0502020202020204" pitchFamily="34" charset="0"/>
                        </a:rPr>
                        <a:t>13 de Enero de 2025</a:t>
                      </a:r>
                    </a:p>
                  </a:txBody>
                  <a:tcPr anchor="ctr"/>
                </a:tc>
                <a:extLst>
                  <a:ext uri="{0D108BD9-81ED-4DB2-BD59-A6C34878D82A}">
                    <a16:rowId xmlns:a16="http://schemas.microsoft.com/office/drawing/2014/main" val="995158613"/>
                  </a:ext>
                </a:extLst>
              </a:tr>
              <a:tr h="574049">
                <a:tc>
                  <a:txBody>
                    <a:bodyPr/>
                    <a:lstStyle/>
                    <a:p>
                      <a:r>
                        <a:rPr lang="es-CO" sz="1400" b="1" dirty="0">
                          <a:latin typeface="Century Gothic" panose="020B0502020202020204" pitchFamily="34" charset="0"/>
                        </a:rPr>
                        <a:t>Acta de suspensión N°2</a:t>
                      </a:r>
                    </a:p>
                  </a:txBody>
                  <a:tcPr anchor="ctr"/>
                </a:tc>
                <a:tc>
                  <a:txBody>
                    <a:bodyPr/>
                    <a:lstStyle/>
                    <a:p>
                      <a:r>
                        <a:rPr lang="es-CO" sz="1400" dirty="0">
                          <a:latin typeface="Century Gothic" panose="020B0502020202020204" pitchFamily="34" charset="0"/>
                        </a:rPr>
                        <a:t>11 de Abril de 2025</a:t>
                      </a:r>
                    </a:p>
                  </a:txBody>
                  <a:tcPr anchor="ctr"/>
                </a:tc>
                <a:extLst>
                  <a:ext uri="{0D108BD9-81ED-4DB2-BD59-A6C34878D82A}">
                    <a16:rowId xmlns:a16="http://schemas.microsoft.com/office/drawing/2014/main" val="1234585180"/>
                  </a:ext>
                </a:extLst>
              </a:tr>
              <a:tr h="473528">
                <a:tc>
                  <a:txBody>
                    <a:bodyPr/>
                    <a:lstStyle/>
                    <a:p>
                      <a:r>
                        <a:rPr lang="es-CO" sz="1400" b="1" dirty="0">
                          <a:latin typeface="Century Gothic" panose="020B0502020202020204" pitchFamily="34" charset="0"/>
                        </a:rPr>
                        <a:t>Fecha de Terminación real </a:t>
                      </a:r>
                    </a:p>
                  </a:txBody>
                  <a:tcPr anchor="ctr"/>
                </a:tc>
                <a:tc>
                  <a:txBody>
                    <a:bodyPr/>
                    <a:lstStyle/>
                    <a:p>
                      <a:r>
                        <a:rPr lang="es-CO" sz="1400" dirty="0">
                          <a:latin typeface="Century Gothic" panose="020B0502020202020204" pitchFamily="34" charset="0"/>
                        </a:rPr>
                        <a:t>23 de Abril de 2025</a:t>
                      </a:r>
                    </a:p>
                  </a:txBody>
                  <a:tcPr anchor="ctr"/>
                </a:tc>
                <a:extLst>
                  <a:ext uri="{0D108BD9-81ED-4DB2-BD59-A6C34878D82A}">
                    <a16:rowId xmlns:a16="http://schemas.microsoft.com/office/drawing/2014/main" val="3436615481"/>
                  </a:ext>
                </a:extLst>
              </a:tr>
            </a:tbl>
          </a:graphicData>
        </a:graphic>
      </p:graphicFrame>
      <p:pic>
        <p:nvPicPr>
          <p:cNvPr id="12" name="Imagen 11">
            <a:extLst>
              <a:ext uri="{FF2B5EF4-FFF2-40B4-BE49-F238E27FC236}">
                <a16:creationId xmlns:a16="http://schemas.microsoft.com/office/drawing/2014/main" id="{990B9BC0-61A3-EEBD-CB3A-14D5665FB71A}"/>
              </a:ext>
            </a:extLst>
          </p:cNvPr>
          <p:cNvPicPr>
            <a:picLocks noChangeAspect="1"/>
          </p:cNvPicPr>
          <p:nvPr/>
        </p:nvPicPr>
        <p:blipFill>
          <a:blip r:embed="rId3"/>
          <a:srcRect r="55260"/>
          <a:stretch/>
        </p:blipFill>
        <p:spPr>
          <a:xfrm>
            <a:off x="3448891" y="5856327"/>
            <a:ext cx="2481162" cy="1045047"/>
          </a:xfrm>
          <a:prstGeom prst="rect">
            <a:avLst/>
          </a:prstGeom>
        </p:spPr>
      </p:pic>
      <p:pic>
        <p:nvPicPr>
          <p:cNvPr id="14" name="Imagen 13" descr="Logotipo&#10;&#10;Descripción generada automáticamente">
            <a:extLst>
              <a:ext uri="{FF2B5EF4-FFF2-40B4-BE49-F238E27FC236}">
                <a16:creationId xmlns:a16="http://schemas.microsoft.com/office/drawing/2014/main" id="{6D964B16-5D10-5FCC-F7C1-7BABA3864D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83240" y="5856327"/>
            <a:ext cx="1447800" cy="977182"/>
          </a:xfrm>
          <a:prstGeom prst="rect">
            <a:avLst/>
          </a:prstGeom>
        </p:spPr>
      </p:pic>
      <p:sp>
        <p:nvSpPr>
          <p:cNvPr id="2" name="CuadroTexto 1">
            <a:extLst>
              <a:ext uri="{FF2B5EF4-FFF2-40B4-BE49-F238E27FC236}">
                <a16:creationId xmlns:a16="http://schemas.microsoft.com/office/drawing/2014/main" id="{B602383F-0C46-4225-A08F-2F62685E91C2}"/>
              </a:ext>
            </a:extLst>
          </p:cNvPr>
          <p:cNvSpPr txBox="1"/>
          <p:nvPr/>
        </p:nvSpPr>
        <p:spPr>
          <a:xfrm>
            <a:off x="6096000" y="2640096"/>
            <a:ext cx="4901096" cy="856645"/>
          </a:xfrm>
          <a:prstGeom prst="rect">
            <a:avLst/>
          </a:prstGeom>
          <a:solidFill>
            <a:schemeClr val="bg1">
              <a:lumMod val="95000"/>
            </a:schemeClr>
          </a:solidFill>
        </p:spPr>
        <p:txBody>
          <a:bodyPr wrap="square" rtlCol="0">
            <a:spAutoFit/>
          </a:bodyPr>
          <a:lstStyle/>
          <a:p>
            <a:pPr lvl="0" algn="just">
              <a:spcBef>
                <a:spcPts val="225"/>
              </a:spcBef>
              <a:tabLst>
                <a:tab pos="622300" algn="l"/>
              </a:tabLst>
            </a:pPr>
            <a:r>
              <a:rPr lang="es-CO" sz="1600" b="1" dirty="0">
                <a:effectLst/>
                <a:latin typeface="Century Gothic" panose="020B0502020202020204" pitchFamily="34" charset="0"/>
                <a:ea typeface="Calibri" panose="020F0502020204030204" pitchFamily="34" charset="0"/>
              </a:rPr>
              <a:t>Estado de ejecución de contrato:</a:t>
            </a:r>
          </a:p>
          <a:p>
            <a:pPr lvl="0" algn="just">
              <a:spcBef>
                <a:spcPts val="225"/>
              </a:spcBef>
              <a:tabLst>
                <a:tab pos="622300" algn="l"/>
              </a:tabLst>
            </a:pPr>
            <a:r>
              <a:rPr lang="es-CO" sz="1600" dirty="0">
                <a:latin typeface="Century Gothic" panose="020B0502020202020204" pitchFamily="34" charset="0"/>
                <a:ea typeface="Calibri" panose="020F0502020204030204" pitchFamily="34" charset="0"/>
              </a:rPr>
              <a:t>A corte de 29 de abril se ha ejecutado un 84% de valor del contrato.</a:t>
            </a:r>
            <a:endParaRPr lang="es-CO" sz="1600" dirty="0">
              <a:latin typeface="Century Gothic" panose="020B0502020202020204" pitchFamily="34" charset="0"/>
            </a:endParaRPr>
          </a:p>
        </p:txBody>
      </p:sp>
      <p:graphicFrame>
        <p:nvGraphicFramePr>
          <p:cNvPr id="4" name="Tabla 3">
            <a:extLst>
              <a:ext uri="{FF2B5EF4-FFF2-40B4-BE49-F238E27FC236}">
                <a16:creationId xmlns:a16="http://schemas.microsoft.com/office/drawing/2014/main" id="{6F7B5D21-3E2E-9037-77C6-80723902C249}"/>
              </a:ext>
            </a:extLst>
          </p:cNvPr>
          <p:cNvGraphicFramePr>
            <a:graphicFrameLocks noGrp="1"/>
          </p:cNvGraphicFramePr>
          <p:nvPr>
            <p:extLst>
              <p:ext uri="{D42A27DB-BD31-4B8C-83A1-F6EECF244321}">
                <p14:modId xmlns:p14="http://schemas.microsoft.com/office/powerpoint/2010/main" val="4018886656"/>
              </p:ext>
            </p:extLst>
          </p:nvPr>
        </p:nvGraphicFramePr>
        <p:xfrm>
          <a:off x="5567680" y="3860613"/>
          <a:ext cx="6083258" cy="1442906"/>
        </p:xfrm>
        <a:graphic>
          <a:graphicData uri="http://schemas.openxmlformats.org/drawingml/2006/table">
            <a:tbl>
              <a:tblPr>
                <a:tableStyleId>{0E3FDE45-AF77-4B5C-9715-49D594BDF05E}</a:tableStyleId>
              </a:tblPr>
              <a:tblGrid>
                <a:gridCol w="3088640">
                  <a:extLst>
                    <a:ext uri="{9D8B030D-6E8A-4147-A177-3AD203B41FA5}">
                      <a16:colId xmlns:a16="http://schemas.microsoft.com/office/drawing/2014/main" val="3555521737"/>
                    </a:ext>
                  </a:extLst>
                </a:gridCol>
                <a:gridCol w="2297519">
                  <a:extLst>
                    <a:ext uri="{9D8B030D-6E8A-4147-A177-3AD203B41FA5}">
                      <a16:colId xmlns:a16="http://schemas.microsoft.com/office/drawing/2014/main" val="1890463883"/>
                    </a:ext>
                  </a:extLst>
                </a:gridCol>
                <a:gridCol w="697099">
                  <a:extLst>
                    <a:ext uri="{9D8B030D-6E8A-4147-A177-3AD203B41FA5}">
                      <a16:colId xmlns:a16="http://schemas.microsoft.com/office/drawing/2014/main" val="795740684"/>
                    </a:ext>
                  </a:extLst>
                </a:gridCol>
              </a:tblGrid>
              <a:tr h="349017">
                <a:tc>
                  <a:txBody>
                    <a:bodyPr/>
                    <a:lstStyle/>
                    <a:p>
                      <a:pPr algn="ctr" fontAlgn="b">
                        <a:lnSpc>
                          <a:spcPct val="107000"/>
                        </a:lnSpc>
                      </a:pPr>
                      <a:r>
                        <a:rPr lang="es-CO" sz="1400" b="1" kern="1200" dirty="0">
                          <a:solidFill>
                            <a:schemeClr val="tx1"/>
                          </a:solidFill>
                          <a:effectLst/>
                        </a:rPr>
                        <a:t>ESTADO  </a:t>
                      </a:r>
                      <a:endParaRPr lang="es-CO" sz="1400" dirty="0">
                        <a:solidFill>
                          <a:schemeClr val="tx1"/>
                        </a:solidFill>
                        <a:effectLst/>
                        <a:latin typeface="+mn-lt"/>
                        <a:ea typeface="Bitstream Vera Sans"/>
                        <a:cs typeface="Times New Roman" panose="02020603050405020304" pitchFamily="18" charset="0"/>
                      </a:endParaRPr>
                    </a:p>
                  </a:txBody>
                  <a:tcPr marL="9525" marR="9525" marT="9525" marB="0" anchor="ctr"/>
                </a:tc>
                <a:tc>
                  <a:txBody>
                    <a:bodyPr/>
                    <a:lstStyle/>
                    <a:p>
                      <a:pPr algn="ctr" fontAlgn="b">
                        <a:lnSpc>
                          <a:spcPct val="107000"/>
                        </a:lnSpc>
                      </a:pPr>
                      <a:r>
                        <a:rPr lang="es-CO" sz="1400" b="1" kern="1200" dirty="0">
                          <a:solidFill>
                            <a:schemeClr val="tx1"/>
                          </a:solidFill>
                          <a:effectLst/>
                        </a:rPr>
                        <a:t>VALOR </a:t>
                      </a:r>
                      <a:endParaRPr lang="es-CO" sz="1400" dirty="0">
                        <a:solidFill>
                          <a:schemeClr val="tx1"/>
                        </a:solidFill>
                        <a:effectLst/>
                        <a:latin typeface="+mn-lt"/>
                        <a:ea typeface="Bitstream Vera Sans"/>
                        <a:cs typeface="Times New Roman" panose="02020603050405020304" pitchFamily="18" charset="0"/>
                      </a:endParaRPr>
                    </a:p>
                  </a:txBody>
                  <a:tcPr marL="9525" marR="9525" marT="9525" marB="0" anchor="ctr"/>
                </a:tc>
                <a:tc>
                  <a:txBody>
                    <a:bodyPr/>
                    <a:lstStyle/>
                    <a:p>
                      <a:pPr algn="ctr" fontAlgn="b">
                        <a:lnSpc>
                          <a:spcPct val="107000"/>
                        </a:lnSpc>
                      </a:pPr>
                      <a:r>
                        <a:rPr lang="es-CO" sz="1400" b="1" kern="1200" dirty="0">
                          <a:solidFill>
                            <a:schemeClr val="tx1"/>
                          </a:solidFill>
                          <a:effectLst/>
                        </a:rPr>
                        <a:t>%</a:t>
                      </a:r>
                      <a:endParaRPr lang="es-CO" sz="1400" dirty="0">
                        <a:solidFill>
                          <a:schemeClr val="tx1"/>
                        </a:solidFill>
                        <a:effectLst/>
                        <a:latin typeface="+mn-lt"/>
                        <a:ea typeface="Bitstream Vera Sans"/>
                        <a:cs typeface="Times New Roman" panose="02020603050405020304" pitchFamily="18" charset="0"/>
                      </a:endParaRPr>
                    </a:p>
                  </a:txBody>
                  <a:tcPr marL="9525" marR="9525" marT="9525" marB="0" anchor="ctr"/>
                </a:tc>
                <a:extLst>
                  <a:ext uri="{0D108BD9-81ED-4DB2-BD59-A6C34878D82A}">
                    <a16:rowId xmlns:a16="http://schemas.microsoft.com/office/drawing/2014/main" val="3526960348"/>
                  </a:ext>
                </a:extLst>
              </a:tr>
              <a:tr h="349017">
                <a:tc>
                  <a:txBody>
                    <a:bodyPr/>
                    <a:lstStyle/>
                    <a:p>
                      <a:pPr algn="ctr" fontAlgn="b">
                        <a:lnSpc>
                          <a:spcPct val="107000"/>
                        </a:lnSpc>
                      </a:pPr>
                      <a:r>
                        <a:rPr lang="es-ES" sz="1400" kern="1200" dirty="0">
                          <a:solidFill>
                            <a:schemeClr val="tx1"/>
                          </a:solidFill>
                          <a:effectLst/>
                        </a:rPr>
                        <a:t>EJECUTADO AL </a:t>
                      </a:r>
                      <a:r>
                        <a:rPr lang="es-CO" sz="1400" kern="1200" dirty="0">
                          <a:solidFill>
                            <a:schemeClr val="tx1"/>
                          </a:solidFill>
                          <a:effectLst/>
                        </a:rPr>
                        <a:t>11 DE ABRIL DE 2025</a:t>
                      </a:r>
                      <a:endParaRPr lang="es-CO" sz="1400" dirty="0">
                        <a:solidFill>
                          <a:schemeClr val="tx1"/>
                        </a:solidFill>
                        <a:effectLst/>
                        <a:latin typeface="+mn-lt"/>
                        <a:ea typeface="Bitstream Vera Sans"/>
                        <a:cs typeface="Times New Roman" panose="02020603050405020304" pitchFamily="18" charset="0"/>
                      </a:endParaRPr>
                    </a:p>
                  </a:txBody>
                  <a:tcPr marL="9525" marR="9525" marT="9525" marB="0" anchor="ctr"/>
                </a:tc>
                <a:tc>
                  <a:txBody>
                    <a:bodyPr/>
                    <a:lstStyle/>
                    <a:p>
                      <a:pPr marL="0" marR="0" lvl="0" indent="0" algn="ctr" defTabSz="914400" rtl="0" eaLnBrk="1" fontAlgn="b" latinLnBrk="0" hangingPunct="1">
                        <a:lnSpc>
                          <a:spcPct val="107000"/>
                        </a:lnSpc>
                        <a:spcBef>
                          <a:spcPts val="0"/>
                        </a:spcBef>
                        <a:spcAft>
                          <a:spcPts val="0"/>
                        </a:spcAft>
                        <a:buClrTx/>
                        <a:buSzTx/>
                        <a:buFontTx/>
                        <a:buNone/>
                        <a:tabLst/>
                        <a:defRPr/>
                      </a:pPr>
                      <a:r>
                        <a:rPr lang="es-CO" sz="1400" kern="1200" dirty="0">
                          <a:solidFill>
                            <a:schemeClr val="tx1"/>
                          </a:solidFill>
                          <a:effectLst/>
                        </a:rPr>
                        <a:t>  $  1.322.340.544,48  </a:t>
                      </a:r>
                      <a:endParaRPr lang="es-CO" sz="1400" dirty="0">
                        <a:solidFill>
                          <a:schemeClr val="tx1"/>
                        </a:solidFill>
                        <a:effectLst/>
                        <a:latin typeface="+mn-lt"/>
                        <a:ea typeface="Bitstream Vera Sans"/>
                        <a:cs typeface="Times New Roman" panose="02020603050405020304" pitchFamily="18" charset="0"/>
                      </a:endParaRPr>
                    </a:p>
                  </a:txBody>
                  <a:tcPr marL="9525" marR="9525" marT="9525" marB="0" anchor="ctr"/>
                </a:tc>
                <a:tc>
                  <a:txBody>
                    <a:bodyPr/>
                    <a:lstStyle/>
                    <a:p>
                      <a:pPr algn="ctr" fontAlgn="b">
                        <a:lnSpc>
                          <a:spcPct val="107000"/>
                        </a:lnSpc>
                      </a:pPr>
                      <a:r>
                        <a:rPr lang="es-CO" sz="1400" kern="1200" dirty="0">
                          <a:solidFill>
                            <a:schemeClr val="tx1"/>
                          </a:solidFill>
                          <a:effectLst/>
                        </a:rPr>
                        <a:t>84%</a:t>
                      </a:r>
                      <a:endParaRPr lang="es-CO" sz="1400" dirty="0">
                        <a:solidFill>
                          <a:schemeClr val="tx1"/>
                        </a:solidFill>
                        <a:effectLst/>
                        <a:latin typeface="+mn-lt"/>
                        <a:ea typeface="Bitstream Vera Sans"/>
                        <a:cs typeface="Times New Roman" panose="02020603050405020304" pitchFamily="18" charset="0"/>
                      </a:endParaRPr>
                    </a:p>
                  </a:txBody>
                  <a:tcPr marL="9525" marR="9525" marT="9525" marB="0" anchor="ctr"/>
                </a:tc>
                <a:extLst>
                  <a:ext uri="{0D108BD9-81ED-4DB2-BD59-A6C34878D82A}">
                    <a16:rowId xmlns:a16="http://schemas.microsoft.com/office/drawing/2014/main" val="3636883130"/>
                  </a:ext>
                </a:extLst>
              </a:tr>
              <a:tr h="744872">
                <a:tc>
                  <a:txBody>
                    <a:bodyPr/>
                    <a:lstStyle/>
                    <a:p>
                      <a:pPr algn="ctr" fontAlgn="b">
                        <a:lnSpc>
                          <a:spcPct val="107000"/>
                        </a:lnSpc>
                      </a:pPr>
                      <a:r>
                        <a:rPr lang="es-ES" sz="1400" kern="1200" dirty="0">
                          <a:solidFill>
                            <a:schemeClr val="tx1"/>
                          </a:solidFill>
                          <a:effectLst/>
                        </a:rPr>
                        <a:t>POR EJECUTAR AL </a:t>
                      </a:r>
                      <a:r>
                        <a:rPr lang="es-CO" sz="1400" kern="1200" dirty="0">
                          <a:solidFill>
                            <a:schemeClr val="tx1"/>
                          </a:solidFill>
                          <a:effectLst/>
                        </a:rPr>
                        <a:t>11 DE ABRIL DE 2025</a:t>
                      </a:r>
                      <a:endParaRPr lang="es-CO" sz="1400" dirty="0">
                        <a:solidFill>
                          <a:schemeClr val="tx1"/>
                        </a:solidFill>
                        <a:effectLst/>
                        <a:latin typeface="+mn-lt"/>
                        <a:ea typeface="Bitstream Vera Sans"/>
                        <a:cs typeface="Times New Roman" panose="02020603050405020304" pitchFamily="18" charset="0"/>
                      </a:endParaRPr>
                    </a:p>
                  </a:txBody>
                  <a:tcPr marL="9525" marR="9525" marT="9525" marB="0" anchor="ctr"/>
                </a:tc>
                <a:tc>
                  <a:txBody>
                    <a:bodyPr/>
                    <a:lstStyle/>
                    <a:p>
                      <a:pPr algn="ctr" fontAlgn="ctr"/>
                      <a:r>
                        <a:rPr lang="es-CO" sz="1400" b="0" u="none" strike="noStrike" dirty="0">
                          <a:solidFill>
                            <a:srgbClr val="000000"/>
                          </a:solidFill>
                          <a:effectLst/>
                        </a:rPr>
                        <a:t>  $        257.917.458,52 </a:t>
                      </a:r>
                    </a:p>
                    <a:p>
                      <a:pPr algn="ctr" fontAlgn="ctr"/>
                      <a:endParaRPr lang="es-CO" sz="1400" b="0" i="0" u="none" strike="noStrike" dirty="0">
                        <a:solidFill>
                          <a:srgbClr val="000000"/>
                        </a:solidFill>
                        <a:effectLst/>
                        <a:latin typeface="+mn-lt"/>
                      </a:endParaRPr>
                    </a:p>
                  </a:txBody>
                  <a:tcPr marL="9525" marR="9525" marT="9525" marB="0" anchor="ctr"/>
                </a:tc>
                <a:tc>
                  <a:txBody>
                    <a:bodyPr/>
                    <a:lstStyle/>
                    <a:p>
                      <a:pPr algn="ctr" fontAlgn="b">
                        <a:lnSpc>
                          <a:spcPct val="107000"/>
                        </a:lnSpc>
                      </a:pPr>
                      <a:r>
                        <a:rPr lang="es-CO" sz="1400" kern="1200" dirty="0">
                          <a:solidFill>
                            <a:schemeClr val="tx1"/>
                          </a:solidFill>
                          <a:effectLst/>
                        </a:rPr>
                        <a:t>16%</a:t>
                      </a:r>
                      <a:endParaRPr lang="es-CO" sz="1400" dirty="0">
                        <a:solidFill>
                          <a:schemeClr val="tx1"/>
                        </a:solidFill>
                        <a:effectLst/>
                        <a:latin typeface="+mn-lt"/>
                        <a:ea typeface="Bitstream Vera Sans"/>
                        <a:cs typeface="Times New Roman" panose="02020603050405020304" pitchFamily="18" charset="0"/>
                      </a:endParaRPr>
                    </a:p>
                  </a:txBody>
                  <a:tcPr marL="9525" marR="9525" marT="9525" marB="0" anchor="ctr"/>
                </a:tc>
                <a:extLst>
                  <a:ext uri="{0D108BD9-81ED-4DB2-BD59-A6C34878D82A}">
                    <a16:rowId xmlns:a16="http://schemas.microsoft.com/office/drawing/2014/main" val="13723174"/>
                  </a:ext>
                </a:extLst>
              </a:tr>
            </a:tbl>
          </a:graphicData>
        </a:graphic>
      </p:graphicFrame>
    </p:spTree>
    <p:extLst>
      <p:ext uri="{BB962C8B-B14F-4D97-AF65-F5344CB8AC3E}">
        <p14:creationId xmlns:p14="http://schemas.microsoft.com/office/powerpoint/2010/main" val="603732009"/>
      </p:ext>
    </p:extLst>
  </p:cSld>
  <p:clrMapOvr>
    <a:masterClrMapping/>
  </p:clrMapOvr>
</p:sld>
</file>

<file path=ppt/theme/theme1.xml><?xml version="1.0" encoding="utf-8"?>
<a:theme xmlns:a="http://schemas.openxmlformats.org/drawingml/2006/main" name="Office 2013 - Tema de 2022">
  <a:themeElements>
    <a:clrScheme name="Office 2013 - Tema de 2022">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2013 - Tema de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Tema de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AE6F2518-B084-4896-AF52-66CC2144AA26}"/>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TM10001105[[fn=Recorte]]</Template>
  <TotalTime>9332</TotalTime>
  <Words>3925</Words>
  <Application>Microsoft Office PowerPoint</Application>
  <PresentationFormat>Panorámica</PresentationFormat>
  <Paragraphs>739</Paragraphs>
  <Slides>49</Slides>
  <Notes>32</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49</vt:i4>
      </vt:variant>
    </vt:vector>
  </HeadingPairs>
  <TitlesOfParts>
    <vt:vector size="57" baseType="lpstr">
      <vt:lpstr>Arial</vt:lpstr>
      <vt:lpstr>Arial Black</vt:lpstr>
      <vt:lpstr>Calibri</vt:lpstr>
      <vt:lpstr>Calibri Light</vt:lpstr>
      <vt:lpstr>Century Gothic</vt:lpstr>
      <vt:lpstr>Symbol</vt:lpstr>
      <vt:lpstr>Times New Roman</vt:lpstr>
      <vt:lpstr>Office 2013 - Tema de 2022</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Microsoft Office User</dc:creator>
  <cp:lastModifiedBy>Usuario</cp:lastModifiedBy>
  <cp:revision>116</cp:revision>
  <dcterms:created xsi:type="dcterms:W3CDTF">2024-07-03T14:39:53Z</dcterms:created>
  <dcterms:modified xsi:type="dcterms:W3CDTF">2025-05-14T23:15:35Z</dcterms:modified>
</cp:coreProperties>
</file>