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8"/>
  </p:notesMasterIdLst>
  <p:sldIdLst>
    <p:sldId id="369" r:id="rId2"/>
    <p:sldId id="365" r:id="rId3"/>
    <p:sldId id="362" r:id="rId4"/>
    <p:sldId id="327" r:id="rId5"/>
    <p:sldId id="330" r:id="rId6"/>
    <p:sldId id="364" r:id="rId7"/>
    <p:sldId id="363" r:id="rId8"/>
    <p:sldId id="319" r:id="rId9"/>
    <p:sldId id="331" r:id="rId10"/>
    <p:sldId id="320" r:id="rId11"/>
    <p:sldId id="323" r:id="rId12"/>
    <p:sldId id="322" r:id="rId13"/>
    <p:sldId id="366" r:id="rId14"/>
    <p:sldId id="310" r:id="rId15"/>
    <p:sldId id="256" r:id="rId16"/>
    <p:sldId id="324" r:id="rId17"/>
    <p:sldId id="340" r:id="rId18"/>
    <p:sldId id="341" r:id="rId19"/>
    <p:sldId id="342" r:id="rId20"/>
    <p:sldId id="343" r:id="rId21"/>
    <p:sldId id="357" r:id="rId22"/>
    <p:sldId id="358" r:id="rId23"/>
    <p:sldId id="359" r:id="rId24"/>
    <p:sldId id="355" r:id="rId25"/>
    <p:sldId id="367" r:id="rId26"/>
    <p:sldId id="336" r:id="rId27"/>
    <p:sldId id="346" r:id="rId28"/>
    <p:sldId id="352" r:id="rId29"/>
    <p:sldId id="347" r:id="rId30"/>
    <p:sldId id="353" r:id="rId31"/>
    <p:sldId id="350" r:id="rId32"/>
    <p:sldId id="368" r:id="rId33"/>
    <p:sldId id="308" r:id="rId34"/>
    <p:sldId id="314" r:id="rId35"/>
    <p:sldId id="316" r:id="rId36"/>
    <p:sldId id="31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Pulido" initials="CP" lastIdx="1" clrIdx="0">
    <p:extLst>
      <p:ext uri="{19B8F6BF-5375-455C-9EA6-DF929625EA0E}">
        <p15:presenceInfo xmlns:p15="http://schemas.microsoft.com/office/powerpoint/2012/main" userId="53b53e64186eb7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171717"/>
    <a:srgbClr val="0C0C0C"/>
    <a:srgbClr val="0A0A0A"/>
    <a:srgbClr val="308C45"/>
    <a:srgbClr val="FCEBD2"/>
    <a:srgbClr val="DF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/>
    <p:restoredTop sz="93831" autoAdjust="0"/>
  </p:normalViewPr>
  <p:slideViewPr>
    <p:cSldViewPr snapToGrid="0">
      <p:cViewPr varScale="1">
        <p:scale>
          <a:sx n="76" d="100"/>
          <a:sy n="76" d="100"/>
        </p:scale>
        <p:origin x="8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lson%20Fernando%20Soto\AppData\Roaming\Microsoft\Excel\Libro%20Auxilar%20Rentas_20250303110329%20(version%201)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MX" b="1" dirty="0"/>
              <a:t>Contratos y convenios sin liquidar vigencia anteriores </a:t>
            </a:r>
          </a:p>
        </c:rich>
      </c:tx>
      <c:layout>
        <c:manualLayout>
          <c:xMode val="edge"/>
          <c:yMode val="edge"/>
          <c:x val="0.1958476766171704"/>
          <c:y val="1.7594516600328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Contratos y convenios sin liquidar vigencia anteriores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Contrato  8742023/2023 A.D.R</c:v>
                </c:pt>
                <c:pt idx="1">
                  <c:v>Convenio 3348/2022     Mant. Rutinario</c:v>
                </c:pt>
                <c:pt idx="2">
                  <c:v>Convenio 2803/2021 Reservorios</c:v>
                </c:pt>
              </c:strCache>
            </c:strRef>
          </c:cat>
          <c:val>
            <c:numRef>
              <c:f>Hoja1!$B$2:$B$4</c:f>
              <c:numCache>
                <c:formatCode>"$"#,##0_);[Red]\("$"#,##0\)</c:formatCode>
                <c:ptCount val="3"/>
                <c:pt idx="0">
                  <c:v>2000000000</c:v>
                </c:pt>
                <c:pt idx="1">
                  <c:v>1999999106.6300001</c:v>
                </c:pt>
                <c:pt idx="2" formatCode="&quot;$&quot;#,##0.00_);[Red]\(&quot;$&quot;#,##0.00\)">
                  <c:v>1499998942.6400001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D-4BFC-8DC5-E69A7D9A73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347568303"/>
        <c:axId val="347568783"/>
      </c:barChart>
      <c:catAx>
        <c:axId val="34756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7568783"/>
        <c:crosses val="autoZero"/>
        <c:auto val="1"/>
        <c:lblAlgn val="ctr"/>
        <c:lblOffset val="100"/>
        <c:noMultiLvlLbl val="0"/>
      </c:catAx>
      <c:valAx>
        <c:axId val="34756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7568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GASTOS PRIMER</a:t>
            </a:r>
            <a:r>
              <a:rPr lang="es-CO" baseline="0" dirty="0"/>
              <a:t> BIMESTRE DE </a:t>
            </a:r>
            <a:r>
              <a:rPr lang="es-CO" dirty="0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86360287644176"/>
          <c:y val="0.1096654006909141"/>
          <c:w val="0.86850105744645711"/>
          <c:h val="0.7547203788612791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'Libro Auxiliar General'!$J$37:$J$41</c:f>
              <c:strCache>
                <c:ptCount val="5"/>
                <c:pt idx="0">
                  <c:v>PRESUPUESTO INICIAL</c:v>
                </c:pt>
                <c:pt idx="1">
                  <c:v>DISPONIBILIDAD PRESUPUESTAL</c:v>
                </c:pt>
                <c:pt idx="2">
                  <c:v>REGISTROS PRESUPUESTALES</c:v>
                </c:pt>
                <c:pt idx="3">
                  <c:v>ORDENES DE PAGO</c:v>
                </c:pt>
                <c:pt idx="4">
                  <c:v> EGRESOS </c:v>
                </c:pt>
              </c:strCache>
            </c:strRef>
          </c:cat>
          <c:val>
            <c:numRef>
              <c:f>'Libro Auxiliar General'!$K$37:$K$41</c:f>
              <c:numCache>
                <c:formatCode>_-* #,##0.00_-;\-* #,##0.00_-;_-* \-??_-;_-@_-</c:formatCode>
                <c:ptCount val="5"/>
                <c:pt idx="0">
                  <c:v>21722381000</c:v>
                </c:pt>
                <c:pt idx="1">
                  <c:v>8226546141.9799995</c:v>
                </c:pt>
                <c:pt idx="2">
                  <c:v>7583435034.6999998</c:v>
                </c:pt>
                <c:pt idx="3">
                  <c:v>1819553216.77</c:v>
                </c:pt>
                <c:pt idx="4">
                  <c:v>1768074471.28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1-46FE-A606-670FD7904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2973552"/>
        <c:axId val="2112980752"/>
      </c:barChart>
      <c:catAx>
        <c:axId val="211297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980752"/>
        <c:crosses val="autoZero"/>
        <c:auto val="1"/>
        <c:lblAlgn val="ctr"/>
        <c:lblOffset val="100"/>
        <c:noMultiLvlLbl val="0"/>
      </c:catAx>
      <c:valAx>
        <c:axId val="211298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\-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9735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1156187008537264E-2"/>
                <c:y val="0.3903230018875488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47292298572474"/>
          <c:y val="4.5486576370370041E-2"/>
          <c:w val="0.82260289265424591"/>
          <c:h val="0.77100311482683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Contratos y convenios suscritos 1er Bimestre 2025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Convenio 0675/2025 Mantenimiento vial </c:v>
                </c:pt>
                <c:pt idx="1">
                  <c:v>Contrato 1303/2025         Operarios Gestion Riesgo </c:v>
                </c:pt>
                <c:pt idx="2">
                  <c:v>Contrato  235/2025             Parcheo Tunja </c:v>
                </c:pt>
              </c:strCache>
            </c:strRef>
          </c:cat>
          <c:val>
            <c:numRef>
              <c:f>Hoja1!$B$2:$B$4</c:f>
              <c:numCache>
                <c:formatCode>"$"#,##0_);[Red]\("$"#,##0\)</c:formatCode>
                <c:ptCount val="3"/>
                <c:pt idx="0">
                  <c:v>5049996400</c:v>
                </c:pt>
                <c:pt idx="1">
                  <c:v>1528756720</c:v>
                </c:pt>
                <c:pt idx="2">
                  <c:v>450000000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D-4BFC-8DC5-E69A7D9A73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47568303"/>
        <c:axId val="347568783"/>
      </c:barChart>
      <c:catAx>
        <c:axId val="34756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7568783"/>
        <c:crosses val="autoZero"/>
        <c:auto val="0"/>
        <c:lblAlgn val="ctr"/>
        <c:lblOffset val="100"/>
        <c:noMultiLvlLbl val="0"/>
      </c:catAx>
      <c:valAx>
        <c:axId val="34756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7568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Contratos y convenios Vigentes 2024</c:v>
                </c:pt>
              </c:strCache>
            </c:strRef>
          </c:tx>
          <c:spPr>
            <a:solidFill>
              <a:schemeClr val="accent2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Contrato 069/2024             DRMI</c:v>
                </c:pt>
                <c:pt idx="1">
                  <c:v>Convenio 3762/2024 IDEBOY</c:v>
                </c:pt>
                <c:pt idx="2">
                  <c:v>Convenio  4164/2024 Agroindustrial </c:v>
                </c:pt>
                <c:pt idx="3">
                  <c:v>Convenio 2831/2024 Infraes. Gober</c:v>
                </c:pt>
                <c:pt idx="4">
                  <c:v>Convenio 4773/2024 P.Jenesano</c:v>
                </c:pt>
                <c:pt idx="5">
                  <c:v>Convenio 0140/2024       ITBOY</c:v>
                </c:pt>
              </c:strCache>
            </c:strRef>
          </c:cat>
          <c:val>
            <c:numRef>
              <c:f>Hoja1!$B$2:$B$7</c:f>
              <c:numCache>
                <c:formatCode>"$"#,##0_);[Red]\("$"#,##0\)</c:formatCode>
                <c:ptCount val="6"/>
                <c:pt idx="0">
                  <c:v>1101174330</c:v>
                </c:pt>
                <c:pt idx="1">
                  <c:v>1903935257</c:v>
                </c:pt>
                <c:pt idx="2" formatCode="&quot;$&quot;#,##0.00_);[Red]\(&quot;$&quot;#,##0.00\)">
                  <c:v>665472398.5</c:v>
                </c:pt>
                <c:pt idx="3" formatCode="&quot;$&quot;#,##0.00_);[Red]\(&quot;$&quot;#,##0.00\)">
                  <c:v>244917973</c:v>
                </c:pt>
                <c:pt idx="4" formatCode="&quot;$&quot;#,##0.00_);[Red]\(&quot;$&quot;#,##0.00\)">
                  <c:v>3206015759.4699998</c:v>
                </c:pt>
                <c:pt idx="5" formatCode="&quot;$&quot;#,##0.00_);[Red]\(&quot;$&quot;#,##0.00\)">
                  <c:v>671483655.25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D-4BFC-8DC5-E69A7D9A732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Contratos y convenios Vigentes 2025</c:v>
                </c:pt>
              </c:strCache>
            </c:strRef>
          </c:tx>
          <c:spPr>
            <a:solidFill>
              <a:schemeClr val="accent2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Contrato 069/2024             DRMI</c:v>
                </c:pt>
                <c:pt idx="1">
                  <c:v>Convenio 3762/2024 IDEBOY</c:v>
                </c:pt>
                <c:pt idx="2">
                  <c:v>Convenio  4164/2024 Agroindustrial </c:v>
                </c:pt>
                <c:pt idx="3">
                  <c:v>Convenio 2831/2024 Infraes. Gober</c:v>
                </c:pt>
                <c:pt idx="4">
                  <c:v>Convenio 4773/2024 P.Jenesano</c:v>
                </c:pt>
                <c:pt idx="5">
                  <c:v>Convenio 0140/2024       ITBOY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AB2D-4590-A746-9DE79580D0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47568303"/>
        <c:axId val="347568783"/>
      </c:barChart>
      <c:catAx>
        <c:axId val="34756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7568783"/>
        <c:crosses val="autoZero"/>
        <c:auto val="1"/>
        <c:lblAlgn val="ctr"/>
        <c:lblOffset val="100"/>
        <c:noMultiLvlLbl val="0"/>
      </c:catAx>
      <c:valAx>
        <c:axId val="34756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7568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16972633908086"/>
          <c:y val="7.7810598813192508E-2"/>
          <c:w val="0.50077100470115421"/>
          <c:h val="0.6712468364208489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Contratos 1er Bimestre 2025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D1-413F-8A1E-69B3DF7496A2}"/>
              </c:ext>
            </c:extLst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D1-413F-8A1E-69B3DF7496A2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D1-413F-8A1E-69B3DF7496A2}"/>
              </c:ext>
            </c:extLst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D1-413F-8A1E-69B3DF7496A2}"/>
              </c:ext>
            </c:extLst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D1-413F-8A1E-69B3DF7496A2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D1-413F-8A1E-69B3DF7496A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D1-413F-8A1E-69B3DF7496A2}"/>
                </c:ext>
              </c:extLst>
            </c:dLbl>
            <c:dLbl>
              <c:idx val="5"/>
              <c:layout>
                <c:manualLayout>
                  <c:x val="0"/>
                  <c:y val="-8.198086424614399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D1-413F-8A1E-69B3DF7496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Contratos de Prestación de Servicios </c:v>
                </c:pt>
                <c:pt idx="1">
                  <c:v>Contratos de consultoria:</c:v>
                </c:pt>
                <c:pt idx="2">
                  <c:v>Contratos de Suministro</c:v>
                </c:pt>
                <c:pt idx="3">
                  <c:v>Contratos de Compraventa</c:v>
                </c:pt>
                <c:pt idx="4">
                  <c:v>Contratos de Alquiler</c:v>
                </c:pt>
                <c:pt idx="5">
                  <c:v>Contratos de Obra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45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1-47C2-AFE3-074DADD83CA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100" dirty="0"/>
              <a:t>CONTRATOS LABORALES A </a:t>
            </a:r>
          </a:p>
          <a:p>
            <a:pPr>
              <a:defRPr/>
            </a:pPr>
            <a:r>
              <a:rPr lang="es-ES" sz="1100" dirty="0"/>
              <a:t>TÉRMINO FIJO</a:t>
            </a:r>
          </a:p>
        </c:rich>
      </c:tx>
      <c:layout>
        <c:manualLayout>
          <c:xMode val="edge"/>
          <c:yMode val="edge"/>
          <c:x val="0.28052610135383776"/>
          <c:y val="3.9224416740361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CONTRATOS LABORALES A TÉRMINO FIJO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7-4D08-BD85-42B12F77D86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21-4590-8170-A2DC5FF973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TIERRASUA SAS</c:v>
                </c:pt>
                <c:pt idx="1">
                  <c:v>GESTION DEL RIESGO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66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1-4590-8170-A2DC5FF973D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KILOMETROS INTERVENIDOS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Hoja1!$B$7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C8-4A70-88DB-21A4DAD098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C8-4A70-88DB-21A4DAD098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Hoja1!$B$5:$B$6</c:f>
              <c:strCache>
                <c:ptCount val="2"/>
                <c:pt idx="0">
                  <c:v>ENERO </c:v>
                </c:pt>
                <c:pt idx="1">
                  <c:v>FEBRERO </c:v>
                </c:pt>
              </c:strCache>
            </c:strRef>
          </c:cat>
          <c:val>
            <c:numRef>
              <c:f>Hoja1!$C$5:$C$6</c:f>
              <c:numCache>
                <c:formatCode>General</c:formatCode>
                <c:ptCount val="2"/>
                <c:pt idx="0">
                  <c:v>29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C8-4A70-88DB-21A4DAD098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89041668298925"/>
          <c:y val="0.24421627296587928"/>
          <c:w val="0.46388888888888891"/>
          <c:h val="0.77314814814814814"/>
        </c:manualLayout>
      </c:layout>
      <c:doughnutChart>
        <c:varyColors val="1"/>
        <c:ser>
          <c:idx val="0"/>
          <c:order val="0"/>
          <c:tx>
            <c:strRef>
              <c:f>Hoja1!$B$21</c:f>
              <c:strCache>
                <c:ptCount val="1"/>
                <c:pt idx="0">
                  <c:v>TOTAL GASTOS 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A2-48E8-910B-8459442EA269}"/>
              </c:ext>
            </c:extLst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A2-48E8-910B-8459442EA269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A2-48E8-910B-8459442EA269}"/>
              </c:ext>
            </c:extLst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8A2-48E8-910B-8459442EA269}"/>
              </c:ext>
            </c:extLst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8A2-48E8-910B-8459442EA269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8A2-48E8-910B-8459442EA2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4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Hoja1!$B$15:$B$20</c:f>
              <c:strCache>
                <c:ptCount val="6"/>
                <c:pt idx="0">
                  <c:v>COMBUSTIBLE</c:v>
                </c:pt>
                <c:pt idx="1">
                  <c:v>REPUESTOS</c:v>
                </c:pt>
                <c:pt idx="2">
                  <c:v>S. DE GPS</c:v>
                </c:pt>
                <c:pt idx="3">
                  <c:v>OPERARIOS GESTION</c:v>
                </c:pt>
                <c:pt idx="4">
                  <c:v>OPERARIOS TIERRASUA</c:v>
                </c:pt>
                <c:pt idx="5">
                  <c:v>ADMINISTATIVOS</c:v>
                </c:pt>
              </c:strCache>
            </c:strRef>
          </c:cat>
          <c:val>
            <c:numRef>
              <c:f>Hoja1!$C$15:$C$20</c:f>
              <c:numCache>
                <c:formatCode>0.00</c:formatCode>
                <c:ptCount val="6"/>
                <c:pt idx="0">
                  <c:v>6726119</c:v>
                </c:pt>
                <c:pt idx="1">
                  <c:v>145197000</c:v>
                </c:pt>
                <c:pt idx="2">
                  <c:v>12500000</c:v>
                </c:pt>
                <c:pt idx="3">
                  <c:v>203489802</c:v>
                </c:pt>
                <c:pt idx="4">
                  <c:v>136231505</c:v>
                </c:pt>
                <c:pt idx="5">
                  <c:v>152086066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A2-48E8-910B-8459442EA2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8858507114471389E-2"/>
          <c:y val="9.1428571428571428E-2"/>
          <c:w val="0.79122693618521567"/>
          <c:h val="0.12285804274465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CE-4FC2-AE70-F0A1FABFEFA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CE-4FC2-AE70-F0A1FABFEFA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CE-4FC2-AE70-F0A1FABFEFA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7171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9CE-4FC2-AE70-F0A1FABFEFA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A0A0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9CE-4FC2-AE70-F0A1FABFEFA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C0C0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49CE-4FC2-AE70-F0A1FABFEF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OPERATIVAS</c:v>
                </c:pt>
                <c:pt idx="1">
                  <c:v>VARADAS</c:v>
                </c:pt>
                <c:pt idx="2">
                  <c:v>INOPERATIVAS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63</c:v>
                </c:pt>
                <c:pt idx="1">
                  <c:v>21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CE-4FC2-AE70-F0A1FABFEFA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40404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RECAUDO EFECTIVO ENERO FEBRERO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'Libro Auxiliar General'!$L$3:$L$7</c:f>
              <c:strCache>
                <c:ptCount val="5"/>
                <c:pt idx="0">
                  <c:v>INSTITUTO DE TRANSITO DE BOYACA ITBOY</c:v>
                </c:pt>
                <c:pt idx="1">
                  <c:v>IDEBOY - INSTITUTO DE FOMENTO Y DESARROLLO DE BOYACA</c:v>
                </c:pt>
                <c:pt idx="2">
                  <c:v>DEPARTAMENTO DE BOYACA CONTRATO N 4411 2024</c:v>
                </c:pt>
                <c:pt idx="3">
                  <c:v>DEPARTAMENTO DE BOYACA CONTRATO N 2703 2024</c:v>
                </c:pt>
                <c:pt idx="4">
                  <c:v>DEPARTAMENTO DE BOYACA CONVENIO N 0657 2024</c:v>
                </c:pt>
              </c:strCache>
            </c:strRef>
          </c:cat>
          <c:val>
            <c:numRef>
              <c:f>'Libro Auxiliar General'!$M$3:$M$7</c:f>
              <c:numCache>
                <c:formatCode>#,##0.00</c:formatCode>
                <c:ptCount val="5"/>
                <c:pt idx="0">
                  <c:v>600148455.25</c:v>
                </c:pt>
                <c:pt idx="1">
                  <c:v>17651262</c:v>
                </c:pt>
                <c:pt idx="2">
                  <c:v>256268055</c:v>
                </c:pt>
                <c:pt idx="3">
                  <c:v>486629298</c:v>
                </c:pt>
                <c:pt idx="4">
                  <c:v>2499999950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5-42FB-A625-4E4C1555C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852616"/>
        <c:axId val="1"/>
      </c:barChart>
      <c:catAx>
        <c:axId val="227852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78526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70126854403221262"/>
                <c:y val="0.9315363443432571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9389-4D97-0C43-90F8-AC9A35CBC15B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D7EE2-7C36-064E-A4AF-F4E14EF58D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611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56FD8-D6C5-5799-E694-472CD7D06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1BAFEAE-C89C-C212-5176-C13732B50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B116541-126B-1831-0844-60BED07B0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E943B6-34B2-D846-21ED-D07C0484E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176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04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5255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20B81-323B-2BA3-8E1C-605526EE5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B258DC2-D65C-35F3-FEE2-4BC60084F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3DE5EC8-1D17-E4B1-D845-31EACD59D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967ACD-D6C6-FC3F-5505-D850FB210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3124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FD4C8-FB43-FCCB-460A-124C48DC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CBEBD9C-8463-E1FE-53A9-C452DCE7B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43F749B-3429-0DB5-61CD-706D45016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8C15E4-44EA-426F-66DB-CAED5C817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9421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6A767-6084-7A00-B4AE-ADF2549AC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C5F85E7-6F59-C803-CFF7-A5999918F4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554E711-E585-E37B-0829-CC90B7AC4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B10999-99D8-BB40-92F9-88C8BC8D0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3203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B6ACB-7A37-E9AC-EFDF-54A2B82DA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2930E2-6558-73C2-A173-CE0B968D2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96C1E24-FF66-F11D-5406-41D8B5E7A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779D8B-240E-1898-5FEF-48B754484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9672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0443C-3B0A-A0E8-3295-85E5B9BF3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50B0037-3855-74D9-6898-325B79D5D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9C10A1E-F193-A516-80DC-D80EA50CB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7F4CC8-C006-93DA-1A36-0C9F5798B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4276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71878-7095-FE47-0CBE-8C9729354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11CB4AE-F49B-3FB3-CCD0-F07151B2F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B74A676-0361-A225-7EC4-7473143C0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52797C-544F-D41F-B1CE-2B7D551DE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772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66079-9C3C-583D-236B-9591E7D90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0971D3-DE07-E9A9-980D-2B8634A86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B2C11B-9DAD-A008-A4FB-352B4EEDB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1E9A34-A1C7-FB75-5429-EC6BD88EF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6542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A0BD3-1C91-1C83-5766-C9613F301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640DA47-71A6-8888-BFAE-9236E80CB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87E7A5F-F394-A634-7F42-12382C06A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85B73A-4EDE-2F4E-68C2-E387E601F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656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BF551-7E87-F6DC-35AC-5D84139B1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BB78068-7071-76E1-3C9F-1C233681A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0FD1EF0-C810-0687-9554-8D45D129B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77D614-7DF1-722B-28F7-BAEAEC6C94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1726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6BA8F-67DF-D6D6-6CA4-93F0E5110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9A73F61-A4EC-62AA-B877-740B0CFF9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72E651F-4148-877B-346B-D9E4FAE9F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AF53F6-9D57-9D46-84BC-95DEE77D4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913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9EF43-F051-88CD-D96B-9F0C178F6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B01BC3-9839-8900-49AC-26D9F8543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AED65BC-2070-5F36-FFC1-8B3C0B48B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A6D41F-024F-6B70-9DAE-3CA81DCB1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8519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F515B-99D7-A86F-29B2-8B0148EFB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9822A5D-1CEA-3438-FA6A-1B52C8F2B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19B52E-2291-965B-9DBC-0E80740AE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7BE001-439C-6008-A90D-A875474FA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716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12163-58A4-BEBE-8341-B1D905925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F515B0B-D249-FA4F-4FCD-860E2AECF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1EA6EF8-207F-E149-BDD9-4199166ED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04AE86-4D0C-4CCE-0340-32645C574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5671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1AC40-579E-758D-039E-FE461B5A6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CCC7C5E-B14E-D5B4-9E4D-29E49DB9B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16FD557-6C9C-BBB1-2BCE-710B3779D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753596-C584-13F0-9AC0-324B1509D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4390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8432C-2341-8057-17C2-F82882A9E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8BAC4EA-815A-4395-75D9-A7CBE506D1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3452638-4A4D-E7E6-5EED-C0E957DE1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621CD0-58C5-31B4-AE35-653AB05F6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3479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71DF8-553F-177A-E8A1-37F3A3118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070B28A-DCC5-55F9-7142-80FF3FFAF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11CF257-A29E-863C-8B21-2A65D7781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D0CC62-EF98-34E4-344B-FF0189BB2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9413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6C10C-EDAB-900E-91FD-E57418221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7254E7D-9D28-CCCA-5273-EF157BA611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456579-926D-B63C-ECE6-E9EC12688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E5A925-4E98-FB09-B8A9-6B62C7B3D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5178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051;g10a6af69903_2_9583:notes">
            <a:extLst>
              <a:ext uri="{FF2B5EF4-FFF2-40B4-BE49-F238E27FC236}">
                <a16:creationId xmlns:a16="http://schemas.microsoft.com/office/drawing/2014/main" id="{12056517-2257-A7E6-41F6-E182B17E7C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219" name="Google Shape;1052;g10a6af69903_2_9583:notes">
            <a:extLst>
              <a:ext uri="{FF2B5EF4-FFF2-40B4-BE49-F238E27FC236}">
                <a16:creationId xmlns:a16="http://schemas.microsoft.com/office/drawing/2014/main" id="{BF206922-ADDE-31D1-F13F-DC24A8C957B2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701675" y="4416425"/>
            <a:ext cx="560705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8" tIns="93158" rIns="93158" bIns="93158" numCol="1">
            <a:prstTxWarp prst="textNoShape">
              <a:avLst/>
            </a:prstTxWarp>
          </a:bodyPr>
          <a:lstStyle/>
          <a:p>
            <a:pPr eaLnBrk="1" hangingPunct="1"/>
            <a:endParaRPr lang="es-CO" altLang="es-CO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10a6af69903_2_9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10a6af69903_2_9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889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>
          <a:extLst>
            <a:ext uri="{FF2B5EF4-FFF2-40B4-BE49-F238E27FC236}">
              <a16:creationId xmlns:a16="http://schemas.microsoft.com/office/drawing/2014/main" id="{CDF91A84-AB16-8A4A-9F39-EBB119A9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10a6af69903_2_9583:notes">
            <a:extLst>
              <a:ext uri="{FF2B5EF4-FFF2-40B4-BE49-F238E27FC236}">
                <a16:creationId xmlns:a16="http://schemas.microsoft.com/office/drawing/2014/main" id="{9CB0934B-D757-87E1-A580-12CE642F5E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10a6af69903_2_9583:notes">
            <a:extLst>
              <a:ext uri="{FF2B5EF4-FFF2-40B4-BE49-F238E27FC236}">
                <a16:creationId xmlns:a16="http://schemas.microsoft.com/office/drawing/2014/main" id="{03CAC7FC-83C4-5A44-E6DD-92CA4306C0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686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>
          <a:extLst>
            <a:ext uri="{FF2B5EF4-FFF2-40B4-BE49-F238E27FC236}">
              <a16:creationId xmlns:a16="http://schemas.microsoft.com/office/drawing/2014/main" id="{372527D9-4AF8-157B-EDAC-A4FC84753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10a6af69903_2_9583:notes">
            <a:extLst>
              <a:ext uri="{FF2B5EF4-FFF2-40B4-BE49-F238E27FC236}">
                <a16:creationId xmlns:a16="http://schemas.microsoft.com/office/drawing/2014/main" id="{11A0EA47-7097-96C4-0D0C-A0B5F21E4E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10a6af69903_2_9583:notes">
            <a:extLst>
              <a:ext uri="{FF2B5EF4-FFF2-40B4-BE49-F238E27FC236}">
                <a16:creationId xmlns:a16="http://schemas.microsoft.com/office/drawing/2014/main" id="{4B44CAA5-8CD6-B4E4-7A65-8941E33A85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77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>
          <a:extLst>
            <a:ext uri="{FF2B5EF4-FFF2-40B4-BE49-F238E27FC236}">
              <a16:creationId xmlns:a16="http://schemas.microsoft.com/office/drawing/2014/main" id="{A29D7656-D4F0-D11A-22FF-E314F00B8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10a6af69903_2_9583:notes">
            <a:extLst>
              <a:ext uri="{FF2B5EF4-FFF2-40B4-BE49-F238E27FC236}">
                <a16:creationId xmlns:a16="http://schemas.microsoft.com/office/drawing/2014/main" id="{E6C698FF-23EA-E43F-9AA4-01072766F8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10a6af69903_2_9583:notes">
            <a:extLst>
              <a:ext uri="{FF2B5EF4-FFF2-40B4-BE49-F238E27FC236}">
                <a16:creationId xmlns:a16="http://schemas.microsoft.com/office/drawing/2014/main" id="{B6EFD662-68D6-2A08-EB08-7C59B092E9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31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>
          <a:extLst>
            <a:ext uri="{FF2B5EF4-FFF2-40B4-BE49-F238E27FC236}">
              <a16:creationId xmlns:a16="http://schemas.microsoft.com/office/drawing/2014/main" id="{37362E31-3D36-5F19-BA92-BF0C17FE7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10a6af69903_2_9583:notes">
            <a:extLst>
              <a:ext uri="{FF2B5EF4-FFF2-40B4-BE49-F238E27FC236}">
                <a16:creationId xmlns:a16="http://schemas.microsoft.com/office/drawing/2014/main" id="{4C57E1F1-097A-9E12-E026-C35EE5E784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10a6af69903_2_9583:notes">
            <a:extLst>
              <a:ext uri="{FF2B5EF4-FFF2-40B4-BE49-F238E27FC236}">
                <a16:creationId xmlns:a16="http://schemas.microsoft.com/office/drawing/2014/main" id="{70B4D429-BED8-2E2C-4B03-07A1291B0E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19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F3C31-FF01-F84E-A58B-DC6EC1844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87B0D45-E6D4-8EA6-A154-4C9188BF0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CB28AB1-94BC-EDD1-8E06-52E3C9E40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11DE8D-B89F-A37E-D3EF-DF0B008F2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E2-7C36-064E-A4AF-F4E14EF58D64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7911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10a6af69903_2_9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10a6af69903_2_9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36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28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639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0486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9362E5-D7AB-EBCC-E098-2F64BA95F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18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452D924-371D-1B55-9B21-651ED4D8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8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452D924-371D-1B55-9B21-651ED4D8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6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059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608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097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784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058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881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229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300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0993C-F8C4-CF4F-9D3D-7D69F46CFD96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389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7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0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em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92786-4C6A-C479-724F-68742FD5B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EA32662-D5F8-63EC-1CB4-DFDC6CE6458D}"/>
              </a:ext>
            </a:extLst>
          </p:cNvPr>
          <p:cNvSpPr txBox="1"/>
          <p:nvPr/>
        </p:nvSpPr>
        <p:spPr>
          <a:xfrm>
            <a:off x="683752" y="3162596"/>
            <a:ext cx="108244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GESTIÓN TIERRASUA 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BIMESTRE 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4379F0-6D34-AEE0-09F8-313204DEEC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260"/>
          <a:stretch/>
        </p:blipFill>
        <p:spPr>
          <a:xfrm>
            <a:off x="3010867" y="689514"/>
            <a:ext cx="2481162" cy="1045047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A4603679-5406-5F46-28F8-E83DE9ABC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72" y="723447"/>
            <a:ext cx="1447800" cy="9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5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>
          <a:extLst>
            <a:ext uri="{FF2B5EF4-FFF2-40B4-BE49-F238E27FC236}">
              <a16:creationId xmlns:a16="http://schemas.microsoft.com/office/drawing/2014/main" id="{0E9665E2-4AA6-481F-2DF3-227FCBC20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2187CA1-C95B-6639-5FA7-55EFFB0A43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7712112-ED9A-2B6B-B6C7-9BF3111872EA}"/>
              </a:ext>
            </a:extLst>
          </p:cNvPr>
          <p:cNvSpPr txBox="1"/>
          <p:nvPr/>
        </p:nvSpPr>
        <p:spPr>
          <a:xfrm>
            <a:off x="2314843" y="399237"/>
            <a:ext cx="7790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CONTRATOS CELEBRADOS </a:t>
            </a:r>
          </a:p>
          <a:p>
            <a:pPr algn="ctr"/>
            <a:r>
              <a:rPr lang="es-C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COMPRADOR 1er BIMESTRE 2025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B70176-A36B-FC29-1196-B5092447D054}"/>
              </a:ext>
            </a:extLst>
          </p:cNvPr>
          <p:cNvSpPr txBox="1"/>
          <p:nvPr/>
        </p:nvSpPr>
        <p:spPr>
          <a:xfrm>
            <a:off x="757466" y="5597083"/>
            <a:ext cx="5184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Valor total contratos celebrados 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Vigencia 2025: 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$5.211.056.800,00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4F0D7BF-84EF-F9D7-8C4B-0E612F35BB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0" y="185153"/>
            <a:ext cx="2481162" cy="1045047"/>
          </a:xfrm>
          <a:prstGeom prst="rect">
            <a:avLst/>
          </a:prstGeom>
        </p:spPr>
      </p:pic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0FC7153D-B4C1-86DE-3FBB-3447F1C4E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985" y="494"/>
            <a:ext cx="1821787" cy="1229706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82A53FA-8E45-754B-A087-0C34BF6CD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678560"/>
              </p:ext>
            </p:extLst>
          </p:nvPr>
        </p:nvGraphicFramePr>
        <p:xfrm>
          <a:off x="5962465" y="1814136"/>
          <a:ext cx="5846914" cy="427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7E9A938-6389-C4B7-7BE5-08D6B7FD4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016989"/>
              </p:ext>
            </p:extLst>
          </p:nvPr>
        </p:nvGraphicFramePr>
        <p:xfrm>
          <a:off x="489354" y="1959475"/>
          <a:ext cx="5720946" cy="3672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60473">
                  <a:extLst>
                    <a:ext uri="{9D8B030D-6E8A-4147-A177-3AD203B41FA5}">
                      <a16:colId xmlns:a16="http://schemas.microsoft.com/office/drawing/2014/main" val="2266876108"/>
                    </a:ext>
                  </a:extLst>
                </a:gridCol>
                <a:gridCol w="2860473">
                  <a:extLst>
                    <a:ext uri="{9D8B030D-6E8A-4147-A177-3AD203B41FA5}">
                      <a16:colId xmlns:a16="http://schemas.microsoft.com/office/drawing/2014/main" val="2116338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b="0" dirty="0"/>
                        <a:t>CONTRATOS PRESTACION DE SERVICIOS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612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CONTRATOS DE CONSULTORÍA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190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CONTRATOS DE SUMINISTRO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15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COMPRAVENTA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08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CONTRATOS DE ALQUILER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0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CONTRATOS DE OBRA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1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 dirty="0"/>
                        <a:t>TOTAL CONTRATOS CELEBRADOS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265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36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946332-4C58-BB92-FDEA-8B1D84589BB0}"/>
              </a:ext>
            </a:extLst>
          </p:cNvPr>
          <p:cNvSpPr txBox="1"/>
          <p:nvPr/>
        </p:nvSpPr>
        <p:spPr>
          <a:xfrm>
            <a:off x="2185249" y="599994"/>
            <a:ext cx="78215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CONTRATOS A TÉRMINO INDEFINIDO</a:t>
            </a:r>
          </a:p>
          <a:p>
            <a:pPr algn="ctr"/>
            <a:r>
              <a:rPr lang="es-C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CELEBRADOS VIGENCIAS ANTERIORES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BCD919-137F-E520-C8FC-A159E9B507EE}"/>
              </a:ext>
            </a:extLst>
          </p:cNvPr>
          <p:cNvSpPr txBox="1"/>
          <p:nvPr/>
        </p:nvSpPr>
        <p:spPr>
          <a:xfrm>
            <a:off x="3710532" y="1861262"/>
            <a:ext cx="4348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JUAN ROBLES (VIGENTE)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9EE18B3-6579-B0B4-5883-112C0E278AB9}"/>
              </a:ext>
            </a:extLst>
          </p:cNvPr>
          <p:cNvSpPr txBox="1"/>
          <p:nvPr/>
        </p:nvSpPr>
        <p:spPr>
          <a:xfrm>
            <a:off x="1131093" y="3506289"/>
            <a:ext cx="9929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CONTRATOS EN CUMPLIMIETO A FALLO DE TUTELA VIGENTE A 31 DE DICIEMBRE DE 2024: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591BBC-89B8-2799-3C41-FD1F9DF4A15A}"/>
              </a:ext>
            </a:extLst>
          </p:cNvPr>
          <p:cNvSpPr txBox="1"/>
          <p:nvPr/>
        </p:nvSpPr>
        <p:spPr>
          <a:xfrm>
            <a:off x="4127299" y="4112195"/>
            <a:ext cx="3937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FERMIN LA VERDE (VIGENTE)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D371D3-C44D-C7DD-E2B4-55C70DD1F0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260"/>
          <a:stretch/>
        </p:blipFill>
        <p:spPr>
          <a:xfrm>
            <a:off x="5553" y="5793057"/>
            <a:ext cx="2481162" cy="1045047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C0FFF7C-53B4-D76D-E2FC-58C9D376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538" y="5608398"/>
            <a:ext cx="1821787" cy="1229706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1A552FC-52E4-BEE8-5927-A383D4945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50492"/>
              </p:ext>
            </p:extLst>
          </p:nvPr>
        </p:nvGraphicFramePr>
        <p:xfrm>
          <a:off x="2390773" y="2290775"/>
          <a:ext cx="71532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425">
                  <a:extLst>
                    <a:ext uri="{9D8B030D-6E8A-4147-A177-3AD203B41FA5}">
                      <a16:colId xmlns:a16="http://schemas.microsoft.com/office/drawing/2014/main" val="2021245331"/>
                    </a:ext>
                  </a:extLst>
                </a:gridCol>
                <a:gridCol w="2384425">
                  <a:extLst>
                    <a:ext uri="{9D8B030D-6E8A-4147-A177-3AD203B41FA5}">
                      <a16:colId xmlns:a16="http://schemas.microsoft.com/office/drawing/2014/main" val="4150776187"/>
                    </a:ext>
                  </a:extLst>
                </a:gridCol>
                <a:gridCol w="2384425">
                  <a:extLst>
                    <a:ext uri="{9D8B030D-6E8A-4147-A177-3AD203B41FA5}">
                      <a16:colId xmlns:a16="http://schemas.microsoft.com/office/drawing/2014/main" val="362451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Salario Básico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Auxilio de Transporte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Fecha de ingreso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05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$ 2.131.268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$200.000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17 de Enero de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97560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B283537-208A-6505-2F6E-7E61C1150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87628"/>
              </p:ext>
            </p:extLst>
          </p:nvPr>
        </p:nvGraphicFramePr>
        <p:xfrm>
          <a:off x="2390773" y="4866718"/>
          <a:ext cx="74009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975">
                  <a:extLst>
                    <a:ext uri="{9D8B030D-6E8A-4147-A177-3AD203B41FA5}">
                      <a16:colId xmlns:a16="http://schemas.microsoft.com/office/drawing/2014/main" val="2021245331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4150776187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362451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Salario Básico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Auxilio de Transporte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Fecha de ingreso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05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$ 1.699.869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$200.000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9 de Diciembre de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97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76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>
          <a:extLst>
            <a:ext uri="{FF2B5EF4-FFF2-40B4-BE49-F238E27FC236}">
              <a16:creationId xmlns:a16="http://schemas.microsoft.com/office/drawing/2014/main" id="{0197D408-3564-F84C-41C2-12F81BCAE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69C3BA1-0217-FB4A-0790-8741E46B4F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8467AE3-8142-84E6-1E5E-F205C9CBF799}"/>
              </a:ext>
            </a:extLst>
          </p:cNvPr>
          <p:cNvSpPr txBox="1"/>
          <p:nvPr/>
        </p:nvSpPr>
        <p:spPr>
          <a:xfrm>
            <a:off x="1876775" y="648493"/>
            <a:ext cx="8786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CONTRATOS LABORALES A TÉRMINO FIJO CELEBRADOS 2025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1C97B58-2B27-E447-C139-A61B6ACA1EDE}"/>
              </a:ext>
            </a:extLst>
          </p:cNvPr>
          <p:cNvSpPr txBox="1"/>
          <p:nvPr/>
        </p:nvSpPr>
        <p:spPr>
          <a:xfrm>
            <a:off x="1240580" y="2606167"/>
            <a:ext cx="516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CONTRATOS DE TIERRASUA: 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HASTA EL 28/02/25: 66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2295898-32CF-A460-DD2A-815A57C5DE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42932" y="235228"/>
            <a:ext cx="2186879" cy="921097"/>
          </a:xfrm>
          <a:prstGeom prst="rect">
            <a:avLst/>
          </a:prstGeom>
        </p:spPr>
      </p:pic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7E94AE9-C058-3BCB-0771-074F044C5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6977" y="235228"/>
            <a:ext cx="1364588" cy="921097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21E91F8-3549-A9A9-AD66-BF8E934B9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773228"/>
              </p:ext>
            </p:extLst>
          </p:nvPr>
        </p:nvGraphicFramePr>
        <p:xfrm>
          <a:off x="7467895" y="1804818"/>
          <a:ext cx="3752813" cy="373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C266375-A9E4-2C58-B700-145DB2E1BF18}"/>
              </a:ext>
            </a:extLst>
          </p:cNvPr>
          <p:cNvSpPr txBox="1"/>
          <p:nvPr/>
        </p:nvSpPr>
        <p:spPr>
          <a:xfrm>
            <a:off x="1152774" y="4239806"/>
            <a:ext cx="534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CONTRATOS DE GESTION DEL RIESGO: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HASTA EL 28/02/25: 35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9571E322-AFD1-BEDB-ACCC-1E83759924E9}"/>
              </a:ext>
            </a:extLst>
          </p:cNvPr>
          <p:cNvSpPr/>
          <p:nvPr/>
        </p:nvSpPr>
        <p:spPr>
          <a:xfrm>
            <a:off x="6335775" y="2657306"/>
            <a:ext cx="743564" cy="4193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F7E1CC11-BB47-9B1D-14B7-197DBE41D5AB}"/>
              </a:ext>
            </a:extLst>
          </p:cNvPr>
          <p:cNvSpPr/>
          <p:nvPr/>
        </p:nvSpPr>
        <p:spPr>
          <a:xfrm>
            <a:off x="6335775" y="4467668"/>
            <a:ext cx="743564" cy="4193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20F8130-C8B3-5BB6-5951-BD9B24163503}"/>
              </a:ext>
            </a:extLst>
          </p:cNvPr>
          <p:cNvSpPr/>
          <p:nvPr/>
        </p:nvSpPr>
        <p:spPr>
          <a:xfrm>
            <a:off x="3973357" y="5856981"/>
            <a:ext cx="45937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CONTRATOS SUSCRITOS:</a:t>
            </a:r>
          </a:p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101</a:t>
            </a:r>
          </a:p>
        </p:txBody>
      </p:sp>
    </p:spTree>
    <p:extLst>
      <p:ext uri="{BB962C8B-B14F-4D97-AF65-F5344CB8AC3E}">
        <p14:creationId xmlns:p14="http://schemas.microsoft.com/office/powerpoint/2010/main" val="23263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0A53A-3F2E-CD96-9F45-82C3E2CE0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25FC307B-AC51-2EB3-56AC-F61578DF38D5}"/>
              </a:ext>
            </a:extLst>
          </p:cNvPr>
          <p:cNvSpPr txBox="1"/>
          <p:nvPr/>
        </p:nvSpPr>
        <p:spPr>
          <a:xfrm>
            <a:off x="6697814" y="2828835"/>
            <a:ext cx="479886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INFORME DEFENSA JUDÍDICA TIERRASUA S.A.S </a:t>
            </a:r>
          </a:p>
          <a:p>
            <a:pPr algn="ctr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VIGENCIA 2025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9F4BEF7-6DF8-A150-D92E-48770BB36C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260"/>
          <a:stretch/>
        </p:blipFill>
        <p:spPr>
          <a:xfrm>
            <a:off x="7210365" y="5851639"/>
            <a:ext cx="2481162" cy="1045047"/>
          </a:xfrm>
          <a:prstGeom prst="rect">
            <a:avLst/>
          </a:prstGeom>
        </p:spPr>
      </p:pic>
      <p:pic>
        <p:nvPicPr>
          <p:cNvPr id="30" name="Imagen 29" descr="Logotipo&#10;&#10;Descripción generada automáticamente">
            <a:extLst>
              <a:ext uri="{FF2B5EF4-FFF2-40B4-BE49-F238E27FC236}">
                <a16:creationId xmlns:a16="http://schemas.microsoft.com/office/drawing/2014/main" id="{5B1518BE-16EC-2F14-908D-6F6264919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36" y="5832754"/>
            <a:ext cx="1447800" cy="97718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8C47C8B-6E1E-0700-8F2D-B678E292C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479" y1="33519" x2="44479" y2="33519"/>
                        <a14:foregroundMark x1="43385" y1="32407" x2="43385" y2="30741"/>
                        <a14:foregroundMark x1="41354" y1="40185" x2="41354" y2="40185"/>
                        <a14:foregroundMark x1="41354" y1="40463" x2="37031" y2="32963"/>
                        <a14:foregroundMark x1="39792" y1="40463" x2="39792" y2="40463"/>
                        <a14:foregroundMark x1="49740" y1="50926" x2="49740" y2="50926"/>
                        <a14:foregroundMark x1="49740" y1="42315" x2="48646" y2="60833"/>
                        <a14:foregroundMark x1="48021" y1="47870" x2="48021" y2="47870"/>
                        <a14:foregroundMark x1="64323" y1="66111" x2="64323" y2="66111"/>
                        <a14:foregroundMark x1="68021" y1="48148" x2="68021" y2="48148"/>
                        <a14:foregroundMark x1="57188" y1="70185" x2="57188" y2="70185"/>
                        <a14:foregroundMark x1="59948" y1="66389" x2="61823" y2="73241"/>
                        <a14:foregroundMark x1="61510" y1="61944" x2="61510" y2="61944"/>
                        <a14:foregroundMark x1="61510" y1="62222" x2="61510" y2="62222"/>
                        <a14:foregroundMark x1="74531" y1="79907" x2="74531" y2="79907"/>
                        <a14:foregroundMark x1="78594" y1="69352" x2="78594" y2="69352"/>
                        <a14:foregroundMark x1="86042" y1="48426" x2="86042" y2="48426"/>
                        <a14:foregroundMark x1="83542" y1="33241" x2="83542" y2="33241"/>
                        <a14:foregroundMark x1="66510" y1="18056" x2="66510" y2="18056"/>
                        <a14:foregroundMark x1="28646" y1="19722" x2="28646" y2="19722"/>
                        <a14:foregroundMark x1="21354" y1="29907" x2="21354" y2="29907"/>
                        <a14:foregroundMark x1="51302" y1="12037" x2="51302" y2="12037"/>
                        <a14:foregroundMark x1="28177" y1="48981" x2="28177" y2="48981"/>
                        <a14:foregroundMark x1="13281" y1="49259" x2="13281" y2="49259"/>
                        <a14:foregroundMark x1="20104" y1="74352" x2="20104" y2="74352"/>
                        <a14:foregroundMark x1="29115" y1="82593" x2="29115" y2="82593"/>
                        <a14:foregroundMark x1="38698" y1="69907" x2="38698" y2="69907"/>
                        <a14:foregroundMark x1="49583" y1="83148" x2="49583" y2="83148"/>
                        <a14:foregroundMark x1="48490" y1="82593" x2="48490" y2="82593"/>
                        <a14:foregroundMark x1="26927" y1="79630" x2="26927" y2="79630"/>
                        <a14:foregroundMark x1="27396" y1="80185" x2="27396" y2="80185"/>
                        <a14:foregroundMark x1="30469" y1="79074" x2="30469" y2="79074"/>
                        <a14:foregroundMark x1="11875" y1="58889" x2="12031" y2="60278"/>
                        <a14:foregroundMark x1="40365" y1="53241" x2="40365" y2="53241"/>
                        <a14:foregroundMark x1="59375" y1="44074" x2="59375" y2="44074"/>
                        <a14:foregroundMark x1="61615" y1="45370" x2="61615" y2="453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86" y="1610760"/>
            <a:ext cx="6464853" cy="36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2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C589996-A822-87E5-E096-D749A96A2E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29A3FB-7A82-ADC7-039A-92F25836ED88}"/>
              </a:ext>
            </a:extLst>
          </p:cNvPr>
          <p:cNvSpPr txBox="1"/>
          <p:nvPr/>
        </p:nvSpPr>
        <p:spPr>
          <a:xfrm>
            <a:off x="1863719" y="970532"/>
            <a:ext cx="8464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 ORDINARIA LABORAL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5B5331-38AA-52D8-76FB-31F809B0BC6C}"/>
              </a:ext>
            </a:extLst>
          </p:cNvPr>
          <p:cNvSpPr txBox="1"/>
          <p:nvPr/>
        </p:nvSpPr>
        <p:spPr>
          <a:xfrm>
            <a:off x="1059483" y="1845543"/>
            <a:ext cx="9719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DEMANDANTE: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FERMIN LAVERDE</a:t>
            </a: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DESPACHO: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JUZGADO SEGUNDO LABORAL DEL CIRCUITO DE TUNJA</a:t>
            </a: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RADICADO: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15001310500220220005900</a:t>
            </a: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CUANTIA INICIAL (2022):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$ 22.861.136,00</a:t>
            </a: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FECHA RADICACIÓN DEMANDA: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24 DE FEBRERO DE 2022</a:t>
            </a: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FECHA CONTESTACIÓN DEMANDA: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08 DE NOVIEMBRE DE 2022</a:t>
            </a:r>
          </a:p>
          <a:p>
            <a:pPr algn="just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ESTADO PROCESAL: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ETAPA PROBATORIA – AUDIENCIA DE PRUEBAS (8 DE MAYO DE 2025) </a:t>
            </a: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PRETENSIONES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5979100-AEF1-06C9-27ED-3CD035D3BD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0" y="35357"/>
            <a:ext cx="2481162" cy="1045047"/>
          </a:xfrm>
          <a:prstGeom prst="rect">
            <a:avLst/>
          </a:prstGeom>
        </p:spPr>
      </p:pic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595B4D71-DD2E-F91A-4590-EFEF5EFE0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212" y="494"/>
            <a:ext cx="1821787" cy="122970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25B5331-38AA-52D8-76FB-31F809B0BC6C}"/>
              </a:ext>
            </a:extLst>
          </p:cNvPr>
          <p:cNvSpPr txBox="1"/>
          <p:nvPr/>
        </p:nvSpPr>
        <p:spPr>
          <a:xfrm>
            <a:off x="930895" y="4609081"/>
            <a:ext cx="9719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3. Declarar que no existió solución de continuidad entre el contrato 027 de 2021 y 158 de diciembre 9 de 2021.</a:t>
            </a: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4. Declarar que el demandante tiene derecho al incremento salarial igual a los operadores de maquinara. </a:t>
            </a: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5. Condenar a la Sociedad al pago de los salarios dejados de percibir entre el 10 de junio de 2021 al 9 de diciembre de 2021. </a:t>
            </a:r>
          </a:p>
        </p:txBody>
      </p:sp>
    </p:spTree>
    <p:extLst>
      <p:ext uri="{BB962C8B-B14F-4D97-AF65-F5344CB8AC3E}">
        <p14:creationId xmlns:p14="http://schemas.microsoft.com/office/powerpoint/2010/main" val="346889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0FD2A82-A34F-48C7-85F7-4A3380C51321}"/>
              </a:ext>
            </a:extLst>
          </p:cNvPr>
          <p:cNvSpPr txBox="1"/>
          <p:nvPr/>
        </p:nvSpPr>
        <p:spPr>
          <a:xfrm>
            <a:off x="786479" y="2779594"/>
            <a:ext cx="105584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TÉCNICA Y OPERATIVA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BIMESTRE DE 2025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1598D6-A046-D13E-73AC-9C587F2661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260"/>
          <a:stretch/>
        </p:blipFill>
        <p:spPr>
          <a:xfrm>
            <a:off x="3584548" y="85031"/>
            <a:ext cx="2481162" cy="1045047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8B817F09-59B5-7BB7-C623-545C73BBC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72" y="134013"/>
            <a:ext cx="1447800" cy="9771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02242F9-F4F2-9663-908A-78A6A1CD0492}"/>
              </a:ext>
            </a:extLst>
          </p:cNvPr>
          <p:cNvSpPr txBox="1"/>
          <p:nvPr/>
        </p:nvSpPr>
        <p:spPr>
          <a:xfrm>
            <a:off x="628650" y="5124449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CONVENIOS Y CONTRATOS INTERADMINISTRATIVOS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 DE OPERATIVIDAD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MAQUINARIA </a:t>
            </a:r>
          </a:p>
        </p:txBody>
      </p:sp>
    </p:spTree>
    <p:extLst>
      <p:ext uri="{BB962C8B-B14F-4D97-AF65-F5344CB8AC3E}">
        <p14:creationId xmlns:p14="http://schemas.microsoft.com/office/powerpoint/2010/main" val="3153340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EAC13-A523-E3BA-A846-6D2F6BFB0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EDD5C2E-A51C-8527-60FB-48CB640C68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D046031-CD2A-3264-8A65-AC3333661281}"/>
              </a:ext>
            </a:extLst>
          </p:cNvPr>
          <p:cNvSpPr txBox="1"/>
          <p:nvPr/>
        </p:nvSpPr>
        <p:spPr>
          <a:xfrm>
            <a:off x="1695991" y="338935"/>
            <a:ext cx="8876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CONVENIO INTERADMINISTRATIVO No. 0657 DE 2025 (MAQUINARIA AMARILLA)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A4DF4D9-F76C-45EF-4F2C-9CDBCEF35266}"/>
              </a:ext>
            </a:extLst>
          </p:cNvPr>
          <p:cNvSpPr/>
          <p:nvPr/>
        </p:nvSpPr>
        <p:spPr>
          <a:xfrm>
            <a:off x="961733" y="1168529"/>
            <a:ext cx="10268533" cy="1332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OBJETO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Aunar esfuerzos entre el </a:t>
            </a:r>
            <a:r>
              <a:rPr lang="es-MX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Departamento de Boyacá y Tierrasua S.A.S para el fortalecimiento en la red vial secundaria y terciaria </a:t>
            </a: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por medio del mantenimiento periódico y rutinario de la infraestructura vial año 2025, en el departamento de Boyacá.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3EFDF271-F2CB-4C02-AE07-ECD2EA771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06592"/>
              </p:ext>
            </p:extLst>
          </p:nvPr>
        </p:nvGraphicFramePr>
        <p:xfrm>
          <a:off x="1197407" y="2710543"/>
          <a:ext cx="4256336" cy="26054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3835">
                  <a:extLst>
                    <a:ext uri="{9D8B030D-6E8A-4147-A177-3AD203B41FA5}">
                      <a16:colId xmlns:a16="http://schemas.microsoft.com/office/drawing/2014/main" val="3386221600"/>
                    </a:ext>
                  </a:extLst>
                </a:gridCol>
                <a:gridCol w="2752501">
                  <a:extLst>
                    <a:ext uri="{9D8B030D-6E8A-4147-A177-3AD203B41FA5}">
                      <a16:colId xmlns:a16="http://schemas.microsoft.com/office/drawing/2014/main" val="3023588219"/>
                    </a:ext>
                  </a:extLst>
                </a:gridCol>
              </a:tblGrid>
              <a:tr h="63714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Valor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b="0" dirty="0">
                          <a:latin typeface="Century Gothic" panose="020B0502020202020204" pitchFamily="34" charset="0"/>
                        </a:rPr>
                        <a:t>$5.049.996.400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243388"/>
                  </a:ext>
                </a:extLst>
              </a:tr>
              <a:tr h="63714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latin typeface="Century Gothic" panose="020B0502020202020204" pitchFamily="34" charset="0"/>
                        </a:rPr>
                        <a:t>13 de Febrero de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991408"/>
                  </a:ext>
                </a:extLst>
              </a:tr>
              <a:tr h="49263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Plazo de ejecución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5 meses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182974"/>
                  </a:ext>
                </a:extLst>
              </a:tr>
              <a:tr h="813003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Estado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En ejecución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986489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83492D15-4B5D-1268-CFC4-9C43D9E15E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4563116" y="5876230"/>
            <a:ext cx="2481162" cy="104504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90FFDE42-9C80-C86D-D1D5-52EB1BCDA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40" y="5828960"/>
            <a:ext cx="1447800" cy="9771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C1D0C1-B6B2-D65F-0BEB-C546D300409D}"/>
              </a:ext>
            </a:extLst>
          </p:cNvPr>
          <p:cNvSpPr txBox="1"/>
          <p:nvPr/>
        </p:nvSpPr>
        <p:spPr>
          <a:xfrm>
            <a:off x="5473502" y="2683328"/>
            <a:ext cx="6086475" cy="671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225"/>
              </a:spcBef>
              <a:tabLst>
                <a:tab pos="622300" algn="l"/>
              </a:tabLst>
            </a:pPr>
            <a:r>
              <a:rPr lang="es-C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Estado de ejecución del contrato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228600" algn="ctr">
              <a:spcBef>
                <a:spcPts val="225"/>
              </a:spcBef>
              <a:tabLst>
                <a:tab pos="622300" algn="l"/>
              </a:tabLst>
            </a:pP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C4D0E3-DD3A-6D3E-1167-BEE98C1DD489}"/>
              </a:ext>
            </a:extLst>
          </p:cNvPr>
          <p:cNvSpPr txBox="1"/>
          <p:nvPr/>
        </p:nvSpPr>
        <p:spPr>
          <a:xfrm>
            <a:off x="5959929" y="3182267"/>
            <a:ext cx="560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Century Gothic" panose="020B0502020202020204" pitchFamily="34" charset="0"/>
              </a:rPr>
              <a:t>Desde el inicio de convenio a corte de 28 de febrero de 2025 se ha ejecutado </a:t>
            </a:r>
            <a:r>
              <a:rPr lang="es-CO" sz="1600" b="1" dirty="0">
                <a:latin typeface="Century Gothic" panose="020B0502020202020204" pitchFamily="34" charset="0"/>
              </a:rPr>
              <a:t>4.98%</a:t>
            </a:r>
            <a:r>
              <a:rPr lang="es-CO" sz="1600" dirty="0">
                <a:latin typeface="Century Gothic" panose="020B0502020202020204" pitchFamily="34" charset="0"/>
              </a:rPr>
              <a:t> del valor total del convenio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0A75E9-CEEE-324D-B999-8FA12C593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63881"/>
              </p:ext>
            </p:extLst>
          </p:nvPr>
        </p:nvGraphicFramePr>
        <p:xfrm>
          <a:off x="6305549" y="4229395"/>
          <a:ext cx="4689044" cy="1381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44522">
                  <a:extLst>
                    <a:ext uri="{9D8B030D-6E8A-4147-A177-3AD203B41FA5}">
                      <a16:colId xmlns:a16="http://schemas.microsoft.com/office/drawing/2014/main" val="3250642711"/>
                    </a:ext>
                  </a:extLst>
                </a:gridCol>
                <a:gridCol w="2344522">
                  <a:extLst>
                    <a:ext uri="{9D8B030D-6E8A-4147-A177-3AD203B41FA5}">
                      <a16:colId xmlns:a16="http://schemas.microsoft.com/office/drawing/2014/main" val="19776491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Century Gothic" panose="020B0502020202020204" pitchFamily="34" charset="0"/>
                        </a:rPr>
                        <a:t>Aportes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891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Century Gothic" panose="020B0502020202020204" pitchFamily="34" charset="0"/>
                        </a:rPr>
                        <a:t>TIERRASUA S.A.S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Century Gothic" panose="020B0502020202020204" pitchFamily="34" charset="0"/>
                        </a:rPr>
                        <a:t>$ 49.996.500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281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Century Gothic" panose="020B0502020202020204" pitchFamily="34" charset="0"/>
                        </a:rPr>
                        <a:t>GOBERNACION DE BOYACÁ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Century Gothic" panose="020B0502020202020204" pitchFamily="34" charset="0"/>
                        </a:rPr>
                        <a:t>$  4.999.999.900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329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25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827CD-95EB-F235-CCB4-52655BC86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3FF3B2-6585-E220-9DB6-67CC85743E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1CB67CF-F8E3-A61E-D8BD-DDD63FE07C6D}"/>
              </a:ext>
            </a:extLst>
          </p:cNvPr>
          <p:cNvSpPr txBox="1"/>
          <p:nvPr/>
        </p:nvSpPr>
        <p:spPr>
          <a:xfrm>
            <a:off x="1435106" y="329094"/>
            <a:ext cx="932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CONVENIO INTERADMINISTRATIVO No. CD-ITBOY-0140 DE 2024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30B6CEE-0D94-4BE6-A0F0-36C20F63124D}"/>
              </a:ext>
            </a:extLst>
          </p:cNvPr>
          <p:cNvSpPr/>
          <p:nvPr/>
        </p:nvSpPr>
        <p:spPr>
          <a:xfrm>
            <a:off x="961732" y="960057"/>
            <a:ext cx="10268533" cy="1332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OBJETO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s-ES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Aunar esfuerzos técnicos y administrativos entre el Instituto de Tránsito de Boyacá - ITBOY y la sociedad </a:t>
            </a:r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s-ES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ierrasua </a:t>
            </a:r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s-ES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.A.S, para la implementación del proyecto de señalización para mejorar las condiciones de seguridad vial en el departamento Boyacá.</a:t>
            </a:r>
            <a:endParaRPr lang="es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B455389-7BE9-5D3E-BE89-F2F8C9C95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93297"/>
              </p:ext>
            </p:extLst>
          </p:nvPr>
        </p:nvGraphicFramePr>
        <p:xfrm>
          <a:off x="1197407" y="2710543"/>
          <a:ext cx="4256336" cy="26054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3835">
                  <a:extLst>
                    <a:ext uri="{9D8B030D-6E8A-4147-A177-3AD203B41FA5}">
                      <a16:colId xmlns:a16="http://schemas.microsoft.com/office/drawing/2014/main" val="3386221600"/>
                    </a:ext>
                  </a:extLst>
                </a:gridCol>
                <a:gridCol w="2752501">
                  <a:extLst>
                    <a:ext uri="{9D8B030D-6E8A-4147-A177-3AD203B41FA5}">
                      <a16:colId xmlns:a16="http://schemas.microsoft.com/office/drawing/2014/main" val="3023588219"/>
                    </a:ext>
                  </a:extLst>
                </a:gridCol>
              </a:tblGrid>
              <a:tr h="63714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Valor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>
                          <a:latin typeface="Century Gothic" panose="020B0502020202020204" pitchFamily="34" charset="0"/>
                        </a:rPr>
                        <a:t>$ 671,483,655,25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243388"/>
                  </a:ext>
                </a:extLst>
              </a:tr>
              <a:tr h="63714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30 de Diciembre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991408"/>
                  </a:ext>
                </a:extLst>
              </a:tr>
              <a:tr h="49263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terminación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latin typeface="Century Gothic" panose="020B0502020202020204" pitchFamily="34" charset="0"/>
                        </a:rPr>
                        <a:t>31 de Marzo de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182974"/>
                  </a:ext>
                </a:extLst>
              </a:tr>
              <a:tr h="813003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Estado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En ejecución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986489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D604846F-5A12-EE90-9601-6905570497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4563116" y="5876230"/>
            <a:ext cx="2481162" cy="104504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B16635B1-CC53-2D7A-C229-D5E5A8489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40" y="5828960"/>
            <a:ext cx="1447800" cy="9771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08E1AD4-7B02-2215-38F5-0D9B429CE768}"/>
              </a:ext>
            </a:extLst>
          </p:cNvPr>
          <p:cNvSpPr txBox="1"/>
          <p:nvPr/>
        </p:nvSpPr>
        <p:spPr>
          <a:xfrm>
            <a:off x="5473502" y="2837367"/>
            <a:ext cx="6086475" cy="671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225"/>
              </a:spcBef>
              <a:tabLst>
                <a:tab pos="622300" algn="l"/>
              </a:tabLst>
            </a:pPr>
            <a:r>
              <a:rPr lang="es-C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Estado de ejecución del contrato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228600" algn="ctr">
              <a:spcBef>
                <a:spcPts val="225"/>
              </a:spcBef>
              <a:tabLst>
                <a:tab pos="622300" algn="l"/>
              </a:tabLst>
            </a:pPr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DE4102-03F8-C75B-6490-74BA3879C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917037"/>
              </p:ext>
            </p:extLst>
          </p:nvPr>
        </p:nvGraphicFramePr>
        <p:xfrm>
          <a:off x="5924550" y="3556142"/>
          <a:ext cx="5305715" cy="1392209"/>
        </p:xfrm>
        <a:graphic>
          <a:graphicData uri="http://schemas.openxmlformats.org/drawingml/2006/table">
            <a:tbl>
              <a:tblPr/>
              <a:tblGrid>
                <a:gridCol w="3167451">
                  <a:extLst>
                    <a:ext uri="{9D8B030D-6E8A-4147-A177-3AD203B41FA5}">
                      <a16:colId xmlns:a16="http://schemas.microsoft.com/office/drawing/2014/main" val="3555521737"/>
                    </a:ext>
                  </a:extLst>
                </a:gridCol>
                <a:gridCol w="1530266">
                  <a:extLst>
                    <a:ext uri="{9D8B030D-6E8A-4147-A177-3AD203B41FA5}">
                      <a16:colId xmlns:a16="http://schemas.microsoft.com/office/drawing/2014/main" val="1890463883"/>
                    </a:ext>
                  </a:extLst>
                </a:gridCol>
                <a:gridCol w="607998">
                  <a:extLst>
                    <a:ext uri="{9D8B030D-6E8A-4147-A177-3AD203B41FA5}">
                      <a16:colId xmlns:a16="http://schemas.microsoft.com/office/drawing/2014/main" val="795740684"/>
                    </a:ext>
                  </a:extLst>
                </a:gridCol>
              </a:tblGrid>
              <a:tr h="46208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  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60348"/>
                  </a:ext>
                </a:extLst>
              </a:tr>
              <a:tr h="468033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 AL 14 DE FEBRERO DE 2025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</a:pPr>
                      <a:r>
                        <a:rPr lang="es-CO" sz="12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              0,00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2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883130"/>
                  </a:ext>
                </a:extLst>
              </a:tr>
              <a:tr h="462088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 EJECUTAR AL 14 DE FEBRERO DE 2025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/>
                        <a:t>$ 671,483,655,25</a:t>
                      </a:r>
                      <a:r>
                        <a:rPr lang="es-CO" sz="12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2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3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24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5F9AC-039F-2FC2-0B95-345F27B75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934E1F-0468-F0C3-7D89-913E58E1BC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6A3D129-878C-1782-280E-A3BED918D928}"/>
              </a:ext>
            </a:extLst>
          </p:cNvPr>
          <p:cNvSpPr txBox="1"/>
          <p:nvPr/>
        </p:nvSpPr>
        <p:spPr>
          <a:xfrm>
            <a:off x="2127604" y="289494"/>
            <a:ext cx="7850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CONVENIO INTERADMINISTRATIVO No. 4773 DE 2024</a:t>
            </a:r>
          </a:p>
          <a:p>
            <a:pPr algn="ctr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(PARCHEO JENESANO)</a:t>
            </a: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F3774F2-E645-6A31-2FAD-1D54F4DE2EF9}"/>
              </a:ext>
            </a:extLst>
          </p:cNvPr>
          <p:cNvSpPr/>
          <p:nvPr/>
        </p:nvSpPr>
        <p:spPr>
          <a:xfrm>
            <a:off x="961733" y="1085431"/>
            <a:ext cx="10268533" cy="1332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OBJETO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: Aunar esfuerzos entre el departamento de Boyacá y Tierrasua S.A.S para la ejecución del mantenimiento del corredor vial con código 60BY a sector Villa de Leyva – el muelle y el corredor con código 62BY01 denominado El Muelle – Santa Sofia – Moniquirá, en el departamento de Boyacá y mantenimiento de la vía código 55GY03 cruce ruta 55 (tierra negra) - Jenesano, en el departamento de Boyacá. 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02E2900-F5BE-D7A6-21DA-0BFEF062D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29639"/>
              </p:ext>
            </p:extLst>
          </p:nvPr>
        </p:nvGraphicFramePr>
        <p:xfrm>
          <a:off x="1197407" y="2454269"/>
          <a:ext cx="4256336" cy="26644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31518">
                  <a:extLst>
                    <a:ext uri="{9D8B030D-6E8A-4147-A177-3AD203B41FA5}">
                      <a16:colId xmlns:a16="http://schemas.microsoft.com/office/drawing/2014/main" val="3386221600"/>
                    </a:ext>
                  </a:extLst>
                </a:gridCol>
                <a:gridCol w="2624818">
                  <a:extLst>
                    <a:ext uri="{9D8B030D-6E8A-4147-A177-3AD203B41FA5}">
                      <a16:colId xmlns:a16="http://schemas.microsoft.com/office/drawing/2014/main" val="3023588219"/>
                    </a:ext>
                  </a:extLst>
                </a:gridCol>
              </a:tblGrid>
              <a:tr h="63714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Valor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>
                          <a:latin typeface="Century Gothic" panose="020B0502020202020204" pitchFamily="34" charset="0"/>
                        </a:rPr>
                        <a:t>$3.206.015.759,47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243388"/>
                  </a:ext>
                </a:extLst>
              </a:tr>
              <a:tr h="63714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30 de Diciembre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991408"/>
                  </a:ext>
                </a:extLst>
              </a:tr>
              <a:tr h="567226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Acta de suspensión N°1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31 de Diciembre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344633"/>
                  </a:ext>
                </a:extLst>
              </a:tr>
              <a:tr h="49263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terminación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latin typeface="Century Gothic" panose="020B0502020202020204" pitchFamily="34" charset="0"/>
                        </a:rPr>
                        <a:t>31 de Diciembre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182974"/>
                  </a:ext>
                </a:extLst>
              </a:tr>
              <a:tr h="236791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Estado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Suspendido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986489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08580B6E-278F-5C07-7896-C636EC2345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4563116" y="5876230"/>
            <a:ext cx="2481162" cy="104504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597FC033-C1C1-E7DD-CC3D-D1FBB5456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40" y="5828960"/>
            <a:ext cx="1447800" cy="9771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447A40-55A8-1D13-C73B-9CA3AF709194}"/>
              </a:ext>
            </a:extLst>
          </p:cNvPr>
          <p:cNvSpPr txBox="1"/>
          <p:nvPr/>
        </p:nvSpPr>
        <p:spPr>
          <a:xfrm>
            <a:off x="5599071" y="2807714"/>
            <a:ext cx="6086475" cy="671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225"/>
              </a:spcBef>
              <a:tabLst>
                <a:tab pos="622300" algn="l"/>
              </a:tabLst>
            </a:pPr>
            <a:r>
              <a:rPr lang="es-C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Estado de ejecución del contrato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228600" algn="ctr">
              <a:spcBef>
                <a:spcPts val="225"/>
              </a:spcBef>
              <a:tabLst>
                <a:tab pos="622300" algn="l"/>
              </a:tabLst>
            </a:pPr>
            <a:endParaRPr lang="es-CO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17A57E2-E496-709D-BA12-1EE34F903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995849"/>
              </p:ext>
            </p:extLst>
          </p:nvPr>
        </p:nvGraphicFramePr>
        <p:xfrm>
          <a:off x="5951477" y="3380989"/>
          <a:ext cx="5725350" cy="143268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3555521737"/>
                    </a:ext>
                  </a:extLst>
                </a:gridCol>
                <a:gridCol w="2249864">
                  <a:extLst>
                    <a:ext uri="{9D8B030D-6E8A-4147-A177-3AD203B41FA5}">
                      <a16:colId xmlns:a16="http://schemas.microsoft.com/office/drawing/2014/main" val="1890463883"/>
                    </a:ext>
                  </a:extLst>
                </a:gridCol>
                <a:gridCol w="656086">
                  <a:extLst>
                    <a:ext uri="{9D8B030D-6E8A-4147-A177-3AD203B41FA5}">
                      <a16:colId xmlns:a16="http://schemas.microsoft.com/office/drawing/2014/main" val="795740684"/>
                    </a:ext>
                  </a:extLst>
                </a:gridCol>
              </a:tblGrid>
              <a:tr h="27576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  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60348"/>
                  </a:ext>
                </a:extLst>
              </a:tr>
              <a:tr h="394041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 AL 14 DE FEBRERO DE 2025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6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$                            0,00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6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883130"/>
                  </a:ext>
                </a:extLst>
              </a:tr>
              <a:tr h="66415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 EJECUTAR AL 14 DE FEBRERO DE 2025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/>
                        <a:t>$        3.206.015.759,47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6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3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507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3F09F-2F9A-9C98-F095-888976FA6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C6F5079-12B2-6C66-71CC-729F183DAF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2692E4A-E32A-5623-004A-F1FBAF333ADD}"/>
              </a:ext>
            </a:extLst>
          </p:cNvPr>
          <p:cNvSpPr txBox="1"/>
          <p:nvPr/>
        </p:nvSpPr>
        <p:spPr>
          <a:xfrm>
            <a:off x="2170887" y="295728"/>
            <a:ext cx="7850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CONVENIO INTERADMINISTRATIVO No. 3762 DE 2024</a:t>
            </a:r>
          </a:p>
          <a:p>
            <a:pPr algn="ctr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(PARCHEO SAMACÁ)</a:t>
            </a: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44A883D-A5BA-B316-AF41-745227E411D6}"/>
              </a:ext>
            </a:extLst>
          </p:cNvPr>
          <p:cNvSpPr/>
          <p:nvPr/>
        </p:nvSpPr>
        <p:spPr>
          <a:xfrm>
            <a:off x="961732" y="1190625"/>
            <a:ext cx="10268533" cy="1102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OBJETO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Bitstream Vera Sans"/>
                <a:cs typeface="Times New Roman" panose="02020603050405020304" pitchFamily="18" charset="0"/>
              </a:rPr>
              <a:t>Aunar esfuerzos entre el departamento de Boyacá y la alianza societaria y de  desarrollo empresarial de Boyacá para el mantenimiento de la vía código 55BY04 puente de Boyacá – Samacá – El Infierno (cruce ruta 60), en el departamento de Boyacá.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2BFFFE1-5188-7FF3-D143-1B251D099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3074"/>
              </p:ext>
            </p:extLst>
          </p:nvPr>
        </p:nvGraphicFramePr>
        <p:xfrm>
          <a:off x="1197407" y="2454269"/>
          <a:ext cx="4256336" cy="32770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31518">
                  <a:extLst>
                    <a:ext uri="{9D8B030D-6E8A-4147-A177-3AD203B41FA5}">
                      <a16:colId xmlns:a16="http://schemas.microsoft.com/office/drawing/2014/main" val="3386221600"/>
                    </a:ext>
                  </a:extLst>
                </a:gridCol>
                <a:gridCol w="2624818">
                  <a:extLst>
                    <a:ext uri="{9D8B030D-6E8A-4147-A177-3AD203B41FA5}">
                      <a16:colId xmlns:a16="http://schemas.microsoft.com/office/drawing/2014/main" val="3023588219"/>
                    </a:ext>
                  </a:extLst>
                </a:gridCol>
              </a:tblGrid>
              <a:tr h="461251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Valor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$ 1.903.935.257,00</a:t>
                      </a:r>
                    </a:p>
                    <a:p>
                      <a:pPr algn="l"/>
                      <a:endParaRPr lang="es-CO" sz="14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243388"/>
                  </a:ext>
                </a:extLst>
              </a:tr>
              <a:tr h="63714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07 de Noviembre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991408"/>
                  </a:ext>
                </a:extLst>
              </a:tr>
              <a:tr h="567226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Acta de suspensión N°1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20 de Diciembre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344633"/>
                  </a:ext>
                </a:extLst>
              </a:tr>
              <a:tr h="49263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Acta de reiniciación  N°1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latin typeface="Century Gothic" panose="020B0502020202020204" pitchFamily="34" charset="0"/>
                        </a:rPr>
                        <a:t>13 de Enero de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182974"/>
                  </a:ext>
                </a:extLst>
              </a:tr>
              <a:tr h="434146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terminación real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latin typeface="Century Gothic" panose="020B0502020202020204" pitchFamily="34" charset="0"/>
                        </a:rPr>
                        <a:t>23 de Abril de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640017"/>
                  </a:ext>
                </a:extLst>
              </a:tr>
              <a:tr h="236791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Estado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En ejecución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986489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758104BB-6072-1853-2D1F-30B4D3DAC7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4563116" y="5876230"/>
            <a:ext cx="2481162" cy="104504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5B39D795-E7A5-E43B-D132-F92C66711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40" y="5828960"/>
            <a:ext cx="1447800" cy="9771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5C1CB19-9ABD-234B-80AD-5A24140431D9}"/>
              </a:ext>
            </a:extLst>
          </p:cNvPr>
          <p:cNvSpPr txBox="1"/>
          <p:nvPr/>
        </p:nvSpPr>
        <p:spPr>
          <a:xfrm>
            <a:off x="5473502" y="2521799"/>
            <a:ext cx="6086475" cy="671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225"/>
              </a:spcBef>
              <a:tabLst>
                <a:tab pos="622300" algn="l"/>
              </a:tabLst>
            </a:pPr>
            <a:r>
              <a:rPr lang="es-C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Estado de ejecución del contrato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228600" algn="ctr">
              <a:spcBef>
                <a:spcPts val="225"/>
              </a:spcBef>
              <a:tabLst>
                <a:tab pos="622300" algn="l"/>
              </a:tabLst>
            </a:pPr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1F3A2F4-BB91-83E3-CE8D-97E0E5F32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15949"/>
              </p:ext>
            </p:extLst>
          </p:nvPr>
        </p:nvGraphicFramePr>
        <p:xfrm>
          <a:off x="5686423" y="2938419"/>
          <a:ext cx="6086475" cy="968820"/>
        </p:xfrm>
        <a:graphic>
          <a:graphicData uri="http://schemas.openxmlformats.org/drawingml/2006/table">
            <a:tbl>
              <a:tblPr/>
              <a:tblGrid>
                <a:gridCol w="3143252">
                  <a:extLst>
                    <a:ext uri="{9D8B030D-6E8A-4147-A177-3AD203B41FA5}">
                      <a16:colId xmlns:a16="http://schemas.microsoft.com/office/drawing/2014/main" val="3555521737"/>
                    </a:ext>
                  </a:extLst>
                </a:gridCol>
                <a:gridCol w="2245755">
                  <a:extLst>
                    <a:ext uri="{9D8B030D-6E8A-4147-A177-3AD203B41FA5}">
                      <a16:colId xmlns:a16="http://schemas.microsoft.com/office/drawing/2014/main" val="1890463883"/>
                    </a:ext>
                  </a:extLst>
                </a:gridCol>
                <a:gridCol w="697468">
                  <a:extLst>
                    <a:ext uri="{9D8B030D-6E8A-4147-A177-3AD203B41FA5}">
                      <a16:colId xmlns:a16="http://schemas.microsoft.com/office/drawing/2014/main" val="795740684"/>
                    </a:ext>
                  </a:extLst>
                </a:gridCol>
              </a:tblGrid>
              <a:tr h="190934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  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6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6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60348"/>
                  </a:ext>
                </a:extLst>
              </a:tr>
              <a:tr h="21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 A FEBRERO DE 2025</a:t>
                      </a:r>
                      <a:endParaRPr lang="es-CO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1.203.888.154,00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883130"/>
                  </a:ext>
                </a:extLst>
              </a:tr>
              <a:tr h="1733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 EJECUTAR A 28</a:t>
                      </a:r>
                      <a:r>
                        <a:rPr lang="es-CO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FEBRERO DE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$ 700.047.103,00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37 %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3174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0710047-E7A6-472D-EAC9-07CB59A96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682002"/>
              </p:ext>
            </p:extLst>
          </p:nvPr>
        </p:nvGraphicFramePr>
        <p:xfrm>
          <a:off x="6030910" y="4316511"/>
          <a:ext cx="5397500" cy="1249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98750">
                  <a:extLst>
                    <a:ext uri="{9D8B030D-6E8A-4147-A177-3AD203B41FA5}">
                      <a16:colId xmlns:a16="http://schemas.microsoft.com/office/drawing/2014/main" val="3404404282"/>
                    </a:ext>
                  </a:extLst>
                </a:gridCol>
                <a:gridCol w="2698750">
                  <a:extLst>
                    <a:ext uri="{9D8B030D-6E8A-4147-A177-3AD203B41FA5}">
                      <a16:colId xmlns:a16="http://schemas.microsoft.com/office/drawing/2014/main" val="36954665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Century Gothic" panose="020B0502020202020204" pitchFamily="34" charset="0"/>
                        </a:rPr>
                        <a:t>Aportes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680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Century Gothic" panose="020B0502020202020204" pitchFamily="34" charset="0"/>
                        </a:rPr>
                        <a:t>TIERRASUA S.A.S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Century Gothic" panose="020B0502020202020204" pitchFamily="34" charset="0"/>
                        </a:rPr>
                        <a:t>$279.037.700.66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2645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Century Gothic" panose="020B0502020202020204" pitchFamily="34" charset="0"/>
                        </a:rPr>
                        <a:t>GOBERNACION DE BOYACÁ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Century Gothic" panose="020B0502020202020204" pitchFamily="34" charset="0"/>
                        </a:rPr>
                        <a:t>$1.624.897.556.34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75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77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9EE5E-4BCB-B8AD-E23C-73377B22A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FFFCBBA-DA7F-DD1D-E8F1-911363DA6771}"/>
              </a:ext>
            </a:extLst>
          </p:cNvPr>
          <p:cNvSpPr txBox="1"/>
          <p:nvPr/>
        </p:nvSpPr>
        <p:spPr>
          <a:xfrm>
            <a:off x="786479" y="2714922"/>
            <a:ext cx="1055846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ÁREA JURÍDICA Y DE CONTRATACIÓN </a:t>
            </a:r>
          </a:p>
          <a:p>
            <a:pPr algn="ctr"/>
            <a:r>
              <a:rPr lang="es-C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 BIMESTRE </a:t>
            </a:r>
          </a:p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CO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187261-3FEE-76C5-C53F-F9F1B55C63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260"/>
          <a:stretch/>
        </p:blipFill>
        <p:spPr>
          <a:xfrm>
            <a:off x="3010867" y="689514"/>
            <a:ext cx="2481162" cy="1045047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9BF07D78-E84B-B589-1ED8-8BFBDB5A9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72" y="723447"/>
            <a:ext cx="1447800" cy="9771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E427B1E-412E-7822-8250-1E4BBE3CE10C}"/>
              </a:ext>
            </a:extLst>
          </p:cNvPr>
          <p:cNvSpPr txBox="1"/>
          <p:nvPr/>
        </p:nvSpPr>
        <p:spPr>
          <a:xfrm>
            <a:off x="379285" y="5638799"/>
            <a:ext cx="568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CONTRATOS CELEBRADOS  VIGENCIA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DEFENSA JURÍDICA  VIGENCIA 2025</a:t>
            </a:r>
          </a:p>
        </p:txBody>
      </p:sp>
    </p:spTree>
    <p:extLst>
      <p:ext uri="{BB962C8B-B14F-4D97-AF65-F5344CB8AC3E}">
        <p14:creationId xmlns:p14="http://schemas.microsoft.com/office/powerpoint/2010/main" val="3925373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A5017-7EFA-7974-67B9-52CD7BD10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FEB681D-BD16-8AC3-D418-A0688A9FAD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E4A4619-37FB-6F48-A69B-E666EAF4B8D1}"/>
              </a:ext>
            </a:extLst>
          </p:cNvPr>
          <p:cNvSpPr txBox="1"/>
          <p:nvPr/>
        </p:nvSpPr>
        <p:spPr>
          <a:xfrm>
            <a:off x="3448478" y="249196"/>
            <a:ext cx="5487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CONTRTATO  No. IPVO 001  DE 2024 </a:t>
            </a:r>
          </a:p>
          <a:p>
            <a:pPr algn="ctr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(ORBEING SAMACÁ)</a:t>
            </a: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73FB2BC-FFF4-4B70-C2C8-237C3CD8DEED}"/>
              </a:ext>
            </a:extLst>
          </p:cNvPr>
          <p:cNvSpPr/>
          <p:nvPr/>
        </p:nvSpPr>
        <p:spPr>
          <a:xfrm>
            <a:off x="961733" y="1169361"/>
            <a:ext cx="10592092" cy="830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OBJETO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: S</a:t>
            </a:r>
            <a:r>
              <a:rPr lang="es-ES" sz="16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uministro e instalación de materiales para la ejecución del convenio interadministrativo No. 3762 de 2024 suscrito entre el departamento de Boyacá y la Alianza 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s-ES" sz="16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ocietaria y de Desarrollo 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s-ES" sz="16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mpresarial de Boyacá – ASDETBOY S.A.S.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ED939E9C-F7E1-0799-B3BD-BCAC7D99B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64433"/>
              </p:ext>
            </p:extLst>
          </p:nvPr>
        </p:nvGraphicFramePr>
        <p:xfrm>
          <a:off x="1145004" y="2249554"/>
          <a:ext cx="4256336" cy="32770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31518">
                  <a:extLst>
                    <a:ext uri="{9D8B030D-6E8A-4147-A177-3AD203B41FA5}">
                      <a16:colId xmlns:a16="http://schemas.microsoft.com/office/drawing/2014/main" val="3386221600"/>
                    </a:ext>
                  </a:extLst>
                </a:gridCol>
                <a:gridCol w="2624818">
                  <a:extLst>
                    <a:ext uri="{9D8B030D-6E8A-4147-A177-3AD203B41FA5}">
                      <a16:colId xmlns:a16="http://schemas.microsoft.com/office/drawing/2014/main" val="3023588219"/>
                    </a:ext>
                  </a:extLst>
                </a:gridCol>
              </a:tblGrid>
              <a:tr h="461251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Valor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CO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 </a:t>
                      </a: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1.580.258.003</a:t>
                      </a:r>
                      <a:r>
                        <a:rPr lang="es-CO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,00</a:t>
                      </a:r>
                    </a:p>
                    <a:p>
                      <a:pPr algn="l"/>
                      <a:endParaRPr lang="es-CO" sz="14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243388"/>
                  </a:ext>
                </a:extLst>
              </a:tr>
              <a:tr h="63714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26 de Noviembre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991408"/>
                  </a:ext>
                </a:extLst>
              </a:tr>
              <a:tr h="567226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Acta de suspensión N°1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26 de Diciembre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344633"/>
                  </a:ext>
                </a:extLst>
              </a:tr>
              <a:tr h="49263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Acta de reiniciación  N°1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latin typeface="Century Gothic" panose="020B0502020202020204" pitchFamily="34" charset="0"/>
                        </a:rPr>
                        <a:t>13 de Enero de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182974"/>
                  </a:ext>
                </a:extLst>
              </a:tr>
              <a:tr h="434146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terminación real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latin typeface="Century Gothic" panose="020B0502020202020204" pitchFamily="34" charset="0"/>
                        </a:rPr>
                        <a:t>23 de Abril de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640017"/>
                  </a:ext>
                </a:extLst>
              </a:tr>
              <a:tr h="236791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Estado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En ejecución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986489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81C87DCE-BB35-380A-0C27-B0C5AE7392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4563116" y="5876230"/>
            <a:ext cx="2481162" cy="104504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EDA811A8-450B-D5D5-A596-F030BE4B5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40" y="5828960"/>
            <a:ext cx="1447800" cy="9771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AA7DCD-9B34-7AA0-528C-3AE18256DD9C}"/>
              </a:ext>
            </a:extLst>
          </p:cNvPr>
          <p:cNvSpPr txBox="1"/>
          <p:nvPr/>
        </p:nvSpPr>
        <p:spPr>
          <a:xfrm>
            <a:off x="5594678" y="2588807"/>
            <a:ext cx="6086475" cy="671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225"/>
              </a:spcBef>
              <a:tabLst>
                <a:tab pos="622300" algn="l"/>
              </a:tabLst>
            </a:pPr>
            <a:r>
              <a:rPr lang="es-C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Estado de ejecución del contrato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228600" algn="ctr">
              <a:spcBef>
                <a:spcPts val="225"/>
              </a:spcBef>
              <a:tabLst>
                <a:tab pos="622300" algn="l"/>
              </a:tabLst>
            </a:pP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E14A531-704A-E7A7-6487-F63E97F0D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131750"/>
              </p:ext>
            </p:extLst>
          </p:nvPr>
        </p:nvGraphicFramePr>
        <p:xfrm>
          <a:off x="5723695" y="3099631"/>
          <a:ext cx="5828442" cy="1576852"/>
        </p:xfrm>
        <a:graphic>
          <a:graphicData uri="http://schemas.openxmlformats.org/drawingml/2006/table">
            <a:tbl>
              <a:tblPr/>
              <a:tblGrid>
                <a:gridCol w="3479513">
                  <a:extLst>
                    <a:ext uri="{9D8B030D-6E8A-4147-A177-3AD203B41FA5}">
                      <a16:colId xmlns:a16="http://schemas.microsoft.com/office/drawing/2014/main" val="3555521737"/>
                    </a:ext>
                  </a:extLst>
                </a:gridCol>
                <a:gridCol w="1681030">
                  <a:extLst>
                    <a:ext uri="{9D8B030D-6E8A-4147-A177-3AD203B41FA5}">
                      <a16:colId xmlns:a16="http://schemas.microsoft.com/office/drawing/2014/main" val="1890463883"/>
                    </a:ext>
                  </a:extLst>
                </a:gridCol>
                <a:gridCol w="667899">
                  <a:extLst>
                    <a:ext uri="{9D8B030D-6E8A-4147-A177-3AD203B41FA5}">
                      <a16:colId xmlns:a16="http://schemas.microsoft.com/office/drawing/2014/main" val="795740684"/>
                    </a:ext>
                  </a:extLst>
                </a:gridCol>
              </a:tblGrid>
              <a:tr h="202447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  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4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60348"/>
                  </a:ext>
                </a:extLst>
              </a:tr>
              <a:tr h="51644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 AL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FEBRERO DE 2025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$       461.306.337,32 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883130"/>
                  </a:ext>
                </a:extLst>
              </a:tr>
              <a:tr h="856386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 EJECUTAR AL 14 DE FEBRERO DE 2025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1.118.951.665,68</a:t>
                      </a:r>
                    </a:p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itstream Vera San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3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924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2A217-0AB5-E326-B485-F2ED6E80C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4E2BD6E-5A35-DBED-838B-948765EC07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1129F41-554D-C57B-E931-16F4231127A6}"/>
              </a:ext>
            </a:extLst>
          </p:cNvPr>
          <p:cNvSpPr txBox="1"/>
          <p:nvPr/>
        </p:nvSpPr>
        <p:spPr>
          <a:xfrm>
            <a:off x="2395273" y="343881"/>
            <a:ext cx="8100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INTERADMINISTRATIVO No. 874 del 2023 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B718CA8-4E63-795A-7EEE-FA227C9CB73C}"/>
              </a:ext>
            </a:extLst>
          </p:cNvPr>
          <p:cNvSpPr/>
          <p:nvPr/>
        </p:nvSpPr>
        <p:spPr>
          <a:xfrm>
            <a:off x="961733" y="839720"/>
            <a:ext cx="10268533" cy="836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OBJETO: </a:t>
            </a:r>
            <a:r>
              <a:rPr lang="es-MX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Prestar servicios de administración y alquiler de maquinaria que permita la prestación del servicio público en los distritos de adecuación de tierras de propiedad de la Agencia de Desarrollo Rural (</a:t>
            </a:r>
            <a:r>
              <a:rPr lang="es-MX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A.D.R</a:t>
            </a:r>
            <a:r>
              <a:rPr lang="es-MX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7337F19F-36B3-29E7-F4A2-A60DCB61C51C}"/>
              </a:ext>
            </a:extLst>
          </p:cNvPr>
          <p:cNvGraphicFramePr>
            <a:graphicFrameLocks noGrp="1"/>
          </p:cNvGraphicFramePr>
          <p:nvPr/>
        </p:nvGraphicFramePr>
        <p:xfrm>
          <a:off x="1266532" y="1828986"/>
          <a:ext cx="4707547" cy="27431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63256">
                  <a:extLst>
                    <a:ext uri="{9D8B030D-6E8A-4147-A177-3AD203B41FA5}">
                      <a16:colId xmlns:a16="http://schemas.microsoft.com/office/drawing/2014/main" val="3386221600"/>
                    </a:ext>
                  </a:extLst>
                </a:gridCol>
                <a:gridCol w="3044291">
                  <a:extLst>
                    <a:ext uri="{9D8B030D-6E8A-4147-A177-3AD203B41FA5}">
                      <a16:colId xmlns:a16="http://schemas.microsoft.com/office/drawing/2014/main" val="3023588219"/>
                    </a:ext>
                  </a:extLst>
                </a:gridCol>
              </a:tblGrid>
              <a:tr h="450517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Valor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b="0" dirty="0">
                          <a:latin typeface="Century Gothic" panose="020B0502020202020204" pitchFamily="34" charset="0"/>
                        </a:rPr>
                        <a:t>$2.000.000.000.00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243388"/>
                  </a:ext>
                </a:extLst>
              </a:tr>
              <a:tr h="712265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29 de Junio de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991408"/>
                  </a:ext>
                </a:extLst>
              </a:tr>
              <a:tr h="100555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terminación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31 de marzo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182974"/>
                  </a:ext>
                </a:extLst>
              </a:tr>
              <a:tr h="574867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Estado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En liquidación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986489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41FD4DB8-D769-0BA6-1B1A-12C7870DB2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3492917" y="5892720"/>
            <a:ext cx="2481162" cy="104504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0008596B-C654-7A0F-D42E-7BE824528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83" y="5824372"/>
            <a:ext cx="1447800" cy="977182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F66CA48-C524-9221-672C-F35330E9EAFD}"/>
              </a:ext>
            </a:extLst>
          </p:cNvPr>
          <p:cNvGraphicFramePr>
            <a:graphicFrameLocks noGrp="1"/>
          </p:cNvGraphicFramePr>
          <p:nvPr/>
        </p:nvGraphicFramePr>
        <p:xfrm>
          <a:off x="6763245" y="1812495"/>
          <a:ext cx="3671076" cy="2743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35538">
                  <a:extLst>
                    <a:ext uri="{9D8B030D-6E8A-4147-A177-3AD203B41FA5}">
                      <a16:colId xmlns:a16="http://schemas.microsoft.com/office/drawing/2014/main" val="1309804575"/>
                    </a:ext>
                  </a:extLst>
                </a:gridCol>
                <a:gridCol w="1835538">
                  <a:extLst>
                    <a:ext uri="{9D8B030D-6E8A-4147-A177-3AD203B41FA5}">
                      <a16:colId xmlns:a16="http://schemas.microsoft.com/office/drawing/2014/main" val="2453841416"/>
                    </a:ext>
                  </a:extLst>
                </a:gridCol>
              </a:tblGrid>
              <a:tr h="26799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GIRO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VALOR RECIBIDO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8013603"/>
                  </a:ext>
                </a:extLst>
              </a:tr>
              <a:tr h="26799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ACTA 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/>
                        <a:t>$532.663.470.00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17693"/>
                  </a:ext>
                </a:extLst>
              </a:tr>
              <a:tr h="26799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ACTA 02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/>
                        <a:t>$454.460.085.00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79113"/>
                  </a:ext>
                </a:extLst>
              </a:tr>
              <a:tr h="26799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ACTA 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/>
                        <a:t>$123.565.374.33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862873"/>
                  </a:ext>
                </a:extLst>
              </a:tr>
              <a:tr h="26799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ACTA 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/>
                        <a:t>$64.277.581.00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711883"/>
                  </a:ext>
                </a:extLst>
              </a:tr>
              <a:tr h="26799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ACTA 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/>
                        <a:t>$54.110.255.53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283844"/>
                  </a:ext>
                </a:extLst>
              </a:tr>
              <a:tr h="26799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ACTA 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/>
                        <a:t>$167.152.50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7928"/>
                  </a:ext>
                </a:extLst>
              </a:tr>
              <a:tr h="26799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ACTA 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/>
                        <a:t>$10.888.029.12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570039"/>
                  </a:ext>
                </a:extLst>
              </a:tr>
              <a:tr h="26799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ACTA 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/>
                        <a:t>$413.357.666.08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440067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6C6A7EE-8DA8-96C2-921A-F71878E9C205}"/>
              </a:ext>
            </a:extLst>
          </p:cNvPr>
          <p:cNvSpPr txBox="1"/>
          <p:nvPr/>
        </p:nvSpPr>
        <p:spPr>
          <a:xfrm>
            <a:off x="1481625" y="4624043"/>
            <a:ext cx="92287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Para el proceso de liquidación, hacen parte los siguientes conceptos: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Liquidación </a:t>
            </a:r>
            <a:r>
              <a:rPr lang="es-E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$270.456.571.50,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este valor se encuentra sujeto a aprobación.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Mantenimiento Excavadora Komatsu, de la cual se encuentra pendiente la aprobación del informe y el pago correspondiente al proveedor CONTROLES 	INDUSTRIALES E.U..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Traslados maquinaria distrito de Alto Chicamocha y Firavitoba.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Combustible estación Galvis y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Jaimes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distrito de Lebrija Santander, del cual se encuentra pendiente la devolución anticipo debido a que no fue ejecutado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46958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5AE4-AA1F-8C3A-5E72-5A9E87100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FAFB8DE-787C-C1BA-4343-D4D225A91D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FEB0FD4-27A9-D3C0-3A31-9F0F5A885D47}"/>
              </a:ext>
            </a:extLst>
          </p:cNvPr>
          <p:cNvSpPr txBox="1"/>
          <p:nvPr/>
        </p:nvSpPr>
        <p:spPr>
          <a:xfrm>
            <a:off x="2002536" y="209299"/>
            <a:ext cx="8186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INTERADMINISTRATIVO No. 2831 del 2024</a:t>
            </a:r>
          </a:p>
          <a:p>
            <a:pPr algn="ctr"/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(INFRAESTUCTURA GOBERNACION)</a:t>
            </a: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38F6B25C-77D8-E7B0-80B5-2609F9B66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38770"/>
              </p:ext>
            </p:extLst>
          </p:nvPr>
        </p:nvGraphicFramePr>
        <p:xfrm>
          <a:off x="961731" y="2107253"/>
          <a:ext cx="4151133" cy="30404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66666">
                  <a:extLst>
                    <a:ext uri="{9D8B030D-6E8A-4147-A177-3AD203B41FA5}">
                      <a16:colId xmlns:a16="http://schemas.microsoft.com/office/drawing/2014/main" val="3386221600"/>
                    </a:ext>
                  </a:extLst>
                </a:gridCol>
                <a:gridCol w="2684467">
                  <a:extLst>
                    <a:ext uri="{9D8B030D-6E8A-4147-A177-3AD203B41FA5}">
                      <a16:colId xmlns:a16="http://schemas.microsoft.com/office/drawing/2014/main" val="3023588219"/>
                    </a:ext>
                  </a:extLst>
                </a:gridCol>
              </a:tblGrid>
              <a:tr h="499336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Valor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b="0" dirty="0">
                          <a:latin typeface="Century Gothic" panose="020B0502020202020204" pitchFamily="34" charset="0"/>
                        </a:rPr>
                        <a:t>$244.917.973.00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243388"/>
                  </a:ext>
                </a:extLst>
              </a:tr>
              <a:tr h="789447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22 de Agosto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991408"/>
                  </a:ext>
                </a:extLst>
              </a:tr>
              <a:tr h="1114513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terminación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12 de Marzo de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182974"/>
                  </a:ext>
                </a:extLst>
              </a:tr>
              <a:tr h="63716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Estado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En ejecución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986489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2DA6A098-F29F-2AFE-DCEC-83A74563BB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3448891" y="5856327"/>
            <a:ext cx="2481162" cy="104504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2BF86EBE-C0FE-C744-D6A9-3C2D40AD6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40" y="5856327"/>
            <a:ext cx="1447800" cy="977182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5D990BB6-ADEA-0FA3-E501-C12297F8951C}"/>
              </a:ext>
            </a:extLst>
          </p:cNvPr>
          <p:cNvGrpSpPr/>
          <p:nvPr/>
        </p:nvGrpSpPr>
        <p:grpSpPr>
          <a:xfrm>
            <a:off x="5442428" y="2079881"/>
            <a:ext cx="6248829" cy="3247908"/>
            <a:chOff x="5442428" y="2079881"/>
            <a:chExt cx="6396598" cy="3353863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D75F7E13-3F97-3A0E-EE6D-D899FEC0D94F}"/>
                </a:ext>
              </a:extLst>
            </p:cNvPr>
            <p:cNvSpPr txBox="1"/>
            <p:nvPr/>
          </p:nvSpPr>
          <p:spPr>
            <a:xfrm>
              <a:off x="5442428" y="2079881"/>
              <a:ext cx="6094095" cy="1410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lvl="0" indent="-342900" algn="just">
                <a:spcBef>
                  <a:spcPts val="225"/>
                </a:spcBef>
                <a:buFont typeface="Symbol" panose="05050102010706020507" pitchFamily="18" charset="2"/>
                <a:buChar char=""/>
                <a:tabLst>
                  <a:tab pos="622300" algn="l"/>
                </a:tabLst>
              </a:pPr>
              <a:r>
                <a:rPr lang="es-CO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Estado de ejecución del contrato </a:t>
              </a:r>
              <a:endPara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457200" indent="-228600" algn="just">
                <a:spcBef>
                  <a:spcPts val="225"/>
                </a:spcBef>
                <a:tabLst>
                  <a:tab pos="622300" algn="l"/>
                </a:tabLst>
              </a:pPr>
              <a:r>
                <a:rPr lang="es-CO" sz="1200" dirty="0">
                  <a:effectLst/>
                  <a:latin typeface="Arial "/>
                  <a:ea typeface="Calibri" panose="020F0502020204030204" pitchFamily="34" charset="0"/>
                </a:rPr>
                <a:t>      A corte del </a:t>
              </a:r>
              <a:r>
                <a:rPr lang="es-CO" sz="1200" dirty="0">
                  <a:latin typeface="Arial "/>
                  <a:ea typeface="Calibri" panose="020F0502020204030204" pitchFamily="34" charset="0"/>
                </a:rPr>
                <a:t>28 de Febrero de 2025</a:t>
              </a:r>
              <a:r>
                <a:rPr lang="es-CO" sz="1200" dirty="0">
                  <a:effectLst/>
                  <a:latin typeface="Arial "/>
                  <a:ea typeface="Calibri" panose="020F0502020204030204" pitchFamily="34" charset="0"/>
                </a:rPr>
                <a:t>, se ha ejecutado un </a:t>
              </a:r>
              <a:r>
                <a:rPr lang="es-CO" sz="1200" b="1" dirty="0">
                  <a:latin typeface="Arial "/>
                  <a:ea typeface="Calibri" panose="020F0502020204030204" pitchFamily="34" charset="0"/>
                </a:rPr>
                <a:t>57.75</a:t>
              </a:r>
              <a:r>
                <a:rPr lang="es-CO" sz="1200" b="1" dirty="0">
                  <a:effectLst/>
                  <a:latin typeface="Arial "/>
                  <a:ea typeface="Calibri" panose="020F0502020204030204" pitchFamily="34" charset="0"/>
                </a:rPr>
                <a:t>% </a:t>
              </a:r>
              <a:r>
                <a:rPr lang="es-CO" sz="1200" dirty="0">
                  <a:effectLst/>
                  <a:latin typeface="Arial "/>
                  <a:ea typeface="Calibri" panose="020F0502020204030204" pitchFamily="34" charset="0"/>
                </a:rPr>
                <a:t>del valor total del contrato. Durante este período, se ha realizado un seguimiento riguroso a los diferentes frentes de obra, garantizando el cumplimiento de las actividades establecidas en el objeto contractual.</a:t>
              </a:r>
            </a:p>
            <a:p>
              <a:endParaRPr lang="es-CO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B60EDB9-74F0-FB63-70D5-95DF7DD8B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3757"/>
            <a:stretch/>
          </p:blipFill>
          <p:spPr>
            <a:xfrm>
              <a:off x="5502252" y="3762031"/>
              <a:ext cx="1829083" cy="1259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4F69A65-1E8D-9C74-4441-E098496BB7E4}"/>
                </a:ext>
              </a:extLst>
            </p:cNvPr>
            <p:cNvSpPr txBox="1"/>
            <p:nvPr/>
          </p:nvSpPr>
          <p:spPr>
            <a:xfrm>
              <a:off x="5502252" y="5147709"/>
              <a:ext cx="1680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b="1" dirty="0">
                  <a:latin typeface="Century Gothic" panose="020B0502020202020204" pitchFamily="34" charset="0"/>
                </a:rPr>
                <a:t>CASA DEL MENOR 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9735171-AE7E-8B54-2DFA-0AC8CF529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87992" y="3776109"/>
              <a:ext cx="1680989" cy="12591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31079A8-F7B7-46ED-0E76-27ECBA052CC3}"/>
                </a:ext>
              </a:extLst>
            </p:cNvPr>
            <p:cNvSpPr txBox="1"/>
            <p:nvPr/>
          </p:nvSpPr>
          <p:spPr>
            <a:xfrm>
              <a:off x="7531277" y="5147709"/>
              <a:ext cx="2168268" cy="286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b="1" dirty="0">
                  <a:latin typeface="Century Gothic" panose="020B0502020202020204" pitchFamily="34" charset="0"/>
                </a:rPr>
                <a:t>GREEN HILLS 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FB1D01A-E5EC-41B2-AD56-DF92216B173E}"/>
                </a:ext>
              </a:extLst>
            </p:cNvPr>
            <p:cNvSpPr txBox="1"/>
            <p:nvPr/>
          </p:nvSpPr>
          <p:spPr>
            <a:xfrm>
              <a:off x="9830348" y="5151918"/>
              <a:ext cx="2008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>
                  <a:latin typeface="Century Gothic" panose="020B0502020202020204" pitchFamily="34" charset="0"/>
                </a:rPr>
                <a:t>SECRETARIA DE SALUD </a:t>
              </a: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100DB14-CC56-1E2A-29FB-54CC136D317D}"/>
              </a:ext>
            </a:extLst>
          </p:cNvPr>
          <p:cNvSpPr txBox="1"/>
          <p:nvPr/>
        </p:nvSpPr>
        <p:spPr>
          <a:xfrm>
            <a:off x="961731" y="5195494"/>
            <a:ext cx="805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Century Gothic" panose="020B0502020202020204" pitchFamily="34" charset="0"/>
              </a:rPr>
              <a:t>Proyección tentativa de Adición del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b="1" dirty="0">
                <a:latin typeface="Century Gothic" panose="020B0502020202020204" pitchFamily="34" charset="0"/>
              </a:rPr>
              <a:t>Tiempo: 6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b="1" dirty="0">
                <a:latin typeface="Century Gothic" panose="020B0502020202020204" pitchFamily="34" charset="0"/>
              </a:rPr>
              <a:t>Valor adición: $122.458.986.50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8116B75-5961-2772-1411-567FD0F2DBB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8698"/>
          <a:stretch/>
        </p:blipFill>
        <p:spPr>
          <a:xfrm>
            <a:off x="7684959" y="3722522"/>
            <a:ext cx="1536098" cy="121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3EE11B7-735F-4C8C-D648-747C482A41D7}"/>
              </a:ext>
            </a:extLst>
          </p:cNvPr>
          <p:cNvSpPr txBox="1"/>
          <p:nvPr/>
        </p:nvSpPr>
        <p:spPr>
          <a:xfrm>
            <a:off x="873456" y="1040296"/>
            <a:ext cx="1055399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OBJETO</a:t>
            </a: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es-CO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CO" sz="16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nterventoría técnica, administrativa, financiera, jurídica, contable y ambiental al contrato  al contrato de obra </a:t>
            </a:r>
            <a:r>
              <a:rPr lang="es-CO" sz="1600" i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“Mantenimiento preventivo y correctivo de los bienes inmuebles de la gobernación de Boyacá.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4039617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4B77B-8988-061A-E1CA-ADECDF869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BFF09B7-9A98-6A12-56A7-3650F7C80B14}"/>
              </a:ext>
            </a:extLst>
          </p:cNvPr>
          <p:cNvSpPr txBox="1"/>
          <p:nvPr/>
        </p:nvSpPr>
        <p:spPr>
          <a:xfrm>
            <a:off x="2082112" y="336289"/>
            <a:ext cx="8027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 INTERADMINISTRATIVO No. 4164 de 2024</a:t>
            </a:r>
          </a:p>
          <a:p>
            <a:pPr algn="ctr"/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(CENTRO AGROINDUSTRIAL)</a:t>
            </a: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23ED9A2-349F-F8E2-5634-E3AB2A32F583}"/>
              </a:ext>
            </a:extLst>
          </p:cNvPr>
          <p:cNvSpPr/>
          <p:nvPr/>
        </p:nvSpPr>
        <p:spPr>
          <a:xfrm>
            <a:off x="961731" y="1167286"/>
            <a:ext cx="10689207" cy="1517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OBJETO</a:t>
            </a: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unar esfuerzos administrativos, técnicos, financieros, jurídicos, sociales y ambientales entre el Departamento de Boyacá, el Instituto de Fomento y Desarrollo de Boyacá (IDEBOY) y la Alianza Societaria y de Desarrollo Empresarial de Boyacá S.A.S. (ASDETBOY S.A.S) en el proyecto de “elaboración de estudios para la creación del centro agroindustrial, logístico y de comercialización del oriente colombiano en el Departamento de Boyacá</a:t>
            </a:r>
            <a:endParaRPr lang="es-MX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3F981341-97C7-6A7F-529D-629CC6C12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4814"/>
              </p:ext>
            </p:extLst>
          </p:nvPr>
        </p:nvGraphicFramePr>
        <p:xfrm>
          <a:off x="961731" y="2774507"/>
          <a:ext cx="4151133" cy="30786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14794">
                  <a:extLst>
                    <a:ext uri="{9D8B030D-6E8A-4147-A177-3AD203B41FA5}">
                      <a16:colId xmlns:a16="http://schemas.microsoft.com/office/drawing/2014/main" val="3386221600"/>
                    </a:ext>
                  </a:extLst>
                </a:gridCol>
                <a:gridCol w="2436339">
                  <a:extLst>
                    <a:ext uri="{9D8B030D-6E8A-4147-A177-3AD203B41FA5}">
                      <a16:colId xmlns:a16="http://schemas.microsoft.com/office/drawing/2014/main" val="3023588219"/>
                    </a:ext>
                  </a:extLst>
                </a:gridCol>
              </a:tblGrid>
              <a:tr h="499336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Valor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b="0" dirty="0">
                          <a:latin typeface="Century Gothic" panose="020B0502020202020204" pitchFamily="34" charset="0"/>
                        </a:rPr>
                        <a:t>$665.472.398.50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243388"/>
                  </a:ext>
                </a:extLst>
              </a:tr>
              <a:tr h="494394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31 de Octubre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9914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Plazo de ejecución inicial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2 meses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18297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terminación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13 de Junio de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7136723"/>
                  </a:ext>
                </a:extLst>
              </a:tr>
              <a:tr h="63716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Estado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En ejecución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986489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8CD92616-8CCF-0D89-219A-CC28AABF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260"/>
          <a:stretch/>
        </p:blipFill>
        <p:spPr>
          <a:xfrm>
            <a:off x="3448891" y="5856327"/>
            <a:ext cx="2481162" cy="104504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828496EB-8FAC-8910-463B-EE267C79F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40" y="5856327"/>
            <a:ext cx="1447800" cy="9771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79447C2-1E8D-F926-9CB0-DE4E05908001}"/>
              </a:ext>
            </a:extLst>
          </p:cNvPr>
          <p:cNvSpPr txBox="1"/>
          <p:nvPr/>
        </p:nvSpPr>
        <p:spPr>
          <a:xfrm>
            <a:off x="5409079" y="3391553"/>
            <a:ext cx="5953314" cy="610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225"/>
              </a:spcBef>
              <a:buFont typeface="Symbol" panose="05050102010706020507" pitchFamily="18" charset="2"/>
              <a:buChar char=""/>
              <a:tabLst>
                <a:tab pos="622300" algn="l"/>
              </a:tabLst>
            </a:pPr>
            <a:r>
              <a:rPr lang="es-CO" sz="1600" b="1" dirty="0">
                <a:latin typeface="Century Gothic" panose="020B0502020202020204" pitchFamily="34" charset="0"/>
                <a:ea typeface="Calibri" panose="020F0502020204030204" pitchFamily="34" charset="0"/>
              </a:rPr>
              <a:t>AVANCE FISICO 15%</a:t>
            </a:r>
            <a:endParaRPr lang="es-CO" sz="16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457200" indent="-228600" algn="just">
              <a:spcBef>
                <a:spcPts val="225"/>
              </a:spcBef>
              <a:tabLst>
                <a:tab pos="622300" algn="l"/>
              </a:tabLst>
            </a:pPr>
            <a:r>
              <a:rPr lang="es-CO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     </a:t>
            </a:r>
            <a:r>
              <a:rPr lang="es-CO" sz="1600" dirty="0">
                <a:latin typeface="Century Gothic" panose="020B0502020202020204" pitchFamily="34" charset="0"/>
                <a:ea typeface="Calibri" panose="020F0502020204030204" pitchFamily="34" charset="0"/>
              </a:rPr>
              <a:t>Entrega estudios de caracterización </a:t>
            </a:r>
            <a:endParaRPr lang="es-CO" sz="1600" dirty="0">
              <a:latin typeface="Century Gothic" panose="020B0502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03F7132-3CDA-A3FD-BA02-5E862F0FE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526" y="3842616"/>
            <a:ext cx="6101028" cy="19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73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D2FEC-C3EA-F37B-D60C-167E871E4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965B769-808D-28A5-00BB-DE489C58C3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31E62AA-48D8-7243-6ADC-571FB708CBDA}"/>
              </a:ext>
            </a:extLst>
          </p:cNvPr>
          <p:cNvSpPr txBox="1"/>
          <p:nvPr/>
        </p:nvSpPr>
        <p:spPr>
          <a:xfrm>
            <a:off x="2010551" y="237164"/>
            <a:ext cx="7999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INTERADMINISTRATIVO No. 069 DE 2024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48B80A03-E6F9-8B19-622F-4B7098939328}"/>
              </a:ext>
            </a:extLst>
          </p:cNvPr>
          <p:cNvGraphicFramePr>
            <a:graphicFrameLocks noGrp="1"/>
          </p:cNvGraphicFramePr>
          <p:nvPr/>
        </p:nvGraphicFramePr>
        <p:xfrm>
          <a:off x="516812" y="2132776"/>
          <a:ext cx="5052070" cy="34633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92669">
                  <a:extLst>
                    <a:ext uri="{9D8B030D-6E8A-4147-A177-3AD203B41FA5}">
                      <a16:colId xmlns:a16="http://schemas.microsoft.com/office/drawing/2014/main" val="3386221600"/>
                    </a:ext>
                  </a:extLst>
                </a:gridCol>
                <a:gridCol w="2859401">
                  <a:extLst>
                    <a:ext uri="{9D8B030D-6E8A-4147-A177-3AD203B41FA5}">
                      <a16:colId xmlns:a16="http://schemas.microsoft.com/office/drawing/2014/main" val="3023588219"/>
                    </a:ext>
                  </a:extLst>
                </a:gridCol>
              </a:tblGrid>
              <a:tr h="536736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Valor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b="0" dirty="0">
                          <a:latin typeface="Century Gothic" panose="020B0502020202020204" pitchFamily="34" charset="0"/>
                        </a:rPr>
                        <a:t>$1.101.174.330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243388"/>
                  </a:ext>
                </a:extLst>
              </a:tr>
              <a:tr h="672212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30 de Octubre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991408"/>
                  </a:ext>
                </a:extLst>
              </a:tr>
              <a:tr h="66744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terminación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31 de Diciembre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182974"/>
                  </a:ext>
                </a:extLst>
              </a:tr>
              <a:tr h="902126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terminación real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28 de Abril de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2331086"/>
                  </a:ext>
                </a:extLst>
              </a:tr>
              <a:tr h="684885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Estado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En ejecución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986489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4DCDD16D-D1F4-2EDC-87FF-541C59C632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3448891" y="5856327"/>
            <a:ext cx="2481162" cy="104504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0A816345-EA2E-E0AE-86A0-C1D96B1F7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31" y="5898223"/>
            <a:ext cx="1447800" cy="9771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A8C5F90-0896-6D44-65FD-D6B3368751CE}"/>
              </a:ext>
            </a:extLst>
          </p:cNvPr>
          <p:cNvSpPr txBox="1"/>
          <p:nvPr/>
        </p:nvSpPr>
        <p:spPr>
          <a:xfrm>
            <a:off x="5568882" y="1872624"/>
            <a:ext cx="6086475" cy="9489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225"/>
              </a:spcBef>
              <a:tabLst>
                <a:tab pos="622300" algn="l"/>
              </a:tabLst>
            </a:pPr>
            <a:r>
              <a:rPr lang="es-C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Estado de ejecución del contrato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228600">
              <a:spcBef>
                <a:spcPts val="225"/>
              </a:spcBef>
              <a:tabLst>
                <a:tab pos="622300" algn="l"/>
              </a:tabLst>
            </a:pPr>
            <a:r>
              <a:rPr lang="es-CO" dirty="0">
                <a:latin typeface="Century Gothic" panose="020B0502020202020204" pitchFamily="34" charset="0"/>
              </a:rPr>
              <a:t>    La ejecución del presente convenio a corte de </a:t>
            </a:r>
            <a:r>
              <a:rPr lang="es-CO" b="1" dirty="0">
                <a:latin typeface="Century Gothic" panose="020B0502020202020204" pitchFamily="34" charset="0"/>
              </a:rPr>
              <a:t>28.42%</a:t>
            </a:r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8817F978-0F0A-86F9-8E41-CA4F0546EA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43" t="819" r="176"/>
          <a:stretch/>
        </p:blipFill>
        <p:spPr>
          <a:xfrm>
            <a:off x="6579900" y="3069748"/>
            <a:ext cx="3725893" cy="28110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7B889E-3713-8980-4126-D99126761386}"/>
              </a:ext>
            </a:extLst>
          </p:cNvPr>
          <p:cNvSpPr txBox="1"/>
          <p:nvPr/>
        </p:nvSpPr>
        <p:spPr>
          <a:xfrm>
            <a:off x="6761115" y="2778830"/>
            <a:ext cx="33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de Estudio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7BB443-E962-7783-02E9-E0FADAFE38F4}"/>
              </a:ext>
            </a:extLst>
          </p:cNvPr>
          <p:cNvSpPr txBox="1"/>
          <p:nvPr/>
        </p:nvSpPr>
        <p:spPr>
          <a:xfrm>
            <a:off x="516812" y="698829"/>
            <a:ext cx="11138545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OBJETO</a:t>
            </a:r>
            <a:r>
              <a:rPr lang="es-MX" sz="1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es-ES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Contrato interadministrativo de mandato sin representación bajo la modalidad de administración delegada de recursos para la modificación del plan de manejo del distrito regional integrado </a:t>
            </a:r>
            <a:r>
              <a:rPr lang="es-E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DRMI</a:t>
            </a:r>
            <a:r>
              <a:rPr lang="es-ES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del lago </a:t>
            </a:r>
            <a:r>
              <a:rPr lang="es-E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S</a:t>
            </a:r>
            <a:r>
              <a:rPr lang="es-ES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ochagota y la cuenca que lo alimenta, en el municipio de paipa, departamento de Boyacá</a:t>
            </a:r>
            <a:endParaRPr lang="es-CO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0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4FD34-E9A1-C4DE-909D-AC7C619D0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7DB33B3-3831-B23A-76D5-3C01B49CC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679C278-8759-56DE-9586-F9B2FB041A4A}"/>
              </a:ext>
            </a:extLst>
          </p:cNvPr>
          <p:cNvSpPr txBox="1"/>
          <p:nvPr/>
        </p:nvSpPr>
        <p:spPr>
          <a:xfrm>
            <a:off x="2725269" y="188905"/>
            <a:ext cx="67414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 235 DE  2025</a:t>
            </a:r>
          </a:p>
          <a:p>
            <a:pPr algn="ctr"/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TIERRASUA S.A.S / ALACALDÍA DE TUNJA </a:t>
            </a:r>
          </a:p>
          <a:p>
            <a:pPr algn="ctr"/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E5E6B519-728C-EE9C-2EDD-47F51B411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074259"/>
              </p:ext>
            </p:extLst>
          </p:nvPr>
        </p:nvGraphicFramePr>
        <p:xfrm>
          <a:off x="732061" y="2629317"/>
          <a:ext cx="4151133" cy="27893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66666">
                  <a:extLst>
                    <a:ext uri="{9D8B030D-6E8A-4147-A177-3AD203B41FA5}">
                      <a16:colId xmlns:a16="http://schemas.microsoft.com/office/drawing/2014/main" val="3386221600"/>
                    </a:ext>
                  </a:extLst>
                </a:gridCol>
                <a:gridCol w="2684467">
                  <a:extLst>
                    <a:ext uri="{9D8B030D-6E8A-4147-A177-3AD203B41FA5}">
                      <a16:colId xmlns:a16="http://schemas.microsoft.com/office/drawing/2014/main" val="3023588219"/>
                    </a:ext>
                  </a:extLst>
                </a:gridCol>
              </a:tblGrid>
              <a:tr h="406314">
                <a:tc rowSpan="2"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Valor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b="0" dirty="0">
                          <a:latin typeface="Century Gothic" panose="020B0502020202020204" pitchFamily="34" charset="0"/>
                        </a:rPr>
                        <a:t>$450.000.000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243388"/>
                  </a:ext>
                </a:extLst>
              </a:tr>
              <a:tr h="450936">
                <a:tc vMerge="1">
                  <a:txBody>
                    <a:bodyPr/>
                    <a:lstStyle/>
                    <a:p>
                      <a:endParaRPr lang="es-CO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b="0" dirty="0">
                          <a:latin typeface="Century Gothic" panose="020B0502020202020204" pitchFamily="34" charset="0"/>
                        </a:rPr>
                        <a:t>Monto agotable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024775"/>
                  </a:ext>
                </a:extLst>
              </a:tr>
              <a:tr h="59930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30 de Enero de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991408"/>
                  </a:ext>
                </a:extLst>
              </a:tr>
              <a:tr h="695678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Plazo de ejecución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2 meses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182974"/>
                  </a:ext>
                </a:extLst>
              </a:tr>
              <a:tr h="637160">
                <a:tc>
                  <a:txBody>
                    <a:bodyPr/>
                    <a:lstStyle/>
                    <a:p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Estado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En ejecución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986489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63330D81-FD9D-B049-7E7B-BA3164559E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3448891" y="5856327"/>
            <a:ext cx="2481162" cy="104504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B7BDD8B8-32D5-2E69-7059-D852A07CA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40" y="5856327"/>
            <a:ext cx="1447800" cy="9771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FC82BFE-54FC-24CA-2D35-FA9B670A781D}"/>
              </a:ext>
            </a:extLst>
          </p:cNvPr>
          <p:cNvSpPr txBox="1"/>
          <p:nvPr/>
        </p:nvSpPr>
        <p:spPr>
          <a:xfrm>
            <a:off x="5654383" y="2254053"/>
            <a:ext cx="5953314" cy="764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225"/>
              </a:spcBef>
              <a:buFont typeface="Symbol" panose="05050102010706020507" pitchFamily="18" charset="2"/>
              <a:buChar char=""/>
              <a:tabLst>
                <a:tab pos="622300" algn="l"/>
              </a:tabLst>
            </a:pPr>
            <a:r>
              <a:rPr lang="es-C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ACTIVIDADES EJECUTADAS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228600" algn="just">
              <a:spcBef>
                <a:spcPts val="225"/>
              </a:spcBef>
              <a:tabLst>
                <a:tab pos="622300" algn="l"/>
              </a:tabLst>
            </a:pPr>
            <a:r>
              <a:rPr lang="es-CO" sz="1200" dirty="0">
                <a:effectLst/>
                <a:latin typeface="Arial "/>
                <a:ea typeface="Calibri" panose="020F0502020204030204" pitchFamily="34" charset="0"/>
              </a:rPr>
              <a:t>      A corte del </a:t>
            </a:r>
            <a:r>
              <a:rPr lang="es-CO" sz="1200" dirty="0">
                <a:latin typeface="Arial "/>
                <a:ea typeface="Calibri" panose="020F0502020204030204" pitchFamily="34" charset="0"/>
              </a:rPr>
              <a:t>28 de Febrero de 2025</a:t>
            </a:r>
            <a:r>
              <a:rPr lang="es-CO" sz="1200" dirty="0">
                <a:effectLst/>
                <a:latin typeface="Arial "/>
                <a:ea typeface="Calibri" panose="020F0502020204030204" pitchFamily="34" charset="0"/>
              </a:rPr>
              <a:t>, se ha ejecutado un </a:t>
            </a:r>
            <a:r>
              <a:rPr lang="es-CO" sz="1200" b="1" dirty="0">
                <a:effectLst/>
                <a:latin typeface="Arial "/>
                <a:ea typeface="Calibri" panose="020F0502020204030204" pitchFamily="34" charset="0"/>
              </a:rPr>
              <a:t>16% </a:t>
            </a:r>
            <a:r>
              <a:rPr lang="es-CO" sz="1200" dirty="0">
                <a:effectLst/>
                <a:latin typeface="Arial "/>
                <a:ea typeface="Calibri" panose="020F0502020204030204" pitchFamily="34" charset="0"/>
              </a:rPr>
              <a:t>del valor total del convenio. </a:t>
            </a: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4025F3-0A0B-B9DD-3C24-BA17BC6551A2}"/>
              </a:ext>
            </a:extLst>
          </p:cNvPr>
          <p:cNvSpPr txBox="1"/>
          <p:nvPr/>
        </p:nvSpPr>
        <p:spPr>
          <a:xfrm>
            <a:off x="503548" y="1124943"/>
            <a:ext cx="11184901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OBJETO</a:t>
            </a: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r>
              <a:rPr lang="es-MX" sz="1600" dirty="0"/>
              <a:t> </a:t>
            </a:r>
            <a:r>
              <a:rPr lang="es-MX" dirty="0">
                <a:latin typeface="Century Gothic" panose="020B0502020202020204" pitchFamily="34" charset="0"/>
              </a:rPr>
              <a:t>Aunar esfuerzos entre la alcaldía mayor de Tunja y Tierrasua S.A.S para el mantenimiento y recuperación de la malla vial del municipio, a través de la instalación de mezcla asfáltica, en la zona urbana de la ciudad de Tunja.</a:t>
            </a:r>
            <a:endParaRPr lang="es-CO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E047219-529A-AA71-4278-61C8B4EC0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44071"/>
              </p:ext>
            </p:extLst>
          </p:nvPr>
        </p:nvGraphicFramePr>
        <p:xfrm>
          <a:off x="5257448" y="3224145"/>
          <a:ext cx="656029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700">
                  <a:extLst>
                    <a:ext uri="{9D8B030D-6E8A-4147-A177-3AD203B41FA5}">
                      <a16:colId xmlns:a16="http://schemas.microsoft.com/office/drawing/2014/main" val="2596203992"/>
                    </a:ext>
                  </a:extLst>
                </a:gridCol>
                <a:gridCol w="1296292">
                  <a:extLst>
                    <a:ext uri="{9D8B030D-6E8A-4147-A177-3AD203B41FA5}">
                      <a16:colId xmlns:a16="http://schemas.microsoft.com/office/drawing/2014/main" val="1363621400"/>
                    </a:ext>
                  </a:extLst>
                </a:gridCol>
                <a:gridCol w="1078710">
                  <a:extLst>
                    <a:ext uri="{9D8B030D-6E8A-4147-A177-3AD203B41FA5}">
                      <a16:colId xmlns:a16="http://schemas.microsoft.com/office/drawing/2014/main" val="3805799365"/>
                    </a:ext>
                  </a:extLst>
                </a:gridCol>
                <a:gridCol w="1686596">
                  <a:extLst>
                    <a:ext uri="{9D8B030D-6E8A-4147-A177-3AD203B41FA5}">
                      <a16:colId xmlns:a16="http://schemas.microsoft.com/office/drawing/2014/main" val="2915700312"/>
                    </a:ext>
                  </a:extLst>
                </a:gridCol>
              </a:tblGrid>
              <a:tr h="37754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TRAMO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ACTIVIDADES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ÁREA INTERVENIDA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M3 DE MEZCLA INSTALADOS</a:t>
                      </a:r>
                      <a:endParaRPr lang="es-CO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643046"/>
                  </a:ext>
                </a:extLst>
              </a:tr>
              <a:tr h="462054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Carrera 11 ‐ Los Hongos ‐ Barrio San Francisco</a:t>
                      </a:r>
                      <a:endParaRPr lang="es-CO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Apertura mecánica de caja, retiro de sobrantes, barrido, imprimación con emulsión, instalación y compactación de mezcla asfáltica, transporte de materiales.</a:t>
                      </a:r>
                      <a:endParaRPr lang="es-CO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672 M2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96,82</a:t>
                      </a:r>
                      <a:endParaRPr lang="es-CO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977203"/>
                  </a:ext>
                </a:extLst>
              </a:tr>
              <a:tr h="603962">
                <a:tc>
                  <a:txBody>
                    <a:bodyPr/>
                    <a:lstStyle/>
                    <a:p>
                      <a:pPr algn="ctr"/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Av. Universitaria 3,8 km por dos calzadas</a:t>
                      </a:r>
                      <a:endParaRPr lang="es-CO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766 M2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79,94</a:t>
                      </a:r>
                      <a:endParaRPr lang="es-CO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74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037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A0B8D-045C-E8BC-7D53-C3D381D88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F50F458F-16DA-A9C0-FA04-AD3126C0143E}"/>
              </a:ext>
            </a:extLst>
          </p:cNvPr>
          <p:cNvSpPr txBox="1"/>
          <p:nvPr/>
        </p:nvSpPr>
        <p:spPr>
          <a:xfrm>
            <a:off x="6952699" y="2751891"/>
            <a:ext cx="5027642" cy="13542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INTERVENCION TIERRASUA S.A.S </a:t>
            </a:r>
          </a:p>
          <a:p>
            <a:pPr algn="ctr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PRIMER BIMESTRE DE 2025</a:t>
            </a:r>
            <a:endParaRPr lang="es-CO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1F9DF4A-D9C9-7D80-6C32-AF1F795934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260"/>
          <a:stretch/>
        </p:blipFill>
        <p:spPr>
          <a:xfrm>
            <a:off x="7910093" y="5907655"/>
            <a:ext cx="2481162" cy="1045047"/>
          </a:xfrm>
          <a:prstGeom prst="rect">
            <a:avLst/>
          </a:prstGeom>
        </p:spPr>
      </p:pic>
      <p:pic>
        <p:nvPicPr>
          <p:cNvPr id="30" name="Imagen 29" descr="Logotipo&#10;&#10;Descripción generada automáticamente">
            <a:extLst>
              <a:ext uri="{FF2B5EF4-FFF2-40B4-BE49-F238E27FC236}">
                <a16:creationId xmlns:a16="http://schemas.microsoft.com/office/drawing/2014/main" id="{339B0E0B-305A-B467-F626-5F718D02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91" y="5886011"/>
            <a:ext cx="1447800" cy="9771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C79235-14F7-865E-7627-88CC1CF24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479" y1="33519" x2="44479" y2="33519"/>
                        <a14:foregroundMark x1="43385" y1="32407" x2="43385" y2="30741"/>
                        <a14:foregroundMark x1="41354" y1="40185" x2="41354" y2="40185"/>
                        <a14:foregroundMark x1="41354" y1="40463" x2="37031" y2="32963"/>
                        <a14:foregroundMark x1="39792" y1="40463" x2="39792" y2="40463"/>
                        <a14:foregroundMark x1="49740" y1="50926" x2="49740" y2="50926"/>
                        <a14:foregroundMark x1="49740" y1="42315" x2="48646" y2="60833"/>
                        <a14:foregroundMark x1="48021" y1="47870" x2="48021" y2="47870"/>
                        <a14:foregroundMark x1="64323" y1="66111" x2="64323" y2="66111"/>
                        <a14:foregroundMark x1="68021" y1="48148" x2="68021" y2="48148"/>
                        <a14:foregroundMark x1="57188" y1="70185" x2="57188" y2="70185"/>
                        <a14:foregroundMark x1="59948" y1="66389" x2="61823" y2="73241"/>
                        <a14:foregroundMark x1="61510" y1="61944" x2="61510" y2="61944"/>
                        <a14:foregroundMark x1="61510" y1="62222" x2="61510" y2="62222"/>
                        <a14:foregroundMark x1="74531" y1="79907" x2="74531" y2="79907"/>
                        <a14:foregroundMark x1="78594" y1="69352" x2="78594" y2="69352"/>
                        <a14:foregroundMark x1="86042" y1="48426" x2="86042" y2="48426"/>
                        <a14:foregroundMark x1="83542" y1="33241" x2="83542" y2="33241"/>
                        <a14:foregroundMark x1="66510" y1="18056" x2="66510" y2="18056"/>
                        <a14:foregroundMark x1="28646" y1="19722" x2="28646" y2="19722"/>
                        <a14:foregroundMark x1="21354" y1="29907" x2="21354" y2="29907"/>
                        <a14:foregroundMark x1="51302" y1="12037" x2="51302" y2="12037"/>
                        <a14:foregroundMark x1="28177" y1="48981" x2="28177" y2="48981"/>
                        <a14:foregroundMark x1="13281" y1="49259" x2="13281" y2="49259"/>
                        <a14:foregroundMark x1="20104" y1="74352" x2="20104" y2="74352"/>
                        <a14:foregroundMark x1="29115" y1="82593" x2="29115" y2="82593"/>
                        <a14:foregroundMark x1="38698" y1="69907" x2="38698" y2="69907"/>
                        <a14:foregroundMark x1="49583" y1="83148" x2="49583" y2="83148"/>
                        <a14:foregroundMark x1="48490" y1="82593" x2="48490" y2="82593"/>
                        <a14:foregroundMark x1="26927" y1="79630" x2="26927" y2="79630"/>
                        <a14:foregroundMark x1="27396" y1="80185" x2="27396" y2="80185"/>
                        <a14:foregroundMark x1="30469" y1="79074" x2="30469" y2="79074"/>
                        <a14:foregroundMark x1="11875" y1="58889" x2="12031" y2="60278"/>
                        <a14:foregroundMark x1="40365" y1="53241" x2="40365" y2="53241"/>
                        <a14:foregroundMark x1="59375" y1="44074" x2="59375" y2="44074"/>
                        <a14:foregroundMark x1="61615" y1="45370" x2="61615" y2="453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909" y="1593081"/>
            <a:ext cx="7053242" cy="39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2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5612B-AC19-9C2A-1BA0-5FEE303C4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42EE31F-4B43-9E94-B8B8-3E46B68B37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CD1C3DD-2235-13E1-1FCC-8DF1E3AFC029}"/>
              </a:ext>
            </a:extLst>
          </p:cNvPr>
          <p:cNvSpPr txBox="1"/>
          <p:nvPr/>
        </p:nvSpPr>
        <p:spPr>
          <a:xfrm>
            <a:off x="3216525" y="162579"/>
            <a:ext cx="57589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INTERVENCIONES TIERRASUA S.A.S </a:t>
            </a:r>
          </a:p>
          <a:p>
            <a:pPr algn="ctr"/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– FBERERO 2025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3E3D139-C87D-460A-53C7-D332A5EEF9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-36448" y="9388"/>
            <a:ext cx="2481162" cy="104504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18A10665-7A7D-0E83-A61E-4CE06272D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92" y="43320"/>
            <a:ext cx="1447800" cy="977182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AE7EEBB-553A-2D48-6193-5798A6919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034536"/>
              </p:ext>
            </p:extLst>
          </p:nvPr>
        </p:nvGraphicFramePr>
        <p:xfrm>
          <a:off x="1749418" y="2106012"/>
          <a:ext cx="3394082" cy="18722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02367">
                  <a:extLst>
                    <a:ext uri="{9D8B030D-6E8A-4147-A177-3AD203B41FA5}">
                      <a16:colId xmlns:a16="http://schemas.microsoft.com/office/drawing/2014/main" val="1689217104"/>
                    </a:ext>
                  </a:extLst>
                </a:gridCol>
                <a:gridCol w="1791715">
                  <a:extLst>
                    <a:ext uri="{9D8B030D-6E8A-4147-A177-3AD203B41FA5}">
                      <a16:colId xmlns:a16="http://schemas.microsoft.com/office/drawing/2014/main" val="1687026583"/>
                    </a:ext>
                  </a:extLst>
                </a:gridCol>
              </a:tblGrid>
              <a:tr h="634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PERIODO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KILOMETROS INTERVENIDOS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70550890"/>
                  </a:ext>
                </a:extLst>
              </a:tr>
              <a:tr h="443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ENERO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29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37086"/>
                  </a:ext>
                </a:extLst>
              </a:tr>
              <a:tr h="414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FEBRERO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6</a:t>
                      </a:r>
                      <a:r>
                        <a:rPr lang="es-CO" sz="1100" dirty="0">
                          <a:effectLst/>
                        </a:rPr>
                        <a:t>4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73684087"/>
                  </a:ext>
                </a:extLst>
              </a:tr>
              <a:tr h="379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</a:rPr>
                        <a:t>TOTAL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93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9912719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3500B66-685E-27A8-3C47-743F5C55B0E9}"/>
              </a:ext>
            </a:extLst>
          </p:cNvPr>
          <p:cNvSpPr txBox="1"/>
          <p:nvPr/>
        </p:nvSpPr>
        <p:spPr>
          <a:xfrm>
            <a:off x="814908" y="1072484"/>
            <a:ext cx="10767898" cy="86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622300" algn="l"/>
              </a:tabLst>
            </a:pPr>
            <a:r>
              <a:rPr lang="es-E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En el periodo comprendido entre el 01 de </a:t>
            </a:r>
            <a:r>
              <a:rPr lang="es-ES" sz="1600" dirty="0">
                <a:latin typeface="Century Gothic" panose="020B0502020202020204" pitchFamily="34" charset="0"/>
                <a:ea typeface="Calibri" panose="020F0502020204030204" pitchFamily="34" charset="0"/>
              </a:rPr>
              <a:t>Enero y el 28 de Febrero de 2025</a:t>
            </a:r>
            <a:r>
              <a:rPr lang="es-E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Tierrasua S.A.S intervino un total de </a:t>
            </a:r>
            <a:r>
              <a:rPr lang="es-ES" sz="1600" b="1" dirty="0">
                <a:latin typeface="Century Gothic" panose="020B0502020202020204" pitchFamily="34" charset="0"/>
                <a:ea typeface="Calibri" panose="020F0502020204030204" pitchFamily="34" charset="0"/>
              </a:rPr>
              <a:t>93</a:t>
            </a:r>
            <a:r>
              <a:rPr lang="es-E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km</a:t>
            </a:r>
            <a:r>
              <a:rPr lang="es-E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ejecutados </a:t>
            </a:r>
            <a:r>
              <a:rPr lang="es-E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11km</a:t>
            </a:r>
            <a:r>
              <a:rPr lang="es-E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en vías secundarias y </a:t>
            </a:r>
            <a:r>
              <a:rPr lang="es-E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82 km</a:t>
            </a:r>
            <a:r>
              <a:rPr lang="es-E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en vías terciarias, </a:t>
            </a:r>
            <a:r>
              <a:rPr lang="es-ES" sz="1600" dirty="0">
                <a:latin typeface="Century Gothic" panose="020B0502020202020204" pitchFamily="34" charset="0"/>
                <a:ea typeface="Calibri" panose="020F0502020204030204" pitchFamily="34" charset="0"/>
              </a:rPr>
              <a:t>por ende, </a:t>
            </a:r>
            <a:r>
              <a:rPr lang="es-E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fueron intervenidos</a:t>
            </a:r>
            <a:r>
              <a:rPr lang="es-E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s-ES" sz="1600" b="1" dirty="0">
                <a:latin typeface="Century Gothic" panose="020B0502020202020204" pitchFamily="34" charset="0"/>
                <a:ea typeface="Calibri" panose="020F0502020204030204" pitchFamily="34" charset="0"/>
              </a:rPr>
              <a:t>14</a:t>
            </a:r>
            <a:r>
              <a:rPr lang="es-E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s-E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municipios </a:t>
            </a:r>
            <a:r>
              <a:rPr lang="es-ES" sz="1600" dirty="0">
                <a:latin typeface="Century Gothic" panose="020B0502020202020204" pitchFamily="34" charset="0"/>
                <a:ea typeface="Calibri" panose="020F0502020204030204" pitchFamily="34" charset="0"/>
              </a:rPr>
              <a:t>y</a:t>
            </a:r>
            <a:r>
              <a:rPr lang="es-ES" sz="1600" b="1" dirty="0">
                <a:latin typeface="Century Gothic" panose="020B0502020202020204" pitchFamily="34" charset="0"/>
                <a:ea typeface="Calibri" panose="020F0502020204030204" pitchFamily="34" charset="0"/>
              </a:rPr>
              <a:t> 54 </a:t>
            </a:r>
            <a:r>
              <a:rPr lang="es-ES" sz="1600" dirty="0">
                <a:latin typeface="Century Gothic" panose="020B0502020202020204" pitchFamily="34" charset="0"/>
                <a:ea typeface="Calibri" panose="020F0502020204030204" pitchFamily="34" charset="0"/>
              </a:rPr>
              <a:t>veredas </a:t>
            </a:r>
            <a:endParaRPr lang="es-CO" sz="16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55CF940-598F-1CAE-4B9B-E1F24581E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2106012"/>
            <a:ext cx="4664711" cy="3907478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5B04A7B-590C-E9C2-0889-161C7FB8E5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176149"/>
              </p:ext>
            </p:extLst>
          </p:nvPr>
        </p:nvGraphicFramePr>
        <p:xfrm>
          <a:off x="1116964" y="40465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BC53276D-259E-6C36-A8DB-252DC27215A0}"/>
              </a:ext>
            </a:extLst>
          </p:cNvPr>
          <p:cNvSpPr txBox="1"/>
          <p:nvPr/>
        </p:nvSpPr>
        <p:spPr>
          <a:xfrm>
            <a:off x="7153275" y="6134100"/>
            <a:ext cx="360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Century Gothic" panose="020B0502020202020204" pitchFamily="34" charset="0"/>
              </a:rPr>
              <a:t>62 MUNICIPIOS INTERVENIDOS</a:t>
            </a:r>
          </a:p>
        </p:txBody>
      </p:sp>
    </p:spTree>
    <p:extLst>
      <p:ext uri="{BB962C8B-B14F-4D97-AF65-F5344CB8AC3E}">
        <p14:creationId xmlns:p14="http://schemas.microsoft.com/office/powerpoint/2010/main" val="3461403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B3001-9CEC-6FB0-5D91-F3F132D4A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2F32B77B-1D05-B6D8-FE38-13B1C322A824}"/>
              </a:ext>
            </a:extLst>
          </p:cNvPr>
          <p:cNvSpPr txBox="1"/>
          <p:nvPr/>
        </p:nvSpPr>
        <p:spPr>
          <a:xfrm>
            <a:off x="6758684" y="2751891"/>
            <a:ext cx="5288332" cy="13542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COSTOS OPERATIVOS TIERRASUA S.A.S </a:t>
            </a:r>
          </a:p>
          <a:p>
            <a:pPr algn="ctr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PRIMER BIMESTRE 2025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5B1A255-2766-5C27-BC49-C50CE9275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260"/>
          <a:stretch/>
        </p:blipFill>
        <p:spPr>
          <a:xfrm>
            <a:off x="7336637" y="5802276"/>
            <a:ext cx="2481162" cy="1045047"/>
          </a:xfrm>
          <a:prstGeom prst="rect">
            <a:avLst/>
          </a:prstGeom>
        </p:spPr>
      </p:pic>
      <p:pic>
        <p:nvPicPr>
          <p:cNvPr id="30" name="Imagen 29" descr="Logotipo&#10;&#10;Descripción generada automáticamente">
            <a:extLst>
              <a:ext uri="{FF2B5EF4-FFF2-40B4-BE49-F238E27FC236}">
                <a16:creationId xmlns:a16="http://schemas.microsoft.com/office/drawing/2014/main" id="{AD53D22E-50CA-2D75-379D-B76B75A72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41" y="5840763"/>
            <a:ext cx="1447800" cy="97718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1A4C25A-321F-CDCB-36BA-4CCE87EC8B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479" y1="33519" x2="44479" y2="33519"/>
                        <a14:foregroundMark x1="43385" y1="32407" x2="43385" y2="30741"/>
                        <a14:foregroundMark x1="41354" y1="40185" x2="41354" y2="40185"/>
                        <a14:foregroundMark x1="41354" y1="40463" x2="37031" y2="32963"/>
                        <a14:foregroundMark x1="39792" y1="40463" x2="39792" y2="40463"/>
                        <a14:foregroundMark x1="49740" y1="50926" x2="49740" y2="50926"/>
                        <a14:foregroundMark x1="49740" y1="42315" x2="48646" y2="60833"/>
                        <a14:foregroundMark x1="48021" y1="47870" x2="48021" y2="47870"/>
                        <a14:foregroundMark x1="64323" y1="66111" x2="64323" y2="66111"/>
                        <a14:foregroundMark x1="68021" y1="48148" x2="68021" y2="48148"/>
                        <a14:foregroundMark x1="57188" y1="70185" x2="57188" y2="70185"/>
                        <a14:foregroundMark x1="59948" y1="66389" x2="61823" y2="73241"/>
                        <a14:foregroundMark x1="61510" y1="61944" x2="61510" y2="61944"/>
                        <a14:foregroundMark x1="61510" y1="62222" x2="61510" y2="62222"/>
                        <a14:foregroundMark x1="74531" y1="79907" x2="74531" y2="79907"/>
                        <a14:foregroundMark x1="78594" y1="69352" x2="78594" y2="69352"/>
                        <a14:foregroundMark x1="86042" y1="48426" x2="86042" y2="48426"/>
                        <a14:foregroundMark x1="83542" y1="33241" x2="83542" y2="33241"/>
                        <a14:foregroundMark x1="66510" y1="18056" x2="66510" y2="18056"/>
                        <a14:foregroundMark x1="28646" y1="19722" x2="28646" y2="19722"/>
                        <a14:foregroundMark x1="21354" y1="29907" x2="21354" y2="29907"/>
                        <a14:foregroundMark x1="51302" y1="12037" x2="51302" y2="12037"/>
                        <a14:foregroundMark x1="28177" y1="48981" x2="28177" y2="48981"/>
                        <a14:foregroundMark x1="13281" y1="49259" x2="13281" y2="49259"/>
                        <a14:foregroundMark x1="20104" y1="74352" x2="20104" y2="74352"/>
                        <a14:foregroundMark x1="29115" y1="82593" x2="29115" y2="82593"/>
                        <a14:foregroundMark x1="38698" y1="69907" x2="38698" y2="69907"/>
                        <a14:foregroundMark x1="49583" y1="83148" x2="49583" y2="83148"/>
                        <a14:foregroundMark x1="48490" y1="82593" x2="48490" y2="82593"/>
                        <a14:foregroundMark x1="26927" y1="79630" x2="26927" y2="79630"/>
                        <a14:foregroundMark x1="27396" y1="80185" x2="27396" y2="80185"/>
                        <a14:foregroundMark x1="30469" y1="79074" x2="30469" y2="79074"/>
                        <a14:foregroundMark x1="11875" y1="58889" x2="12031" y2="60278"/>
                        <a14:foregroundMark x1="40365" y1="53241" x2="40365" y2="53241"/>
                        <a14:foregroundMark x1="59375" y1="44074" x2="59375" y2="44074"/>
                        <a14:foregroundMark x1="61615" y1="45370" x2="61615" y2="453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909" y="1593081"/>
            <a:ext cx="7053242" cy="39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06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DA7F9-CD1D-2127-8FF3-1ED3113BD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615013-455B-49EA-061A-9C73122E1F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91A22E-B668-DBE3-AEFC-F1E92D1ED406}"/>
              </a:ext>
            </a:extLst>
          </p:cNvPr>
          <p:cNvSpPr txBox="1"/>
          <p:nvPr/>
        </p:nvSpPr>
        <p:spPr>
          <a:xfrm>
            <a:off x="2991007" y="268585"/>
            <a:ext cx="6399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 OPERATIVOS TIERRASUA S.A.S </a:t>
            </a:r>
          </a:p>
          <a:p>
            <a:pPr algn="ctr"/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– FEBRERO 2025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03A71C2-66C0-A45E-BB99-A5227526DE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3614837" y="5873893"/>
            <a:ext cx="2481162" cy="104504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C05F2D2B-0D30-D006-AF53-5B55D5B3D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39" y="5818388"/>
            <a:ext cx="1447800" cy="97718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4CCA26B-657C-5756-51E4-5C7220BF6FD7}"/>
              </a:ext>
            </a:extLst>
          </p:cNvPr>
          <p:cNvSpPr txBox="1"/>
          <p:nvPr/>
        </p:nvSpPr>
        <p:spPr>
          <a:xfrm>
            <a:off x="1178560" y="1228704"/>
            <a:ext cx="977391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indent="-228600" algn="just">
              <a:spcBef>
                <a:spcPts val="225"/>
              </a:spcBef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Costos asociados a las actividades diarias y a la ejecución de los procesos operativos esenciales para el funcionamiento de la sociedad  TIERRASUA S.A.S.</a:t>
            </a:r>
            <a:endParaRPr lang="es-CO" sz="16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8EE6A0A-F948-C4B3-1256-FF51A0FDC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88436"/>
              </p:ext>
            </p:extLst>
          </p:nvPr>
        </p:nvGraphicFramePr>
        <p:xfrm>
          <a:off x="1038785" y="2136285"/>
          <a:ext cx="5152104" cy="34902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57249">
                  <a:extLst>
                    <a:ext uri="{9D8B030D-6E8A-4147-A177-3AD203B41FA5}">
                      <a16:colId xmlns:a16="http://schemas.microsoft.com/office/drawing/2014/main" val="3572135234"/>
                    </a:ext>
                  </a:extLst>
                </a:gridCol>
                <a:gridCol w="2194855">
                  <a:extLst>
                    <a:ext uri="{9D8B030D-6E8A-4147-A177-3AD203B41FA5}">
                      <a16:colId xmlns:a16="http://schemas.microsoft.com/office/drawing/2014/main" val="3150064697"/>
                    </a:ext>
                  </a:extLst>
                </a:gridCol>
              </a:tblGrid>
              <a:tr h="420526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latin typeface="Century Gothic" panose="020B0502020202020204" pitchFamily="34" charset="0"/>
                        </a:rPr>
                        <a:t>ITEM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latin typeface="Century Gothic" panose="020B0502020202020204" pitchFamily="34" charset="0"/>
                        </a:rPr>
                        <a:t>VALOR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513472"/>
                  </a:ext>
                </a:extLst>
              </a:tr>
              <a:tr h="4205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COMBUSTIBLE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 $      67.261.194,00 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7786900"/>
                  </a:ext>
                </a:extLst>
              </a:tr>
              <a:tr h="4205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REPUESTOS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 $    145.197.000,00 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6600017"/>
                  </a:ext>
                </a:extLst>
              </a:tr>
              <a:tr h="2834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S. DE GPS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 $      12.500.000.00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8018461"/>
                  </a:ext>
                </a:extLst>
              </a:tr>
              <a:tr h="4205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OPERARIOS GESTION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 $    203.489.802,00 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1450877"/>
                  </a:ext>
                </a:extLst>
              </a:tr>
              <a:tr h="5042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OPERARIOS TIERRASUA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 $    136.231.505,00 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2944001"/>
                  </a:ext>
                </a:extLst>
              </a:tr>
              <a:tr h="4205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ADMINISTATIVOS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 $    152.086.066,00 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5387628"/>
                  </a:ext>
                </a:extLst>
              </a:tr>
              <a:tr h="5480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TOTAL GASTOS </a:t>
                      </a:r>
                      <a:endParaRPr lang="es-CO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 $    704.265.567,00 </a:t>
                      </a:r>
                      <a:endParaRPr lang="es-CO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4990807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BCE976D-1CAE-92E7-E9AA-45BD38EF4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285839"/>
              </p:ext>
            </p:extLst>
          </p:nvPr>
        </p:nvGraphicFramePr>
        <p:xfrm>
          <a:off x="6558355" y="2136285"/>
          <a:ext cx="4671620" cy="349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2460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C589996-A822-87E5-E096-D749A96A2E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29A3FB-7A82-ADC7-039A-92F25836ED88}"/>
              </a:ext>
            </a:extLst>
          </p:cNvPr>
          <p:cNvSpPr txBox="1"/>
          <p:nvPr/>
        </p:nvSpPr>
        <p:spPr>
          <a:xfrm>
            <a:off x="1800771" y="553575"/>
            <a:ext cx="8800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CONVENIOS Y CONTRATOS SIN LIQUIDAR </a:t>
            </a:r>
          </a:p>
          <a:p>
            <a:pPr algn="ctr"/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VIGENCIAS ANTERIORES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5B5331-38AA-52D8-76FB-31F809B0BC6C}"/>
              </a:ext>
            </a:extLst>
          </p:cNvPr>
          <p:cNvSpPr txBox="1"/>
          <p:nvPr/>
        </p:nvSpPr>
        <p:spPr>
          <a:xfrm>
            <a:off x="240102" y="2880601"/>
            <a:ext cx="40245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Total contratos y convenios sin liquidar vigencias anteriores: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CO" sz="2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Valor Total contratos y convenios sin liquidar vigencias anteriores : </a:t>
            </a:r>
            <a:r>
              <a:rPr lang="es-CO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$5.499.998.049,27</a:t>
            </a:r>
          </a:p>
          <a:p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5979100-AEF1-06C9-27ED-3CD035D3BD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0" y="283743"/>
            <a:ext cx="2247089" cy="946457"/>
          </a:xfrm>
          <a:prstGeom prst="rect">
            <a:avLst/>
          </a:prstGeom>
        </p:spPr>
      </p:pic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595B4D71-DD2E-F91A-4590-EFEF5EFE0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6093" y="92823"/>
            <a:ext cx="1821787" cy="1229706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D15083A-17C6-F734-B093-CA6737EAB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310840"/>
              </p:ext>
            </p:extLst>
          </p:nvPr>
        </p:nvGraphicFramePr>
        <p:xfrm>
          <a:off x="4898851" y="1777514"/>
          <a:ext cx="6654973" cy="422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66022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DA03E-180E-4976-BAC4-09D8DD983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178A863B-FD0F-A485-141B-7957E40C01E4}"/>
              </a:ext>
            </a:extLst>
          </p:cNvPr>
          <p:cNvSpPr txBox="1"/>
          <p:nvPr/>
        </p:nvSpPr>
        <p:spPr>
          <a:xfrm>
            <a:off x="7112230" y="2875002"/>
            <a:ext cx="4936589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DIAGNOSTICO DE MAQUINARIA TIERRASUA S.A.S</a:t>
            </a:r>
          </a:p>
          <a:p>
            <a:pPr algn="ctr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PRIMER BIMESTRE 2025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E1094DD-5EF3-AED1-E467-D31677AF95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260"/>
          <a:stretch/>
        </p:blipFill>
        <p:spPr>
          <a:xfrm>
            <a:off x="7354877" y="5907655"/>
            <a:ext cx="2481162" cy="1045047"/>
          </a:xfrm>
          <a:prstGeom prst="rect">
            <a:avLst/>
          </a:prstGeom>
        </p:spPr>
      </p:pic>
      <p:pic>
        <p:nvPicPr>
          <p:cNvPr id="30" name="Imagen 29" descr="Logotipo&#10;&#10;Descripción generada automáticamente">
            <a:extLst>
              <a:ext uri="{FF2B5EF4-FFF2-40B4-BE49-F238E27FC236}">
                <a16:creationId xmlns:a16="http://schemas.microsoft.com/office/drawing/2014/main" id="{EAFB6150-9D97-A32C-541B-124293582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91" y="5886011"/>
            <a:ext cx="1447800" cy="97718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2C643AD-E9C5-F29D-F422-35EDD8B9C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479" y1="33519" x2="44479" y2="33519"/>
                        <a14:foregroundMark x1="43385" y1="32407" x2="43385" y2="30741"/>
                        <a14:foregroundMark x1="41354" y1="40185" x2="41354" y2="40185"/>
                        <a14:foregroundMark x1="41354" y1="40463" x2="37031" y2="32963"/>
                        <a14:foregroundMark x1="39792" y1="40463" x2="39792" y2="40463"/>
                        <a14:foregroundMark x1="49740" y1="50926" x2="49740" y2="50926"/>
                        <a14:foregroundMark x1="49740" y1="42315" x2="48646" y2="60833"/>
                        <a14:foregroundMark x1="48021" y1="47870" x2="48021" y2="47870"/>
                        <a14:foregroundMark x1="64323" y1="66111" x2="64323" y2="66111"/>
                        <a14:foregroundMark x1="68021" y1="48148" x2="68021" y2="48148"/>
                        <a14:foregroundMark x1="57188" y1="70185" x2="57188" y2="70185"/>
                        <a14:foregroundMark x1="59948" y1="66389" x2="61823" y2="73241"/>
                        <a14:foregroundMark x1="61510" y1="61944" x2="61510" y2="61944"/>
                        <a14:foregroundMark x1="61510" y1="62222" x2="61510" y2="62222"/>
                        <a14:foregroundMark x1="74531" y1="79907" x2="74531" y2="79907"/>
                        <a14:foregroundMark x1="78594" y1="69352" x2="78594" y2="69352"/>
                        <a14:foregroundMark x1="86042" y1="48426" x2="86042" y2="48426"/>
                        <a14:foregroundMark x1="83542" y1="33241" x2="83542" y2="33241"/>
                        <a14:foregroundMark x1="66510" y1="18056" x2="66510" y2="18056"/>
                        <a14:foregroundMark x1="28646" y1="19722" x2="28646" y2="19722"/>
                        <a14:foregroundMark x1="21354" y1="29907" x2="21354" y2="29907"/>
                        <a14:foregroundMark x1="51302" y1="12037" x2="51302" y2="12037"/>
                        <a14:foregroundMark x1="28177" y1="48981" x2="28177" y2="48981"/>
                        <a14:foregroundMark x1="13281" y1="49259" x2="13281" y2="49259"/>
                        <a14:foregroundMark x1="20104" y1="74352" x2="20104" y2="74352"/>
                        <a14:foregroundMark x1="29115" y1="82593" x2="29115" y2="82593"/>
                        <a14:foregroundMark x1="38698" y1="69907" x2="38698" y2="69907"/>
                        <a14:foregroundMark x1="49583" y1="83148" x2="49583" y2="83148"/>
                        <a14:foregroundMark x1="48490" y1="82593" x2="48490" y2="82593"/>
                        <a14:foregroundMark x1="26927" y1="79630" x2="26927" y2="79630"/>
                        <a14:foregroundMark x1="27396" y1="80185" x2="27396" y2="80185"/>
                        <a14:foregroundMark x1="30469" y1="79074" x2="30469" y2="79074"/>
                        <a14:foregroundMark x1="11875" y1="58889" x2="12031" y2="60278"/>
                        <a14:foregroundMark x1="40365" y1="53241" x2="40365" y2="53241"/>
                        <a14:foregroundMark x1="59375" y1="44074" x2="59375" y2="44074"/>
                        <a14:foregroundMark x1="61615" y1="45370" x2="61615" y2="453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635" y="1445275"/>
            <a:ext cx="7053242" cy="39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32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319D3-2DA6-6B10-A516-36621438D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30C017-13FE-20E2-4102-FD1D054912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DD4B3D-20C9-49D9-37D0-8B5498520B13}"/>
              </a:ext>
            </a:extLst>
          </p:cNvPr>
          <p:cNvSpPr txBox="1"/>
          <p:nvPr/>
        </p:nvSpPr>
        <p:spPr>
          <a:xfrm>
            <a:off x="2700262" y="221291"/>
            <a:ext cx="679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 MAQUINARIA TIERRASUA S.A.S</a:t>
            </a:r>
          </a:p>
          <a:p>
            <a:pPr algn="ctr"/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BIMESTRE DE 2025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B03B8A7-9A23-15FD-9EAA-DCA58ED8F2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3614838" y="5890081"/>
            <a:ext cx="2481162" cy="104504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C4EC4B7D-F07E-380D-74F4-8E232291A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90" y="5832596"/>
            <a:ext cx="1447800" cy="97718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1D0EAA0-81A6-C100-68B0-28C7B86B8AEA}"/>
              </a:ext>
            </a:extLst>
          </p:cNvPr>
          <p:cNvSpPr txBox="1"/>
          <p:nvPr/>
        </p:nvSpPr>
        <p:spPr>
          <a:xfrm>
            <a:off x="565156" y="2104577"/>
            <a:ext cx="7995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just">
              <a:spcBef>
                <a:spcPts val="225"/>
              </a:spcBef>
            </a:pP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99B807A-DF47-EBF5-C09E-F918728C4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956" y="1144377"/>
            <a:ext cx="96113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corte de </a:t>
            </a:r>
            <a:r>
              <a:rPr lang="es-CO" altLang="es-CO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</a:t>
            </a:r>
            <a:r>
              <a:rPr kumimoji="0" lang="es-CO" altLang="es-C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febrero del año en curso la maquinaria administrada por Tierrasua S.A.S </a:t>
            </a:r>
            <a:r>
              <a:rPr lang="es-CO" altLang="es-CO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encuentra en el siguiente estado:</a:t>
            </a:r>
            <a:endParaRPr kumimoji="0" lang="es-CO" altLang="es-C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684824A-2932-B580-0E39-B4F3D7242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197777"/>
              </p:ext>
            </p:extLst>
          </p:nvPr>
        </p:nvGraphicFramePr>
        <p:xfrm>
          <a:off x="1076249" y="2201802"/>
          <a:ext cx="5482844" cy="31422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23088">
                  <a:extLst>
                    <a:ext uri="{9D8B030D-6E8A-4147-A177-3AD203B41FA5}">
                      <a16:colId xmlns:a16="http://schemas.microsoft.com/office/drawing/2014/main" val="743283930"/>
                    </a:ext>
                  </a:extLst>
                </a:gridCol>
                <a:gridCol w="1086168">
                  <a:extLst>
                    <a:ext uri="{9D8B030D-6E8A-4147-A177-3AD203B41FA5}">
                      <a16:colId xmlns:a16="http://schemas.microsoft.com/office/drawing/2014/main" val="3943525994"/>
                    </a:ext>
                  </a:extLst>
                </a:gridCol>
                <a:gridCol w="966505">
                  <a:extLst>
                    <a:ext uri="{9D8B030D-6E8A-4147-A177-3AD203B41FA5}">
                      <a16:colId xmlns:a16="http://schemas.microsoft.com/office/drawing/2014/main" val="2233398728"/>
                    </a:ext>
                  </a:extLst>
                </a:gridCol>
                <a:gridCol w="1307083">
                  <a:extLst>
                    <a:ext uri="{9D8B030D-6E8A-4147-A177-3AD203B41FA5}">
                      <a16:colId xmlns:a16="http://schemas.microsoft.com/office/drawing/2014/main" val="2633347219"/>
                    </a:ext>
                  </a:extLst>
                </a:gridCol>
              </a:tblGrid>
              <a:tr h="2030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MAQUINA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OPERATIVAS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VARADAS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INOPERATIVO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3005942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BULLDOZER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1646170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CARGADORES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5771083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MINICARGADOR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6040855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EXCAVADORAS DE ORUGA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5111022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MOTONIVELADORA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3635415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RETROEXCAVADORA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1056648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VIBROCOMPACTADORES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2885481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VEHICULOS PESADOS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1312074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MAQUINARIA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9056868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0E5E0A1-27A9-C78C-98BF-543727D28B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207925"/>
              </p:ext>
            </p:extLst>
          </p:nvPr>
        </p:nvGraphicFramePr>
        <p:xfrm>
          <a:off x="6559093" y="2214413"/>
          <a:ext cx="4647381" cy="327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86095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A4529-7670-41BA-9D26-FC4F3EF25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FB7E02B-A8E2-1F70-01F6-D9CEABD68FA4}"/>
              </a:ext>
            </a:extLst>
          </p:cNvPr>
          <p:cNvSpPr txBox="1"/>
          <p:nvPr/>
        </p:nvSpPr>
        <p:spPr>
          <a:xfrm>
            <a:off x="816769" y="2938226"/>
            <a:ext cx="1055846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ÁREA FINANCIERA Y CONTABLE </a:t>
            </a:r>
          </a:p>
          <a:p>
            <a:pPr algn="ctr"/>
            <a:r>
              <a:rPr lang="es-C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 BIMESTRE </a:t>
            </a:r>
          </a:p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CO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5EC242E-ACF0-BE00-3748-9CC99C0080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260"/>
          <a:stretch/>
        </p:blipFill>
        <p:spPr>
          <a:xfrm>
            <a:off x="3010867" y="689514"/>
            <a:ext cx="2481162" cy="1045047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F4FA104-C1CD-FCEA-69A1-437C672BE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72" y="723447"/>
            <a:ext cx="1447800" cy="9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70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8">
            <a:extLst>
              <a:ext uri="{FF2B5EF4-FFF2-40B4-BE49-F238E27FC236}">
                <a16:creationId xmlns:a16="http://schemas.microsoft.com/office/drawing/2014/main" id="{47DCF6C3-4B37-1354-601D-726CB83F8E5E}"/>
              </a:ext>
            </a:extLst>
          </p:cNvPr>
          <p:cNvPicPr>
            <a:picLocks noMove="1" noResize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9991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magen 13">
            <a:extLst>
              <a:ext uri="{FF2B5EF4-FFF2-40B4-BE49-F238E27FC236}">
                <a16:creationId xmlns:a16="http://schemas.microsoft.com/office/drawing/2014/main" id="{F9950D73-96BA-442A-7DAC-2762E563B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0"/>
          <a:stretch>
            <a:fillRect/>
          </a:stretch>
        </p:blipFill>
        <p:spPr bwMode="auto">
          <a:xfrm>
            <a:off x="0" y="34925"/>
            <a:ext cx="24812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8">
            <a:extLst>
              <a:ext uri="{FF2B5EF4-FFF2-40B4-BE49-F238E27FC236}">
                <a16:creationId xmlns:a16="http://schemas.microsoft.com/office/drawing/2014/main" id="{F6F6A874-869F-9002-E4FA-9022C47B09C7}"/>
              </a:ext>
            </a:extLst>
          </p:cNvPr>
          <p:cNvSpPr txBox="1"/>
          <p:nvPr/>
        </p:nvSpPr>
        <p:spPr>
          <a:xfrm>
            <a:off x="3313113" y="195263"/>
            <a:ext cx="5565775" cy="523875"/>
          </a:xfrm>
          <a:prstGeom prst="rect">
            <a:avLst/>
          </a:prstGeom>
          <a:noFill/>
          <a:ln cap="flat">
            <a:noFill/>
          </a:ln>
        </p:spPr>
        <p:txBody>
          <a:bodyPr wrap="none" anchorCtr="1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1" kern="0" dirty="0">
                <a:solidFill>
                  <a:srgbClr val="404040"/>
                </a:solidFill>
                <a:latin typeface="Arial" pitchFamily="34"/>
                <a:cs typeface="Arial" pitchFamily="34"/>
              </a:rPr>
              <a:t>INGRESOS PRESUPUESTALES</a:t>
            </a:r>
          </a:p>
        </p:txBody>
      </p:sp>
      <p:pic>
        <p:nvPicPr>
          <p:cNvPr id="8197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4CCB5560-3B66-FD46-8A4F-3A49805C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825" y="34925"/>
            <a:ext cx="1549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2684021-8263-FDFC-580D-50F2D82A0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106768"/>
              </p:ext>
            </p:extLst>
          </p:nvPr>
        </p:nvGraphicFramePr>
        <p:xfrm>
          <a:off x="1746250" y="1166813"/>
          <a:ext cx="8791575" cy="52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5">
            <a:extLst>
              <a:ext uri="{FF2B5EF4-FFF2-40B4-BE49-F238E27FC236}">
                <a16:creationId xmlns:a16="http://schemas.microsoft.com/office/drawing/2014/main" id="{B76D4D69-0B27-2853-B6FC-90D5DA490209}"/>
              </a:ext>
            </a:extLst>
          </p:cNvPr>
          <p:cNvPicPr>
            <a:picLocks noMove="1" noResize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9991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n 7">
            <a:extLst>
              <a:ext uri="{FF2B5EF4-FFF2-40B4-BE49-F238E27FC236}">
                <a16:creationId xmlns:a16="http://schemas.microsoft.com/office/drawing/2014/main" id="{94832CF8-AE6D-B0CC-08D8-83997DA3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0"/>
          <a:stretch>
            <a:fillRect/>
          </a:stretch>
        </p:blipFill>
        <p:spPr bwMode="auto">
          <a:xfrm>
            <a:off x="0" y="180975"/>
            <a:ext cx="24812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8">
            <a:extLst>
              <a:ext uri="{FF2B5EF4-FFF2-40B4-BE49-F238E27FC236}">
                <a16:creationId xmlns:a16="http://schemas.microsoft.com/office/drawing/2014/main" id="{BD55564E-8AC6-864C-E76E-3E2D566305EA}"/>
              </a:ext>
            </a:extLst>
          </p:cNvPr>
          <p:cNvSpPr txBox="1"/>
          <p:nvPr/>
        </p:nvSpPr>
        <p:spPr>
          <a:xfrm>
            <a:off x="3033183" y="327025"/>
            <a:ext cx="5910592" cy="584775"/>
          </a:xfrm>
          <a:prstGeom prst="rect">
            <a:avLst/>
          </a:prstGeom>
          <a:noFill/>
          <a:ln cap="flat">
            <a:noFill/>
          </a:ln>
        </p:spPr>
        <p:txBody>
          <a:bodyPr wrap="none" anchorCtr="1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3200" b="1" kern="0" dirty="0">
                <a:solidFill>
                  <a:srgbClr val="404040"/>
                </a:solidFill>
                <a:latin typeface="Arial" pitchFamily="34"/>
                <a:cs typeface="Arial" pitchFamily="34"/>
              </a:rPr>
              <a:t>GASTOS PRESUPUESTALES</a:t>
            </a:r>
          </a:p>
        </p:txBody>
      </p:sp>
      <p:pic>
        <p:nvPicPr>
          <p:cNvPr id="10245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D6C1C0ED-D0FF-0412-BB42-4CBDC66E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825" y="34925"/>
            <a:ext cx="1549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BACA458-A31B-621B-2A25-40980BFDD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627233"/>
              </p:ext>
            </p:extLst>
          </p:nvPr>
        </p:nvGraphicFramePr>
        <p:xfrm>
          <a:off x="1103886" y="1408129"/>
          <a:ext cx="9984227" cy="514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5">
            <a:extLst>
              <a:ext uri="{FF2B5EF4-FFF2-40B4-BE49-F238E27FC236}">
                <a16:creationId xmlns:a16="http://schemas.microsoft.com/office/drawing/2014/main" id="{0B3D022C-9CFE-5B0E-F0B0-5BBB063998EC}"/>
              </a:ext>
            </a:extLst>
          </p:cNvPr>
          <p:cNvPicPr>
            <a:picLocks noMove="1" noResize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9991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n 7">
            <a:extLst>
              <a:ext uri="{FF2B5EF4-FFF2-40B4-BE49-F238E27FC236}">
                <a16:creationId xmlns:a16="http://schemas.microsoft.com/office/drawing/2014/main" id="{F47418CA-1F8B-4F3F-12BE-C5140F325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0"/>
          <a:stretch>
            <a:fillRect/>
          </a:stretch>
        </p:blipFill>
        <p:spPr bwMode="auto">
          <a:xfrm>
            <a:off x="0" y="100012"/>
            <a:ext cx="208215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8">
            <a:extLst>
              <a:ext uri="{FF2B5EF4-FFF2-40B4-BE49-F238E27FC236}">
                <a16:creationId xmlns:a16="http://schemas.microsoft.com/office/drawing/2014/main" id="{CA21ADB8-0B10-7072-46B9-D3B9A09E4B19}"/>
              </a:ext>
            </a:extLst>
          </p:cNvPr>
          <p:cNvSpPr txBox="1"/>
          <p:nvPr/>
        </p:nvSpPr>
        <p:spPr>
          <a:xfrm>
            <a:off x="3857624" y="403225"/>
            <a:ext cx="4476750" cy="460375"/>
          </a:xfrm>
          <a:prstGeom prst="rect">
            <a:avLst/>
          </a:prstGeom>
          <a:noFill/>
          <a:ln cap="flat">
            <a:noFill/>
          </a:ln>
        </p:spPr>
        <p:txBody>
          <a:bodyPr wrap="none" anchorCtr="1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kern="0" dirty="0">
                <a:solidFill>
                  <a:srgbClr val="404040"/>
                </a:solidFill>
                <a:latin typeface="Arial" pitchFamily="34"/>
                <a:cs typeface="Arial" pitchFamily="34"/>
              </a:rPr>
              <a:t>GASTOS PRESUPUESTALES</a:t>
            </a:r>
          </a:p>
        </p:txBody>
      </p:sp>
      <p:pic>
        <p:nvPicPr>
          <p:cNvPr id="11269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B8CF2F8C-2B44-F35A-2B08-BD11D5CB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-16"/>
            <a:ext cx="1413678" cy="95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n 8">
            <a:extLst>
              <a:ext uri="{FF2B5EF4-FFF2-40B4-BE49-F238E27FC236}">
                <a16:creationId xmlns:a16="http://schemas.microsoft.com/office/drawing/2014/main" id="{34635D53-A41B-BCE8-A9AB-783823C2D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977900"/>
            <a:ext cx="91916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5">
            <a:extLst>
              <a:ext uri="{FF2B5EF4-FFF2-40B4-BE49-F238E27FC236}">
                <a16:creationId xmlns:a16="http://schemas.microsoft.com/office/drawing/2014/main" id="{B2F6B24D-FFA2-69D9-558B-665A21F2F847}"/>
              </a:ext>
            </a:extLst>
          </p:cNvPr>
          <p:cNvPicPr>
            <a:picLocks noMove="1" noResize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9991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n 7">
            <a:extLst>
              <a:ext uri="{FF2B5EF4-FFF2-40B4-BE49-F238E27FC236}">
                <a16:creationId xmlns:a16="http://schemas.microsoft.com/office/drawing/2014/main" id="{F6403BED-3BEA-1B43-1379-000A54C3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0"/>
          <a:stretch>
            <a:fillRect/>
          </a:stretch>
        </p:blipFill>
        <p:spPr bwMode="auto">
          <a:xfrm>
            <a:off x="-77821" y="147647"/>
            <a:ext cx="24812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8">
            <a:extLst>
              <a:ext uri="{FF2B5EF4-FFF2-40B4-BE49-F238E27FC236}">
                <a16:creationId xmlns:a16="http://schemas.microsoft.com/office/drawing/2014/main" id="{1F98035E-9EB7-D43C-6AAE-979B05CE6202}"/>
              </a:ext>
            </a:extLst>
          </p:cNvPr>
          <p:cNvSpPr txBox="1"/>
          <p:nvPr/>
        </p:nvSpPr>
        <p:spPr>
          <a:xfrm>
            <a:off x="2040731" y="344825"/>
            <a:ext cx="8110537" cy="461962"/>
          </a:xfrm>
          <a:prstGeom prst="rect">
            <a:avLst/>
          </a:prstGeom>
          <a:noFill/>
          <a:ln cap="flat">
            <a:noFill/>
          </a:ln>
        </p:spPr>
        <p:txBody>
          <a:bodyPr wrap="none" anchorCtr="1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1" kern="0" dirty="0">
                <a:solidFill>
                  <a:srgbClr val="000000"/>
                </a:solidFill>
              </a:rPr>
              <a:t>ESTADO DE TESORERIA A 28 DE FEBRERO DE 2025</a:t>
            </a:r>
            <a:endParaRPr lang="es-CO" sz="2400" b="1" kern="0" dirty="0">
              <a:solidFill>
                <a:srgbClr val="40404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2293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159FAFC5-7DB8-948B-7783-6E66BB9E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38" y="52724"/>
            <a:ext cx="1549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84D6ACB-A072-D460-D888-ADE2A1425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026" y="880618"/>
            <a:ext cx="6277948" cy="597738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>
          <a:extLst>
            <a:ext uri="{FF2B5EF4-FFF2-40B4-BE49-F238E27FC236}">
              <a16:creationId xmlns:a16="http://schemas.microsoft.com/office/drawing/2014/main" id="{D9687FCA-1D30-EB8F-2AB5-34AB8ECDF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B0EC4BA-855A-E691-E3A5-E9E1EA2F4B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BB5B7E2-BDC6-E445-9E78-00995816F6E9}"/>
              </a:ext>
            </a:extLst>
          </p:cNvPr>
          <p:cNvSpPr txBox="1"/>
          <p:nvPr/>
        </p:nvSpPr>
        <p:spPr>
          <a:xfrm>
            <a:off x="1990549" y="626752"/>
            <a:ext cx="82109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CONVENIOS Y CONTRATOS </a:t>
            </a:r>
          </a:p>
          <a:p>
            <a:pPr algn="ctr"/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CELEBRADOS COMO PROVEEDOR 2025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6097D88-854C-B6FE-9042-62F6C6BB00C2}"/>
              </a:ext>
            </a:extLst>
          </p:cNvPr>
          <p:cNvSpPr txBox="1"/>
          <p:nvPr/>
        </p:nvSpPr>
        <p:spPr>
          <a:xfrm>
            <a:off x="8190566" y="2553318"/>
            <a:ext cx="389228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Total contratos y convenios celebrados vigencia 2024: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CO" sz="2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Valor Total contratos y convenios celebrados vigencia 2024: </a:t>
            </a:r>
            <a:r>
              <a:rPr lang="es-CO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$7.028.753.120,00</a:t>
            </a:r>
          </a:p>
          <a:p>
            <a:endParaRPr lang="es-CO" sz="23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1F4FA4D-0E34-CBBB-5C2F-C55B2B9392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-104775" y="185153"/>
            <a:ext cx="2481162" cy="1045047"/>
          </a:xfrm>
          <a:prstGeom prst="rect">
            <a:avLst/>
          </a:prstGeom>
        </p:spPr>
      </p:pic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5D09A287-2F9D-32E3-DA91-C02A64BFF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225" y="157112"/>
            <a:ext cx="1621029" cy="1094194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7385993-9B2D-DFE0-9296-2FD06D254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661777"/>
              </p:ext>
            </p:extLst>
          </p:nvPr>
        </p:nvGraphicFramePr>
        <p:xfrm>
          <a:off x="531856" y="1936681"/>
          <a:ext cx="7658710" cy="455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9728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>
          <a:extLst>
            <a:ext uri="{FF2B5EF4-FFF2-40B4-BE49-F238E27FC236}">
              <a16:creationId xmlns:a16="http://schemas.microsoft.com/office/drawing/2014/main" id="{689B9829-AE2A-A906-F45C-AA8691E17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F8FF442-8F26-E77B-259C-DB50B7B610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52237DB-0177-2212-96AB-4922006FBA40}"/>
              </a:ext>
            </a:extLst>
          </p:cNvPr>
          <p:cNvSpPr txBox="1"/>
          <p:nvPr/>
        </p:nvSpPr>
        <p:spPr>
          <a:xfrm>
            <a:off x="2474014" y="626752"/>
            <a:ext cx="72439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CONVENIOS Y CONTRATOS </a:t>
            </a:r>
          </a:p>
          <a:p>
            <a:pPr algn="ctr"/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VIGENTES 2024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BF482F6-8909-40B1-E182-F5C8EE3CA21B}"/>
              </a:ext>
            </a:extLst>
          </p:cNvPr>
          <p:cNvSpPr txBox="1"/>
          <p:nvPr/>
        </p:nvSpPr>
        <p:spPr>
          <a:xfrm>
            <a:off x="8715983" y="2488313"/>
            <a:ext cx="34589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Total contratos y convenios vigentes 2024:</a:t>
            </a:r>
          </a:p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5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Valor Total contratos y convenios celebrados vigencia 2024: </a:t>
            </a:r>
            <a:r>
              <a:rPr lang="es-CO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$7.792.999.373,22</a:t>
            </a:r>
          </a:p>
          <a:p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1CBFBED-B9B9-2B45-0169-FA88269A98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60"/>
          <a:stretch/>
        </p:blipFill>
        <p:spPr>
          <a:xfrm>
            <a:off x="-76200" y="305237"/>
            <a:ext cx="2481162" cy="1045047"/>
          </a:xfrm>
          <a:prstGeom prst="rect">
            <a:avLst/>
          </a:prstGeom>
        </p:spPr>
      </p:pic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FEB9C3AF-0D64-E3F9-5361-6A10AC542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073" y="212907"/>
            <a:ext cx="1821787" cy="1229706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AEA5980-DFE2-DFE5-A6A8-3041ED233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769597"/>
              </p:ext>
            </p:extLst>
          </p:nvPr>
        </p:nvGraphicFramePr>
        <p:xfrm>
          <a:off x="314325" y="1666183"/>
          <a:ext cx="8525483" cy="488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7381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F5366-5087-126D-D3F8-8E1211A0E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5FEAACD-A7E6-C95B-CA10-DC46C8D57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46311"/>
              </p:ext>
            </p:extLst>
          </p:nvPr>
        </p:nvGraphicFramePr>
        <p:xfrm>
          <a:off x="702065" y="1502627"/>
          <a:ext cx="10787868" cy="50979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35971">
                  <a:extLst>
                    <a:ext uri="{9D8B030D-6E8A-4147-A177-3AD203B41FA5}">
                      <a16:colId xmlns:a16="http://schemas.microsoft.com/office/drawing/2014/main" val="1448701161"/>
                    </a:ext>
                  </a:extLst>
                </a:gridCol>
                <a:gridCol w="1104509">
                  <a:extLst>
                    <a:ext uri="{9D8B030D-6E8A-4147-A177-3AD203B41FA5}">
                      <a16:colId xmlns:a16="http://schemas.microsoft.com/office/drawing/2014/main" val="3840198995"/>
                    </a:ext>
                  </a:extLst>
                </a:gridCol>
                <a:gridCol w="3585868">
                  <a:extLst>
                    <a:ext uri="{9D8B030D-6E8A-4147-A177-3AD203B41FA5}">
                      <a16:colId xmlns:a16="http://schemas.microsoft.com/office/drawing/2014/main" val="2318014862"/>
                    </a:ext>
                  </a:extLst>
                </a:gridCol>
                <a:gridCol w="1513025">
                  <a:extLst>
                    <a:ext uri="{9D8B030D-6E8A-4147-A177-3AD203B41FA5}">
                      <a16:colId xmlns:a16="http://schemas.microsoft.com/office/drawing/2014/main" val="2929191936"/>
                    </a:ext>
                  </a:extLst>
                </a:gridCol>
                <a:gridCol w="1089378">
                  <a:extLst>
                    <a:ext uri="{9D8B030D-6E8A-4147-A177-3AD203B41FA5}">
                      <a16:colId xmlns:a16="http://schemas.microsoft.com/office/drawing/2014/main" val="2456405585"/>
                    </a:ext>
                  </a:extLst>
                </a:gridCol>
                <a:gridCol w="1059117">
                  <a:extLst>
                    <a:ext uri="{9D8B030D-6E8A-4147-A177-3AD203B41FA5}">
                      <a16:colId xmlns:a16="http://schemas.microsoft.com/office/drawing/2014/main" val="1752293575"/>
                    </a:ext>
                  </a:extLst>
                </a:gridCol>
              </a:tblGrid>
              <a:tr h="101958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No. CONVENIO O CONTRATO INTERAMINISTRATIVO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ENTIDAD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OBJETO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VALOR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PLAZO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ESTADO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387072"/>
                  </a:ext>
                </a:extLst>
              </a:tr>
              <a:tr h="2345034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CONVENIO 4164/2024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GOBERNACIÓN DE BOYACÁ</a:t>
                      </a:r>
                    </a:p>
                    <a:p>
                      <a:pPr algn="ctr"/>
                      <a:endParaRPr lang="es-CO" sz="1200" dirty="0"/>
                    </a:p>
                    <a:p>
                      <a:pPr algn="ctr"/>
                      <a:r>
                        <a:rPr lang="es-CO" sz="1200" dirty="0"/>
                        <a:t>IDEBOY </a:t>
                      </a:r>
                    </a:p>
                    <a:p>
                      <a:pPr algn="ctr"/>
                      <a:endParaRPr lang="es-CO" sz="1200" dirty="0"/>
                    </a:p>
                    <a:p>
                      <a:pPr algn="ctr"/>
                      <a:endParaRPr lang="es-C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u="none" strike="noStrike" kern="1200" baseline="0" dirty="0">
                          <a:solidFill>
                            <a:schemeClr val="dk1"/>
                          </a:solidFill>
                        </a:rPr>
                        <a:t>AUNAR ESFUERZOS ADMINISTRATIVOS, TÉCNICOS, FINANCIEROS, JURÍDICOS, SOCIALES Y AMBIENTALES ENTRE EL DEPARTAMENTO DE BOYACÁ, EL INSTITUTO DE FOMENTO Y DESARROLLO DE BOYACÁ (IDEBOY) Y LA ALIANZA SOCIETARIA Y DE DESARROLLO EMPRESARIAL DE BOYACÁ S.A.S. (ASDETBOY S.A.S) EN EL PROYECTO DE ELABORACIÓN DE ESTUDIOS PARA LA CREACIÓN DEL CENTRO AGROINDUSTRIAL, LOGÍSTICO Y DE COMERCIALIZACIÓN DEL ORIENTE COLOMBIANO EN EL DEPARTAMENTO. </a:t>
                      </a:r>
                      <a:endParaRPr lang="es-C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$665.472.398,50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6 MESES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VIGENTE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0965"/>
                  </a:ext>
                </a:extLst>
              </a:tr>
              <a:tr h="1733286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CONTRATO 069/2024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IDEBOY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CONTRATO INTERADMINISTRATIVO DE MANDATO SIN REPRESENTACIÓN BAJO LA MODALIDAD DE ADMINISTRACIÓN DELEGADA DE RECURSOS PARA LA MODIFICACIÓN DEL PLAN DE MANEJO DEL DISTRITO REGIONAL INTEGRADO DRMI DEL LAGO SOCHAGOTA Y LA CUENCA QUE LO ALIMENTA, EN EL MUNICIPIO DE PAIPA, DEPARTAMENTO DE BOYACÁ</a:t>
                      </a:r>
                      <a:endParaRPr lang="es-CO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$1.101.174.330,00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6 MESES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VIGENTE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0363735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B6B2A21B-A03D-4F3E-D590-CC7D02DD2F39}"/>
              </a:ext>
            </a:extLst>
          </p:cNvPr>
          <p:cNvSpPr/>
          <p:nvPr/>
        </p:nvSpPr>
        <p:spPr>
          <a:xfrm>
            <a:off x="3599098" y="257473"/>
            <a:ext cx="499380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CONVENIOS VIGENTES </a:t>
            </a:r>
          </a:p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1ER BIMESTRE 2025</a:t>
            </a:r>
          </a:p>
        </p:txBody>
      </p:sp>
    </p:spTree>
    <p:extLst>
      <p:ext uri="{BB962C8B-B14F-4D97-AF65-F5344CB8AC3E}">
        <p14:creationId xmlns:p14="http://schemas.microsoft.com/office/powerpoint/2010/main" val="239480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3E0E1A3-2AD7-42D5-F15B-9F7B1B1EABA7}"/>
              </a:ext>
            </a:extLst>
          </p:cNvPr>
          <p:cNvSpPr/>
          <p:nvPr/>
        </p:nvSpPr>
        <p:spPr>
          <a:xfrm>
            <a:off x="3599098" y="257473"/>
            <a:ext cx="499380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CONVENIOS VIGENTES </a:t>
            </a:r>
          </a:p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1ER BIMESTRE 2025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5EB5F93-6067-18D5-3540-B0C0FE167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804811"/>
              </p:ext>
            </p:extLst>
          </p:nvPr>
        </p:nvGraphicFramePr>
        <p:xfrm>
          <a:off x="1002505" y="1581150"/>
          <a:ext cx="10186988" cy="47473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6189">
                  <a:extLst>
                    <a:ext uri="{9D8B030D-6E8A-4147-A177-3AD203B41FA5}">
                      <a16:colId xmlns:a16="http://schemas.microsoft.com/office/drawing/2014/main" val="1448701161"/>
                    </a:ext>
                  </a:extLst>
                </a:gridCol>
                <a:gridCol w="1187137">
                  <a:extLst>
                    <a:ext uri="{9D8B030D-6E8A-4147-A177-3AD203B41FA5}">
                      <a16:colId xmlns:a16="http://schemas.microsoft.com/office/drawing/2014/main" val="3840198995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318014862"/>
                    </a:ext>
                  </a:extLst>
                </a:gridCol>
                <a:gridCol w="1385887">
                  <a:extLst>
                    <a:ext uri="{9D8B030D-6E8A-4147-A177-3AD203B41FA5}">
                      <a16:colId xmlns:a16="http://schemas.microsoft.com/office/drawing/2014/main" val="2929191936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45640558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752293575"/>
                    </a:ext>
                  </a:extLst>
                </a:gridCol>
              </a:tblGrid>
              <a:tr h="101008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No. CONVENIO O CONTRATO INTERAMINISTRATIVO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ENTIDAD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OBJETO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VALOR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PLAZO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ESTADO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387072"/>
                  </a:ext>
                </a:extLst>
              </a:tr>
              <a:tr h="909073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CONVENIO 088/2021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GOBERNACIÓN DE BOYACÁ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AUNAR ESFUERZOS PARA LA ADMINISTRACIÓN, OPERACIÓN Y MANTENIMIENTO DE LA MAQUINARIA AMARILLA DEL DEPARTAMENTO DE BOYACÁ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$0,00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4 AÑOS Y 6 MESES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VIGENTE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954813"/>
                  </a:ext>
                </a:extLst>
              </a:tr>
              <a:tr h="1313105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CONTRATO 2831/2024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GOBERNACIÓN DE BOYACÁ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u="none" strike="noStrike" kern="1200" baseline="0" dirty="0">
                          <a:solidFill>
                            <a:schemeClr val="dk1"/>
                          </a:solidFill>
                        </a:rPr>
                        <a:t>INTERVENTORIA TÉCNICA, ADMINISTRATIVA, FINANCIERA, </a:t>
                      </a:r>
                      <a:r>
                        <a:rPr lang="es-ES" sz="1200" b="0" u="none" strike="noStrike" kern="1200" baseline="0" dirty="0">
                          <a:solidFill>
                            <a:schemeClr val="dk1"/>
                          </a:solidFill>
                        </a:rPr>
                        <a:t>JURIDICA, CONTABLE Y AMBIENTAL AL CONTRATO CUYO OBJETO ES "MANTENIMIENTO PREVENTIVO Y CORRECTIVO DE LOS BIENES INMUEBLES DE LA GOBERNACION DE </a:t>
                      </a:r>
                      <a:r>
                        <a:rPr lang="es-CO" sz="1200" b="0" u="none" strike="noStrike" kern="1200" baseline="0" dirty="0">
                          <a:solidFill>
                            <a:schemeClr val="dk1"/>
                          </a:solidFill>
                        </a:rPr>
                        <a:t>BOYACA</a:t>
                      </a:r>
                      <a:endParaRPr lang="es-CO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$244.917.973,00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8 MESES Y 5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VIGENTE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7473720"/>
                  </a:ext>
                </a:extLst>
              </a:tr>
              <a:tr h="1515121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CONVENIO 3762/2024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GOBERNACIÓN DE BOYACÁ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AUNAR ESFUERZOS ENTRE EL DEPARTAMENTO DE BOYACA Y LA ALIANZA SOCIETARIA Y DE DESARROLLO EMPRESARIAL DE BOYACA PARA EL MANTENIMIENTO DE LA VIA CODIGO 55BY04 PUENTE DE BOYACA – SAMACA – EL INFIERNO (CRUCE RUTA 60), EN EL DEPARTAMENTO DE BOYACA.</a:t>
                      </a:r>
                      <a:endParaRPr lang="es-C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$1.903.935.257,00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4 MESES Y 25 DÍAS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VIGENTE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722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80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8A58C-2146-BA2C-641C-FEC8CB7E6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86375CF-FBEE-E027-A39A-A936AD6AE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204675"/>
              </p:ext>
            </p:extLst>
          </p:nvPr>
        </p:nvGraphicFramePr>
        <p:xfrm>
          <a:off x="616340" y="1685925"/>
          <a:ext cx="10959318" cy="47130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36168">
                  <a:extLst>
                    <a:ext uri="{9D8B030D-6E8A-4147-A177-3AD203B41FA5}">
                      <a16:colId xmlns:a16="http://schemas.microsoft.com/office/drawing/2014/main" val="1448701161"/>
                    </a:ext>
                  </a:extLst>
                </a:gridCol>
                <a:gridCol w="1152804">
                  <a:extLst>
                    <a:ext uri="{9D8B030D-6E8A-4147-A177-3AD203B41FA5}">
                      <a16:colId xmlns:a16="http://schemas.microsoft.com/office/drawing/2014/main" val="3840198995"/>
                    </a:ext>
                  </a:extLst>
                </a:gridCol>
                <a:gridCol w="3688971">
                  <a:extLst>
                    <a:ext uri="{9D8B030D-6E8A-4147-A177-3AD203B41FA5}">
                      <a16:colId xmlns:a16="http://schemas.microsoft.com/office/drawing/2014/main" val="2318014862"/>
                    </a:ext>
                  </a:extLst>
                </a:gridCol>
                <a:gridCol w="1475588">
                  <a:extLst>
                    <a:ext uri="{9D8B030D-6E8A-4147-A177-3AD203B41FA5}">
                      <a16:colId xmlns:a16="http://schemas.microsoft.com/office/drawing/2014/main" val="2929191936"/>
                    </a:ext>
                  </a:extLst>
                </a:gridCol>
                <a:gridCol w="983726">
                  <a:extLst>
                    <a:ext uri="{9D8B030D-6E8A-4147-A177-3AD203B41FA5}">
                      <a16:colId xmlns:a16="http://schemas.microsoft.com/office/drawing/2014/main" val="2456405585"/>
                    </a:ext>
                  </a:extLst>
                </a:gridCol>
                <a:gridCol w="1122061">
                  <a:extLst>
                    <a:ext uri="{9D8B030D-6E8A-4147-A177-3AD203B41FA5}">
                      <a16:colId xmlns:a16="http://schemas.microsoft.com/office/drawing/2014/main" val="1752293575"/>
                    </a:ext>
                  </a:extLst>
                </a:gridCol>
              </a:tblGrid>
              <a:tr h="1024585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No. CONVENIO O CONTRATO INTERAMINISTRATIVO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ENTIDAD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OBJETO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VALOR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PLAZO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ESTADO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387072"/>
                  </a:ext>
                </a:extLst>
              </a:tr>
              <a:tr h="2151628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CONVENIO 4773/2024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GOBERNACIÓN DE BOYACÁ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u="none" strike="noStrike" kern="1200" baseline="0" dirty="0">
                          <a:solidFill>
                            <a:schemeClr val="dk1"/>
                          </a:solidFill>
                        </a:rPr>
                        <a:t>AUNAR ESFUERZOS ENTRE EL DEPARTAMENTO DE BOYACÁ Y TIERRASUA SAS PARA LA EJECUCION DEL MANTENIMIENTO DEL CORREDOR VIAL CON CODIGO 60BYA SECTOR VILLA DE LEIVA – EL MUELLE Y EL CORREDOR CON CODIGO 62BY01 DENOMINADO EL MUELLE – SANTA SOFIA – MONIQUIRA, EN EL DEPARTAMENTO DE BOYACA Y MANTENIMIENTO DE LA VÍA CODIGO 55GY03 CRUCE RUTA 55 (TIERRA NEGRA) - JENESANO, EN EL DEPARTAMENTO DE BOYACÁ. </a:t>
                      </a:r>
                      <a:endParaRPr lang="es-CO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u="none" strike="noStrike" kern="1200" baseline="0" dirty="0">
                          <a:solidFill>
                            <a:schemeClr val="dk1"/>
                          </a:solidFill>
                        </a:rPr>
                        <a:t>$3.206.015.759,47 </a:t>
                      </a:r>
                      <a:endParaRPr lang="es-C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HASTA EL  31 DE DICIEMBRE DE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SUSPENDIDO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1848874"/>
                  </a:ext>
                </a:extLst>
              </a:tr>
              <a:tr h="1536877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CONVENIO 0140/2024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INSTITUTO DE TRÁNSITO DE BOYACÁ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AUNAR ESFUERZOS ENTRE EL DEPARTAMENTO DE BOYACA Y LA ALIANZA SOCIETARIA Y DE DESARROLLO EMPRESARIAL DE BOYACA PARA EL MANTENIMIENTO DE LA VIA CODIGO 55BY04 PUENTE DE BOYACA – SAMACA – EL INFIERNO (CRUCE RUTA 60), EN EL DEPARTAMENTO DE BOYACA.</a:t>
                      </a:r>
                      <a:endParaRPr lang="es-CO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$671.483.655,25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4 MESES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VIGENTE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043918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C6E08874-1B1B-85FF-2348-DB04A99ECACE}"/>
              </a:ext>
            </a:extLst>
          </p:cNvPr>
          <p:cNvSpPr/>
          <p:nvPr/>
        </p:nvSpPr>
        <p:spPr>
          <a:xfrm>
            <a:off x="3599098" y="257473"/>
            <a:ext cx="499380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CONVENIOS VIGENTES </a:t>
            </a:r>
          </a:p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1ER BIMESTRE 2025</a:t>
            </a:r>
          </a:p>
        </p:txBody>
      </p:sp>
    </p:spTree>
    <p:extLst>
      <p:ext uri="{BB962C8B-B14F-4D97-AF65-F5344CB8AC3E}">
        <p14:creationId xmlns:p14="http://schemas.microsoft.com/office/powerpoint/2010/main" val="370408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21D03-4E38-ACAB-98FD-E07775165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E24715B-00BA-8121-58D6-44156199E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52530"/>
              </p:ext>
            </p:extLst>
          </p:nvPr>
        </p:nvGraphicFramePr>
        <p:xfrm>
          <a:off x="778265" y="1562100"/>
          <a:ext cx="10635467" cy="47092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61224">
                  <a:extLst>
                    <a:ext uri="{9D8B030D-6E8A-4147-A177-3AD203B41FA5}">
                      <a16:colId xmlns:a16="http://schemas.microsoft.com/office/drawing/2014/main" val="1448701161"/>
                    </a:ext>
                  </a:extLst>
                </a:gridCol>
                <a:gridCol w="1356561">
                  <a:extLst>
                    <a:ext uri="{9D8B030D-6E8A-4147-A177-3AD203B41FA5}">
                      <a16:colId xmlns:a16="http://schemas.microsoft.com/office/drawing/2014/main" val="3840198995"/>
                    </a:ext>
                  </a:extLst>
                </a:gridCol>
                <a:gridCol w="3342138">
                  <a:extLst>
                    <a:ext uri="{9D8B030D-6E8A-4147-A177-3AD203B41FA5}">
                      <a16:colId xmlns:a16="http://schemas.microsoft.com/office/drawing/2014/main" val="2318014862"/>
                    </a:ext>
                  </a:extLst>
                </a:gridCol>
                <a:gridCol w="1431984">
                  <a:extLst>
                    <a:ext uri="{9D8B030D-6E8A-4147-A177-3AD203B41FA5}">
                      <a16:colId xmlns:a16="http://schemas.microsoft.com/office/drawing/2014/main" val="2929191936"/>
                    </a:ext>
                  </a:extLst>
                </a:gridCol>
                <a:gridCol w="954656">
                  <a:extLst>
                    <a:ext uri="{9D8B030D-6E8A-4147-A177-3AD203B41FA5}">
                      <a16:colId xmlns:a16="http://schemas.microsoft.com/office/drawing/2014/main" val="2456405585"/>
                    </a:ext>
                  </a:extLst>
                </a:gridCol>
                <a:gridCol w="1088904">
                  <a:extLst>
                    <a:ext uri="{9D8B030D-6E8A-4147-A177-3AD203B41FA5}">
                      <a16:colId xmlns:a16="http://schemas.microsoft.com/office/drawing/2014/main" val="1752293575"/>
                    </a:ext>
                  </a:extLst>
                </a:gridCol>
              </a:tblGrid>
              <a:tr h="1001974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No. CONVENIO O CONTRATO INTERAMINISTRATIVO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ENTIDAD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OBJETO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VALOR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PLAZO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ESTADO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387072"/>
                  </a:ext>
                </a:extLst>
              </a:tr>
              <a:tr h="1302567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CONTRATO 235/2025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ALCALDIA DE TUNJA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u="none" strike="noStrike" kern="1200" baseline="0" dirty="0">
                          <a:solidFill>
                            <a:schemeClr val="dk1"/>
                          </a:solidFill>
                        </a:rPr>
                        <a:t>AUNAR ESFUERZOS ENTRE LA ALCALDIA MAYOR DE TUNJA Y TIERRASUA S.A.S PARA EL MANTENIMIENTO Y RECUPERACIÓN DE LA MALLA VIAL DEL MUNICIPIO, A TRAVÉS DE LA INSTALACIÓN DE MEZCLA ASFALTICA, EN LA ZONA URBANA DE LA CIUDAD DE TUNJA</a:t>
                      </a:r>
                      <a:endParaRPr lang="es-E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u="none" strike="noStrike" kern="1200" baseline="0" dirty="0">
                          <a:solidFill>
                            <a:schemeClr val="dk1"/>
                          </a:solidFill>
                        </a:rPr>
                        <a:t>$450.000.000,00 </a:t>
                      </a:r>
                      <a:endParaRPr lang="es-C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60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VIGENTE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1848874"/>
                  </a:ext>
                </a:extLst>
              </a:tr>
              <a:tr h="1502961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CONVENIO 0657/2025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GOBERNACIÓN DE BOYACÁ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AUNAR ESFUERZOS ENTRE EL DEPARTAMENTO DE BOYACÁ Y TIERRASUA S.A.S. PARA EL FORTALECIMIENTO EN LA RED VIAL SECUNDARIA Y TERCIARIA POR MEDIO DEL MANTENIMIENTO PERIÓDICO Y RUTINARIO DE LA INFRAESTRUCTURA VIAL AÑO 2025, EN EL DEPARTAMENTO DE BOYACÁ</a:t>
                      </a:r>
                      <a:endParaRPr lang="es-CO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$5.049.996.400,00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5 MESES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VIGENTE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043918"/>
                  </a:ext>
                </a:extLst>
              </a:tr>
              <a:tr h="901777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CONTRATO  1303/2025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/>
                        <a:t>GOBERNACIÓN DE BOYACÁ</a:t>
                      </a:r>
                    </a:p>
                    <a:p>
                      <a:pPr algn="ctr"/>
                      <a:endParaRPr lang="es-C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PRESTACIÓN DE SERVICIOS PARA GARANTIZAR LA OPERACIÓN DE LA MAQUINARIA PESADA Y VEHÍCULOS LIVIANOS DE LA UNIDAD DE GESTIÓN DEL RIESGO</a:t>
                      </a:r>
                      <a:endParaRPr lang="es-CO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$1.528.756.720,00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4 MESES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VIGENTE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35807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66F9117-CF1E-92A2-1667-F6EDF651247B}"/>
              </a:ext>
            </a:extLst>
          </p:cNvPr>
          <p:cNvSpPr/>
          <p:nvPr/>
        </p:nvSpPr>
        <p:spPr>
          <a:xfrm>
            <a:off x="3599098" y="257473"/>
            <a:ext cx="499380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CONVENIOS VIGENTES </a:t>
            </a:r>
          </a:p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1ER BIMESTRE 2025</a:t>
            </a:r>
          </a:p>
        </p:txBody>
      </p:sp>
    </p:spTree>
    <p:extLst>
      <p:ext uri="{BB962C8B-B14F-4D97-AF65-F5344CB8AC3E}">
        <p14:creationId xmlns:p14="http://schemas.microsoft.com/office/powerpoint/2010/main" val="603856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8188</TotalTime>
  <Words>2753</Words>
  <Application>Microsoft Office PowerPoint</Application>
  <PresentationFormat>Panorámica</PresentationFormat>
  <Paragraphs>531</Paragraphs>
  <Slides>36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Arial </vt:lpstr>
      <vt:lpstr>Calibri</vt:lpstr>
      <vt:lpstr>Calibri Light</vt:lpstr>
      <vt:lpstr>Century Gothic</vt:lpstr>
      <vt:lpstr>Symbol</vt:lpstr>
      <vt:lpstr>Times New Roman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Carolina Pulido</cp:lastModifiedBy>
  <cp:revision>116</cp:revision>
  <dcterms:created xsi:type="dcterms:W3CDTF">2024-07-03T14:39:53Z</dcterms:created>
  <dcterms:modified xsi:type="dcterms:W3CDTF">2025-03-04T22:09:29Z</dcterms:modified>
</cp:coreProperties>
</file>