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omments/modernComment_163_A3E8FDE1.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62"/>
  </p:notesMasterIdLst>
  <p:handoutMasterIdLst>
    <p:handoutMasterId r:id="rId63"/>
  </p:handoutMasterIdLst>
  <p:sldIdLst>
    <p:sldId id="415" r:id="rId2"/>
    <p:sldId id="256" r:id="rId3"/>
    <p:sldId id="370" r:id="rId4"/>
    <p:sldId id="371" r:id="rId5"/>
    <p:sldId id="372" r:id="rId6"/>
    <p:sldId id="373" r:id="rId7"/>
    <p:sldId id="375" r:id="rId8"/>
    <p:sldId id="356" r:id="rId9"/>
    <p:sldId id="378" r:id="rId10"/>
    <p:sldId id="376" r:id="rId11"/>
    <p:sldId id="377" r:id="rId12"/>
    <p:sldId id="379" r:id="rId13"/>
    <p:sldId id="381" r:id="rId14"/>
    <p:sldId id="382" r:id="rId15"/>
    <p:sldId id="383" r:id="rId16"/>
    <p:sldId id="384" r:id="rId17"/>
    <p:sldId id="385" r:id="rId18"/>
    <p:sldId id="257" r:id="rId19"/>
    <p:sldId id="329" r:id="rId20"/>
    <p:sldId id="316" r:id="rId21"/>
    <p:sldId id="318" r:id="rId22"/>
    <p:sldId id="319" r:id="rId23"/>
    <p:sldId id="331" r:id="rId24"/>
    <p:sldId id="333" r:id="rId25"/>
    <p:sldId id="338" r:id="rId26"/>
    <p:sldId id="320" r:id="rId27"/>
    <p:sldId id="335" r:id="rId28"/>
    <p:sldId id="340" r:id="rId29"/>
    <p:sldId id="323" r:id="rId30"/>
    <p:sldId id="332" r:id="rId31"/>
    <p:sldId id="339" r:id="rId32"/>
    <p:sldId id="310" r:id="rId33"/>
    <p:sldId id="400" r:id="rId34"/>
    <p:sldId id="401" r:id="rId35"/>
    <p:sldId id="404" r:id="rId36"/>
    <p:sldId id="406" r:id="rId37"/>
    <p:sldId id="413" r:id="rId38"/>
    <p:sldId id="405" r:id="rId39"/>
    <p:sldId id="410" r:id="rId40"/>
    <p:sldId id="361" r:id="rId41"/>
    <p:sldId id="403" r:id="rId42"/>
    <p:sldId id="402" r:id="rId43"/>
    <p:sldId id="416" r:id="rId44"/>
    <p:sldId id="345" r:id="rId45"/>
    <p:sldId id="346" r:id="rId46"/>
    <p:sldId id="342" r:id="rId47"/>
    <p:sldId id="349" r:id="rId48"/>
    <p:sldId id="350" r:id="rId49"/>
    <p:sldId id="348" r:id="rId50"/>
    <p:sldId id="347" r:id="rId51"/>
    <p:sldId id="344" r:id="rId52"/>
    <p:sldId id="351" r:id="rId53"/>
    <p:sldId id="354" r:id="rId54"/>
    <p:sldId id="352" r:id="rId55"/>
    <p:sldId id="355" r:id="rId56"/>
    <p:sldId id="359" r:id="rId57"/>
    <p:sldId id="358" r:id="rId58"/>
    <p:sldId id="417" r:id="rId59"/>
    <p:sldId id="360" r:id="rId60"/>
    <p:sldId id="353" r:id="rId61"/>
  </p:sldIdLst>
  <p:sldSz cx="12192000" cy="6858000"/>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76C488-9DDF-3F55-675A-AE13F0B53038}" name="jeisson forero" initials="jf" userId="685016b6008a6bf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9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oja%20de%20c&#225;lculo%20en%20AREA%20OPERATIVA%20MAYO%20-%20JUNIO%20DE%202025"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09fe64926d0f139d/TIERRASUA%20S.A.S/SEGUIMINETO%20DIARIO%202025/COMBUSTIBLE/SEGUIMIENTO%20COMBUSTIBLE%20-%20copi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Contratos 1er Bimestre 2025</c:v>
                </c:pt>
              </c:strCache>
            </c:strRef>
          </c:tx>
          <c:explosion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FD1-413F-8A1E-69B3DF7496A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FD1-413F-8A1E-69B3DF7496A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FD1-413F-8A1E-69B3DF7496A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FD1-413F-8A1E-69B3DF7496A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FD1-413F-8A1E-69B3DF7496A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AFD1-413F-8A1E-69B3DF7496A2}"/>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3B3-4A3C-9558-31F1D1862CC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Hoja1!$A$2:$A$8</c:f>
              <c:strCache>
                <c:ptCount val="7"/>
                <c:pt idx="0">
                  <c:v>Contratos de Prestación de Servicios </c:v>
                </c:pt>
                <c:pt idx="1">
                  <c:v>Contratos de consultoria:</c:v>
                </c:pt>
                <c:pt idx="2">
                  <c:v>Contratos de Suministro</c:v>
                </c:pt>
                <c:pt idx="3">
                  <c:v>Contratos de Compraventa</c:v>
                </c:pt>
                <c:pt idx="4">
                  <c:v>Contratos de Alquiler</c:v>
                </c:pt>
                <c:pt idx="5">
                  <c:v>Contratos de Obra</c:v>
                </c:pt>
                <c:pt idx="6">
                  <c:v>TOTAL CONTRATOS: 55</c:v>
                </c:pt>
              </c:strCache>
            </c:strRef>
          </c:cat>
          <c:val>
            <c:numRef>
              <c:f>Hoja1!$B$2:$B$8</c:f>
              <c:numCache>
                <c:formatCode>General</c:formatCode>
                <c:ptCount val="7"/>
                <c:pt idx="0">
                  <c:v>45</c:v>
                </c:pt>
                <c:pt idx="1">
                  <c:v>2</c:v>
                </c:pt>
                <c:pt idx="2">
                  <c:v>4</c:v>
                </c:pt>
                <c:pt idx="3">
                  <c:v>2</c:v>
                </c:pt>
                <c:pt idx="4">
                  <c:v>0</c:v>
                </c:pt>
                <c:pt idx="5">
                  <c:v>2</c:v>
                </c:pt>
              </c:numCache>
            </c:numRef>
          </c:val>
          <c:extLst>
            <c:ext xmlns:c16="http://schemas.microsoft.com/office/drawing/2014/chart" uri="{C3380CC4-5D6E-409C-BE32-E72D297353CC}">
              <c16:uniqueId val="{00000000-3BC1-47C2-AFE3-074DADD83CA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dirty="0"/>
              <a:t>CONTRATOS A TÉRMINO FIJO</a:t>
            </a:r>
          </a:p>
        </c:rich>
      </c:tx>
      <c:overlay val="0"/>
      <c:spPr>
        <a:noFill/>
        <a:ln>
          <a:noFill/>
        </a:ln>
        <a:effectLst>
          <a:outerShdw blurRad="50800" dist="38100" dir="5400000" algn="t" rotWithShape="0">
            <a:prstClr val="black">
              <a:alpha val="40000"/>
            </a:prstClr>
          </a:outerShdw>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spPr>
            <a:effectLst>
              <a:outerShdw blurRad="63500" sx="102000" sy="102000" algn="ctr" rotWithShape="0">
                <a:prstClr val="black">
                  <a:alpha val="40000"/>
                </a:prstClr>
              </a:outerShdw>
            </a:effectLst>
          </c:spPr>
          <c:dPt>
            <c:idx val="0"/>
            <c:bubble3D val="0"/>
            <c:spPr>
              <a:solidFill>
                <a:schemeClr val="accent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5FDA-444D-A690-F80E63CA4B4F}"/>
              </c:ext>
            </c:extLst>
          </c:dPt>
          <c:dPt>
            <c:idx val="1"/>
            <c:bubble3D val="0"/>
            <c:spPr>
              <a:solidFill>
                <a:schemeClr val="accent2"/>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5FDA-444D-A690-F80E63CA4B4F}"/>
              </c:ext>
            </c:extLst>
          </c:dPt>
          <c:dPt>
            <c:idx val="2"/>
            <c:bubble3D val="0"/>
            <c:spPr>
              <a:solidFill>
                <a:schemeClr val="accent3"/>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5FDA-444D-A690-F80E63CA4B4F}"/>
              </c:ext>
            </c:extLst>
          </c:dPt>
          <c:dPt>
            <c:idx val="3"/>
            <c:bubble3D val="0"/>
            <c:spPr>
              <a:solidFill>
                <a:schemeClr val="accent4"/>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5FDA-444D-A690-F80E63CA4B4F}"/>
              </c:ext>
            </c:extLst>
          </c:dPt>
          <c:dLbls>
            <c:dLbl>
              <c:idx val="0"/>
              <c:tx>
                <c:rich>
                  <a:bodyPr/>
                  <a:lstStyle/>
                  <a:p>
                    <a:fld id="{C2AEC240-8124-4361-AEDE-9924D3E9CDAC}"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DA-444D-A690-F80E63CA4B4F}"/>
                </c:ext>
              </c:extLst>
            </c:dLbl>
            <c:dLbl>
              <c:idx val="1"/>
              <c:tx>
                <c:rich>
                  <a:bodyPr/>
                  <a:lstStyle/>
                  <a:p>
                    <a:fld id="{D436B0B6-01B5-435D-8B1F-10C365987EAE}"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DA-444D-A690-F80E63CA4B4F}"/>
                </c:ext>
              </c:extLst>
            </c:dLbl>
            <c:dLbl>
              <c:idx val="2"/>
              <c:tx>
                <c:rich>
                  <a:bodyPr/>
                  <a:lstStyle/>
                  <a:p>
                    <a:fld id="{BD4F7FB2-2755-402C-83FA-A494A1362583}" type="VALUE">
                      <a:rPr lang="en-US" smtClean="0"/>
                      <a:pPr/>
                      <a:t>[VALOR]</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FDA-444D-A690-F80E63CA4B4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3"/>
                <c:pt idx="0">
                  <c:v>TIERRASUA</c:v>
                </c:pt>
                <c:pt idx="1">
                  <c:v>GESTIÓN DEL RIESGO</c:v>
                </c:pt>
                <c:pt idx="2">
                  <c:v>INDEPORTES</c:v>
                </c:pt>
              </c:strCache>
            </c:strRef>
          </c:cat>
          <c:val>
            <c:numRef>
              <c:f>Hoja1!$B$2:$B$5</c:f>
              <c:numCache>
                <c:formatCode>General</c:formatCode>
                <c:ptCount val="4"/>
                <c:pt idx="0">
                  <c:v>71</c:v>
                </c:pt>
                <c:pt idx="1">
                  <c:v>36</c:v>
                </c:pt>
                <c:pt idx="2">
                  <c:v>4</c:v>
                </c:pt>
              </c:numCache>
            </c:numRef>
          </c:val>
          <c:extLst>
            <c:ext xmlns:c16="http://schemas.microsoft.com/office/drawing/2014/chart" uri="{C3380CC4-5D6E-409C-BE32-E72D297353CC}">
              <c16:uniqueId val="{00000008-5FDA-444D-A690-F80E63CA4B4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overlay val="0"/>
      <c:spPr>
        <a:solidFill>
          <a:schemeClr val="lt1">
            <a:lumMod val="95000"/>
            <a:alpha val="39000"/>
          </a:schemeClr>
        </a:solidFill>
        <a:ln>
          <a:noFill/>
        </a:ln>
        <a:effectLst>
          <a:outerShdw blurRad="50800" dist="38100" dir="5400000" algn="t"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64229237203102"/>
          <c:y val="0.21632169062385173"/>
          <c:w val="0.41575687199538602"/>
          <c:h val="0.67546040105552652"/>
        </c:manualLayout>
      </c:layout>
      <c:doughnutChart>
        <c:varyColors val="1"/>
        <c:ser>
          <c:idx val="0"/>
          <c:order val="0"/>
          <c:tx>
            <c:strRef>
              <c:f>Hoja1!$B$1</c:f>
              <c:strCache>
                <c:ptCount val="1"/>
                <c:pt idx="0">
                  <c:v>KILOMETROS INTERVENIDOS</c:v>
                </c:pt>
              </c:strCache>
            </c:strRef>
          </c:tx>
          <c:explosion val="3"/>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840-4F4B-94BB-D48FE4B2AC2D}"/>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840-4F4B-94BB-D48FE4B2AC2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MAYO</c:v>
                </c:pt>
                <c:pt idx="1">
                  <c:v>JUNIO</c:v>
                </c:pt>
              </c:strCache>
            </c:strRef>
          </c:cat>
          <c:val>
            <c:numRef>
              <c:f>Hoja1!$B$2:$B$3</c:f>
              <c:numCache>
                <c:formatCode>General</c:formatCode>
                <c:ptCount val="2"/>
                <c:pt idx="0">
                  <c:v>205.3</c:v>
                </c:pt>
                <c:pt idx="1">
                  <c:v>219.2</c:v>
                </c:pt>
              </c:numCache>
            </c:numRef>
          </c:val>
          <c:extLst>
            <c:ext xmlns:c16="http://schemas.microsoft.com/office/drawing/2014/chart" uri="{C3380CC4-5D6E-409C-BE32-E72D297353CC}">
              <c16:uniqueId val="{00000004-8840-4F4B-94BB-D48FE4B2AC2D}"/>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3.4840008856280635E-2"/>
          <c:y val="0.288805629474575"/>
          <c:w val="0.16304054006980778"/>
          <c:h val="0.488053303838871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568882747447789E-2"/>
          <c:y val="0.10354856399374389"/>
          <c:w val="0.57408317152489075"/>
          <c:h val="0.80540020085748809"/>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BBE-4881-BEA7-0B75E59FA61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BBE-4881-BEA7-0B75E59FA61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BBE-4881-BEA7-0B75E59FA61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CBBE-4881-BEA7-0B75E59FA61A}"/>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CBBE-4881-BEA7-0B75E59FA61A}"/>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CBBE-4881-BEA7-0B75E59FA61A}"/>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CBBE-4881-BEA7-0B75E59FA61A}"/>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CBBE-4881-BEA7-0B75E59FA61A}"/>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CBBE-4881-BEA7-0B75E59FA61A}"/>
              </c:ext>
            </c:extLst>
          </c:dPt>
          <c:dPt>
            <c:idx val="9"/>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CBBE-4881-BEA7-0B75E59FA61A}"/>
              </c:ext>
            </c:extLst>
          </c:dPt>
          <c:dLbls>
            <c:dLbl>
              <c:idx val="0"/>
              <c:delete val="1"/>
              <c:extLst>
                <c:ext xmlns:c15="http://schemas.microsoft.com/office/drawing/2012/chart" uri="{CE6537A1-D6FC-4f65-9D91-7224C49458BB}"/>
                <c:ext xmlns:c16="http://schemas.microsoft.com/office/drawing/2014/chart" uri="{C3380CC4-5D6E-409C-BE32-E72D297353CC}">
                  <c16:uniqueId val="{00000001-CBBE-4881-BEA7-0B75E59FA61A}"/>
                </c:ext>
              </c:extLst>
            </c:dLbl>
            <c:dLbl>
              <c:idx val="1"/>
              <c:layout>
                <c:manualLayout>
                  <c:x val="2.017145738779627E-3"/>
                  <c:y val="-0.147155852174771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BE-4881-BEA7-0B75E59FA61A}"/>
                </c:ext>
              </c:extLst>
            </c:dLbl>
            <c:dLbl>
              <c:idx val="2"/>
              <c:layout>
                <c:manualLayout>
                  <c:x val="4.0342914775592535E-2"/>
                  <c:y val="-0.141496011706510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BE-4881-BEA7-0B75E59FA61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 de cálculo en AREA OPERATIVA MAYO - JUNIO DE 2025]Hoja1'!$B$5:$B$14</c:f>
              <c:strCache>
                <c:ptCount val="10"/>
                <c:pt idx="0">
                  <c:v>Peajes </c:v>
                </c:pt>
                <c:pt idx="1">
                  <c:v>Sistema de GPS</c:v>
                </c:pt>
                <c:pt idx="2">
                  <c:v>Area de Mantenimiento</c:v>
                </c:pt>
                <c:pt idx="3">
                  <c:v>Combustible </c:v>
                </c:pt>
                <c:pt idx="4">
                  <c:v>Alq. Maquinaria 0657</c:v>
                </c:pt>
                <c:pt idx="5">
                  <c:v>Administrativos</c:v>
                </c:pt>
                <c:pt idx="6">
                  <c:v>Operarios G. Riesgo </c:v>
                </c:pt>
                <c:pt idx="7">
                  <c:v>Repuestos </c:v>
                </c:pt>
                <c:pt idx="8">
                  <c:v>Operarios Tierrasua</c:v>
                </c:pt>
                <c:pt idx="9">
                  <c:v>Alq. Maquinaria 1708</c:v>
                </c:pt>
              </c:strCache>
            </c:strRef>
          </c:cat>
          <c:val>
            <c:numRef>
              <c:f>'[Hoja de cálculo en AREA OPERATIVA MAYO - JUNIO DE 2025]Hoja1'!$D$5:$D$14</c:f>
              <c:numCache>
                <c:formatCode>0%</c:formatCode>
                <c:ptCount val="10"/>
                <c:pt idx="0">
                  <c:v>3.8006429656049037E-3</c:v>
                </c:pt>
                <c:pt idx="1">
                  <c:v>6.465968870911179E-3</c:v>
                </c:pt>
                <c:pt idx="2">
                  <c:v>2.8399379680036078E-2</c:v>
                </c:pt>
                <c:pt idx="3">
                  <c:v>6.3910643547567605E-2</c:v>
                </c:pt>
                <c:pt idx="4">
                  <c:v>7.4249257791180495E-2</c:v>
                </c:pt>
                <c:pt idx="5">
                  <c:v>7.9893235295776702E-2</c:v>
                </c:pt>
                <c:pt idx="6">
                  <c:v>0.15046453556418121</c:v>
                </c:pt>
                <c:pt idx="7">
                  <c:v>0.16595017381148564</c:v>
                </c:pt>
                <c:pt idx="8">
                  <c:v>0.21171599477031527</c:v>
                </c:pt>
                <c:pt idx="9">
                  <c:v>0.21515016770294093</c:v>
                </c:pt>
              </c:numCache>
            </c:numRef>
          </c:val>
          <c:extLst>
            <c:ext xmlns:c16="http://schemas.microsoft.com/office/drawing/2014/chart" uri="{C3380CC4-5D6E-409C-BE32-E72D297353CC}">
              <c16:uniqueId val="{00000014-CBBE-4881-BEA7-0B75E59FA61A}"/>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093313638367067"/>
          <c:y val="0.21572125419390834"/>
          <c:w val="0.28453787616170623"/>
          <c:h val="0.460256444252019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ESTADO DE MAQUINAS </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CC2-42A5-9F25-C7E817B62803}"/>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CC2-42A5-9F25-C7E817B6280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OPERATIVAS</c:v>
                </c:pt>
                <c:pt idx="1">
                  <c:v>NO OPERATIVAS</c:v>
                </c:pt>
              </c:strCache>
            </c:strRef>
          </c:cat>
          <c:val>
            <c:numRef>
              <c:f>Hoja1!$B$2:$B$3</c:f>
              <c:numCache>
                <c:formatCode>General</c:formatCode>
                <c:ptCount val="2"/>
                <c:pt idx="0">
                  <c:v>60</c:v>
                </c:pt>
                <c:pt idx="1">
                  <c:v>40</c:v>
                </c:pt>
              </c:numCache>
            </c:numRef>
          </c:val>
          <c:extLst>
            <c:ext xmlns:c16="http://schemas.microsoft.com/office/drawing/2014/chart" uri="{C3380CC4-5D6E-409C-BE32-E72D297353CC}">
              <c16:uniqueId val="{00000004-4CC2-42A5-9F25-C7E817B6280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CO"/>
              <a:t>GLS TOTAL</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3513648293963254"/>
          <c:y val="0.19486111111111112"/>
          <c:w val="0.86486351706036746"/>
          <c:h val="0.6435808544765238"/>
        </c:manualLayout>
      </c:layout>
      <c:lineChart>
        <c:grouping val="standard"/>
        <c:varyColors val="0"/>
        <c:ser>
          <c:idx val="0"/>
          <c:order val="0"/>
          <c:spPr>
            <a:ln w="34925" cap="rnd">
              <a:solidFill>
                <a:schemeClr val="accent6"/>
              </a:solidFill>
              <a:round/>
            </a:ln>
            <a:effectLst>
              <a:outerShdw blurRad="57150" dist="19050" dir="5400000" algn="ctr" rotWithShape="0">
                <a:srgbClr val="000000">
                  <a:alpha val="63000"/>
                </a:srgbClr>
              </a:outerShdw>
            </a:effectLst>
          </c:spPr>
          <c:marker>
            <c:symbol val="none"/>
          </c:marker>
          <c:cat>
            <c:multiLvlStrRef>
              <c:f>'CONTROL COMBUSTIBLE'!$E$598:$F$606</c:f>
              <c:multiLvlStrCache>
                <c:ptCount val="9"/>
                <c:lvl>
                  <c:pt idx="0">
                    <c:v>EX</c:v>
                  </c:pt>
                  <c:pt idx="1">
                    <c:v>CA</c:v>
                  </c:pt>
                  <c:pt idx="2">
                    <c:v> MN </c:v>
                  </c:pt>
                  <c:pt idx="3">
                    <c:v>MO</c:v>
                  </c:pt>
                  <c:pt idx="4">
                    <c:v>VO</c:v>
                  </c:pt>
                  <c:pt idx="5">
                    <c:v> CB </c:v>
                  </c:pt>
                  <c:pt idx="6">
                    <c:v>RE</c:v>
                  </c:pt>
                  <c:pt idx="7">
                    <c:v>TG</c:v>
                  </c:pt>
                  <c:pt idx="8">
                    <c:v>VI</c:v>
                  </c:pt>
                </c:lvl>
                <c:lvl>
                  <c:pt idx="0">
                    <c:v>4</c:v>
                  </c:pt>
                  <c:pt idx="1">
                    <c:v>1</c:v>
                  </c:pt>
                  <c:pt idx="2">
                    <c:v>1</c:v>
                  </c:pt>
                  <c:pt idx="3">
                    <c:v>14</c:v>
                  </c:pt>
                  <c:pt idx="4">
                    <c:v>19</c:v>
                  </c:pt>
                  <c:pt idx="5">
                    <c:v>2</c:v>
                  </c:pt>
                  <c:pt idx="6">
                    <c:v>6</c:v>
                  </c:pt>
                  <c:pt idx="7">
                    <c:v>1</c:v>
                  </c:pt>
                  <c:pt idx="8">
                    <c:v>7</c:v>
                  </c:pt>
                </c:lvl>
              </c:multiLvlStrCache>
            </c:multiLvlStrRef>
          </c:cat>
          <c:val>
            <c:numRef>
              <c:f>'CONTROL COMBUSTIBLE'!$G$598:$G$606</c:f>
              <c:numCache>
                <c:formatCode>General</c:formatCode>
                <c:ptCount val="9"/>
                <c:pt idx="0">
                  <c:v>846.02499999999998</c:v>
                </c:pt>
                <c:pt idx="1">
                  <c:v>482.03899999999993</c:v>
                </c:pt>
                <c:pt idx="2">
                  <c:v>159</c:v>
                </c:pt>
                <c:pt idx="3">
                  <c:v>2034.845</c:v>
                </c:pt>
                <c:pt idx="4" formatCode="0.000">
                  <c:v>14261.409411000013</c:v>
                </c:pt>
                <c:pt idx="5" formatCode="0.000">
                  <c:v>3352.79</c:v>
                </c:pt>
                <c:pt idx="6">
                  <c:v>3156.1080000000002</c:v>
                </c:pt>
                <c:pt idx="7">
                  <c:v>8</c:v>
                </c:pt>
                <c:pt idx="8">
                  <c:v>1215.7339999999999</c:v>
                </c:pt>
              </c:numCache>
            </c:numRef>
          </c:val>
          <c:smooth val="0"/>
          <c:extLst>
            <c:ext xmlns:c16="http://schemas.microsoft.com/office/drawing/2014/chart" uri="{C3380CC4-5D6E-409C-BE32-E72D297353CC}">
              <c16:uniqueId val="{00000000-FB9D-464A-B4F3-64790B1D6784}"/>
            </c:ext>
          </c:extLst>
        </c:ser>
        <c:dLbls>
          <c:showLegendKey val="0"/>
          <c:showVal val="0"/>
          <c:showCatName val="0"/>
          <c:showSerName val="0"/>
          <c:showPercent val="0"/>
          <c:showBubbleSize val="0"/>
        </c:dLbls>
        <c:smooth val="0"/>
        <c:axId val="1298893824"/>
        <c:axId val="1298883744"/>
      </c:lineChart>
      <c:catAx>
        <c:axId val="12988938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298883744"/>
        <c:crosses val="autoZero"/>
        <c:auto val="1"/>
        <c:lblAlgn val="ctr"/>
        <c:lblOffset val="100"/>
        <c:noMultiLvlLbl val="0"/>
      </c:catAx>
      <c:valAx>
        <c:axId val="1298883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2988938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163_A3E8FDE1.xml><?xml version="1.0" encoding="utf-8"?>
<p188:cmLst xmlns:a="http://schemas.openxmlformats.org/drawingml/2006/main" xmlns:r="http://schemas.openxmlformats.org/officeDocument/2006/relationships" xmlns:p188="http://schemas.microsoft.com/office/powerpoint/2018/8/main">
  <p188:cm id="{690B8129-3BE1-416A-9F47-624600B2623D}" authorId="{2876C488-9DDF-3F55-675A-AE13F0B53038}" created="2025-07-10T21:27:24.924">
    <pc:sldMkLst xmlns:pc="http://schemas.microsoft.com/office/powerpoint/2013/main/command">
      <pc:docMk/>
      <pc:sldMk cId="2749955553" sldId="355"/>
    </pc:sldMkLst>
    <p188:txBody>
      <a:bodyPr/>
      <a:lstStyle/>
      <a:p>
        <a:r>
          <a:rPr lang="es-CO"/>
          <a:t>Falta nomina y actualización de torta</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062089-B225-44E6-83B7-D5A0EC52F250}" type="doc">
      <dgm:prSet loTypeId="urn:microsoft.com/office/officeart/2005/8/layout/hList7" loCatId="list" qsTypeId="urn:microsoft.com/office/officeart/2005/8/quickstyle/simple1" qsCatId="simple" csTypeId="urn:microsoft.com/office/officeart/2005/8/colors/colorful5" csCatId="colorful" phldr="1"/>
      <dgm:spPr/>
    </dgm:pt>
    <dgm:pt modelId="{C35127E4-71E3-45FD-8D95-DFCBE69AD5AD}">
      <dgm:prSet phldrT="[Texto]" custT="1"/>
      <dgm:spPr/>
      <dgm:t>
        <a:bodyPr/>
        <a:lstStyle/>
        <a:p>
          <a:r>
            <a:rPr lang="es-ES" sz="2400" b="1" dirty="0"/>
            <a:t>IDEBOY</a:t>
          </a:r>
        </a:p>
        <a:p>
          <a:r>
            <a:rPr lang="es-ES" sz="2400" dirty="0"/>
            <a:t>82.16 %</a:t>
          </a:r>
          <a:endParaRPr lang="es-CO" sz="2400" dirty="0"/>
        </a:p>
      </dgm:t>
    </dgm:pt>
    <dgm:pt modelId="{C9EC187D-4045-4CFE-B513-1DF8F35B6D06}" type="parTrans" cxnId="{7BA81112-0F31-4239-9F69-793D5A841235}">
      <dgm:prSet/>
      <dgm:spPr/>
      <dgm:t>
        <a:bodyPr/>
        <a:lstStyle/>
        <a:p>
          <a:endParaRPr lang="es-CO"/>
        </a:p>
      </dgm:t>
    </dgm:pt>
    <dgm:pt modelId="{612FBB0E-6CD5-47A9-B0EF-5D0C2F75AE0A}" type="sibTrans" cxnId="{7BA81112-0F31-4239-9F69-793D5A841235}">
      <dgm:prSet/>
      <dgm:spPr/>
      <dgm:t>
        <a:bodyPr/>
        <a:lstStyle/>
        <a:p>
          <a:endParaRPr lang="es-CO"/>
        </a:p>
      </dgm:t>
    </dgm:pt>
    <dgm:pt modelId="{AD0F5CCA-0F3F-4900-B296-60FDBB090768}">
      <dgm:prSet phldrT="[Texto]" custT="1"/>
      <dgm:spPr/>
      <dgm:t>
        <a:bodyPr/>
        <a:lstStyle/>
        <a:p>
          <a:r>
            <a:rPr lang="es-ES" sz="2400" b="1" dirty="0"/>
            <a:t>ASOVIDEPAS</a:t>
          </a:r>
        </a:p>
        <a:p>
          <a:r>
            <a:rPr lang="es-ES" sz="2400" dirty="0"/>
            <a:t>14.12 %</a:t>
          </a:r>
          <a:endParaRPr lang="es-CO" sz="2400" dirty="0"/>
        </a:p>
      </dgm:t>
    </dgm:pt>
    <dgm:pt modelId="{A0B22BB3-742E-4D23-A864-3F2EBD7F2494}" type="parTrans" cxnId="{FF66B6B1-EFDA-4D2D-9852-F79C44C824DC}">
      <dgm:prSet/>
      <dgm:spPr/>
      <dgm:t>
        <a:bodyPr/>
        <a:lstStyle/>
        <a:p>
          <a:endParaRPr lang="es-CO"/>
        </a:p>
      </dgm:t>
    </dgm:pt>
    <dgm:pt modelId="{C79F83D0-361A-48B5-A0A5-3CEF96E3A145}" type="sibTrans" cxnId="{FF66B6B1-EFDA-4D2D-9852-F79C44C824DC}">
      <dgm:prSet/>
      <dgm:spPr/>
      <dgm:t>
        <a:bodyPr/>
        <a:lstStyle/>
        <a:p>
          <a:endParaRPr lang="es-CO"/>
        </a:p>
      </dgm:t>
    </dgm:pt>
    <dgm:pt modelId="{AC8DB0D0-FBF8-448D-A616-5E7E6E4773A2}">
      <dgm:prSet phldrT="[Texto]" custT="1"/>
      <dgm:spPr/>
      <dgm:t>
        <a:bodyPr/>
        <a:lstStyle/>
        <a:p>
          <a:r>
            <a:rPr lang="es-ES" sz="2400" b="1" dirty="0"/>
            <a:t>FONEXITO</a:t>
          </a:r>
        </a:p>
        <a:p>
          <a:r>
            <a:rPr lang="es-ES" sz="2400" b="0" dirty="0"/>
            <a:t>1.48%</a:t>
          </a:r>
        </a:p>
      </dgm:t>
    </dgm:pt>
    <dgm:pt modelId="{4527BB99-577F-4A30-B8CE-A56E1A6A4BE6}" type="parTrans" cxnId="{AB7FC170-D43B-489F-A32D-542DC3A0C51C}">
      <dgm:prSet/>
      <dgm:spPr/>
      <dgm:t>
        <a:bodyPr/>
        <a:lstStyle/>
        <a:p>
          <a:endParaRPr lang="es-CO"/>
        </a:p>
      </dgm:t>
    </dgm:pt>
    <dgm:pt modelId="{C57A3FD3-FD09-44EB-A4D8-F7AA9EB567CC}" type="sibTrans" cxnId="{AB7FC170-D43B-489F-A32D-542DC3A0C51C}">
      <dgm:prSet/>
      <dgm:spPr/>
      <dgm:t>
        <a:bodyPr/>
        <a:lstStyle/>
        <a:p>
          <a:endParaRPr lang="es-CO"/>
        </a:p>
      </dgm:t>
    </dgm:pt>
    <dgm:pt modelId="{9FD6AA6D-E247-4453-932A-096BF57367FB}">
      <dgm:prSet phldrT="[Texto]" custT="1"/>
      <dgm:spPr/>
      <dgm:t>
        <a:bodyPr/>
        <a:lstStyle/>
        <a:p>
          <a:r>
            <a:rPr lang="es-ES" sz="2400" b="1" dirty="0"/>
            <a:t>SUNET</a:t>
          </a:r>
        </a:p>
        <a:p>
          <a:r>
            <a:rPr lang="es-ES" sz="2400" dirty="0"/>
            <a:t>2.24%</a:t>
          </a:r>
        </a:p>
      </dgm:t>
    </dgm:pt>
    <dgm:pt modelId="{579FD24B-29D6-4D48-9E03-6FA1C0676BD8}" type="parTrans" cxnId="{89957CB9-C795-4A8F-B7C0-56E5C0239C42}">
      <dgm:prSet/>
      <dgm:spPr/>
      <dgm:t>
        <a:bodyPr/>
        <a:lstStyle/>
        <a:p>
          <a:endParaRPr lang="es-CO"/>
        </a:p>
      </dgm:t>
    </dgm:pt>
    <dgm:pt modelId="{73D8A598-D568-4209-BC79-C24CE93E427C}" type="sibTrans" cxnId="{89957CB9-C795-4A8F-B7C0-56E5C0239C42}">
      <dgm:prSet/>
      <dgm:spPr/>
      <dgm:t>
        <a:bodyPr/>
        <a:lstStyle/>
        <a:p>
          <a:endParaRPr lang="es-CO"/>
        </a:p>
      </dgm:t>
    </dgm:pt>
    <dgm:pt modelId="{453D2B3C-F21A-4C14-B1D5-A66354FEE2CD}" type="pres">
      <dgm:prSet presAssocID="{7A062089-B225-44E6-83B7-D5A0EC52F250}" presName="Name0" presStyleCnt="0">
        <dgm:presLayoutVars>
          <dgm:dir/>
          <dgm:resizeHandles val="exact"/>
        </dgm:presLayoutVars>
      </dgm:prSet>
      <dgm:spPr/>
    </dgm:pt>
    <dgm:pt modelId="{D0143166-120A-431C-BDFB-D4BAE9821BA3}" type="pres">
      <dgm:prSet presAssocID="{7A062089-B225-44E6-83B7-D5A0EC52F250}" presName="fgShape" presStyleLbl="fgShp" presStyleIdx="0" presStyleCnt="1" custScaleX="104327" custScaleY="184836"/>
      <dgm:spPr/>
    </dgm:pt>
    <dgm:pt modelId="{BDF2B15A-5074-4C3C-A242-4760B3C161B3}" type="pres">
      <dgm:prSet presAssocID="{7A062089-B225-44E6-83B7-D5A0EC52F250}" presName="linComp" presStyleCnt="0"/>
      <dgm:spPr/>
    </dgm:pt>
    <dgm:pt modelId="{10CFCA2A-C7FB-4E27-8DBC-D54625451829}" type="pres">
      <dgm:prSet presAssocID="{C35127E4-71E3-45FD-8D95-DFCBE69AD5AD}" presName="compNode" presStyleCnt="0"/>
      <dgm:spPr/>
    </dgm:pt>
    <dgm:pt modelId="{65CF01B8-3CE6-4924-B7C9-BE468F0CF31F}" type="pres">
      <dgm:prSet presAssocID="{C35127E4-71E3-45FD-8D95-DFCBE69AD5AD}" presName="bkgdShape" presStyleLbl="node1" presStyleIdx="0" presStyleCnt="4" custLinFactNeighborX="-2139" custLinFactNeighborY="2794"/>
      <dgm:spPr/>
    </dgm:pt>
    <dgm:pt modelId="{7A4B5D47-8E0A-4805-944F-19ACB0712089}" type="pres">
      <dgm:prSet presAssocID="{C35127E4-71E3-45FD-8D95-DFCBE69AD5AD}" presName="nodeTx" presStyleLbl="node1" presStyleIdx="0" presStyleCnt="4">
        <dgm:presLayoutVars>
          <dgm:bulletEnabled val="1"/>
        </dgm:presLayoutVars>
      </dgm:prSet>
      <dgm:spPr/>
    </dgm:pt>
    <dgm:pt modelId="{78B69895-BF94-4172-BA6F-B19A690FD088}" type="pres">
      <dgm:prSet presAssocID="{C35127E4-71E3-45FD-8D95-DFCBE69AD5AD}" presName="invisiNode" presStyleLbl="node1" presStyleIdx="0" presStyleCnt="4"/>
      <dgm:spPr/>
    </dgm:pt>
    <dgm:pt modelId="{B55F3234-D436-4B96-94FC-059D82780EE6}" type="pres">
      <dgm:prSet presAssocID="{C35127E4-71E3-45FD-8D95-DFCBE69AD5AD}" presName="imagNode" presStyleLbl="fgImgPlace1" presStyleIdx="0" presStyleCnt="4"/>
      <dgm:spPr>
        <a:blipFill rotWithShape="1">
          <a:blip xmlns:r="http://schemas.openxmlformats.org/officeDocument/2006/relationships" r:embed="rId1"/>
          <a:srcRect/>
          <a:stretch>
            <a:fillRect l="-4000" r="-4000"/>
          </a:stretch>
        </a:blipFill>
      </dgm:spPr>
    </dgm:pt>
    <dgm:pt modelId="{CC8D1991-6344-4E2E-9887-0F8C00F27609}" type="pres">
      <dgm:prSet presAssocID="{612FBB0E-6CD5-47A9-B0EF-5D0C2F75AE0A}" presName="sibTrans" presStyleLbl="sibTrans2D1" presStyleIdx="0" presStyleCnt="0"/>
      <dgm:spPr/>
    </dgm:pt>
    <dgm:pt modelId="{987425FE-CE40-4D0A-94E7-BAB4C17453EE}" type="pres">
      <dgm:prSet presAssocID="{AD0F5CCA-0F3F-4900-B296-60FDBB090768}" presName="compNode" presStyleCnt="0"/>
      <dgm:spPr/>
    </dgm:pt>
    <dgm:pt modelId="{1A3C56AB-9E97-4F83-B113-6120AC132A1A}" type="pres">
      <dgm:prSet presAssocID="{AD0F5CCA-0F3F-4900-B296-60FDBB090768}" presName="bkgdShape" presStyleLbl="node1" presStyleIdx="1" presStyleCnt="4"/>
      <dgm:spPr/>
    </dgm:pt>
    <dgm:pt modelId="{EA60E85D-855C-46E1-9A72-DF99EF99854C}" type="pres">
      <dgm:prSet presAssocID="{AD0F5CCA-0F3F-4900-B296-60FDBB090768}" presName="nodeTx" presStyleLbl="node1" presStyleIdx="1" presStyleCnt="4">
        <dgm:presLayoutVars>
          <dgm:bulletEnabled val="1"/>
        </dgm:presLayoutVars>
      </dgm:prSet>
      <dgm:spPr/>
    </dgm:pt>
    <dgm:pt modelId="{45FCD0D2-2B41-4393-9145-1E99B9C9CA57}" type="pres">
      <dgm:prSet presAssocID="{AD0F5CCA-0F3F-4900-B296-60FDBB090768}" presName="invisiNode" presStyleLbl="node1" presStyleIdx="1" presStyleCnt="4"/>
      <dgm:spPr/>
    </dgm:pt>
    <dgm:pt modelId="{4E5882F6-6F85-4FFD-BFFB-82EFCA689935}" type="pres">
      <dgm:prSet presAssocID="{AD0F5CCA-0F3F-4900-B296-60FDBB090768}" presName="imagNode" presStyleLbl="fgImgPlace1" presStyleIdx="1" presStyleCnt="4"/>
      <dgm:spPr>
        <a:blipFill rotWithShape="1">
          <a:blip xmlns:r="http://schemas.openxmlformats.org/officeDocument/2006/relationships" r:embed="rId2"/>
          <a:srcRect/>
          <a:stretch>
            <a:fillRect l="-4000" r="-4000"/>
          </a:stretch>
        </a:blipFill>
      </dgm:spPr>
    </dgm:pt>
    <dgm:pt modelId="{A4DBB98C-45E6-4EA7-94D2-1974EDB9C36F}" type="pres">
      <dgm:prSet presAssocID="{C79F83D0-361A-48B5-A0A5-3CEF96E3A145}" presName="sibTrans" presStyleLbl="sibTrans2D1" presStyleIdx="0" presStyleCnt="0"/>
      <dgm:spPr/>
    </dgm:pt>
    <dgm:pt modelId="{C1281DAA-1580-45BC-AD9C-D4DE554E557E}" type="pres">
      <dgm:prSet presAssocID="{9FD6AA6D-E247-4453-932A-096BF57367FB}" presName="compNode" presStyleCnt="0"/>
      <dgm:spPr/>
    </dgm:pt>
    <dgm:pt modelId="{30F7C35C-2590-4A36-B204-1B64DA538760}" type="pres">
      <dgm:prSet presAssocID="{9FD6AA6D-E247-4453-932A-096BF57367FB}" presName="bkgdShape" presStyleLbl="node1" presStyleIdx="2" presStyleCnt="4"/>
      <dgm:spPr/>
    </dgm:pt>
    <dgm:pt modelId="{A545D99B-D14D-4AE9-8320-842A0E7A8008}" type="pres">
      <dgm:prSet presAssocID="{9FD6AA6D-E247-4453-932A-096BF57367FB}" presName="nodeTx" presStyleLbl="node1" presStyleIdx="2" presStyleCnt="4">
        <dgm:presLayoutVars>
          <dgm:bulletEnabled val="1"/>
        </dgm:presLayoutVars>
      </dgm:prSet>
      <dgm:spPr/>
    </dgm:pt>
    <dgm:pt modelId="{D36BD468-C6AB-4DE1-9925-038687EB23B7}" type="pres">
      <dgm:prSet presAssocID="{9FD6AA6D-E247-4453-932A-096BF57367FB}" presName="invisiNode" presStyleLbl="node1" presStyleIdx="2" presStyleCnt="4"/>
      <dgm:spPr/>
    </dgm:pt>
    <dgm:pt modelId="{441BE820-279B-47BC-97E5-147E99403150}" type="pres">
      <dgm:prSet presAssocID="{9FD6AA6D-E247-4453-932A-096BF57367FB}" presName="imagNode" presStyleLbl="fgImgPlace1" presStyleIdx="2" presStyleCnt="4"/>
      <dgm:spPr>
        <a:blipFill rotWithShape="1">
          <a:blip xmlns:r="http://schemas.openxmlformats.org/officeDocument/2006/relationships" r:embed="rId3"/>
          <a:srcRect/>
          <a:stretch>
            <a:fillRect/>
          </a:stretch>
        </a:blipFill>
      </dgm:spPr>
    </dgm:pt>
    <dgm:pt modelId="{465BC0D5-FEB1-429F-AD20-4C64689978D0}" type="pres">
      <dgm:prSet presAssocID="{73D8A598-D568-4209-BC79-C24CE93E427C}" presName="sibTrans" presStyleLbl="sibTrans2D1" presStyleIdx="0" presStyleCnt="0"/>
      <dgm:spPr/>
    </dgm:pt>
    <dgm:pt modelId="{D7149B16-980A-4CA5-9905-5E6E7CC09469}" type="pres">
      <dgm:prSet presAssocID="{AC8DB0D0-FBF8-448D-A616-5E7E6E4773A2}" presName="compNode" presStyleCnt="0"/>
      <dgm:spPr/>
    </dgm:pt>
    <dgm:pt modelId="{55524A88-ADD5-4571-9797-68EB6F3E8368}" type="pres">
      <dgm:prSet presAssocID="{AC8DB0D0-FBF8-448D-A616-5E7E6E4773A2}" presName="bkgdShape" presStyleLbl="node1" presStyleIdx="3" presStyleCnt="4"/>
      <dgm:spPr/>
    </dgm:pt>
    <dgm:pt modelId="{9CE73633-F769-4EC2-96CD-E2C2CF6BD44B}" type="pres">
      <dgm:prSet presAssocID="{AC8DB0D0-FBF8-448D-A616-5E7E6E4773A2}" presName="nodeTx" presStyleLbl="node1" presStyleIdx="3" presStyleCnt="4">
        <dgm:presLayoutVars>
          <dgm:bulletEnabled val="1"/>
        </dgm:presLayoutVars>
      </dgm:prSet>
      <dgm:spPr/>
    </dgm:pt>
    <dgm:pt modelId="{E0EB92AA-7465-4E99-BD52-A02CEBF2C23F}" type="pres">
      <dgm:prSet presAssocID="{AC8DB0D0-FBF8-448D-A616-5E7E6E4773A2}" presName="invisiNode" presStyleLbl="node1" presStyleIdx="3" presStyleCnt="4"/>
      <dgm:spPr/>
    </dgm:pt>
    <dgm:pt modelId="{25B2D42C-5A2F-4056-BE6B-F7DEF90C76C6}" type="pres">
      <dgm:prSet presAssocID="{AC8DB0D0-FBF8-448D-A616-5E7E6E4773A2}" presName="imagNode" presStyleLbl="fgImgPlace1" presStyleIdx="3" presStyleCnt="4"/>
      <dgm:spPr>
        <a:blipFill rotWithShape="1">
          <a:blip xmlns:r="http://schemas.openxmlformats.org/officeDocument/2006/relationships" r:embed="rId4"/>
          <a:srcRect/>
          <a:stretch>
            <a:fillRect t="-13000" b="-13000"/>
          </a:stretch>
        </a:blipFill>
      </dgm:spPr>
    </dgm:pt>
  </dgm:ptLst>
  <dgm:cxnLst>
    <dgm:cxn modelId="{DC6D9500-269B-40CC-A13D-4652360D7675}" type="presOf" srcId="{612FBB0E-6CD5-47A9-B0EF-5D0C2F75AE0A}" destId="{CC8D1991-6344-4E2E-9887-0F8C00F27609}" srcOrd="0" destOrd="0" presId="urn:microsoft.com/office/officeart/2005/8/layout/hList7"/>
    <dgm:cxn modelId="{0D11D40B-D30B-4B2E-B723-607C5179E965}" type="presOf" srcId="{C35127E4-71E3-45FD-8D95-DFCBE69AD5AD}" destId="{65CF01B8-3CE6-4924-B7C9-BE468F0CF31F}" srcOrd="0" destOrd="0" presId="urn:microsoft.com/office/officeart/2005/8/layout/hList7"/>
    <dgm:cxn modelId="{8BC8870F-8B3D-4F53-9345-AEA321A1FCC3}" type="presOf" srcId="{7A062089-B225-44E6-83B7-D5A0EC52F250}" destId="{453D2B3C-F21A-4C14-B1D5-A66354FEE2CD}" srcOrd="0" destOrd="0" presId="urn:microsoft.com/office/officeart/2005/8/layout/hList7"/>
    <dgm:cxn modelId="{7BA81112-0F31-4239-9F69-793D5A841235}" srcId="{7A062089-B225-44E6-83B7-D5A0EC52F250}" destId="{C35127E4-71E3-45FD-8D95-DFCBE69AD5AD}" srcOrd="0" destOrd="0" parTransId="{C9EC187D-4045-4CFE-B513-1DF8F35B6D06}" sibTransId="{612FBB0E-6CD5-47A9-B0EF-5D0C2F75AE0A}"/>
    <dgm:cxn modelId="{20186D15-10C5-42EF-A868-EE57ECBB852A}" type="presOf" srcId="{AD0F5CCA-0F3F-4900-B296-60FDBB090768}" destId="{1A3C56AB-9E97-4F83-B113-6120AC132A1A}" srcOrd="0" destOrd="0" presId="urn:microsoft.com/office/officeart/2005/8/layout/hList7"/>
    <dgm:cxn modelId="{E191471D-3E16-4BBE-B51C-085B254C1AB3}" type="presOf" srcId="{9FD6AA6D-E247-4453-932A-096BF57367FB}" destId="{30F7C35C-2590-4A36-B204-1B64DA538760}" srcOrd="0" destOrd="0" presId="urn:microsoft.com/office/officeart/2005/8/layout/hList7"/>
    <dgm:cxn modelId="{AB7FC170-D43B-489F-A32D-542DC3A0C51C}" srcId="{7A062089-B225-44E6-83B7-D5A0EC52F250}" destId="{AC8DB0D0-FBF8-448D-A616-5E7E6E4773A2}" srcOrd="3" destOrd="0" parTransId="{4527BB99-577F-4A30-B8CE-A56E1A6A4BE6}" sibTransId="{C57A3FD3-FD09-44EB-A4D8-F7AA9EB567CC}"/>
    <dgm:cxn modelId="{3E15BF71-6B37-4355-8B35-093B1067A488}" type="presOf" srcId="{AC8DB0D0-FBF8-448D-A616-5E7E6E4773A2}" destId="{9CE73633-F769-4EC2-96CD-E2C2CF6BD44B}" srcOrd="1" destOrd="0" presId="urn:microsoft.com/office/officeart/2005/8/layout/hList7"/>
    <dgm:cxn modelId="{8DFB0B52-3A14-497D-A7D6-2B4E628252A2}" type="presOf" srcId="{C35127E4-71E3-45FD-8D95-DFCBE69AD5AD}" destId="{7A4B5D47-8E0A-4805-944F-19ACB0712089}" srcOrd="1" destOrd="0" presId="urn:microsoft.com/office/officeart/2005/8/layout/hList7"/>
    <dgm:cxn modelId="{2BE32E7D-FCF1-4F04-B3C7-13713DA28222}" type="presOf" srcId="{73D8A598-D568-4209-BC79-C24CE93E427C}" destId="{465BC0D5-FEB1-429F-AD20-4C64689978D0}" srcOrd="0" destOrd="0" presId="urn:microsoft.com/office/officeart/2005/8/layout/hList7"/>
    <dgm:cxn modelId="{26015E91-F0CE-4BD6-AA11-00163D1F7102}" type="presOf" srcId="{9FD6AA6D-E247-4453-932A-096BF57367FB}" destId="{A545D99B-D14D-4AE9-8320-842A0E7A8008}" srcOrd="1" destOrd="0" presId="urn:microsoft.com/office/officeart/2005/8/layout/hList7"/>
    <dgm:cxn modelId="{840E05AC-6966-4AE3-82B3-E4D39FEB142C}" type="presOf" srcId="{AC8DB0D0-FBF8-448D-A616-5E7E6E4773A2}" destId="{55524A88-ADD5-4571-9797-68EB6F3E8368}" srcOrd="0" destOrd="0" presId="urn:microsoft.com/office/officeart/2005/8/layout/hList7"/>
    <dgm:cxn modelId="{FF66B6B1-EFDA-4D2D-9852-F79C44C824DC}" srcId="{7A062089-B225-44E6-83B7-D5A0EC52F250}" destId="{AD0F5CCA-0F3F-4900-B296-60FDBB090768}" srcOrd="1" destOrd="0" parTransId="{A0B22BB3-742E-4D23-A864-3F2EBD7F2494}" sibTransId="{C79F83D0-361A-48B5-A0A5-3CEF96E3A145}"/>
    <dgm:cxn modelId="{89957CB9-C795-4A8F-B7C0-56E5C0239C42}" srcId="{7A062089-B225-44E6-83B7-D5A0EC52F250}" destId="{9FD6AA6D-E247-4453-932A-096BF57367FB}" srcOrd="2" destOrd="0" parTransId="{579FD24B-29D6-4D48-9E03-6FA1C0676BD8}" sibTransId="{73D8A598-D568-4209-BC79-C24CE93E427C}"/>
    <dgm:cxn modelId="{C0DE72C7-DCFB-4B55-A78F-883BBEA9AE84}" type="presOf" srcId="{C79F83D0-361A-48B5-A0A5-3CEF96E3A145}" destId="{A4DBB98C-45E6-4EA7-94D2-1974EDB9C36F}" srcOrd="0" destOrd="0" presId="urn:microsoft.com/office/officeart/2005/8/layout/hList7"/>
    <dgm:cxn modelId="{82B7E4D9-000C-4ACC-93E5-AE732AED3A36}" type="presOf" srcId="{AD0F5CCA-0F3F-4900-B296-60FDBB090768}" destId="{EA60E85D-855C-46E1-9A72-DF99EF99854C}" srcOrd="1" destOrd="0" presId="urn:microsoft.com/office/officeart/2005/8/layout/hList7"/>
    <dgm:cxn modelId="{D86B3EB2-7F73-49FA-83F5-06BA0A8EC750}" type="presParOf" srcId="{453D2B3C-F21A-4C14-B1D5-A66354FEE2CD}" destId="{D0143166-120A-431C-BDFB-D4BAE9821BA3}" srcOrd="0" destOrd="0" presId="urn:microsoft.com/office/officeart/2005/8/layout/hList7"/>
    <dgm:cxn modelId="{98F368C8-1EA9-4069-B0CA-D3201E4316AE}" type="presParOf" srcId="{453D2B3C-F21A-4C14-B1D5-A66354FEE2CD}" destId="{BDF2B15A-5074-4C3C-A242-4760B3C161B3}" srcOrd="1" destOrd="0" presId="urn:microsoft.com/office/officeart/2005/8/layout/hList7"/>
    <dgm:cxn modelId="{B0F922E2-5EA5-4B01-87C3-7CEB650265D8}" type="presParOf" srcId="{BDF2B15A-5074-4C3C-A242-4760B3C161B3}" destId="{10CFCA2A-C7FB-4E27-8DBC-D54625451829}" srcOrd="0" destOrd="0" presId="urn:microsoft.com/office/officeart/2005/8/layout/hList7"/>
    <dgm:cxn modelId="{D62FE701-BF39-4749-BB17-6E0874A10A21}" type="presParOf" srcId="{10CFCA2A-C7FB-4E27-8DBC-D54625451829}" destId="{65CF01B8-3CE6-4924-B7C9-BE468F0CF31F}" srcOrd="0" destOrd="0" presId="urn:microsoft.com/office/officeart/2005/8/layout/hList7"/>
    <dgm:cxn modelId="{6F21790F-0E11-4F8E-B31F-5215CEFD8752}" type="presParOf" srcId="{10CFCA2A-C7FB-4E27-8DBC-D54625451829}" destId="{7A4B5D47-8E0A-4805-944F-19ACB0712089}" srcOrd="1" destOrd="0" presId="urn:microsoft.com/office/officeart/2005/8/layout/hList7"/>
    <dgm:cxn modelId="{A0C9E2F4-0351-4D06-8ABB-77B7C9DD3E46}" type="presParOf" srcId="{10CFCA2A-C7FB-4E27-8DBC-D54625451829}" destId="{78B69895-BF94-4172-BA6F-B19A690FD088}" srcOrd="2" destOrd="0" presId="urn:microsoft.com/office/officeart/2005/8/layout/hList7"/>
    <dgm:cxn modelId="{DC3D8359-BC8F-4CFD-BC7E-5CB59929C58F}" type="presParOf" srcId="{10CFCA2A-C7FB-4E27-8DBC-D54625451829}" destId="{B55F3234-D436-4B96-94FC-059D82780EE6}" srcOrd="3" destOrd="0" presId="urn:microsoft.com/office/officeart/2005/8/layout/hList7"/>
    <dgm:cxn modelId="{F84D2435-08F2-43E7-A6F8-C5118D27CDE4}" type="presParOf" srcId="{BDF2B15A-5074-4C3C-A242-4760B3C161B3}" destId="{CC8D1991-6344-4E2E-9887-0F8C00F27609}" srcOrd="1" destOrd="0" presId="urn:microsoft.com/office/officeart/2005/8/layout/hList7"/>
    <dgm:cxn modelId="{50F1A6B6-BD36-4DE9-8D7D-FD249E2F94C5}" type="presParOf" srcId="{BDF2B15A-5074-4C3C-A242-4760B3C161B3}" destId="{987425FE-CE40-4D0A-94E7-BAB4C17453EE}" srcOrd="2" destOrd="0" presId="urn:microsoft.com/office/officeart/2005/8/layout/hList7"/>
    <dgm:cxn modelId="{2DC55ED6-67C0-47C2-942F-B3705405B6D6}" type="presParOf" srcId="{987425FE-CE40-4D0A-94E7-BAB4C17453EE}" destId="{1A3C56AB-9E97-4F83-B113-6120AC132A1A}" srcOrd="0" destOrd="0" presId="urn:microsoft.com/office/officeart/2005/8/layout/hList7"/>
    <dgm:cxn modelId="{A4F4BB45-5057-4FE0-A1F5-96C886155BCD}" type="presParOf" srcId="{987425FE-CE40-4D0A-94E7-BAB4C17453EE}" destId="{EA60E85D-855C-46E1-9A72-DF99EF99854C}" srcOrd="1" destOrd="0" presId="urn:microsoft.com/office/officeart/2005/8/layout/hList7"/>
    <dgm:cxn modelId="{F24586B1-4E28-4B9E-BE12-D5F33A429BD7}" type="presParOf" srcId="{987425FE-CE40-4D0A-94E7-BAB4C17453EE}" destId="{45FCD0D2-2B41-4393-9145-1E99B9C9CA57}" srcOrd="2" destOrd="0" presId="urn:microsoft.com/office/officeart/2005/8/layout/hList7"/>
    <dgm:cxn modelId="{D3D12FB1-4A55-4681-B168-1A37A9A586B6}" type="presParOf" srcId="{987425FE-CE40-4D0A-94E7-BAB4C17453EE}" destId="{4E5882F6-6F85-4FFD-BFFB-82EFCA689935}" srcOrd="3" destOrd="0" presId="urn:microsoft.com/office/officeart/2005/8/layout/hList7"/>
    <dgm:cxn modelId="{CA0161E6-5252-47C9-A5B9-F40707A9D212}" type="presParOf" srcId="{BDF2B15A-5074-4C3C-A242-4760B3C161B3}" destId="{A4DBB98C-45E6-4EA7-94D2-1974EDB9C36F}" srcOrd="3" destOrd="0" presId="urn:microsoft.com/office/officeart/2005/8/layout/hList7"/>
    <dgm:cxn modelId="{4FB86AC0-30D9-4F71-9FE1-FBFE91F670BC}" type="presParOf" srcId="{BDF2B15A-5074-4C3C-A242-4760B3C161B3}" destId="{C1281DAA-1580-45BC-AD9C-D4DE554E557E}" srcOrd="4" destOrd="0" presId="urn:microsoft.com/office/officeart/2005/8/layout/hList7"/>
    <dgm:cxn modelId="{06F9A830-96BD-4286-8779-8359CAF54AEC}" type="presParOf" srcId="{C1281DAA-1580-45BC-AD9C-D4DE554E557E}" destId="{30F7C35C-2590-4A36-B204-1B64DA538760}" srcOrd="0" destOrd="0" presId="urn:microsoft.com/office/officeart/2005/8/layout/hList7"/>
    <dgm:cxn modelId="{354E011B-1616-4172-9E7C-AB3F6A3EB6D9}" type="presParOf" srcId="{C1281DAA-1580-45BC-AD9C-D4DE554E557E}" destId="{A545D99B-D14D-4AE9-8320-842A0E7A8008}" srcOrd="1" destOrd="0" presId="urn:microsoft.com/office/officeart/2005/8/layout/hList7"/>
    <dgm:cxn modelId="{487BB648-28CC-427A-BC56-0D624B9AFF3F}" type="presParOf" srcId="{C1281DAA-1580-45BC-AD9C-D4DE554E557E}" destId="{D36BD468-C6AB-4DE1-9925-038687EB23B7}" srcOrd="2" destOrd="0" presId="urn:microsoft.com/office/officeart/2005/8/layout/hList7"/>
    <dgm:cxn modelId="{1A054ADE-EF1E-4AF8-BDD0-30E19E3A44EB}" type="presParOf" srcId="{C1281DAA-1580-45BC-AD9C-D4DE554E557E}" destId="{441BE820-279B-47BC-97E5-147E99403150}" srcOrd="3" destOrd="0" presId="urn:microsoft.com/office/officeart/2005/8/layout/hList7"/>
    <dgm:cxn modelId="{77CEC86E-46F3-41E3-BBB6-551383C730BF}" type="presParOf" srcId="{BDF2B15A-5074-4C3C-A242-4760B3C161B3}" destId="{465BC0D5-FEB1-429F-AD20-4C64689978D0}" srcOrd="5" destOrd="0" presId="urn:microsoft.com/office/officeart/2005/8/layout/hList7"/>
    <dgm:cxn modelId="{0DC8C538-9022-4062-95D9-8F83C540754A}" type="presParOf" srcId="{BDF2B15A-5074-4C3C-A242-4760B3C161B3}" destId="{D7149B16-980A-4CA5-9905-5E6E7CC09469}" srcOrd="6" destOrd="0" presId="urn:microsoft.com/office/officeart/2005/8/layout/hList7"/>
    <dgm:cxn modelId="{087EA0D0-223F-4B60-9DBF-3B47D62D65A9}" type="presParOf" srcId="{D7149B16-980A-4CA5-9905-5E6E7CC09469}" destId="{55524A88-ADD5-4571-9797-68EB6F3E8368}" srcOrd="0" destOrd="0" presId="urn:microsoft.com/office/officeart/2005/8/layout/hList7"/>
    <dgm:cxn modelId="{64A830E0-96D9-482B-BC10-B379E8C99256}" type="presParOf" srcId="{D7149B16-980A-4CA5-9905-5E6E7CC09469}" destId="{9CE73633-F769-4EC2-96CD-E2C2CF6BD44B}" srcOrd="1" destOrd="0" presId="urn:microsoft.com/office/officeart/2005/8/layout/hList7"/>
    <dgm:cxn modelId="{7F4E07DF-6764-481A-9252-558198019D59}" type="presParOf" srcId="{D7149B16-980A-4CA5-9905-5E6E7CC09469}" destId="{E0EB92AA-7465-4E99-BD52-A02CEBF2C23F}" srcOrd="2" destOrd="0" presId="urn:microsoft.com/office/officeart/2005/8/layout/hList7"/>
    <dgm:cxn modelId="{DDC8BC9E-10B3-4572-8960-F8046AC4A02B}" type="presParOf" srcId="{D7149B16-980A-4CA5-9905-5E6E7CC09469}" destId="{25B2D42C-5A2F-4056-BE6B-F7DEF90C76C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363CEA-7FFE-4386-A9CC-0599F604A88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CO"/>
        </a:p>
      </dgm:t>
    </dgm:pt>
    <dgm:pt modelId="{28573210-4AED-42AB-8626-93FC6059890B}">
      <dgm:prSet phldrT="[Texto]"/>
      <dgm:spPr/>
      <dgm:t>
        <a:bodyPr/>
        <a:lstStyle/>
        <a:p>
          <a:r>
            <a:rPr lang="es-CO" b="1" dirty="0"/>
            <a:t>Naturaleza Jurídica</a:t>
          </a:r>
        </a:p>
      </dgm:t>
    </dgm:pt>
    <dgm:pt modelId="{A979A257-67CC-455B-A781-C6D2675D5054}" type="parTrans" cxnId="{06CD4C7F-D7D0-4AE9-8151-29A21195F113}">
      <dgm:prSet/>
      <dgm:spPr/>
      <dgm:t>
        <a:bodyPr/>
        <a:lstStyle/>
        <a:p>
          <a:endParaRPr lang="es-CO"/>
        </a:p>
      </dgm:t>
    </dgm:pt>
    <dgm:pt modelId="{DF069358-BDC9-4492-A376-09CCEF6A85B4}" type="sibTrans" cxnId="{06CD4C7F-D7D0-4AE9-8151-29A21195F113}">
      <dgm:prSet/>
      <dgm:spPr/>
      <dgm:t>
        <a:bodyPr/>
        <a:lstStyle/>
        <a:p>
          <a:endParaRPr lang="es-CO"/>
        </a:p>
      </dgm:t>
    </dgm:pt>
    <dgm:pt modelId="{1B4937DF-24B9-4AE7-92EE-5B4BDBFD819F}">
      <dgm:prSet phldrT="[Texto]"/>
      <dgm:spPr/>
      <dgm:t>
        <a:bodyPr/>
        <a:lstStyle/>
        <a:p>
          <a:pPr>
            <a:buFont typeface="Arial" panose="020B0604020202020204" pitchFamily="34" charset="0"/>
            <a:buChar char="•"/>
          </a:pPr>
          <a:r>
            <a:rPr lang="es-CO" b="0" dirty="0"/>
            <a:t>Instrumentos de cooperación entre entidades públicas.</a:t>
          </a:r>
        </a:p>
      </dgm:t>
    </dgm:pt>
    <dgm:pt modelId="{00137F56-D594-4FF4-8C27-6E4D7396EFD7}" type="parTrans" cxnId="{0E8D766E-8793-4D23-943D-71CF51AE400B}">
      <dgm:prSet/>
      <dgm:spPr/>
      <dgm:t>
        <a:bodyPr/>
        <a:lstStyle/>
        <a:p>
          <a:endParaRPr lang="es-CO"/>
        </a:p>
      </dgm:t>
    </dgm:pt>
    <dgm:pt modelId="{CAE17799-346E-4D56-AA31-9B308E4F8E6E}" type="sibTrans" cxnId="{0E8D766E-8793-4D23-943D-71CF51AE400B}">
      <dgm:prSet/>
      <dgm:spPr/>
      <dgm:t>
        <a:bodyPr/>
        <a:lstStyle/>
        <a:p>
          <a:endParaRPr lang="es-CO"/>
        </a:p>
      </dgm:t>
    </dgm:pt>
    <dgm:pt modelId="{98E20EC9-34E2-4C32-89A2-7D3CEDED539E}">
      <dgm:prSet phldrT="[Texto]"/>
      <dgm:spPr/>
      <dgm:t>
        <a:bodyPr/>
        <a:lstStyle/>
        <a:p>
          <a:r>
            <a:rPr lang="es-CO" b="1" dirty="0"/>
            <a:t>Finalidad Principal</a:t>
          </a:r>
        </a:p>
      </dgm:t>
    </dgm:pt>
    <dgm:pt modelId="{A5AA35C2-5A18-4C1C-9354-79147612A099}" type="parTrans" cxnId="{40295920-2A21-441B-9CC6-5BF51D082323}">
      <dgm:prSet/>
      <dgm:spPr/>
      <dgm:t>
        <a:bodyPr/>
        <a:lstStyle/>
        <a:p>
          <a:endParaRPr lang="es-CO"/>
        </a:p>
      </dgm:t>
    </dgm:pt>
    <dgm:pt modelId="{2D0A86C3-9FD8-459F-BC63-271F565D07B4}" type="sibTrans" cxnId="{40295920-2A21-441B-9CC6-5BF51D082323}">
      <dgm:prSet/>
      <dgm:spPr/>
      <dgm:t>
        <a:bodyPr/>
        <a:lstStyle/>
        <a:p>
          <a:endParaRPr lang="es-CO"/>
        </a:p>
      </dgm:t>
    </dgm:pt>
    <dgm:pt modelId="{A3A252FC-B2FD-4872-9852-2D67FDD9BED8}">
      <dgm:prSet phldrT="[Texto]"/>
      <dgm:spPr/>
      <dgm:t>
        <a:bodyPr/>
        <a:lstStyle/>
        <a:p>
          <a:pPr>
            <a:buFont typeface="Arial" panose="020B0604020202020204" pitchFamily="34" charset="0"/>
            <a:buChar char="•"/>
          </a:pPr>
          <a:r>
            <a:rPr lang="es-ES" b="0" dirty="0"/>
            <a:t>Aunar esfuerzos, capacidades y recursos para alcanzar fines comunes.</a:t>
          </a:r>
          <a:endParaRPr lang="es-CO" b="0" dirty="0"/>
        </a:p>
      </dgm:t>
    </dgm:pt>
    <dgm:pt modelId="{7B25D5D8-AA8E-413F-80A0-35CC1DC8FAA7}" type="parTrans" cxnId="{A00E5EAB-B3CF-4476-959B-E46367968BD2}">
      <dgm:prSet/>
      <dgm:spPr/>
      <dgm:t>
        <a:bodyPr/>
        <a:lstStyle/>
        <a:p>
          <a:endParaRPr lang="es-CO"/>
        </a:p>
      </dgm:t>
    </dgm:pt>
    <dgm:pt modelId="{E8AEA0E1-42F1-4E4D-B6D9-8A7B26399980}" type="sibTrans" cxnId="{A00E5EAB-B3CF-4476-959B-E46367968BD2}">
      <dgm:prSet/>
      <dgm:spPr/>
      <dgm:t>
        <a:bodyPr/>
        <a:lstStyle/>
        <a:p>
          <a:endParaRPr lang="es-CO"/>
        </a:p>
      </dgm:t>
    </dgm:pt>
    <dgm:pt modelId="{4F9D1B22-73E8-4452-A837-04EECCAD4F5E}">
      <dgm:prSet phldrT="[Texto]"/>
      <dgm:spPr/>
      <dgm:t>
        <a:bodyPr/>
        <a:lstStyle/>
        <a:p>
          <a:r>
            <a:rPr lang="es-CO" b="1" dirty="0"/>
            <a:t>¿Rentabilidad económica?</a:t>
          </a:r>
        </a:p>
      </dgm:t>
    </dgm:pt>
    <dgm:pt modelId="{C6E84B1B-783F-48FD-878A-A5FD0131A94E}" type="parTrans" cxnId="{443F5AA6-BC7C-4475-9A5A-79CB0E6406D0}">
      <dgm:prSet/>
      <dgm:spPr/>
      <dgm:t>
        <a:bodyPr/>
        <a:lstStyle/>
        <a:p>
          <a:endParaRPr lang="es-CO"/>
        </a:p>
      </dgm:t>
    </dgm:pt>
    <dgm:pt modelId="{9A735F8F-7FDF-4A16-BB3B-0852935F9A38}" type="sibTrans" cxnId="{443F5AA6-BC7C-4475-9A5A-79CB0E6406D0}">
      <dgm:prSet/>
      <dgm:spPr/>
      <dgm:t>
        <a:bodyPr/>
        <a:lstStyle/>
        <a:p>
          <a:endParaRPr lang="es-CO"/>
        </a:p>
      </dgm:t>
    </dgm:pt>
    <dgm:pt modelId="{56B4763D-1EDA-4434-8074-9D19DA05D30F}">
      <dgm:prSet phldrT="[Texto]"/>
      <dgm:spPr/>
      <dgm:t>
        <a:bodyPr/>
        <a:lstStyle/>
        <a:p>
          <a:pPr>
            <a:buFont typeface="Arial" panose="020B0604020202020204" pitchFamily="34" charset="0"/>
            <a:buChar char="•"/>
          </a:pPr>
          <a:r>
            <a:rPr lang="es-ES" b="0" dirty="0"/>
            <a:t>No aplica el concepto de rentabilidad financiera.</a:t>
          </a:r>
          <a:endParaRPr lang="es-CO" b="0" dirty="0"/>
        </a:p>
      </dgm:t>
    </dgm:pt>
    <dgm:pt modelId="{46FB1F27-4172-4E19-84D8-0E1DED6C132A}" type="parTrans" cxnId="{D6FD89DB-2C38-48D8-B70D-DD105B104A91}">
      <dgm:prSet/>
      <dgm:spPr/>
      <dgm:t>
        <a:bodyPr/>
        <a:lstStyle/>
        <a:p>
          <a:endParaRPr lang="es-CO"/>
        </a:p>
      </dgm:t>
    </dgm:pt>
    <dgm:pt modelId="{F00823C4-E8D6-4F11-8CC6-5DD9A932C724}" type="sibTrans" cxnId="{D6FD89DB-2C38-48D8-B70D-DD105B104A91}">
      <dgm:prSet/>
      <dgm:spPr/>
      <dgm:t>
        <a:bodyPr/>
        <a:lstStyle/>
        <a:p>
          <a:endParaRPr lang="es-CO"/>
        </a:p>
      </dgm:t>
    </dgm:pt>
    <dgm:pt modelId="{EE59FFD0-5E1E-4CE9-B4A6-7F1C6D3678AA}">
      <dgm:prSet/>
      <dgm:spPr/>
      <dgm:t>
        <a:bodyPr/>
        <a:lstStyle/>
        <a:p>
          <a:pPr>
            <a:buFont typeface="Arial" panose="020B0604020202020204" pitchFamily="34" charset="0"/>
            <a:buChar char="•"/>
          </a:pPr>
          <a:r>
            <a:rPr lang="es-ES" b="0" dirty="0"/>
            <a:t>Regulados por la Ley 489 de 1998 (Art. 95).</a:t>
          </a:r>
        </a:p>
      </dgm:t>
    </dgm:pt>
    <dgm:pt modelId="{BB089CC5-9FAE-4C59-88D4-37ABA7942FDA}" type="parTrans" cxnId="{9003CC11-7790-430D-A099-E5C06BCAA670}">
      <dgm:prSet/>
      <dgm:spPr/>
      <dgm:t>
        <a:bodyPr/>
        <a:lstStyle/>
        <a:p>
          <a:endParaRPr lang="es-CO"/>
        </a:p>
      </dgm:t>
    </dgm:pt>
    <dgm:pt modelId="{6C08456C-A4E4-4598-A25E-6D71CD44932E}" type="sibTrans" cxnId="{9003CC11-7790-430D-A099-E5C06BCAA670}">
      <dgm:prSet/>
      <dgm:spPr/>
      <dgm:t>
        <a:bodyPr/>
        <a:lstStyle/>
        <a:p>
          <a:endParaRPr lang="es-CO"/>
        </a:p>
      </dgm:t>
    </dgm:pt>
    <dgm:pt modelId="{EE2AAB6C-6D0C-4776-BE10-2BDAD72B1C4E}">
      <dgm:prSet/>
      <dgm:spPr/>
      <dgm:t>
        <a:bodyPr/>
        <a:lstStyle/>
        <a:p>
          <a:pPr>
            <a:buFont typeface="Arial" panose="020B0604020202020204" pitchFamily="34" charset="0"/>
            <a:buChar char="•"/>
          </a:pPr>
          <a:r>
            <a:rPr lang="es-ES" b="0" dirty="0"/>
            <a:t>No persiguen lucro ni utilidad económica.</a:t>
          </a:r>
        </a:p>
      </dgm:t>
    </dgm:pt>
    <dgm:pt modelId="{E06F4441-8220-4D01-95A7-47625813AD41}" type="parTrans" cxnId="{A73570A5-0251-40B4-A05E-FD83C7ECFDFA}">
      <dgm:prSet/>
      <dgm:spPr/>
      <dgm:t>
        <a:bodyPr/>
        <a:lstStyle/>
        <a:p>
          <a:endParaRPr lang="es-CO"/>
        </a:p>
      </dgm:t>
    </dgm:pt>
    <dgm:pt modelId="{6A2229E7-7540-4118-8176-0ABCB4C5D479}" type="sibTrans" cxnId="{A73570A5-0251-40B4-A05E-FD83C7ECFDFA}">
      <dgm:prSet/>
      <dgm:spPr/>
      <dgm:t>
        <a:bodyPr/>
        <a:lstStyle/>
        <a:p>
          <a:endParaRPr lang="es-CO"/>
        </a:p>
      </dgm:t>
    </dgm:pt>
    <dgm:pt modelId="{812E0AF9-9E08-4E75-AF71-1DB8CA6D0D91}">
      <dgm:prSet/>
      <dgm:spPr/>
      <dgm:t>
        <a:bodyPr/>
        <a:lstStyle/>
        <a:p>
          <a:pPr>
            <a:buFont typeface="Arial" panose="020B0604020202020204" pitchFamily="34" charset="0"/>
            <a:buChar char="•"/>
          </a:pPr>
          <a:r>
            <a:rPr lang="es-ES" b="0" dirty="0"/>
            <a:t>Optimización del interés público mediante coordinación institucional.</a:t>
          </a:r>
        </a:p>
      </dgm:t>
    </dgm:pt>
    <dgm:pt modelId="{572358D2-641B-455B-B7A6-E9FA2D5FF667}" type="parTrans" cxnId="{31D942EA-31A4-4E7B-ADBC-DA9F6004DD50}">
      <dgm:prSet/>
      <dgm:spPr/>
      <dgm:t>
        <a:bodyPr/>
        <a:lstStyle/>
        <a:p>
          <a:endParaRPr lang="es-CO"/>
        </a:p>
      </dgm:t>
    </dgm:pt>
    <dgm:pt modelId="{1BE745A0-D029-4A32-8758-436219C8463D}" type="sibTrans" cxnId="{31D942EA-31A4-4E7B-ADBC-DA9F6004DD50}">
      <dgm:prSet/>
      <dgm:spPr/>
      <dgm:t>
        <a:bodyPr/>
        <a:lstStyle/>
        <a:p>
          <a:endParaRPr lang="es-CO"/>
        </a:p>
      </dgm:t>
    </dgm:pt>
    <dgm:pt modelId="{90620A9B-7C43-464F-8403-CA12451A8DD8}">
      <dgm:prSet/>
      <dgm:spPr/>
      <dgm:t>
        <a:bodyPr/>
        <a:lstStyle/>
        <a:p>
          <a:pPr>
            <a:buFont typeface="Arial" panose="020B0604020202020204" pitchFamily="34" charset="0"/>
            <a:buChar char="•"/>
          </a:pPr>
          <a:r>
            <a:rPr lang="es-CO" b="0" dirty="0"/>
            <a:t>Fortalecimiento de la eficacia administrativa (Corte Constitucional, Consejo de Estado).</a:t>
          </a:r>
        </a:p>
      </dgm:t>
    </dgm:pt>
    <dgm:pt modelId="{7644F622-B691-48F8-96E8-16A3C527186A}" type="parTrans" cxnId="{2C7971DA-68A3-4C77-80BF-8D41F0B03825}">
      <dgm:prSet/>
      <dgm:spPr/>
      <dgm:t>
        <a:bodyPr/>
        <a:lstStyle/>
        <a:p>
          <a:endParaRPr lang="es-CO"/>
        </a:p>
      </dgm:t>
    </dgm:pt>
    <dgm:pt modelId="{99809755-93BF-422C-8F8B-77E8705D3BB8}" type="sibTrans" cxnId="{2C7971DA-68A3-4C77-80BF-8D41F0B03825}">
      <dgm:prSet/>
      <dgm:spPr/>
      <dgm:t>
        <a:bodyPr/>
        <a:lstStyle/>
        <a:p>
          <a:endParaRPr lang="es-CO"/>
        </a:p>
      </dgm:t>
    </dgm:pt>
    <dgm:pt modelId="{46E0C1FD-637A-47F9-AADA-0B500961983C}">
      <dgm:prSet/>
      <dgm:spPr/>
      <dgm:t>
        <a:bodyPr/>
        <a:lstStyle/>
        <a:p>
          <a:pPr>
            <a:buFont typeface="Arial" panose="020B0604020202020204" pitchFamily="34" charset="0"/>
            <a:buChar char="•"/>
          </a:pPr>
          <a:r>
            <a:rPr lang="es-ES" b="0" dirty="0"/>
            <a:t>No existe relación comercial ni contrato oneroso entre partes.</a:t>
          </a:r>
        </a:p>
      </dgm:t>
    </dgm:pt>
    <dgm:pt modelId="{40254ED5-4155-46EC-816E-4B6BB75C66C0}" type="parTrans" cxnId="{E9403FC7-F0FC-44FC-905D-164DFE291EA2}">
      <dgm:prSet/>
      <dgm:spPr/>
      <dgm:t>
        <a:bodyPr/>
        <a:lstStyle/>
        <a:p>
          <a:endParaRPr lang="es-CO"/>
        </a:p>
      </dgm:t>
    </dgm:pt>
    <dgm:pt modelId="{32C74038-DD59-4772-BFFF-C640DDDF2F05}" type="sibTrans" cxnId="{E9403FC7-F0FC-44FC-905D-164DFE291EA2}">
      <dgm:prSet/>
      <dgm:spPr/>
      <dgm:t>
        <a:bodyPr/>
        <a:lstStyle/>
        <a:p>
          <a:endParaRPr lang="es-CO"/>
        </a:p>
      </dgm:t>
    </dgm:pt>
    <dgm:pt modelId="{5C0CB024-B1D9-4262-ABD0-7B3CD0F63BB3}">
      <dgm:prSet/>
      <dgm:spPr/>
      <dgm:t>
        <a:bodyPr/>
        <a:lstStyle/>
        <a:p>
          <a:pPr>
            <a:buFont typeface="Arial" panose="020B0604020202020204" pitchFamily="34" charset="0"/>
            <a:buChar char="•"/>
          </a:pPr>
          <a:r>
            <a:rPr lang="es-ES" b="0" dirty="0"/>
            <a:t>Hablar de “rentabilidad” desnaturaliza su finalidad pública.</a:t>
          </a:r>
        </a:p>
      </dgm:t>
    </dgm:pt>
    <dgm:pt modelId="{208D24D7-AB5E-4777-9DD7-E596541BA8E7}" type="parTrans" cxnId="{1A38A3B1-D8B3-4343-835E-6E7442563668}">
      <dgm:prSet/>
      <dgm:spPr/>
      <dgm:t>
        <a:bodyPr/>
        <a:lstStyle/>
        <a:p>
          <a:endParaRPr lang="es-CO"/>
        </a:p>
      </dgm:t>
    </dgm:pt>
    <dgm:pt modelId="{D6322CBD-344D-4DD1-9497-F3E851BC3D0F}" type="sibTrans" cxnId="{1A38A3B1-D8B3-4343-835E-6E7442563668}">
      <dgm:prSet/>
      <dgm:spPr/>
      <dgm:t>
        <a:bodyPr/>
        <a:lstStyle/>
        <a:p>
          <a:endParaRPr lang="es-CO"/>
        </a:p>
      </dgm:t>
    </dgm:pt>
    <dgm:pt modelId="{4292F80C-C2B9-4DFC-A667-EBECB87E170C}">
      <dgm:prSet/>
      <dgm:spPr/>
      <dgm:t>
        <a:bodyPr/>
        <a:lstStyle/>
        <a:p>
          <a:pPr>
            <a:buNone/>
          </a:pPr>
          <a:r>
            <a:rPr lang="es-CO" b="1" dirty="0"/>
            <a:t>Enfoque Correcto: Valor Público</a:t>
          </a:r>
          <a:endParaRPr lang="es-ES" b="1" dirty="0"/>
        </a:p>
      </dgm:t>
    </dgm:pt>
    <dgm:pt modelId="{4E5795A7-0282-4126-91D0-DBD59BC776FD}" type="parTrans" cxnId="{1B8F47F8-9E6F-4D1C-8818-9511594E2329}">
      <dgm:prSet/>
      <dgm:spPr/>
      <dgm:t>
        <a:bodyPr/>
        <a:lstStyle/>
        <a:p>
          <a:endParaRPr lang="es-CO"/>
        </a:p>
      </dgm:t>
    </dgm:pt>
    <dgm:pt modelId="{83D9B5D9-89E8-46FF-956A-F17C53F700A6}" type="sibTrans" cxnId="{1B8F47F8-9E6F-4D1C-8818-9511594E2329}">
      <dgm:prSet/>
      <dgm:spPr/>
      <dgm:t>
        <a:bodyPr/>
        <a:lstStyle/>
        <a:p>
          <a:endParaRPr lang="es-CO"/>
        </a:p>
      </dgm:t>
    </dgm:pt>
    <dgm:pt modelId="{603ECBAB-D5EB-4D29-8E2A-6940462E3147}">
      <dgm:prSet/>
      <dgm:spPr/>
      <dgm:t>
        <a:bodyPr/>
        <a:lstStyle/>
        <a:p>
          <a:pPr>
            <a:buFont typeface="Arial" panose="020B0604020202020204" pitchFamily="34" charset="0"/>
            <a:buChar char="•"/>
          </a:pPr>
          <a:r>
            <a:rPr lang="es-ES" b="0" dirty="0"/>
            <a:t>Evaluación desde indicadores como:
Eficiencia y eficacia en la ejecución
Impacto social
Pertinencia y sostenibilidad
Fortalecimiento institucional</a:t>
          </a:r>
        </a:p>
      </dgm:t>
    </dgm:pt>
    <dgm:pt modelId="{562D4549-C4DD-4C8E-8DE1-1BA7F1FED8EF}" type="parTrans" cxnId="{3A7ACF89-0188-4B5E-B0C1-129EEBF6C4F3}">
      <dgm:prSet/>
      <dgm:spPr/>
      <dgm:t>
        <a:bodyPr/>
        <a:lstStyle/>
        <a:p>
          <a:endParaRPr lang="es-CO"/>
        </a:p>
      </dgm:t>
    </dgm:pt>
    <dgm:pt modelId="{FC6AE1AB-E5D8-4BED-8C9E-202D578CC9E5}" type="sibTrans" cxnId="{3A7ACF89-0188-4B5E-B0C1-129EEBF6C4F3}">
      <dgm:prSet/>
      <dgm:spPr/>
      <dgm:t>
        <a:bodyPr/>
        <a:lstStyle/>
        <a:p>
          <a:endParaRPr lang="es-CO"/>
        </a:p>
      </dgm:t>
    </dgm:pt>
    <dgm:pt modelId="{2A25C1F6-F024-4B9D-9F4C-6D5C1C6DCECB}" type="pres">
      <dgm:prSet presAssocID="{F6363CEA-7FFE-4386-A9CC-0599F604A885}" presName="Name0" presStyleCnt="0">
        <dgm:presLayoutVars>
          <dgm:dir/>
          <dgm:animLvl val="lvl"/>
          <dgm:resizeHandles val="exact"/>
        </dgm:presLayoutVars>
      </dgm:prSet>
      <dgm:spPr/>
    </dgm:pt>
    <dgm:pt modelId="{DF3A99EC-8595-45E7-93A2-79CCA35187DF}" type="pres">
      <dgm:prSet presAssocID="{28573210-4AED-42AB-8626-93FC6059890B}" presName="composite" presStyleCnt="0"/>
      <dgm:spPr/>
    </dgm:pt>
    <dgm:pt modelId="{FF7CCB4C-3F4D-4FF7-B23E-36B6F006572F}" type="pres">
      <dgm:prSet presAssocID="{28573210-4AED-42AB-8626-93FC6059890B}" presName="parTx" presStyleLbl="alignNode1" presStyleIdx="0" presStyleCnt="4">
        <dgm:presLayoutVars>
          <dgm:chMax val="0"/>
          <dgm:chPref val="0"/>
          <dgm:bulletEnabled val="1"/>
        </dgm:presLayoutVars>
      </dgm:prSet>
      <dgm:spPr/>
    </dgm:pt>
    <dgm:pt modelId="{9FE1FF18-A008-4102-858C-817CBE7BD2FA}" type="pres">
      <dgm:prSet presAssocID="{28573210-4AED-42AB-8626-93FC6059890B}" presName="desTx" presStyleLbl="alignAccFollowNode1" presStyleIdx="0" presStyleCnt="4">
        <dgm:presLayoutVars>
          <dgm:bulletEnabled val="1"/>
        </dgm:presLayoutVars>
      </dgm:prSet>
      <dgm:spPr/>
    </dgm:pt>
    <dgm:pt modelId="{55373595-FE2B-4263-9A80-125B9DAB7224}" type="pres">
      <dgm:prSet presAssocID="{DF069358-BDC9-4492-A376-09CCEF6A85B4}" presName="space" presStyleCnt="0"/>
      <dgm:spPr/>
    </dgm:pt>
    <dgm:pt modelId="{8DAEBC71-D24C-4A5C-B933-2950DE8083D7}" type="pres">
      <dgm:prSet presAssocID="{98E20EC9-34E2-4C32-89A2-7D3CEDED539E}" presName="composite" presStyleCnt="0"/>
      <dgm:spPr/>
    </dgm:pt>
    <dgm:pt modelId="{B1EC7437-F429-4D2A-8F07-5D4FAFB964A1}" type="pres">
      <dgm:prSet presAssocID="{98E20EC9-34E2-4C32-89A2-7D3CEDED539E}" presName="parTx" presStyleLbl="alignNode1" presStyleIdx="1" presStyleCnt="4">
        <dgm:presLayoutVars>
          <dgm:chMax val="0"/>
          <dgm:chPref val="0"/>
          <dgm:bulletEnabled val="1"/>
        </dgm:presLayoutVars>
      </dgm:prSet>
      <dgm:spPr/>
    </dgm:pt>
    <dgm:pt modelId="{10490480-54A0-46E4-8CBE-7637769629EE}" type="pres">
      <dgm:prSet presAssocID="{98E20EC9-34E2-4C32-89A2-7D3CEDED539E}" presName="desTx" presStyleLbl="alignAccFollowNode1" presStyleIdx="1" presStyleCnt="4">
        <dgm:presLayoutVars>
          <dgm:bulletEnabled val="1"/>
        </dgm:presLayoutVars>
      </dgm:prSet>
      <dgm:spPr/>
    </dgm:pt>
    <dgm:pt modelId="{1651081A-1C62-4995-A103-2D7D1AB220E4}" type="pres">
      <dgm:prSet presAssocID="{2D0A86C3-9FD8-459F-BC63-271F565D07B4}" presName="space" presStyleCnt="0"/>
      <dgm:spPr/>
    </dgm:pt>
    <dgm:pt modelId="{70BF0FF3-653A-4ED6-B865-1D3A80CAB229}" type="pres">
      <dgm:prSet presAssocID="{4F9D1B22-73E8-4452-A837-04EECCAD4F5E}" presName="composite" presStyleCnt="0"/>
      <dgm:spPr/>
    </dgm:pt>
    <dgm:pt modelId="{2A64A33B-814E-4B58-B75D-8156ED3EF7C9}" type="pres">
      <dgm:prSet presAssocID="{4F9D1B22-73E8-4452-A837-04EECCAD4F5E}" presName="parTx" presStyleLbl="alignNode1" presStyleIdx="2" presStyleCnt="4">
        <dgm:presLayoutVars>
          <dgm:chMax val="0"/>
          <dgm:chPref val="0"/>
          <dgm:bulletEnabled val="1"/>
        </dgm:presLayoutVars>
      </dgm:prSet>
      <dgm:spPr/>
    </dgm:pt>
    <dgm:pt modelId="{8954D70A-A638-46BB-BE5B-DE785315B9AE}" type="pres">
      <dgm:prSet presAssocID="{4F9D1B22-73E8-4452-A837-04EECCAD4F5E}" presName="desTx" presStyleLbl="alignAccFollowNode1" presStyleIdx="2" presStyleCnt="4">
        <dgm:presLayoutVars>
          <dgm:bulletEnabled val="1"/>
        </dgm:presLayoutVars>
      </dgm:prSet>
      <dgm:spPr/>
    </dgm:pt>
    <dgm:pt modelId="{452F4F1B-1C5B-420F-86DC-12EA08E9D4D1}" type="pres">
      <dgm:prSet presAssocID="{9A735F8F-7FDF-4A16-BB3B-0852935F9A38}" presName="space" presStyleCnt="0"/>
      <dgm:spPr/>
    </dgm:pt>
    <dgm:pt modelId="{3F4A0936-D5CF-4568-8C4C-8977ADB72306}" type="pres">
      <dgm:prSet presAssocID="{4292F80C-C2B9-4DFC-A667-EBECB87E170C}" presName="composite" presStyleCnt="0"/>
      <dgm:spPr/>
    </dgm:pt>
    <dgm:pt modelId="{0025091C-8111-46CC-AF65-9BEED5B9EC93}" type="pres">
      <dgm:prSet presAssocID="{4292F80C-C2B9-4DFC-A667-EBECB87E170C}" presName="parTx" presStyleLbl="alignNode1" presStyleIdx="3" presStyleCnt="4">
        <dgm:presLayoutVars>
          <dgm:chMax val="0"/>
          <dgm:chPref val="0"/>
          <dgm:bulletEnabled val="1"/>
        </dgm:presLayoutVars>
      </dgm:prSet>
      <dgm:spPr/>
    </dgm:pt>
    <dgm:pt modelId="{B23EF5E4-9E0D-44AE-B940-35110A3B9B64}" type="pres">
      <dgm:prSet presAssocID="{4292F80C-C2B9-4DFC-A667-EBECB87E170C}" presName="desTx" presStyleLbl="alignAccFollowNode1" presStyleIdx="3" presStyleCnt="4">
        <dgm:presLayoutVars>
          <dgm:bulletEnabled val="1"/>
        </dgm:presLayoutVars>
      </dgm:prSet>
      <dgm:spPr/>
    </dgm:pt>
  </dgm:ptLst>
  <dgm:cxnLst>
    <dgm:cxn modelId="{88174D11-AA14-43CD-934B-0D2BC6B348DE}" type="presOf" srcId="{4292F80C-C2B9-4DFC-A667-EBECB87E170C}" destId="{0025091C-8111-46CC-AF65-9BEED5B9EC93}" srcOrd="0" destOrd="0" presId="urn:microsoft.com/office/officeart/2005/8/layout/hList1"/>
    <dgm:cxn modelId="{9003CC11-7790-430D-A099-E5C06BCAA670}" srcId="{28573210-4AED-42AB-8626-93FC6059890B}" destId="{EE59FFD0-5E1E-4CE9-B4A6-7F1C6D3678AA}" srcOrd="1" destOrd="0" parTransId="{BB089CC5-9FAE-4C59-88D4-37ABA7942FDA}" sibTransId="{6C08456C-A4E4-4598-A25E-6D71CD44932E}"/>
    <dgm:cxn modelId="{48D8DA14-70EB-482B-A113-23F4710068A7}" type="presOf" srcId="{1B4937DF-24B9-4AE7-92EE-5B4BDBFD819F}" destId="{9FE1FF18-A008-4102-858C-817CBE7BD2FA}" srcOrd="0" destOrd="0" presId="urn:microsoft.com/office/officeart/2005/8/layout/hList1"/>
    <dgm:cxn modelId="{40295920-2A21-441B-9CC6-5BF51D082323}" srcId="{F6363CEA-7FFE-4386-A9CC-0599F604A885}" destId="{98E20EC9-34E2-4C32-89A2-7D3CEDED539E}" srcOrd="1" destOrd="0" parTransId="{A5AA35C2-5A18-4C1C-9354-79147612A099}" sibTransId="{2D0A86C3-9FD8-459F-BC63-271F565D07B4}"/>
    <dgm:cxn modelId="{63E1D72C-B647-4C9B-91A9-0EED831E4273}" type="presOf" srcId="{EE59FFD0-5E1E-4CE9-B4A6-7F1C6D3678AA}" destId="{9FE1FF18-A008-4102-858C-817CBE7BD2FA}" srcOrd="0" destOrd="1" presId="urn:microsoft.com/office/officeart/2005/8/layout/hList1"/>
    <dgm:cxn modelId="{46FF1665-23BD-43FC-B57E-22BFB0FD597D}" type="presOf" srcId="{28573210-4AED-42AB-8626-93FC6059890B}" destId="{FF7CCB4C-3F4D-4FF7-B23E-36B6F006572F}" srcOrd="0" destOrd="0" presId="urn:microsoft.com/office/officeart/2005/8/layout/hList1"/>
    <dgm:cxn modelId="{0E8D766E-8793-4D23-943D-71CF51AE400B}" srcId="{28573210-4AED-42AB-8626-93FC6059890B}" destId="{1B4937DF-24B9-4AE7-92EE-5B4BDBFD819F}" srcOrd="0" destOrd="0" parTransId="{00137F56-D594-4FF4-8C27-6E4D7396EFD7}" sibTransId="{CAE17799-346E-4D56-AA31-9B308E4F8E6E}"/>
    <dgm:cxn modelId="{93830F57-C498-49BB-8C31-5F79ADE9E300}" type="presOf" srcId="{603ECBAB-D5EB-4D29-8E2A-6940462E3147}" destId="{B23EF5E4-9E0D-44AE-B940-35110A3B9B64}" srcOrd="0" destOrd="0" presId="urn:microsoft.com/office/officeart/2005/8/layout/hList1"/>
    <dgm:cxn modelId="{06CD4C7F-D7D0-4AE9-8151-29A21195F113}" srcId="{F6363CEA-7FFE-4386-A9CC-0599F604A885}" destId="{28573210-4AED-42AB-8626-93FC6059890B}" srcOrd="0" destOrd="0" parTransId="{A979A257-67CC-455B-A781-C6D2675D5054}" sibTransId="{DF069358-BDC9-4492-A376-09CCEF6A85B4}"/>
    <dgm:cxn modelId="{580BAF87-8CEC-4866-82CC-7AE9FDDBD64B}" type="presOf" srcId="{90620A9B-7C43-464F-8403-CA12451A8DD8}" destId="{10490480-54A0-46E4-8CBE-7637769629EE}" srcOrd="0" destOrd="2" presId="urn:microsoft.com/office/officeart/2005/8/layout/hList1"/>
    <dgm:cxn modelId="{3A7ACF89-0188-4B5E-B0C1-129EEBF6C4F3}" srcId="{4292F80C-C2B9-4DFC-A667-EBECB87E170C}" destId="{603ECBAB-D5EB-4D29-8E2A-6940462E3147}" srcOrd="0" destOrd="0" parTransId="{562D4549-C4DD-4C8E-8DE1-1BA7F1FED8EF}" sibTransId="{FC6AE1AB-E5D8-4BED-8C9E-202D578CC9E5}"/>
    <dgm:cxn modelId="{698B4A9E-136A-4A08-9F10-A0FB5FCA9ED4}" type="presOf" srcId="{5C0CB024-B1D9-4262-ABD0-7B3CD0F63BB3}" destId="{8954D70A-A638-46BB-BE5B-DE785315B9AE}" srcOrd="0" destOrd="2" presId="urn:microsoft.com/office/officeart/2005/8/layout/hList1"/>
    <dgm:cxn modelId="{51991DA2-4941-4483-A470-BE603E46F936}" type="presOf" srcId="{4F9D1B22-73E8-4452-A837-04EECCAD4F5E}" destId="{2A64A33B-814E-4B58-B75D-8156ED3EF7C9}" srcOrd="0" destOrd="0" presId="urn:microsoft.com/office/officeart/2005/8/layout/hList1"/>
    <dgm:cxn modelId="{A73570A5-0251-40B4-A05E-FD83C7ECFDFA}" srcId="{28573210-4AED-42AB-8626-93FC6059890B}" destId="{EE2AAB6C-6D0C-4776-BE10-2BDAD72B1C4E}" srcOrd="2" destOrd="0" parTransId="{E06F4441-8220-4D01-95A7-47625813AD41}" sibTransId="{6A2229E7-7540-4118-8176-0ABCB4C5D479}"/>
    <dgm:cxn modelId="{443F5AA6-BC7C-4475-9A5A-79CB0E6406D0}" srcId="{F6363CEA-7FFE-4386-A9CC-0599F604A885}" destId="{4F9D1B22-73E8-4452-A837-04EECCAD4F5E}" srcOrd="2" destOrd="0" parTransId="{C6E84B1B-783F-48FD-878A-A5FD0131A94E}" sibTransId="{9A735F8F-7FDF-4A16-BB3B-0852935F9A38}"/>
    <dgm:cxn modelId="{006B69A8-73A4-456A-8D1F-80B3CAB1C670}" type="presOf" srcId="{812E0AF9-9E08-4E75-AF71-1DB8CA6D0D91}" destId="{10490480-54A0-46E4-8CBE-7637769629EE}" srcOrd="0" destOrd="1" presId="urn:microsoft.com/office/officeart/2005/8/layout/hList1"/>
    <dgm:cxn modelId="{0032B6AA-3453-4A69-AF84-272D9E269811}" type="presOf" srcId="{46E0C1FD-637A-47F9-AADA-0B500961983C}" destId="{8954D70A-A638-46BB-BE5B-DE785315B9AE}" srcOrd="0" destOrd="1" presId="urn:microsoft.com/office/officeart/2005/8/layout/hList1"/>
    <dgm:cxn modelId="{A00E5EAB-B3CF-4476-959B-E46367968BD2}" srcId="{98E20EC9-34E2-4C32-89A2-7D3CEDED539E}" destId="{A3A252FC-B2FD-4872-9852-2D67FDD9BED8}" srcOrd="0" destOrd="0" parTransId="{7B25D5D8-AA8E-413F-80A0-35CC1DC8FAA7}" sibTransId="{E8AEA0E1-42F1-4E4D-B6D9-8A7B26399980}"/>
    <dgm:cxn modelId="{86EFB4AF-D5EB-4D79-B57F-1BA28F797948}" type="presOf" srcId="{98E20EC9-34E2-4C32-89A2-7D3CEDED539E}" destId="{B1EC7437-F429-4D2A-8F07-5D4FAFB964A1}" srcOrd="0" destOrd="0" presId="urn:microsoft.com/office/officeart/2005/8/layout/hList1"/>
    <dgm:cxn modelId="{4B889BB1-F8CE-41DF-A2FF-D9D559A70895}" type="presOf" srcId="{EE2AAB6C-6D0C-4776-BE10-2BDAD72B1C4E}" destId="{9FE1FF18-A008-4102-858C-817CBE7BD2FA}" srcOrd="0" destOrd="2" presId="urn:microsoft.com/office/officeart/2005/8/layout/hList1"/>
    <dgm:cxn modelId="{1A38A3B1-D8B3-4343-835E-6E7442563668}" srcId="{4F9D1B22-73E8-4452-A837-04EECCAD4F5E}" destId="{5C0CB024-B1D9-4262-ABD0-7B3CD0F63BB3}" srcOrd="2" destOrd="0" parTransId="{208D24D7-AB5E-4777-9DD7-E596541BA8E7}" sibTransId="{D6322CBD-344D-4DD1-9497-F3E851BC3D0F}"/>
    <dgm:cxn modelId="{06FEE7BB-D647-43D3-8F96-AC8A05D5ED41}" type="presOf" srcId="{56B4763D-1EDA-4434-8074-9D19DA05D30F}" destId="{8954D70A-A638-46BB-BE5B-DE785315B9AE}" srcOrd="0" destOrd="0" presId="urn:microsoft.com/office/officeart/2005/8/layout/hList1"/>
    <dgm:cxn modelId="{51B767BD-1B6C-429C-BB1E-BF4A947DB231}" type="presOf" srcId="{A3A252FC-B2FD-4872-9852-2D67FDD9BED8}" destId="{10490480-54A0-46E4-8CBE-7637769629EE}" srcOrd="0" destOrd="0" presId="urn:microsoft.com/office/officeart/2005/8/layout/hList1"/>
    <dgm:cxn modelId="{E9403FC7-F0FC-44FC-905D-164DFE291EA2}" srcId="{4F9D1B22-73E8-4452-A837-04EECCAD4F5E}" destId="{46E0C1FD-637A-47F9-AADA-0B500961983C}" srcOrd="1" destOrd="0" parTransId="{40254ED5-4155-46EC-816E-4B6BB75C66C0}" sibTransId="{32C74038-DD59-4772-BFFF-C640DDDF2F05}"/>
    <dgm:cxn modelId="{78EABED9-8A04-46A4-AD6F-02D7D140EC22}" type="presOf" srcId="{F6363CEA-7FFE-4386-A9CC-0599F604A885}" destId="{2A25C1F6-F024-4B9D-9F4C-6D5C1C6DCECB}" srcOrd="0" destOrd="0" presId="urn:microsoft.com/office/officeart/2005/8/layout/hList1"/>
    <dgm:cxn modelId="{2C7971DA-68A3-4C77-80BF-8D41F0B03825}" srcId="{98E20EC9-34E2-4C32-89A2-7D3CEDED539E}" destId="{90620A9B-7C43-464F-8403-CA12451A8DD8}" srcOrd="2" destOrd="0" parTransId="{7644F622-B691-48F8-96E8-16A3C527186A}" sibTransId="{99809755-93BF-422C-8F8B-77E8705D3BB8}"/>
    <dgm:cxn modelId="{D6FD89DB-2C38-48D8-B70D-DD105B104A91}" srcId="{4F9D1B22-73E8-4452-A837-04EECCAD4F5E}" destId="{56B4763D-1EDA-4434-8074-9D19DA05D30F}" srcOrd="0" destOrd="0" parTransId="{46FB1F27-4172-4E19-84D8-0E1DED6C132A}" sibTransId="{F00823C4-E8D6-4F11-8CC6-5DD9A932C724}"/>
    <dgm:cxn modelId="{31D942EA-31A4-4E7B-ADBC-DA9F6004DD50}" srcId="{98E20EC9-34E2-4C32-89A2-7D3CEDED539E}" destId="{812E0AF9-9E08-4E75-AF71-1DB8CA6D0D91}" srcOrd="1" destOrd="0" parTransId="{572358D2-641B-455B-B7A6-E9FA2D5FF667}" sibTransId="{1BE745A0-D029-4A32-8758-436219C8463D}"/>
    <dgm:cxn modelId="{1B8F47F8-9E6F-4D1C-8818-9511594E2329}" srcId="{F6363CEA-7FFE-4386-A9CC-0599F604A885}" destId="{4292F80C-C2B9-4DFC-A667-EBECB87E170C}" srcOrd="3" destOrd="0" parTransId="{4E5795A7-0282-4126-91D0-DBD59BC776FD}" sibTransId="{83D9B5D9-89E8-46FF-956A-F17C53F700A6}"/>
    <dgm:cxn modelId="{9885B75E-AF8B-4CC4-8436-6BEC5E89E806}" type="presParOf" srcId="{2A25C1F6-F024-4B9D-9F4C-6D5C1C6DCECB}" destId="{DF3A99EC-8595-45E7-93A2-79CCA35187DF}" srcOrd="0" destOrd="0" presId="urn:microsoft.com/office/officeart/2005/8/layout/hList1"/>
    <dgm:cxn modelId="{5B1EEB53-66CB-4D26-B713-78B4487DAE40}" type="presParOf" srcId="{DF3A99EC-8595-45E7-93A2-79CCA35187DF}" destId="{FF7CCB4C-3F4D-4FF7-B23E-36B6F006572F}" srcOrd="0" destOrd="0" presId="urn:microsoft.com/office/officeart/2005/8/layout/hList1"/>
    <dgm:cxn modelId="{8ADAF6C7-5776-4198-A646-ED173D3A6ED8}" type="presParOf" srcId="{DF3A99EC-8595-45E7-93A2-79CCA35187DF}" destId="{9FE1FF18-A008-4102-858C-817CBE7BD2FA}" srcOrd="1" destOrd="0" presId="urn:microsoft.com/office/officeart/2005/8/layout/hList1"/>
    <dgm:cxn modelId="{B6A5927D-D421-4A23-A523-65C5850B0880}" type="presParOf" srcId="{2A25C1F6-F024-4B9D-9F4C-6D5C1C6DCECB}" destId="{55373595-FE2B-4263-9A80-125B9DAB7224}" srcOrd="1" destOrd="0" presId="urn:microsoft.com/office/officeart/2005/8/layout/hList1"/>
    <dgm:cxn modelId="{ABB6BF22-9564-4409-B922-FE0D8719ED06}" type="presParOf" srcId="{2A25C1F6-F024-4B9D-9F4C-6D5C1C6DCECB}" destId="{8DAEBC71-D24C-4A5C-B933-2950DE8083D7}" srcOrd="2" destOrd="0" presId="urn:microsoft.com/office/officeart/2005/8/layout/hList1"/>
    <dgm:cxn modelId="{ECBF6AAB-A29E-4CFF-99AD-4B41B6F47EA2}" type="presParOf" srcId="{8DAEBC71-D24C-4A5C-B933-2950DE8083D7}" destId="{B1EC7437-F429-4D2A-8F07-5D4FAFB964A1}" srcOrd="0" destOrd="0" presId="urn:microsoft.com/office/officeart/2005/8/layout/hList1"/>
    <dgm:cxn modelId="{C032D095-62DD-4CEE-8866-752FEC1D1507}" type="presParOf" srcId="{8DAEBC71-D24C-4A5C-B933-2950DE8083D7}" destId="{10490480-54A0-46E4-8CBE-7637769629EE}" srcOrd="1" destOrd="0" presId="urn:microsoft.com/office/officeart/2005/8/layout/hList1"/>
    <dgm:cxn modelId="{38A0BD7A-9911-4828-BF6C-45F870133CD9}" type="presParOf" srcId="{2A25C1F6-F024-4B9D-9F4C-6D5C1C6DCECB}" destId="{1651081A-1C62-4995-A103-2D7D1AB220E4}" srcOrd="3" destOrd="0" presId="urn:microsoft.com/office/officeart/2005/8/layout/hList1"/>
    <dgm:cxn modelId="{E1D8657D-0334-4D15-BE01-B0D98A5BCF54}" type="presParOf" srcId="{2A25C1F6-F024-4B9D-9F4C-6D5C1C6DCECB}" destId="{70BF0FF3-653A-4ED6-B865-1D3A80CAB229}" srcOrd="4" destOrd="0" presId="urn:microsoft.com/office/officeart/2005/8/layout/hList1"/>
    <dgm:cxn modelId="{4E64BC57-B28F-4EA7-ADA7-BEA4CE9E9C8C}" type="presParOf" srcId="{70BF0FF3-653A-4ED6-B865-1D3A80CAB229}" destId="{2A64A33B-814E-4B58-B75D-8156ED3EF7C9}" srcOrd="0" destOrd="0" presId="urn:microsoft.com/office/officeart/2005/8/layout/hList1"/>
    <dgm:cxn modelId="{E30573CD-1DCE-494E-A495-1D0BA0BCAA56}" type="presParOf" srcId="{70BF0FF3-653A-4ED6-B865-1D3A80CAB229}" destId="{8954D70A-A638-46BB-BE5B-DE785315B9AE}" srcOrd="1" destOrd="0" presId="urn:microsoft.com/office/officeart/2005/8/layout/hList1"/>
    <dgm:cxn modelId="{32AA26F9-E59F-4493-A73B-17FB69A6D061}" type="presParOf" srcId="{2A25C1F6-F024-4B9D-9F4C-6D5C1C6DCECB}" destId="{452F4F1B-1C5B-420F-86DC-12EA08E9D4D1}" srcOrd="5" destOrd="0" presId="urn:microsoft.com/office/officeart/2005/8/layout/hList1"/>
    <dgm:cxn modelId="{04191B3A-EA04-45C7-AD5A-646DC9C73459}" type="presParOf" srcId="{2A25C1F6-F024-4B9D-9F4C-6D5C1C6DCECB}" destId="{3F4A0936-D5CF-4568-8C4C-8977ADB72306}" srcOrd="6" destOrd="0" presId="urn:microsoft.com/office/officeart/2005/8/layout/hList1"/>
    <dgm:cxn modelId="{70C8B029-FBF5-4BE2-9A60-0F5A98DE44A9}" type="presParOf" srcId="{3F4A0936-D5CF-4568-8C4C-8977ADB72306}" destId="{0025091C-8111-46CC-AF65-9BEED5B9EC93}" srcOrd="0" destOrd="0" presId="urn:microsoft.com/office/officeart/2005/8/layout/hList1"/>
    <dgm:cxn modelId="{F79360D8-D482-4950-B1B2-42E0A64D900B}" type="presParOf" srcId="{3F4A0936-D5CF-4568-8C4C-8977ADB72306}" destId="{B23EF5E4-9E0D-44AE-B940-35110A3B9B6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4464B2-B693-4794-A272-5C16757CC419}" type="doc">
      <dgm:prSet loTypeId="urn:microsoft.com/office/officeart/2005/8/layout/list1" loCatId="list" qsTypeId="urn:microsoft.com/office/officeart/2005/8/quickstyle/simple5" qsCatId="simple" csTypeId="urn:microsoft.com/office/officeart/2005/8/colors/accent6_2" csCatId="accent6" phldr="1"/>
      <dgm:spPr/>
      <dgm:t>
        <a:bodyPr/>
        <a:lstStyle/>
        <a:p>
          <a:endParaRPr lang="es-CO"/>
        </a:p>
      </dgm:t>
    </dgm:pt>
    <dgm:pt modelId="{B0187DA8-8D40-4723-B650-BE06E4BA2431}">
      <dgm:prSet phldrT="[Texto]"/>
      <dgm:spPr/>
      <dgm:t>
        <a:bodyPr/>
        <a:lstStyle/>
        <a:p>
          <a:r>
            <a:rPr lang="es-CO" b="1"/>
            <a:t>JAVIER MONTAÑA ALARCON </a:t>
          </a:r>
          <a:endParaRPr lang="es-CO" b="1" dirty="0"/>
        </a:p>
      </dgm:t>
    </dgm:pt>
    <dgm:pt modelId="{4FFDA14A-FFF2-48A0-8C83-FA82E1133292}" type="parTrans" cxnId="{188CC606-5E60-4D5C-87BE-81EFDCB2DB20}">
      <dgm:prSet/>
      <dgm:spPr/>
      <dgm:t>
        <a:bodyPr/>
        <a:lstStyle/>
        <a:p>
          <a:endParaRPr lang="es-CO"/>
        </a:p>
      </dgm:t>
    </dgm:pt>
    <dgm:pt modelId="{6FF07F74-B704-47C7-9CD3-3CD4F13AF8B4}" type="sibTrans" cxnId="{188CC606-5E60-4D5C-87BE-81EFDCB2DB20}">
      <dgm:prSet/>
      <dgm:spPr/>
      <dgm:t>
        <a:bodyPr/>
        <a:lstStyle/>
        <a:p>
          <a:endParaRPr lang="es-CO"/>
        </a:p>
      </dgm:t>
    </dgm:pt>
    <dgm:pt modelId="{D6662FB6-5AC0-4575-975D-0B79CD22597A}">
      <dgm:prSet phldrT="[Texto]"/>
      <dgm:spPr/>
      <dgm:t>
        <a:bodyPr/>
        <a:lstStyle/>
        <a:p>
          <a:r>
            <a:rPr lang="es-CO" b="1"/>
            <a:t>HUMBERTO CELY LOZANO </a:t>
          </a:r>
          <a:endParaRPr lang="es-CO" b="1" dirty="0"/>
        </a:p>
      </dgm:t>
    </dgm:pt>
    <dgm:pt modelId="{649B23FD-57D6-49B2-857A-93DCA116A651}" type="parTrans" cxnId="{227C9489-F8C3-4F76-BE13-F5A9AFC14BD9}">
      <dgm:prSet/>
      <dgm:spPr/>
      <dgm:t>
        <a:bodyPr/>
        <a:lstStyle/>
        <a:p>
          <a:endParaRPr lang="es-CO"/>
        </a:p>
      </dgm:t>
    </dgm:pt>
    <dgm:pt modelId="{45F374E6-E413-4820-BCAC-2224B2251241}" type="sibTrans" cxnId="{227C9489-F8C3-4F76-BE13-F5A9AFC14BD9}">
      <dgm:prSet/>
      <dgm:spPr/>
      <dgm:t>
        <a:bodyPr/>
        <a:lstStyle/>
        <a:p>
          <a:endParaRPr lang="es-CO"/>
        </a:p>
      </dgm:t>
    </dgm:pt>
    <dgm:pt modelId="{04A47428-94ED-4479-BD1D-817101412641}">
      <dgm:prSet phldrT="[Texto]"/>
      <dgm:spPr/>
      <dgm:t>
        <a:bodyPr/>
        <a:lstStyle/>
        <a:p>
          <a:r>
            <a:rPr lang="es-CO" b="1" dirty="0"/>
            <a:t>FABIO ALEXANDER VARGAS BENITEZ </a:t>
          </a:r>
        </a:p>
      </dgm:t>
    </dgm:pt>
    <dgm:pt modelId="{802D7C51-360E-4A76-BFB9-E97776694DEA}" type="parTrans" cxnId="{7ED27C5C-3308-493E-80AE-11D018EC18FA}">
      <dgm:prSet/>
      <dgm:spPr/>
      <dgm:t>
        <a:bodyPr/>
        <a:lstStyle/>
        <a:p>
          <a:endParaRPr lang="es-CO"/>
        </a:p>
      </dgm:t>
    </dgm:pt>
    <dgm:pt modelId="{04E371E5-0BC9-4A3A-B56B-A5A48283C5E7}" type="sibTrans" cxnId="{7ED27C5C-3308-493E-80AE-11D018EC18FA}">
      <dgm:prSet/>
      <dgm:spPr/>
      <dgm:t>
        <a:bodyPr/>
        <a:lstStyle/>
        <a:p>
          <a:endParaRPr lang="es-CO"/>
        </a:p>
      </dgm:t>
    </dgm:pt>
    <dgm:pt modelId="{65461684-EAF1-48E4-817F-EE655C06295B}">
      <dgm:prSet phldrT="[Texto]"/>
      <dgm:spPr/>
      <dgm:t>
        <a:bodyPr/>
        <a:lstStyle/>
        <a:p>
          <a:r>
            <a:rPr lang="es-CO" b="1"/>
            <a:t>JOSE EDILBERTO ACOSTA AMADO </a:t>
          </a:r>
          <a:endParaRPr lang="es-CO" b="1" dirty="0"/>
        </a:p>
      </dgm:t>
    </dgm:pt>
    <dgm:pt modelId="{B20C7439-90BE-4EA1-B891-3F7F2EA8B419}" type="parTrans" cxnId="{781F1533-DFAA-4269-9648-899B2D29E806}">
      <dgm:prSet/>
      <dgm:spPr/>
      <dgm:t>
        <a:bodyPr/>
        <a:lstStyle/>
        <a:p>
          <a:endParaRPr lang="es-CO"/>
        </a:p>
      </dgm:t>
    </dgm:pt>
    <dgm:pt modelId="{86C4391F-7F24-4B13-AC32-56674643C74B}" type="sibTrans" cxnId="{781F1533-DFAA-4269-9648-899B2D29E806}">
      <dgm:prSet/>
      <dgm:spPr/>
      <dgm:t>
        <a:bodyPr/>
        <a:lstStyle/>
        <a:p>
          <a:endParaRPr lang="es-CO"/>
        </a:p>
      </dgm:t>
    </dgm:pt>
    <dgm:pt modelId="{E60C8E71-20DD-4D7B-9AC2-C3FE9A5F7AA7}">
      <dgm:prSet phldrT="[Texto]"/>
      <dgm:spPr/>
      <dgm:t>
        <a:bodyPr/>
        <a:lstStyle/>
        <a:p>
          <a:r>
            <a:rPr lang="es-CO" b="1"/>
            <a:t>ANDRES SEBASIAN BARON VARGAS </a:t>
          </a:r>
          <a:endParaRPr lang="es-CO" b="1" dirty="0"/>
        </a:p>
      </dgm:t>
    </dgm:pt>
    <dgm:pt modelId="{57968A78-0ADD-4799-8720-196FBFD98DC7}" type="parTrans" cxnId="{F477FB34-A43C-4A8B-B1F4-EB8FB65E1150}">
      <dgm:prSet/>
      <dgm:spPr/>
      <dgm:t>
        <a:bodyPr/>
        <a:lstStyle/>
        <a:p>
          <a:endParaRPr lang="es-CO"/>
        </a:p>
      </dgm:t>
    </dgm:pt>
    <dgm:pt modelId="{974E6567-348E-4EF0-A506-7B16F11FF2D1}" type="sibTrans" cxnId="{F477FB34-A43C-4A8B-B1F4-EB8FB65E1150}">
      <dgm:prSet/>
      <dgm:spPr/>
      <dgm:t>
        <a:bodyPr/>
        <a:lstStyle/>
        <a:p>
          <a:endParaRPr lang="es-CO"/>
        </a:p>
      </dgm:t>
    </dgm:pt>
    <dgm:pt modelId="{198A68FB-4284-4F9E-9614-E58BF438E76D}">
      <dgm:prSet phldrT="[Texto]"/>
      <dgm:spPr/>
      <dgm:t>
        <a:bodyPr/>
        <a:lstStyle/>
        <a:p>
          <a:r>
            <a:rPr lang="es-CO" b="1"/>
            <a:t>FREDY ALEXANDER JOYA PUERTO</a:t>
          </a:r>
          <a:endParaRPr lang="es-CO" b="1" dirty="0"/>
        </a:p>
      </dgm:t>
    </dgm:pt>
    <dgm:pt modelId="{E1089E00-6C41-4AA4-ACB4-D857137DE357}" type="parTrans" cxnId="{91BF4411-68FF-4F6F-8C31-AC2661424A63}">
      <dgm:prSet/>
      <dgm:spPr/>
      <dgm:t>
        <a:bodyPr/>
        <a:lstStyle/>
        <a:p>
          <a:endParaRPr lang="es-CO"/>
        </a:p>
      </dgm:t>
    </dgm:pt>
    <dgm:pt modelId="{6EBCFC8F-3FEC-4342-B98C-311C5C9F90E4}" type="sibTrans" cxnId="{91BF4411-68FF-4F6F-8C31-AC2661424A63}">
      <dgm:prSet/>
      <dgm:spPr/>
      <dgm:t>
        <a:bodyPr/>
        <a:lstStyle/>
        <a:p>
          <a:endParaRPr lang="es-CO"/>
        </a:p>
      </dgm:t>
    </dgm:pt>
    <dgm:pt modelId="{EC1E67A1-155A-431F-939F-B24020F0982C}">
      <dgm:prSet/>
      <dgm:spPr/>
      <dgm:t>
        <a:bodyPr/>
        <a:lstStyle/>
        <a:p>
          <a:r>
            <a:rPr lang="es-CO" dirty="0"/>
            <a:t>EXCAVADORA DE ORUGA </a:t>
          </a:r>
        </a:p>
      </dgm:t>
    </dgm:pt>
    <dgm:pt modelId="{446F495E-DB81-4176-AA34-2F3B56649FE4}" type="parTrans" cxnId="{A9BB2A9F-D002-4233-A146-E99BCC35C61A}">
      <dgm:prSet/>
      <dgm:spPr/>
      <dgm:t>
        <a:bodyPr/>
        <a:lstStyle/>
        <a:p>
          <a:endParaRPr lang="es-CO"/>
        </a:p>
      </dgm:t>
    </dgm:pt>
    <dgm:pt modelId="{E497AE8B-3C03-44AE-865E-C7DDEA07261B}" type="sibTrans" cxnId="{A9BB2A9F-D002-4233-A146-E99BCC35C61A}">
      <dgm:prSet/>
      <dgm:spPr/>
      <dgm:t>
        <a:bodyPr/>
        <a:lstStyle/>
        <a:p>
          <a:endParaRPr lang="es-CO"/>
        </a:p>
      </dgm:t>
    </dgm:pt>
    <dgm:pt modelId="{0DD03E98-B3BE-40F1-9046-DBF7F0E0C7E7}">
      <dgm:prSet/>
      <dgm:spPr/>
      <dgm:t>
        <a:bodyPr/>
        <a:lstStyle/>
        <a:p>
          <a:r>
            <a:rPr lang="es-CO" dirty="0"/>
            <a:t>RETROEXCAVADORA </a:t>
          </a:r>
        </a:p>
      </dgm:t>
    </dgm:pt>
    <dgm:pt modelId="{84CB6918-F754-4CBB-BDF3-05F9BC6BCE46}" type="parTrans" cxnId="{F5485419-ECBD-4055-B38F-CAC565902275}">
      <dgm:prSet/>
      <dgm:spPr/>
      <dgm:t>
        <a:bodyPr/>
        <a:lstStyle/>
        <a:p>
          <a:endParaRPr lang="es-CO"/>
        </a:p>
      </dgm:t>
    </dgm:pt>
    <dgm:pt modelId="{1BE26A87-492F-427F-A06F-C1EE29DADEF7}" type="sibTrans" cxnId="{F5485419-ECBD-4055-B38F-CAC565902275}">
      <dgm:prSet/>
      <dgm:spPr/>
      <dgm:t>
        <a:bodyPr/>
        <a:lstStyle/>
        <a:p>
          <a:endParaRPr lang="es-CO"/>
        </a:p>
      </dgm:t>
    </dgm:pt>
    <dgm:pt modelId="{4B0DD16B-732B-4F56-B8A6-6BBCCD0822CA}">
      <dgm:prSet/>
      <dgm:spPr/>
      <dgm:t>
        <a:bodyPr/>
        <a:lstStyle/>
        <a:p>
          <a:r>
            <a:rPr lang="es-CO" dirty="0"/>
            <a:t>VOLQUETA </a:t>
          </a:r>
        </a:p>
      </dgm:t>
    </dgm:pt>
    <dgm:pt modelId="{ECB9C00F-A7F4-4ADF-8E8E-D0CE8505BC60}" type="parTrans" cxnId="{2CAA0BCF-0FA8-4145-A3CB-E96EE5BDE9AE}">
      <dgm:prSet/>
      <dgm:spPr/>
      <dgm:t>
        <a:bodyPr/>
        <a:lstStyle/>
        <a:p>
          <a:endParaRPr lang="es-CO"/>
        </a:p>
      </dgm:t>
    </dgm:pt>
    <dgm:pt modelId="{AB9ECC56-5AF1-47F3-8CEE-19AAC877BEEB}" type="sibTrans" cxnId="{2CAA0BCF-0FA8-4145-A3CB-E96EE5BDE9AE}">
      <dgm:prSet/>
      <dgm:spPr/>
      <dgm:t>
        <a:bodyPr/>
        <a:lstStyle/>
        <a:p>
          <a:endParaRPr lang="es-CO"/>
        </a:p>
      </dgm:t>
    </dgm:pt>
    <dgm:pt modelId="{76AD4D18-34A3-4578-BB21-1A59C7923185}">
      <dgm:prSet/>
      <dgm:spPr/>
      <dgm:t>
        <a:bodyPr/>
        <a:lstStyle/>
        <a:p>
          <a:r>
            <a:rPr lang="es-CO" dirty="0"/>
            <a:t>MOTONIVELADORA </a:t>
          </a:r>
        </a:p>
      </dgm:t>
    </dgm:pt>
    <dgm:pt modelId="{694DC15C-8DCF-4F13-87CB-42CED44D483A}" type="parTrans" cxnId="{052B82C8-DE39-40EF-B135-EAC885A66245}">
      <dgm:prSet/>
      <dgm:spPr/>
      <dgm:t>
        <a:bodyPr/>
        <a:lstStyle/>
        <a:p>
          <a:endParaRPr lang="es-CO"/>
        </a:p>
      </dgm:t>
    </dgm:pt>
    <dgm:pt modelId="{4FD28B85-0B44-48B1-8191-DE7DB377218B}" type="sibTrans" cxnId="{052B82C8-DE39-40EF-B135-EAC885A66245}">
      <dgm:prSet/>
      <dgm:spPr/>
      <dgm:t>
        <a:bodyPr/>
        <a:lstStyle/>
        <a:p>
          <a:endParaRPr lang="es-CO"/>
        </a:p>
      </dgm:t>
    </dgm:pt>
    <dgm:pt modelId="{5A533B11-CC21-4A12-BFA6-7E6DE34312D7}">
      <dgm:prSet/>
      <dgm:spPr/>
      <dgm:t>
        <a:bodyPr/>
        <a:lstStyle/>
        <a:p>
          <a:r>
            <a:rPr lang="es-CO" dirty="0"/>
            <a:t>VIBROCOMPACTADOR </a:t>
          </a:r>
        </a:p>
      </dgm:t>
    </dgm:pt>
    <dgm:pt modelId="{C097F4CE-E934-4B30-9C89-5728C369D3D0}" type="parTrans" cxnId="{AFC783F0-FD1C-48F3-BC34-118A5BB865D4}">
      <dgm:prSet/>
      <dgm:spPr/>
      <dgm:t>
        <a:bodyPr/>
        <a:lstStyle/>
        <a:p>
          <a:endParaRPr lang="es-CO"/>
        </a:p>
      </dgm:t>
    </dgm:pt>
    <dgm:pt modelId="{29F865EB-CD42-49A5-A99B-C4815922EF3D}" type="sibTrans" cxnId="{AFC783F0-FD1C-48F3-BC34-118A5BB865D4}">
      <dgm:prSet/>
      <dgm:spPr/>
      <dgm:t>
        <a:bodyPr/>
        <a:lstStyle/>
        <a:p>
          <a:endParaRPr lang="es-CO"/>
        </a:p>
      </dgm:t>
    </dgm:pt>
    <dgm:pt modelId="{4FE52ECB-557C-4FFE-B8B8-6A0582768BC4}">
      <dgm:prSet/>
      <dgm:spPr/>
      <dgm:t>
        <a:bodyPr/>
        <a:lstStyle/>
        <a:p>
          <a:r>
            <a:rPr lang="es-CO" dirty="0"/>
            <a:t>TRACTOCAMION </a:t>
          </a:r>
        </a:p>
      </dgm:t>
    </dgm:pt>
    <dgm:pt modelId="{C4DD723F-9B74-4F1A-8344-F0314B97BEA9}" type="parTrans" cxnId="{D6C24C7F-0827-4469-9A9B-17266B69E20D}">
      <dgm:prSet/>
      <dgm:spPr/>
      <dgm:t>
        <a:bodyPr/>
        <a:lstStyle/>
        <a:p>
          <a:endParaRPr lang="es-CO"/>
        </a:p>
      </dgm:t>
    </dgm:pt>
    <dgm:pt modelId="{4B123E16-BCFA-45F1-8FDE-EF1337CCE4E6}" type="sibTrans" cxnId="{D6C24C7F-0827-4469-9A9B-17266B69E20D}">
      <dgm:prSet/>
      <dgm:spPr/>
      <dgm:t>
        <a:bodyPr/>
        <a:lstStyle/>
        <a:p>
          <a:endParaRPr lang="es-CO"/>
        </a:p>
      </dgm:t>
    </dgm:pt>
    <dgm:pt modelId="{8C3FF2C5-3C97-46FB-861B-EC940B94B3A0}" type="pres">
      <dgm:prSet presAssocID="{E44464B2-B693-4794-A272-5C16757CC419}" presName="linear" presStyleCnt="0">
        <dgm:presLayoutVars>
          <dgm:dir/>
          <dgm:animLvl val="lvl"/>
          <dgm:resizeHandles val="exact"/>
        </dgm:presLayoutVars>
      </dgm:prSet>
      <dgm:spPr/>
    </dgm:pt>
    <dgm:pt modelId="{3EF983B9-4B77-4EC8-8A51-7BE64EF1465A}" type="pres">
      <dgm:prSet presAssocID="{B0187DA8-8D40-4723-B650-BE06E4BA2431}" presName="parentLin" presStyleCnt="0"/>
      <dgm:spPr/>
    </dgm:pt>
    <dgm:pt modelId="{2A622EB4-EAA3-473C-9342-E5D90DF5F1BA}" type="pres">
      <dgm:prSet presAssocID="{B0187DA8-8D40-4723-B650-BE06E4BA2431}" presName="parentLeftMargin" presStyleLbl="node1" presStyleIdx="0" presStyleCnt="6"/>
      <dgm:spPr/>
    </dgm:pt>
    <dgm:pt modelId="{85EC1339-8E6D-45ED-B0FF-E8494B65EF00}" type="pres">
      <dgm:prSet presAssocID="{B0187DA8-8D40-4723-B650-BE06E4BA2431}" presName="parentText" presStyleLbl="node1" presStyleIdx="0" presStyleCnt="6" custLinFactNeighborX="4042">
        <dgm:presLayoutVars>
          <dgm:chMax val="0"/>
          <dgm:bulletEnabled val="1"/>
        </dgm:presLayoutVars>
      </dgm:prSet>
      <dgm:spPr/>
    </dgm:pt>
    <dgm:pt modelId="{FFEEF640-A9D8-4ECF-AD0D-25F2FA2B773D}" type="pres">
      <dgm:prSet presAssocID="{B0187DA8-8D40-4723-B650-BE06E4BA2431}" presName="negativeSpace" presStyleCnt="0"/>
      <dgm:spPr/>
    </dgm:pt>
    <dgm:pt modelId="{4DA22951-6034-4004-8C26-104D80741650}" type="pres">
      <dgm:prSet presAssocID="{B0187DA8-8D40-4723-B650-BE06E4BA2431}" presName="childText" presStyleLbl="conFgAcc1" presStyleIdx="0" presStyleCnt="6" custLinFactNeighborX="509" custLinFactNeighborY="29999">
        <dgm:presLayoutVars>
          <dgm:bulletEnabled val="1"/>
        </dgm:presLayoutVars>
      </dgm:prSet>
      <dgm:spPr/>
    </dgm:pt>
    <dgm:pt modelId="{C7692DA0-A1E6-4890-B16D-FA615B8AD7A8}" type="pres">
      <dgm:prSet presAssocID="{6FF07F74-B704-47C7-9CD3-3CD4F13AF8B4}" presName="spaceBetweenRectangles" presStyleCnt="0"/>
      <dgm:spPr/>
    </dgm:pt>
    <dgm:pt modelId="{AF05C950-2430-4516-8D54-031437B1B603}" type="pres">
      <dgm:prSet presAssocID="{D6662FB6-5AC0-4575-975D-0B79CD22597A}" presName="parentLin" presStyleCnt="0"/>
      <dgm:spPr/>
    </dgm:pt>
    <dgm:pt modelId="{A0D04C5D-4151-41C7-ACD2-5E099C30A9E2}" type="pres">
      <dgm:prSet presAssocID="{D6662FB6-5AC0-4575-975D-0B79CD22597A}" presName="parentLeftMargin" presStyleLbl="node1" presStyleIdx="0" presStyleCnt="6"/>
      <dgm:spPr/>
    </dgm:pt>
    <dgm:pt modelId="{706F68ED-AB9C-4E85-96C3-3774ABB87E7B}" type="pres">
      <dgm:prSet presAssocID="{D6662FB6-5AC0-4575-975D-0B79CD22597A}" presName="parentText" presStyleLbl="node1" presStyleIdx="1" presStyleCnt="6">
        <dgm:presLayoutVars>
          <dgm:chMax val="0"/>
          <dgm:bulletEnabled val="1"/>
        </dgm:presLayoutVars>
      </dgm:prSet>
      <dgm:spPr/>
    </dgm:pt>
    <dgm:pt modelId="{51C4E2C7-589A-4DF2-BF1A-55B24EE22977}" type="pres">
      <dgm:prSet presAssocID="{D6662FB6-5AC0-4575-975D-0B79CD22597A}" presName="negativeSpace" presStyleCnt="0"/>
      <dgm:spPr/>
    </dgm:pt>
    <dgm:pt modelId="{7FAF0A06-3219-44B0-A62F-2579176915F3}" type="pres">
      <dgm:prSet presAssocID="{D6662FB6-5AC0-4575-975D-0B79CD22597A}" presName="childText" presStyleLbl="conFgAcc1" presStyleIdx="1" presStyleCnt="6">
        <dgm:presLayoutVars>
          <dgm:bulletEnabled val="1"/>
        </dgm:presLayoutVars>
      </dgm:prSet>
      <dgm:spPr/>
    </dgm:pt>
    <dgm:pt modelId="{89A23CBE-5C49-42AB-AF7A-6166576CE6B9}" type="pres">
      <dgm:prSet presAssocID="{45F374E6-E413-4820-BCAC-2224B2251241}" presName="spaceBetweenRectangles" presStyleCnt="0"/>
      <dgm:spPr/>
    </dgm:pt>
    <dgm:pt modelId="{A22C30F1-A57F-4350-909E-5B99BE3C5BAA}" type="pres">
      <dgm:prSet presAssocID="{04A47428-94ED-4479-BD1D-817101412641}" presName="parentLin" presStyleCnt="0"/>
      <dgm:spPr/>
    </dgm:pt>
    <dgm:pt modelId="{50D31E46-B4B8-4552-8CC2-C5F09B64C28C}" type="pres">
      <dgm:prSet presAssocID="{04A47428-94ED-4479-BD1D-817101412641}" presName="parentLeftMargin" presStyleLbl="node1" presStyleIdx="1" presStyleCnt="6"/>
      <dgm:spPr/>
    </dgm:pt>
    <dgm:pt modelId="{78BF8379-1FEA-4404-8FAA-60A4C4801F60}" type="pres">
      <dgm:prSet presAssocID="{04A47428-94ED-4479-BD1D-817101412641}" presName="parentText" presStyleLbl="node1" presStyleIdx="2" presStyleCnt="6">
        <dgm:presLayoutVars>
          <dgm:chMax val="0"/>
          <dgm:bulletEnabled val="1"/>
        </dgm:presLayoutVars>
      </dgm:prSet>
      <dgm:spPr/>
    </dgm:pt>
    <dgm:pt modelId="{FC29B64B-16EB-4AD9-BAD7-B9E11DEC6488}" type="pres">
      <dgm:prSet presAssocID="{04A47428-94ED-4479-BD1D-817101412641}" presName="negativeSpace" presStyleCnt="0"/>
      <dgm:spPr/>
    </dgm:pt>
    <dgm:pt modelId="{4A59FFCA-F945-4F0F-9070-BBC80531E6FF}" type="pres">
      <dgm:prSet presAssocID="{04A47428-94ED-4479-BD1D-817101412641}" presName="childText" presStyleLbl="conFgAcc1" presStyleIdx="2" presStyleCnt="6">
        <dgm:presLayoutVars>
          <dgm:bulletEnabled val="1"/>
        </dgm:presLayoutVars>
      </dgm:prSet>
      <dgm:spPr/>
    </dgm:pt>
    <dgm:pt modelId="{32557876-5B61-4DD5-9A02-94A7E3EC116F}" type="pres">
      <dgm:prSet presAssocID="{04E371E5-0BC9-4A3A-B56B-A5A48283C5E7}" presName="spaceBetweenRectangles" presStyleCnt="0"/>
      <dgm:spPr/>
    </dgm:pt>
    <dgm:pt modelId="{C2445829-AC7F-4BDD-995C-B0A30FC394F0}" type="pres">
      <dgm:prSet presAssocID="{65461684-EAF1-48E4-817F-EE655C06295B}" presName="parentLin" presStyleCnt="0"/>
      <dgm:spPr/>
    </dgm:pt>
    <dgm:pt modelId="{0E038957-7A81-4F79-9ED6-2336C3801C5D}" type="pres">
      <dgm:prSet presAssocID="{65461684-EAF1-48E4-817F-EE655C06295B}" presName="parentLeftMargin" presStyleLbl="node1" presStyleIdx="2" presStyleCnt="6"/>
      <dgm:spPr/>
    </dgm:pt>
    <dgm:pt modelId="{64CF918C-D90B-4F1C-9404-1796829EAC4F}" type="pres">
      <dgm:prSet presAssocID="{65461684-EAF1-48E4-817F-EE655C06295B}" presName="parentText" presStyleLbl="node1" presStyleIdx="3" presStyleCnt="6">
        <dgm:presLayoutVars>
          <dgm:chMax val="0"/>
          <dgm:bulletEnabled val="1"/>
        </dgm:presLayoutVars>
      </dgm:prSet>
      <dgm:spPr/>
    </dgm:pt>
    <dgm:pt modelId="{4783D5DE-8B6B-496A-9BD4-C14E9D640A01}" type="pres">
      <dgm:prSet presAssocID="{65461684-EAF1-48E4-817F-EE655C06295B}" presName="negativeSpace" presStyleCnt="0"/>
      <dgm:spPr/>
    </dgm:pt>
    <dgm:pt modelId="{6DAD400C-F2E2-4331-AC6D-58FF963DDC6A}" type="pres">
      <dgm:prSet presAssocID="{65461684-EAF1-48E4-817F-EE655C06295B}" presName="childText" presStyleLbl="conFgAcc1" presStyleIdx="3" presStyleCnt="6">
        <dgm:presLayoutVars>
          <dgm:bulletEnabled val="1"/>
        </dgm:presLayoutVars>
      </dgm:prSet>
      <dgm:spPr/>
    </dgm:pt>
    <dgm:pt modelId="{FEA4CB32-3D5F-4F17-A30F-33784D83765C}" type="pres">
      <dgm:prSet presAssocID="{86C4391F-7F24-4B13-AC32-56674643C74B}" presName="spaceBetweenRectangles" presStyleCnt="0"/>
      <dgm:spPr/>
    </dgm:pt>
    <dgm:pt modelId="{3242481B-4B8E-48B2-8EB0-D72A32FA0E4D}" type="pres">
      <dgm:prSet presAssocID="{E60C8E71-20DD-4D7B-9AC2-C3FE9A5F7AA7}" presName="parentLin" presStyleCnt="0"/>
      <dgm:spPr/>
    </dgm:pt>
    <dgm:pt modelId="{11ADD9CC-8E2E-43F8-8A8B-F8B9D27AD3D2}" type="pres">
      <dgm:prSet presAssocID="{E60C8E71-20DD-4D7B-9AC2-C3FE9A5F7AA7}" presName="parentLeftMargin" presStyleLbl="node1" presStyleIdx="3" presStyleCnt="6"/>
      <dgm:spPr/>
    </dgm:pt>
    <dgm:pt modelId="{D4703087-41A3-4479-A9B5-4E0F85D9FAFE}" type="pres">
      <dgm:prSet presAssocID="{E60C8E71-20DD-4D7B-9AC2-C3FE9A5F7AA7}" presName="parentText" presStyleLbl="node1" presStyleIdx="4" presStyleCnt="6">
        <dgm:presLayoutVars>
          <dgm:chMax val="0"/>
          <dgm:bulletEnabled val="1"/>
        </dgm:presLayoutVars>
      </dgm:prSet>
      <dgm:spPr/>
    </dgm:pt>
    <dgm:pt modelId="{9F0B91F4-25B0-4A66-A452-C979CAE448DC}" type="pres">
      <dgm:prSet presAssocID="{E60C8E71-20DD-4D7B-9AC2-C3FE9A5F7AA7}" presName="negativeSpace" presStyleCnt="0"/>
      <dgm:spPr/>
    </dgm:pt>
    <dgm:pt modelId="{7367BAD9-F2AF-4253-BD0D-E017FB8F4C47}" type="pres">
      <dgm:prSet presAssocID="{E60C8E71-20DD-4D7B-9AC2-C3FE9A5F7AA7}" presName="childText" presStyleLbl="conFgAcc1" presStyleIdx="4" presStyleCnt="6">
        <dgm:presLayoutVars>
          <dgm:bulletEnabled val="1"/>
        </dgm:presLayoutVars>
      </dgm:prSet>
      <dgm:spPr/>
    </dgm:pt>
    <dgm:pt modelId="{0A380074-B75A-4204-9F40-C3781379B46D}" type="pres">
      <dgm:prSet presAssocID="{974E6567-348E-4EF0-A506-7B16F11FF2D1}" presName="spaceBetweenRectangles" presStyleCnt="0"/>
      <dgm:spPr/>
    </dgm:pt>
    <dgm:pt modelId="{0D7476D5-6113-4296-BD18-AD51D801D828}" type="pres">
      <dgm:prSet presAssocID="{198A68FB-4284-4F9E-9614-E58BF438E76D}" presName="parentLin" presStyleCnt="0"/>
      <dgm:spPr/>
    </dgm:pt>
    <dgm:pt modelId="{1F2422A0-67A7-4E64-86C0-F3CD662BA9DC}" type="pres">
      <dgm:prSet presAssocID="{198A68FB-4284-4F9E-9614-E58BF438E76D}" presName="parentLeftMargin" presStyleLbl="node1" presStyleIdx="4" presStyleCnt="6"/>
      <dgm:spPr/>
    </dgm:pt>
    <dgm:pt modelId="{622F4260-0A39-4EBA-A38E-D46AEDEE17F7}" type="pres">
      <dgm:prSet presAssocID="{198A68FB-4284-4F9E-9614-E58BF438E76D}" presName="parentText" presStyleLbl="node1" presStyleIdx="5" presStyleCnt="6">
        <dgm:presLayoutVars>
          <dgm:chMax val="0"/>
          <dgm:bulletEnabled val="1"/>
        </dgm:presLayoutVars>
      </dgm:prSet>
      <dgm:spPr/>
    </dgm:pt>
    <dgm:pt modelId="{F45379DB-FAF4-4B9E-AF78-6FFDD79F1E41}" type="pres">
      <dgm:prSet presAssocID="{198A68FB-4284-4F9E-9614-E58BF438E76D}" presName="negativeSpace" presStyleCnt="0"/>
      <dgm:spPr/>
    </dgm:pt>
    <dgm:pt modelId="{1354E6B4-8BF5-4A40-B355-2B6A7C93C566}" type="pres">
      <dgm:prSet presAssocID="{198A68FB-4284-4F9E-9614-E58BF438E76D}" presName="childText" presStyleLbl="conFgAcc1" presStyleIdx="5" presStyleCnt="6">
        <dgm:presLayoutVars>
          <dgm:bulletEnabled val="1"/>
        </dgm:presLayoutVars>
      </dgm:prSet>
      <dgm:spPr/>
    </dgm:pt>
  </dgm:ptLst>
  <dgm:cxnLst>
    <dgm:cxn modelId="{188CC606-5E60-4D5C-87BE-81EFDCB2DB20}" srcId="{E44464B2-B693-4794-A272-5C16757CC419}" destId="{B0187DA8-8D40-4723-B650-BE06E4BA2431}" srcOrd="0" destOrd="0" parTransId="{4FFDA14A-FFF2-48A0-8C83-FA82E1133292}" sibTransId="{6FF07F74-B704-47C7-9CD3-3CD4F13AF8B4}"/>
    <dgm:cxn modelId="{9058EB09-E24F-4EC6-9156-EA2F72B20101}" type="presOf" srcId="{65461684-EAF1-48E4-817F-EE655C06295B}" destId="{64CF918C-D90B-4F1C-9404-1796829EAC4F}" srcOrd="1" destOrd="0" presId="urn:microsoft.com/office/officeart/2005/8/layout/list1"/>
    <dgm:cxn modelId="{91BF4411-68FF-4F6F-8C31-AC2661424A63}" srcId="{E44464B2-B693-4794-A272-5C16757CC419}" destId="{198A68FB-4284-4F9E-9614-E58BF438E76D}" srcOrd="5" destOrd="0" parTransId="{E1089E00-6C41-4AA4-ACB4-D857137DE357}" sibTransId="{6EBCFC8F-3FEC-4342-B98C-311C5C9F90E4}"/>
    <dgm:cxn modelId="{F5485419-ECBD-4055-B38F-CAC565902275}" srcId="{D6662FB6-5AC0-4575-975D-0B79CD22597A}" destId="{0DD03E98-B3BE-40F1-9046-DBF7F0E0C7E7}" srcOrd="0" destOrd="0" parTransId="{84CB6918-F754-4CBB-BDF3-05F9BC6BCE46}" sibTransId="{1BE26A87-492F-427F-A06F-C1EE29DADEF7}"/>
    <dgm:cxn modelId="{80668622-9325-4245-B706-B6534871B123}" type="presOf" srcId="{D6662FB6-5AC0-4575-975D-0B79CD22597A}" destId="{706F68ED-AB9C-4E85-96C3-3774ABB87E7B}" srcOrd="1" destOrd="0" presId="urn:microsoft.com/office/officeart/2005/8/layout/list1"/>
    <dgm:cxn modelId="{814E5131-82F0-4EC6-B952-5DE54CA6CB2C}" type="presOf" srcId="{5A533B11-CC21-4A12-BFA6-7E6DE34312D7}" destId="{7367BAD9-F2AF-4253-BD0D-E017FB8F4C47}" srcOrd="0" destOrd="0" presId="urn:microsoft.com/office/officeart/2005/8/layout/list1"/>
    <dgm:cxn modelId="{781F1533-DFAA-4269-9648-899B2D29E806}" srcId="{E44464B2-B693-4794-A272-5C16757CC419}" destId="{65461684-EAF1-48E4-817F-EE655C06295B}" srcOrd="3" destOrd="0" parTransId="{B20C7439-90BE-4EA1-B891-3F7F2EA8B419}" sibTransId="{86C4391F-7F24-4B13-AC32-56674643C74B}"/>
    <dgm:cxn modelId="{F477FB34-A43C-4A8B-B1F4-EB8FB65E1150}" srcId="{E44464B2-B693-4794-A272-5C16757CC419}" destId="{E60C8E71-20DD-4D7B-9AC2-C3FE9A5F7AA7}" srcOrd="4" destOrd="0" parTransId="{57968A78-0ADD-4799-8720-196FBFD98DC7}" sibTransId="{974E6567-348E-4EF0-A506-7B16F11FF2D1}"/>
    <dgm:cxn modelId="{B55A453B-C417-43DE-90C0-491B7D6685E9}" type="presOf" srcId="{198A68FB-4284-4F9E-9614-E58BF438E76D}" destId="{1F2422A0-67A7-4E64-86C0-F3CD662BA9DC}" srcOrd="0" destOrd="0" presId="urn:microsoft.com/office/officeart/2005/8/layout/list1"/>
    <dgm:cxn modelId="{A062895B-78DF-4AC4-A1B8-7D1F107820CD}" type="presOf" srcId="{04A47428-94ED-4479-BD1D-817101412641}" destId="{78BF8379-1FEA-4404-8FAA-60A4C4801F60}" srcOrd="1" destOrd="0" presId="urn:microsoft.com/office/officeart/2005/8/layout/list1"/>
    <dgm:cxn modelId="{7ED27C5C-3308-493E-80AE-11D018EC18FA}" srcId="{E44464B2-B693-4794-A272-5C16757CC419}" destId="{04A47428-94ED-4479-BD1D-817101412641}" srcOrd="2" destOrd="0" parTransId="{802D7C51-360E-4A76-BFB9-E97776694DEA}" sibTransId="{04E371E5-0BC9-4A3A-B56B-A5A48283C5E7}"/>
    <dgm:cxn modelId="{D0B68946-7EBB-4BC1-BF6B-2EC5B6C67CAD}" type="presOf" srcId="{65461684-EAF1-48E4-817F-EE655C06295B}" destId="{0E038957-7A81-4F79-9ED6-2336C3801C5D}" srcOrd="0" destOrd="0" presId="urn:microsoft.com/office/officeart/2005/8/layout/list1"/>
    <dgm:cxn modelId="{C502B168-3BF9-4007-A45C-D30F0ABC32B9}" type="presOf" srcId="{04A47428-94ED-4479-BD1D-817101412641}" destId="{50D31E46-B4B8-4552-8CC2-C5F09B64C28C}" srcOrd="0" destOrd="0" presId="urn:microsoft.com/office/officeart/2005/8/layout/list1"/>
    <dgm:cxn modelId="{A404F348-F39E-468A-B2F9-7B072F3E6FC1}" type="presOf" srcId="{D6662FB6-5AC0-4575-975D-0B79CD22597A}" destId="{A0D04C5D-4151-41C7-ACD2-5E099C30A9E2}" srcOrd="0" destOrd="0" presId="urn:microsoft.com/office/officeart/2005/8/layout/list1"/>
    <dgm:cxn modelId="{734D716A-59B6-40D0-A144-8A8C1B9A583C}" type="presOf" srcId="{0DD03E98-B3BE-40F1-9046-DBF7F0E0C7E7}" destId="{7FAF0A06-3219-44B0-A62F-2579176915F3}" srcOrd="0" destOrd="0" presId="urn:microsoft.com/office/officeart/2005/8/layout/list1"/>
    <dgm:cxn modelId="{35F98B6B-0654-41AC-A00A-E96A33FE80F1}" type="presOf" srcId="{E60C8E71-20DD-4D7B-9AC2-C3FE9A5F7AA7}" destId="{11ADD9CC-8E2E-43F8-8A8B-F8B9D27AD3D2}" srcOrd="0" destOrd="0" presId="urn:microsoft.com/office/officeart/2005/8/layout/list1"/>
    <dgm:cxn modelId="{FFDB6A50-B0ED-4B30-83CF-2758654B94BF}" type="presOf" srcId="{198A68FB-4284-4F9E-9614-E58BF438E76D}" destId="{622F4260-0A39-4EBA-A38E-D46AEDEE17F7}" srcOrd="1" destOrd="0" presId="urn:microsoft.com/office/officeart/2005/8/layout/list1"/>
    <dgm:cxn modelId="{4C979A51-D2C4-4D5F-8E81-9685FDCDB389}" type="presOf" srcId="{B0187DA8-8D40-4723-B650-BE06E4BA2431}" destId="{2A622EB4-EAA3-473C-9342-E5D90DF5F1BA}" srcOrd="0" destOrd="0" presId="urn:microsoft.com/office/officeart/2005/8/layout/list1"/>
    <dgm:cxn modelId="{D6C24C7F-0827-4469-9A9B-17266B69E20D}" srcId="{198A68FB-4284-4F9E-9614-E58BF438E76D}" destId="{4FE52ECB-557C-4FFE-B8B8-6A0582768BC4}" srcOrd="0" destOrd="0" parTransId="{C4DD723F-9B74-4F1A-8344-F0314B97BEA9}" sibTransId="{4B123E16-BCFA-45F1-8FDE-EF1337CCE4E6}"/>
    <dgm:cxn modelId="{227C9489-F8C3-4F76-BE13-F5A9AFC14BD9}" srcId="{E44464B2-B693-4794-A272-5C16757CC419}" destId="{D6662FB6-5AC0-4575-975D-0B79CD22597A}" srcOrd="1" destOrd="0" parTransId="{649B23FD-57D6-49B2-857A-93DCA116A651}" sibTransId="{45F374E6-E413-4820-BCAC-2224B2251241}"/>
    <dgm:cxn modelId="{EEAB6B8A-9F84-411E-9BB2-4780C64D0750}" type="presOf" srcId="{4FE52ECB-557C-4FFE-B8B8-6A0582768BC4}" destId="{1354E6B4-8BF5-4A40-B355-2B6A7C93C566}" srcOrd="0" destOrd="0" presId="urn:microsoft.com/office/officeart/2005/8/layout/list1"/>
    <dgm:cxn modelId="{F3547398-2512-43A3-9C25-947C60179636}" type="presOf" srcId="{4B0DD16B-732B-4F56-B8A6-6BBCCD0822CA}" destId="{4A59FFCA-F945-4F0F-9070-BBC80531E6FF}" srcOrd="0" destOrd="0" presId="urn:microsoft.com/office/officeart/2005/8/layout/list1"/>
    <dgm:cxn modelId="{A9BB2A9F-D002-4233-A146-E99BCC35C61A}" srcId="{B0187DA8-8D40-4723-B650-BE06E4BA2431}" destId="{EC1E67A1-155A-431F-939F-B24020F0982C}" srcOrd="0" destOrd="0" parTransId="{446F495E-DB81-4176-AA34-2F3B56649FE4}" sibTransId="{E497AE8B-3C03-44AE-865E-C7DDEA07261B}"/>
    <dgm:cxn modelId="{EF7465BB-7FDA-4D58-BEC4-CFA4AF14B07D}" type="presOf" srcId="{E44464B2-B693-4794-A272-5C16757CC419}" destId="{8C3FF2C5-3C97-46FB-861B-EC940B94B3A0}" srcOrd="0" destOrd="0" presId="urn:microsoft.com/office/officeart/2005/8/layout/list1"/>
    <dgm:cxn modelId="{052B82C8-DE39-40EF-B135-EAC885A66245}" srcId="{65461684-EAF1-48E4-817F-EE655C06295B}" destId="{76AD4D18-34A3-4578-BB21-1A59C7923185}" srcOrd="0" destOrd="0" parTransId="{694DC15C-8DCF-4F13-87CB-42CED44D483A}" sibTransId="{4FD28B85-0B44-48B1-8191-DE7DB377218B}"/>
    <dgm:cxn modelId="{2CAA0BCF-0FA8-4145-A3CB-E96EE5BDE9AE}" srcId="{04A47428-94ED-4479-BD1D-817101412641}" destId="{4B0DD16B-732B-4F56-B8A6-6BBCCD0822CA}" srcOrd="0" destOrd="0" parTransId="{ECB9C00F-A7F4-4ADF-8E8E-D0CE8505BC60}" sibTransId="{AB9ECC56-5AF1-47F3-8CEE-19AAC877BEEB}"/>
    <dgm:cxn modelId="{AFC783F0-FD1C-48F3-BC34-118A5BB865D4}" srcId="{E60C8E71-20DD-4D7B-9AC2-C3FE9A5F7AA7}" destId="{5A533B11-CC21-4A12-BFA6-7E6DE34312D7}" srcOrd="0" destOrd="0" parTransId="{C097F4CE-E934-4B30-9C89-5728C369D3D0}" sibTransId="{29F865EB-CD42-49A5-A99B-C4815922EF3D}"/>
    <dgm:cxn modelId="{9D85CDF0-AC9E-4427-AE32-42F9B18FC832}" type="presOf" srcId="{EC1E67A1-155A-431F-939F-B24020F0982C}" destId="{4DA22951-6034-4004-8C26-104D80741650}" srcOrd="0" destOrd="0" presId="urn:microsoft.com/office/officeart/2005/8/layout/list1"/>
    <dgm:cxn modelId="{0A9169F5-901F-481A-B68D-EC652AA4173C}" type="presOf" srcId="{B0187DA8-8D40-4723-B650-BE06E4BA2431}" destId="{85EC1339-8E6D-45ED-B0FF-E8494B65EF00}" srcOrd="1" destOrd="0" presId="urn:microsoft.com/office/officeart/2005/8/layout/list1"/>
    <dgm:cxn modelId="{AAD06CF6-6570-4A04-820F-E8A2955231AF}" type="presOf" srcId="{E60C8E71-20DD-4D7B-9AC2-C3FE9A5F7AA7}" destId="{D4703087-41A3-4479-A9B5-4E0F85D9FAFE}" srcOrd="1" destOrd="0" presId="urn:microsoft.com/office/officeart/2005/8/layout/list1"/>
    <dgm:cxn modelId="{ED4DC3F8-E50C-42AD-8242-CFE85F728FA7}" type="presOf" srcId="{76AD4D18-34A3-4578-BB21-1A59C7923185}" destId="{6DAD400C-F2E2-4331-AC6D-58FF963DDC6A}" srcOrd="0" destOrd="0" presId="urn:microsoft.com/office/officeart/2005/8/layout/list1"/>
    <dgm:cxn modelId="{A60AFB02-B0C9-4192-80A9-A371D1F0DF2B}" type="presParOf" srcId="{8C3FF2C5-3C97-46FB-861B-EC940B94B3A0}" destId="{3EF983B9-4B77-4EC8-8A51-7BE64EF1465A}" srcOrd="0" destOrd="0" presId="urn:microsoft.com/office/officeart/2005/8/layout/list1"/>
    <dgm:cxn modelId="{A98AD648-1844-431B-9FA9-BD3512062810}" type="presParOf" srcId="{3EF983B9-4B77-4EC8-8A51-7BE64EF1465A}" destId="{2A622EB4-EAA3-473C-9342-E5D90DF5F1BA}" srcOrd="0" destOrd="0" presId="urn:microsoft.com/office/officeart/2005/8/layout/list1"/>
    <dgm:cxn modelId="{F82D60B7-C7BE-4F4E-8FCF-ED844EF399ED}" type="presParOf" srcId="{3EF983B9-4B77-4EC8-8A51-7BE64EF1465A}" destId="{85EC1339-8E6D-45ED-B0FF-E8494B65EF00}" srcOrd="1" destOrd="0" presId="urn:microsoft.com/office/officeart/2005/8/layout/list1"/>
    <dgm:cxn modelId="{A504448D-C89E-4362-AF55-E2D2CA57A2B3}" type="presParOf" srcId="{8C3FF2C5-3C97-46FB-861B-EC940B94B3A0}" destId="{FFEEF640-A9D8-4ECF-AD0D-25F2FA2B773D}" srcOrd="1" destOrd="0" presId="urn:microsoft.com/office/officeart/2005/8/layout/list1"/>
    <dgm:cxn modelId="{4FE4BCF8-CDE1-4832-8BCD-D7FE1B15746C}" type="presParOf" srcId="{8C3FF2C5-3C97-46FB-861B-EC940B94B3A0}" destId="{4DA22951-6034-4004-8C26-104D80741650}" srcOrd="2" destOrd="0" presId="urn:microsoft.com/office/officeart/2005/8/layout/list1"/>
    <dgm:cxn modelId="{50EF9FA6-6466-42DF-87A2-A480A14058E6}" type="presParOf" srcId="{8C3FF2C5-3C97-46FB-861B-EC940B94B3A0}" destId="{C7692DA0-A1E6-4890-B16D-FA615B8AD7A8}" srcOrd="3" destOrd="0" presId="urn:microsoft.com/office/officeart/2005/8/layout/list1"/>
    <dgm:cxn modelId="{29B45C0F-D956-4A5D-A1E8-BBDBDE1C4F58}" type="presParOf" srcId="{8C3FF2C5-3C97-46FB-861B-EC940B94B3A0}" destId="{AF05C950-2430-4516-8D54-031437B1B603}" srcOrd="4" destOrd="0" presId="urn:microsoft.com/office/officeart/2005/8/layout/list1"/>
    <dgm:cxn modelId="{01B7B0FB-AEF1-4D20-8AEF-2BB1EC36BDFD}" type="presParOf" srcId="{AF05C950-2430-4516-8D54-031437B1B603}" destId="{A0D04C5D-4151-41C7-ACD2-5E099C30A9E2}" srcOrd="0" destOrd="0" presId="urn:microsoft.com/office/officeart/2005/8/layout/list1"/>
    <dgm:cxn modelId="{19C96417-D1D4-4C12-833F-7788CB454397}" type="presParOf" srcId="{AF05C950-2430-4516-8D54-031437B1B603}" destId="{706F68ED-AB9C-4E85-96C3-3774ABB87E7B}" srcOrd="1" destOrd="0" presId="urn:microsoft.com/office/officeart/2005/8/layout/list1"/>
    <dgm:cxn modelId="{80AE3B1E-4A8E-43C2-B70D-A21503F34939}" type="presParOf" srcId="{8C3FF2C5-3C97-46FB-861B-EC940B94B3A0}" destId="{51C4E2C7-589A-4DF2-BF1A-55B24EE22977}" srcOrd="5" destOrd="0" presId="urn:microsoft.com/office/officeart/2005/8/layout/list1"/>
    <dgm:cxn modelId="{469D76EC-A085-465B-B685-707F2EF83FD9}" type="presParOf" srcId="{8C3FF2C5-3C97-46FB-861B-EC940B94B3A0}" destId="{7FAF0A06-3219-44B0-A62F-2579176915F3}" srcOrd="6" destOrd="0" presId="urn:microsoft.com/office/officeart/2005/8/layout/list1"/>
    <dgm:cxn modelId="{678C8699-9806-416A-B176-B9B3D47C8CC0}" type="presParOf" srcId="{8C3FF2C5-3C97-46FB-861B-EC940B94B3A0}" destId="{89A23CBE-5C49-42AB-AF7A-6166576CE6B9}" srcOrd="7" destOrd="0" presId="urn:microsoft.com/office/officeart/2005/8/layout/list1"/>
    <dgm:cxn modelId="{58349D87-1C7D-4FAE-97CE-10DBB9DE6CAA}" type="presParOf" srcId="{8C3FF2C5-3C97-46FB-861B-EC940B94B3A0}" destId="{A22C30F1-A57F-4350-909E-5B99BE3C5BAA}" srcOrd="8" destOrd="0" presId="urn:microsoft.com/office/officeart/2005/8/layout/list1"/>
    <dgm:cxn modelId="{AC198D59-623D-48DA-B3A8-18A00C626C01}" type="presParOf" srcId="{A22C30F1-A57F-4350-909E-5B99BE3C5BAA}" destId="{50D31E46-B4B8-4552-8CC2-C5F09B64C28C}" srcOrd="0" destOrd="0" presId="urn:microsoft.com/office/officeart/2005/8/layout/list1"/>
    <dgm:cxn modelId="{4FBD8502-C0CC-40CE-BE05-3E4847056D34}" type="presParOf" srcId="{A22C30F1-A57F-4350-909E-5B99BE3C5BAA}" destId="{78BF8379-1FEA-4404-8FAA-60A4C4801F60}" srcOrd="1" destOrd="0" presId="urn:microsoft.com/office/officeart/2005/8/layout/list1"/>
    <dgm:cxn modelId="{9F1D914A-7D67-4455-90BB-D3108EAF2052}" type="presParOf" srcId="{8C3FF2C5-3C97-46FB-861B-EC940B94B3A0}" destId="{FC29B64B-16EB-4AD9-BAD7-B9E11DEC6488}" srcOrd="9" destOrd="0" presId="urn:microsoft.com/office/officeart/2005/8/layout/list1"/>
    <dgm:cxn modelId="{35DAB140-1183-4965-BDCA-5CE0B3F09C1F}" type="presParOf" srcId="{8C3FF2C5-3C97-46FB-861B-EC940B94B3A0}" destId="{4A59FFCA-F945-4F0F-9070-BBC80531E6FF}" srcOrd="10" destOrd="0" presId="urn:microsoft.com/office/officeart/2005/8/layout/list1"/>
    <dgm:cxn modelId="{F5278F01-7B9C-4DB0-9ABB-434F382841D5}" type="presParOf" srcId="{8C3FF2C5-3C97-46FB-861B-EC940B94B3A0}" destId="{32557876-5B61-4DD5-9A02-94A7E3EC116F}" srcOrd="11" destOrd="0" presId="urn:microsoft.com/office/officeart/2005/8/layout/list1"/>
    <dgm:cxn modelId="{D32FEAE9-9307-4AB3-A0DC-22B3AC86698A}" type="presParOf" srcId="{8C3FF2C5-3C97-46FB-861B-EC940B94B3A0}" destId="{C2445829-AC7F-4BDD-995C-B0A30FC394F0}" srcOrd="12" destOrd="0" presId="urn:microsoft.com/office/officeart/2005/8/layout/list1"/>
    <dgm:cxn modelId="{D8D2395B-C8BD-4BDD-AF29-4B1FF4EE29B1}" type="presParOf" srcId="{C2445829-AC7F-4BDD-995C-B0A30FC394F0}" destId="{0E038957-7A81-4F79-9ED6-2336C3801C5D}" srcOrd="0" destOrd="0" presId="urn:microsoft.com/office/officeart/2005/8/layout/list1"/>
    <dgm:cxn modelId="{621FF0A7-C9BA-4CB5-8E57-C6663B7ED4C9}" type="presParOf" srcId="{C2445829-AC7F-4BDD-995C-B0A30FC394F0}" destId="{64CF918C-D90B-4F1C-9404-1796829EAC4F}" srcOrd="1" destOrd="0" presId="urn:microsoft.com/office/officeart/2005/8/layout/list1"/>
    <dgm:cxn modelId="{CF234124-1BFD-464C-A6DD-1B0D21B8C8D4}" type="presParOf" srcId="{8C3FF2C5-3C97-46FB-861B-EC940B94B3A0}" destId="{4783D5DE-8B6B-496A-9BD4-C14E9D640A01}" srcOrd="13" destOrd="0" presId="urn:microsoft.com/office/officeart/2005/8/layout/list1"/>
    <dgm:cxn modelId="{4FD7C7FA-A78C-4F7D-8406-F1DE3F1FF0D0}" type="presParOf" srcId="{8C3FF2C5-3C97-46FB-861B-EC940B94B3A0}" destId="{6DAD400C-F2E2-4331-AC6D-58FF963DDC6A}" srcOrd="14" destOrd="0" presId="urn:microsoft.com/office/officeart/2005/8/layout/list1"/>
    <dgm:cxn modelId="{9A79D1BC-0996-474C-99ED-B9F691EF9F8C}" type="presParOf" srcId="{8C3FF2C5-3C97-46FB-861B-EC940B94B3A0}" destId="{FEA4CB32-3D5F-4F17-A30F-33784D83765C}" srcOrd="15" destOrd="0" presId="urn:microsoft.com/office/officeart/2005/8/layout/list1"/>
    <dgm:cxn modelId="{9154D25B-051A-4D61-A895-0F0E4746B3CC}" type="presParOf" srcId="{8C3FF2C5-3C97-46FB-861B-EC940B94B3A0}" destId="{3242481B-4B8E-48B2-8EB0-D72A32FA0E4D}" srcOrd="16" destOrd="0" presId="urn:microsoft.com/office/officeart/2005/8/layout/list1"/>
    <dgm:cxn modelId="{2CEF5B60-4B19-4BE7-9989-F861B7764004}" type="presParOf" srcId="{3242481B-4B8E-48B2-8EB0-D72A32FA0E4D}" destId="{11ADD9CC-8E2E-43F8-8A8B-F8B9D27AD3D2}" srcOrd="0" destOrd="0" presId="urn:microsoft.com/office/officeart/2005/8/layout/list1"/>
    <dgm:cxn modelId="{1FB8771B-33B3-4CCC-952A-17799A1A0A9A}" type="presParOf" srcId="{3242481B-4B8E-48B2-8EB0-D72A32FA0E4D}" destId="{D4703087-41A3-4479-A9B5-4E0F85D9FAFE}" srcOrd="1" destOrd="0" presId="urn:microsoft.com/office/officeart/2005/8/layout/list1"/>
    <dgm:cxn modelId="{64188003-9329-4D4D-B586-5711F663F044}" type="presParOf" srcId="{8C3FF2C5-3C97-46FB-861B-EC940B94B3A0}" destId="{9F0B91F4-25B0-4A66-A452-C979CAE448DC}" srcOrd="17" destOrd="0" presId="urn:microsoft.com/office/officeart/2005/8/layout/list1"/>
    <dgm:cxn modelId="{4B6E6D26-CAC3-496E-9DE6-9A29FD4E3B99}" type="presParOf" srcId="{8C3FF2C5-3C97-46FB-861B-EC940B94B3A0}" destId="{7367BAD9-F2AF-4253-BD0D-E017FB8F4C47}" srcOrd="18" destOrd="0" presId="urn:microsoft.com/office/officeart/2005/8/layout/list1"/>
    <dgm:cxn modelId="{E2D52EB8-E8A3-4C93-87BF-511E4500CC8D}" type="presParOf" srcId="{8C3FF2C5-3C97-46FB-861B-EC940B94B3A0}" destId="{0A380074-B75A-4204-9F40-C3781379B46D}" srcOrd="19" destOrd="0" presId="urn:microsoft.com/office/officeart/2005/8/layout/list1"/>
    <dgm:cxn modelId="{CCEF8D2E-D50C-42E9-8978-D0195ED23B3B}" type="presParOf" srcId="{8C3FF2C5-3C97-46FB-861B-EC940B94B3A0}" destId="{0D7476D5-6113-4296-BD18-AD51D801D828}" srcOrd="20" destOrd="0" presId="urn:microsoft.com/office/officeart/2005/8/layout/list1"/>
    <dgm:cxn modelId="{111E0939-8C10-4453-84EB-8E449EB1FE26}" type="presParOf" srcId="{0D7476D5-6113-4296-BD18-AD51D801D828}" destId="{1F2422A0-67A7-4E64-86C0-F3CD662BA9DC}" srcOrd="0" destOrd="0" presId="urn:microsoft.com/office/officeart/2005/8/layout/list1"/>
    <dgm:cxn modelId="{383AC72F-F902-4A50-B630-5A29E72EBBE8}" type="presParOf" srcId="{0D7476D5-6113-4296-BD18-AD51D801D828}" destId="{622F4260-0A39-4EBA-A38E-D46AEDEE17F7}" srcOrd="1" destOrd="0" presId="urn:microsoft.com/office/officeart/2005/8/layout/list1"/>
    <dgm:cxn modelId="{9D10DBDC-5DCF-4EBD-96AE-5CB56A3D9441}" type="presParOf" srcId="{8C3FF2C5-3C97-46FB-861B-EC940B94B3A0}" destId="{F45379DB-FAF4-4B9E-AF78-6FFDD79F1E41}" srcOrd="21" destOrd="0" presId="urn:microsoft.com/office/officeart/2005/8/layout/list1"/>
    <dgm:cxn modelId="{B0ED2BE6-FE14-473A-B9EE-51E75CAE3901}" type="presParOf" srcId="{8C3FF2C5-3C97-46FB-861B-EC940B94B3A0}" destId="{1354E6B4-8BF5-4A40-B355-2B6A7C93C566}" srcOrd="22"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F01B8-3CE6-4924-B7C9-BE468F0CF31F}">
      <dsp:nvSpPr>
        <dsp:cNvPr id="0" name=""/>
        <dsp:cNvSpPr/>
      </dsp:nvSpPr>
      <dsp:spPr>
        <a:xfrm>
          <a:off x="0" y="0"/>
          <a:ext cx="2332441" cy="483373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t>IDEBOY</a:t>
          </a:r>
        </a:p>
        <a:p>
          <a:pPr marL="0" lvl="0" indent="0" algn="ctr" defTabSz="1066800">
            <a:lnSpc>
              <a:spcPct val="90000"/>
            </a:lnSpc>
            <a:spcBef>
              <a:spcPct val="0"/>
            </a:spcBef>
            <a:spcAft>
              <a:spcPct val="35000"/>
            </a:spcAft>
            <a:buNone/>
          </a:pPr>
          <a:r>
            <a:rPr lang="es-ES" sz="2400" kern="1200" dirty="0"/>
            <a:t>82.16 %</a:t>
          </a:r>
          <a:endParaRPr lang="es-CO" sz="2400" kern="1200" dirty="0"/>
        </a:p>
      </dsp:txBody>
      <dsp:txXfrm>
        <a:off x="0" y="1933495"/>
        <a:ext cx="2332441" cy="1933495"/>
      </dsp:txXfrm>
    </dsp:sp>
    <dsp:sp modelId="{B55F3234-D436-4B96-94FC-059D82780EE6}">
      <dsp:nvSpPr>
        <dsp:cNvPr id="0" name=""/>
        <dsp:cNvSpPr/>
      </dsp:nvSpPr>
      <dsp:spPr>
        <a:xfrm>
          <a:off x="363628" y="257089"/>
          <a:ext cx="1609634" cy="1609634"/>
        </a:xfrm>
        <a:prstGeom prst="ellipse">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C56AB-9E97-4F83-B113-6120AC132A1A}">
      <dsp:nvSpPr>
        <dsp:cNvPr id="0" name=""/>
        <dsp:cNvSpPr/>
      </dsp:nvSpPr>
      <dsp:spPr>
        <a:xfrm>
          <a:off x="2404639" y="-32934"/>
          <a:ext cx="2332441" cy="4833738"/>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t>ASOVIDEPAS</a:t>
          </a:r>
        </a:p>
        <a:p>
          <a:pPr marL="0" lvl="0" indent="0" algn="ctr" defTabSz="1066800">
            <a:lnSpc>
              <a:spcPct val="90000"/>
            </a:lnSpc>
            <a:spcBef>
              <a:spcPct val="0"/>
            </a:spcBef>
            <a:spcAft>
              <a:spcPct val="35000"/>
            </a:spcAft>
            <a:buNone/>
          </a:pPr>
          <a:r>
            <a:rPr lang="es-ES" sz="2400" kern="1200" dirty="0"/>
            <a:t>14.12 %</a:t>
          </a:r>
          <a:endParaRPr lang="es-CO" sz="2400" kern="1200" dirty="0"/>
        </a:p>
      </dsp:txBody>
      <dsp:txXfrm>
        <a:off x="2404639" y="1900560"/>
        <a:ext cx="2332441" cy="1933495"/>
      </dsp:txXfrm>
    </dsp:sp>
    <dsp:sp modelId="{4E5882F6-6F85-4FFD-BFFB-82EFCA689935}">
      <dsp:nvSpPr>
        <dsp:cNvPr id="0" name=""/>
        <dsp:cNvSpPr/>
      </dsp:nvSpPr>
      <dsp:spPr>
        <a:xfrm>
          <a:off x="2766043" y="257089"/>
          <a:ext cx="1609634" cy="1609634"/>
        </a:xfrm>
        <a:prstGeom prst="ellipse">
          <a:avLst/>
        </a:prstGeom>
        <a:blipFill rotWithShape="1">
          <a:blip xmlns:r="http://schemas.openxmlformats.org/officeDocument/2006/relationships" r:embed="rId2"/>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7C35C-2590-4A36-B204-1B64DA538760}">
      <dsp:nvSpPr>
        <dsp:cNvPr id="0" name=""/>
        <dsp:cNvSpPr/>
      </dsp:nvSpPr>
      <dsp:spPr>
        <a:xfrm>
          <a:off x="4807054" y="-32934"/>
          <a:ext cx="2332441" cy="4833738"/>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t>SUNET</a:t>
          </a:r>
        </a:p>
        <a:p>
          <a:pPr marL="0" lvl="0" indent="0" algn="ctr" defTabSz="1066800">
            <a:lnSpc>
              <a:spcPct val="90000"/>
            </a:lnSpc>
            <a:spcBef>
              <a:spcPct val="0"/>
            </a:spcBef>
            <a:spcAft>
              <a:spcPct val="35000"/>
            </a:spcAft>
            <a:buNone/>
          </a:pPr>
          <a:r>
            <a:rPr lang="es-ES" sz="2400" kern="1200" dirty="0"/>
            <a:t>2.24%</a:t>
          </a:r>
        </a:p>
      </dsp:txBody>
      <dsp:txXfrm>
        <a:off x="4807054" y="1900560"/>
        <a:ext cx="2332441" cy="1933495"/>
      </dsp:txXfrm>
    </dsp:sp>
    <dsp:sp modelId="{441BE820-279B-47BC-97E5-147E99403150}">
      <dsp:nvSpPr>
        <dsp:cNvPr id="0" name=""/>
        <dsp:cNvSpPr/>
      </dsp:nvSpPr>
      <dsp:spPr>
        <a:xfrm>
          <a:off x="5168457" y="257089"/>
          <a:ext cx="1609634" cy="1609634"/>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524A88-ADD5-4571-9797-68EB6F3E8368}">
      <dsp:nvSpPr>
        <dsp:cNvPr id="0" name=""/>
        <dsp:cNvSpPr/>
      </dsp:nvSpPr>
      <dsp:spPr>
        <a:xfrm>
          <a:off x="7209469" y="-32934"/>
          <a:ext cx="2332441" cy="483373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t>FONEXITO</a:t>
          </a:r>
        </a:p>
        <a:p>
          <a:pPr marL="0" lvl="0" indent="0" algn="ctr" defTabSz="1066800">
            <a:lnSpc>
              <a:spcPct val="90000"/>
            </a:lnSpc>
            <a:spcBef>
              <a:spcPct val="0"/>
            </a:spcBef>
            <a:spcAft>
              <a:spcPct val="35000"/>
            </a:spcAft>
            <a:buNone/>
          </a:pPr>
          <a:r>
            <a:rPr lang="es-ES" sz="2400" b="0" kern="1200" dirty="0"/>
            <a:t>1.48%</a:t>
          </a:r>
        </a:p>
      </dsp:txBody>
      <dsp:txXfrm>
        <a:off x="7209469" y="1900560"/>
        <a:ext cx="2332441" cy="1933495"/>
      </dsp:txXfrm>
    </dsp:sp>
    <dsp:sp modelId="{25B2D42C-5A2F-4056-BE6B-F7DEF90C76C6}">
      <dsp:nvSpPr>
        <dsp:cNvPr id="0" name=""/>
        <dsp:cNvSpPr/>
      </dsp:nvSpPr>
      <dsp:spPr>
        <a:xfrm>
          <a:off x="7570872" y="257089"/>
          <a:ext cx="1609634" cy="1609634"/>
        </a:xfrm>
        <a:prstGeom prst="ellipse">
          <a:avLst/>
        </a:prstGeom>
        <a:blipFill rotWithShape="1">
          <a:blip xmlns:r="http://schemas.openxmlformats.org/officeDocument/2006/relationships" r:embed="rId4"/>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143166-120A-431C-BDFB-D4BAE9821BA3}">
      <dsp:nvSpPr>
        <dsp:cNvPr id="0" name=""/>
        <dsp:cNvSpPr/>
      </dsp:nvSpPr>
      <dsp:spPr>
        <a:xfrm>
          <a:off x="191797" y="3526499"/>
          <a:ext cx="9160541" cy="1340173"/>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CCB4C-3F4D-4FF7-B23E-36B6F006572F}">
      <dsp:nvSpPr>
        <dsp:cNvPr id="0" name=""/>
        <dsp:cNvSpPr/>
      </dsp:nvSpPr>
      <dsp:spPr>
        <a:xfrm>
          <a:off x="4127" y="206576"/>
          <a:ext cx="2481830" cy="68642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s-CO" sz="1900" b="1" kern="1200" dirty="0"/>
            <a:t>Naturaleza Jurídica</a:t>
          </a:r>
        </a:p>
      </dsp:txBody>
      <dsp:txXfrm>
        <a:off x="4127" y="206576"/>
        <a:ext cx="2481830" cy="686428"/>
      </dsp:txXfrm>
    </dsp:sp>
    <dsp:sp modelId="{9FE1FF18-A008-4102-858C-817CBE7BD2FA}">
      <dsp:nvSpPr>
        <dsp:cNvPr id="0" name=""/>
        <dsp:cNvSpPr/>
      </dsp:nvSpPr>
      <dsp:spPr>
        <a:xfrm>
          <a:off x="4127" y="893004"/>
          <a:ext cx="2481830" cy="431908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s-CO" sz="1900" b="0" kern="1200" dirty="0"/>
            <a:t>Instrumentos de cooperación entre entidades públicas.</a:t>
          </a:r>
        </a:p>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Regulados por la Ley 489 de 1998 (Art. 95).</a:t>
          </a:r>
        </a:p>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No persiguen lucro ni utilidad económica.</a:t>
          </a:r>
        </a:p>
      </dsp:txBody>
      <dsp:txXfrm>
        <a:off x="4127" y="893004"/>
        <a:ext cx="2481830" cy="4319085"/>
      </dsp:txXfrm>
    </dsp:sp>
    <dsp:sp modelId="{B1EC7437-F429-4D2A-8F07-5D4FAFB964A1}">
      <dsp:nvSpPr>
        <dsp:cNvPr id="0" name=""/>
        <dsp:cNvSpPr/>
      </dsp:nvSpPr>
      <dsp:spPr>
        <a:xfrm>
          <a:off x="2833414" y="206576"/>
          <a:ext cx="2481830" cy="686428"/>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s-CO" sz="1900" b="1" kern="1200" dirty="0"/>
            <a:t>Finalidad Principal</a:t>
          </a:r>
        </a:p>
      </dsp:txBody>
      <dsp:txXfrm>
        <a:off x="2833414" y="206576"/>
        <a:ext cx="2481830" cy="686428"/>
      </dsp:txXfrm>
    </dsp:sp>
    <dsp:sp modelId="{10490480-54A0-46E4-8CBE-7637769629EE}">
      <dsp:nvSpPr>
        <dsp:cNvPr id="0" name=""/>
        <dsp:cNvSpPr/>
      </dsp:nvSpPr>
      <dsp:spPr>
        <a:xfrm>
          <a:off x="2833414" y="893004"/>
          <a:ext cx="2481830" cy="431908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Aunar esfuerzos, capacidades y recursos para alcanzar fines comunes.</a:t>
          </a:r>
          <a:endParaRPr lang="es-CO" sz="1900" b="0" kern="1200" dirty="0"/>
        </a:p>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Optimización del interés público mediante coordinación institucional.</a:t>
          </a:r>
        </a:p>
        <a:p>
          <a:pPr marL="171450" lvl="1" indent="-171450" algn="l" defTabSz="844550">
            <a:lnSpc>
              <a:spcPct val="90000"/>
            </a:lnSpc>
            <a:spcBef>
              <a:spcPct val="0"/>
            </a:spcBef>
            <a:spcAft>
              <a:spcPct val="15000"/>
            </a:spcAft>
            <a:buFont typeface="Arial" panose="020B0604020202020204" pitchFamily="34" charset="0"/>
            <a:buChar char="•"/>
          </a:pPr>
          <a:r>
            <a:rPr lang="es-CO" sz="1900" b="0" kern="1200" dirty="0"/>
            <a:t>Fortalecimiento de la eficacia administrativa (Corte Constitucional, Consejo de Estado).</a:t>
          </a:r>
        </a:p>
      </dsp:txBody>
      <dsp:txXfrm>
        <a:off x="2833414" y="893004"/>
        <a:ext cx="2481830" cy="4319085"/>
      </dsp:txXfrm>
    </dsp:sp>
    <dsp:sp modelId="{2A64A33B-814E-4B58-B75D-8156ED3EF7C9}">
      <dsp:nvSpPr>
        <dsp:cNvPr id="0" name=""/>
        <dsp:cNvSpPr/>
      </dsp:nvSpPr>
      <dsp:spPr>
        <a:xfrm>
          <a:off x="5662700" y="206576"/>
          <a:ext cx="2481830" cy="686428"/>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s-CO" sz="1900" b="1" kern="1200" dirty="0"/>
            <a:t>¿Rentabilidad económica?</a:t>
          </a:r>
        </a:p>
      </dsp:txBody>
      <dsp:txXfrm>
        <a:off x="5662700" y="206576"/>
        <a:ext cx="2481830" cy="686428"/>
      </dsp:txXfrm>
    </dsp:sp>
    <dsp:sp modelId="{8954D70A-A638-46BB-BE5B-DE785315B9AE}">
      <dsp:nvSpPr>
        <dsp:cNvPr id="0" name=""/>
        <dsp:cNvSpPr/>
      </dsp:nvSpPr>
      <dsp:spPr>
        <a:xfrm>
          <a:off x="5662700" y="893004"/>
          <a:ext cx="2481830" cy="431908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No aplica el concepto de rentabilidad financiera.</a:t>
          </a:r>
          <a:endParaRPr lang="es-CO" sz="1900" b="0" kern="1200" dirty="0"/>
        </a:p>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No existe relación comercial ni contrato oneroso entre partes.</a:t>
          </a:r>
        </a:p>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Hablar de “rentabilidad” desnaturaliza su finalidad pública.</a:t>
          </a:r>
        </a:p>
      </dsp:txBody>
      <dsp:txXfrm>
        <a:off x="5662700" y="893004"/>
        <a:ext cx="2481830" cy="4319085"/>
      </dsp:txXfrm>
    </dsp:sp>
    <dsp:sp modelId="{0025091C-8111-46CC-AF65-9BEED5B9EC93}">
      <dsp:nvSpPr>
        <dsp:cNvPr id="0" name=""/>
        <dsp:cNvSpPr/>
      </dsp:nvSpPr>
      <dsp:spPr>
        <a:xfrm>
          <a:off x="8491987" y="206576"/>
          <a:ext cx="2481830" cy="686428"/>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s-CO" sz="1900" b="1" kern="1200" dirty="0"/>
            <a:t>Enfoque Correcto: Valor Público</a:t>
          </a:r>
          <a:endParaRPr lang="es-ES" sz="1900" b="1" kern="1200" dirty="0"/>
        </a:p>
      </dsp:txBody>
      <dsp:txXfrm>
        <a:off x="8491987" y="206576"/>
        <a:ext cx="2481830" cy="686428"/>
      </dsp:txXfrm>
    </dsp:sp>
    <dsp:sp modelId="{B23EF5E4-9E0D-44AE-B940-35110A3B9B64}">
      <dsp:nvSpPr>
        <dsp:cNvPr id="0" name=""/>
        <dsp:cNvSpPr/>
      </dsp:nvSpPr>
      <dsp:spPr>
        <a:xfrm>
          <a:off x="8491987" y="893004"/>
          <a:ext cx="2481830" cy="431908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s-ES" sz="1900" b="0" kern="1200" dirty="0"/>
            <a:t>Evaluación desde indicadores como:
Eficiencia y eficacia en la ejecución
Impacto social
Pertinencia y sostenibilidad
Fortalecimiento institucional</a:t>
          </a:r>
        </a:p>
      </dsp:txBody>
      <dsp:txXfrm>
        <a:off x="8491987" y="893004"/>
        <a:ext cx="2481830" cy="43190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22951-6034-4004-8C26-104D80741650}">
      <dsp:nvSpPr>
        <dsp:cNvPr id="0" name=""/>
        <dsp:cNvSpPr/>
      </dsp:nvSpPr>
      <dsp:spPr>
        <a:xfrm>
          <a:off x="0" y="314062"/>
          <a:ext cx="9013825" cy="55282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9573" tIns="270764" rIns="699573"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dirty="0"/>
            <a:t>EXCAVADORA DE ORUGA </a:t>
          </a:r>
        </a:p>
      </dsp:txBody>
      <dsp:txXfrm>
        <a:off x="0" y="314062"/>
        <a:ext cx="9013825" cy="552825"/>
      </dsp:txXfrm>
    </dsp:sp>
    <dsp:sp modelId="{85EC1339-8E6D-45ED-B0FF-E8494B65EF00}">
      <dsp:nvSpPr>
        <dsp:cNvPr id="0" name=""/>
        <dsp:cNvSpPr/>
      </dsp:nvSpPr>
      <dsp:spPr>
        <a:xfrm>
          <a:off x="468908" y="101123"/>
          <a:ext cx="6309677"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8491" tIns="0" rIns="238491" bIns="0" numCol="1" spcCol="1270" anchor="ctr" anchorCtr="0">
          <a:noAutofit/>
        </a:bodyPr>
        <a:lstStyle/>
        <a:p>
          <a:pPr marL="0" lvl="0" indent="0" algn="l" defTabSz="577850">
            <a:lnSpc>
              <a:spcPct val="90000"/>
            </a:lnSpc>
            <a:spcBef>
              <a:spcPct val="0"/>
            </a:spcBef>
            <a:spcAft>
              <a:spcPct val="35000"/>
            </a:spcAft>
            <a:buNone/>
          </a:pPr>
          <a:r>
            <a:rPr lang="es-CO" sz="1300" b="1" kern="1200"/>
            <a:t>JAVIER MONTAÑA ALARCON </a:t>
          </a:r>
          <a:endParaRPr lang="es-CO" sz="1300" b="1" kern="1200" dirty="0"/>
        </a:p>
      </dsp:txBody>
      <dsp:txXfrm>
        <a:off x="487642" y="119857"/>
        <a:ext cx="6272209" cy="346292"/>
      </dsp:txXfrm>
    </dsp:sp>
    <dsp:sp modelId="{7FAF0A06-3219-44B0-A62F-2579176915F3}">
      <dsp:nvSpPr>
        <dsp:cNvPr id="0" name=""/>
        <dsp:cNvSpPr/>
      </dsp:nvSpPr>
      <dsp:spPr>
        <a:xfrm>
          <a:off x="0" y="1107908"/>
          <a:ext cx="9013825" cy="55282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9573" tIns="270764" rIns="699573"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dirty="0"/>
            <a:t>RETROEXCAVADORA </a:t>
          </a:r>
        </a:p>
      </dsp:txBody>
      <dsp:txXfrm>
        <a:off x="0" y="1107908"/>
        <a:ext cx="9013825" cy="552825"/>
      </dsp:txXfrm>
    </dsp:sp>
    <dsp:sp modelId="{706F68ED-AB9C-4E85-96C3-3774ABB87E7B}">
      <dsp:nvSpPr>
        <dsp:cNvPr id="0" name=""/>
        <dsp:cNvSpPr/>
      </dsp:nvSpPr>
      <dsp:spPr>
        <a:xfrm>
          <a:off x="450691" y="916028"/>
          <a:ext cx="6309677"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8491" tIns="0" rIns="238491" bIns="0" numCol="1" spcCol="1270" anchor="ctr" anchorCtr="0">
          <a:noAutofit/>
        </a:bodyPr>
        <a:lstStyle/>
        <a:p>
          <a:pPr marL="0" lvl="0" indent="0" algn="l" defTabSz="577850">
            <a:lnSpc>
              <a:spcPct val="90000"/>
            </a:lnSpc>
            <a:spcBef>
              <a:spcPct val="0"/>
            </a:spcBef>
            <a:spcAft>
              <a:spcPct val="35000"/>
            </a:spcAft>
            <a:buNone/>
          </a:pPr>
          <a:r>
            <a:rPr lang="es-CO" sz="1300" b="1" kern="1200"/>
            <a:t>HUMBERTO CELY LOZANO </a:t>
          </a:r>
          <a:endParaRPr lang="es-CO" sz="1300" b="1" kern="1200" dirty="0"/>
        </a:p>
      </dsp:txBody>
      <dsp:txXfrm>
        <a:off x="469425" y="934762"/>
        <a:ext cx="6272209" cy="346292"/>
      </dsp:txXfrm>
    </dsp:sp>
    <dsp:sp modelId="{4A59FFCA-F945-4F0F-9070-BBC80531E6FF}">
      <dsp:nvSpPr>
        <dsp:cNvPr id="0" name=""/>
        <dsp:cNvSpPr/>
      </dsp:nvSpPr>
      <dsp:spPr>
        <a:xfrm>
          <a:off x="0" y="1922813"/>
          <a:ext cx="9013825" cy="55282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9573" tIns="270764" rIns="699573"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dirty="0"/>
            <a:t>VOLQUETA </a:t>
          </a:r>
        </a:p>
      </dsp:txBody>
      <dsp:txXfrm>
        <a:off x="0" y="1922813"/>
        <a:ext cx="9013825" cy="552825"/>
      </dsp:txXfrm>
    </dsp:sp>
    <dsp:sp modelId="{78BF8379-1FEA-4404-8FAA-60A4C4801F60}">
      <dsp:nvSpPr>
        <dsp:cNvPr id="0" name=""/>
        <dsp:cNvSpPr/>
      </dsp:nvSpPr>
      <dsp:spPr>
        <a:xfrm>
          <a:off x="450691" y="1730933"/>
          <a:ext cx="6309677"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8491" tIns="0" rIns="238491" bIns="0" numCol="1" spcCol="1270" anchor="ctr" anchorCtr="0">
          <a:noAutofit/>
        </a:bodyPr>
        <a:lstStyle/>
        <a:p>
          <a:pPr marL="0" lvl="0" indent="0" algn="l" defTabSz="577850">
            <a:lnSpc>
              <a:spcPct val="90000"/>
            </a:lnSpc>
            <a:spcBef>
              <a:spcPct val="0"/>
            </a:spcBef>
            <a:spcAft>
              <a:spcPct val="35000"/>
            </a:spcAft>
            <a:buNone/>
          </a:pPr>
          <a:r>
            <a:rPr lang="es-CO" sz="1300" b="1" kern="1200" dirty="0"/>
            <a:t>FABIO ALEXANDER VARGAS BENITEZ </a:t>
          </a:r>
        </a:p>
      </dsp:txBody>
      <dsp:txXfrm>
        <a:off x="469425" y="1749667"/>
        <a:ext cx="6272209" cy="346292"/>
      </dsp:txXfrm>
    </dsp:sp>
    <dsp:sp modelId="{6DAD400C-F2E2-4331-AC6D-58FF963DDC6A}">
      <dsp:nvSpPr>
        <dsp:cNvPr id="0" name=""/>
        <dsp:cNvSpPr/>
      </dsp:nvSpPr>
      <dsp:spPr>
        <a:xfrm>
          <a:off x="0" y="2737718"/>
          <a:ext cx="9013825" cy="55282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9573" tIns="270764" rIns="699573"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dirty="0"/>
            <a:t>MOTONIVELADORA </a:t>
          </a:r>
        </a:p>
      </dsp:txBody>
      <dsp:txXfrm>
        <a:off x="0" y="2737718"/>
        <a:ext cx="9013825" cy="552825"/>
      </dsp:txXfrm>
    </dsp:sp>
    <dsp:sp modelId="{64CF918C-D90B-4F1C-9404-1796829EAC4F}">
      <dsp:nvSpPr>
        <dsp:cNvPr id="0" name=""/>
        <dsp:cNvSpPr/>
      </dsp:nvSpPr>
      <dsp:spPr>
        <a:xfrm>
          <a:off x="450691" y="2545838"/>
          <a:ext cx="6309677"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8491" tIns="0" rIns="238491" bIns="0" numCol="1" spcCol="1270" anchor="ctr" anchorCtr="0">
          <a:noAutofit/>
        </a:bodyPr>
        <a:lstStyle/>
        <a:p>
          <a:pPr marL="0" lvl="0" indent="0" algn="l" defTabSz="577850">
            <a:lnSpc>
              <a:spcPct val="90000"/>
            </a:lnSpc>
            <a:spcBef>
              <a:spcPct val="0"/>
            </a:spcBef>
            <a:spcAft>
              <a:spcPct val="35000"/>
            </a:spcAft>
            <a:buNone/>
          </a:pPr>
          <a:r>
            <a:rPr lang="es-CO" sz="1300" b="1" kern="1200"/>
            <a:t>JOSE EDILBERTO ACOSTA AMADO </a:t>
          </a:r>
          <a:endParaRPr lang="es-CO" sz="1300" b="1" kern="1200" dirty="0"/>
        </a:p>
      </dsp:txBody>
      <dsp:txXfrm>
        <a:off x="469425" y="2564572"/>
        <a:ext cx="6272209" cy="346292"/>
      </dsp:txXfrm>
    </dsp:sp>
    <dsp:sp modelId="{7367BAD9-F2AF-4253-BD0D-E017FB8F4C47}">
      <dsp:nvSpPr>
        <dsp:cNvPr id="0" name=""/>
        <dsp:cNvSpPr/>
      </dsp:nvSpPr>
      <dsp:spPr>
        <a:xfrm>
          <a:off x="0" y="3552623"/>
          <a:ext cx="9013825" cy="55282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9573" tIns="270764" rIns="699573"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dirty="0"/>
            <a:t>VIBROCOMPACTADOR </a:t>
          </a:r>
        </a:p>
      </dsp:txBody>
      <dsp:txXfrm>
        <a:off x="0" y="3552623"/>
        <a:ext cx="9013825" cy="552825"/>
      </dsp:txXfrm>
    </dsp:sp>
    <dsp:sp modelId="{D4703087-41A3-4479-A9B5-4E0F85D9FAFE}">
      <dsp:nvSpPr>
        <dsp:cNvPr id="0" name=""/>
        <dsp:cNvSpPr/>
      </dsp:nvSpPr>
      <dsp:spPr>
        <a:xfrm>
          <a:off x="450691" y="3360743"/>
          <a:ext cx="6309677"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8491" tIns="0" rIns="238491" bIns="0" numCol="1" spcCol="1270" anchor="ctr" anchorCtr="0">
          <a:noAutofit/>
        </a:bodyPr>
        <a:lstStyle/>
        <a:p>
          <a:pPr marL="0" lvl="0" indent="0" algn="l" defTabSz="577850">
            <a:lnSpc>
              <a:spcPct val="90000"/>
            </a:lnSpc>
            <a:spcBef>
              <a:spcPct val="0"/>
            </a:spcBef>
            <a:spcAft>
              <a:spcPct val="35000"/>
            </a:spcAft>
            <a:buNone/>
          </a:pPr>
          <a:r>
            <a:rPr lang="es-CO" sz="1300" b="1" kern="1200"/>
            <a:t>ANDRES SEBASIAN BARON VARGAS </a:t>
          </a:r>
          <a:endParaRPr lang="es-CO" sz="1300" b="1" kern="1200" dirty="0"/>
        </a:p>
      </dsp:txBody>
      <dsp:txXfrm>
        <a:off x="469425" y="3379477"/>
        <a:ext cx="6272209" cy="346292"/>
      </dsp:txXfrm>
    </dsp:sp>
    <dsp:sp modelId="{1354E6B4-8BF5-4A40-B355-2B6A7C93C566}">
      <dsp:nvSpPr>
        <dsp:cNvPr id="0" name=""/>
        <dsp:cNvSpPr/>
      </dsp:nvSpPr>
      <dsp:spPr>
        <a:xfrm>
          <a:off x="0" y="4367528"/>
          <a:ext cx="9013825" cy="552825"/>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9573" tIns="270764" rIns="699573"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dirty="0"/>
            <a:t>TRACTOCAMION </a:t>
          </a:r>
        </a:p>
      </dsp:txBody>
      <dsp:txXfrm>
        <a:off x="0" y="4367528"/>
        <a:ext cx="9013825" cy="552825"/>
      </dsp:txXfrm>
    </dsp:sp>
    <dsp:sp modelId="{622F4260-0A39-4EBA-A38E-D46AEDEE17F7}">
      <dsp:nvSpPr>
        <dsp:cNvPr id="0" name=""/>
        <dsp:cNvSpPr/>
      </dsp:nvSpPr>
      <dsp:spPr>
        <a:xfrm>
          <a:off x="450691" y="4175648"/>
          <a:ext cx="6309677"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8491" tIns="0" rIns="238491" bIns="0" numCol="1" spcCol="1270" anchor="ctr" anchorCtr="0">
          <a:noAutofit/>
        </a:bodyPr>
        <a:lstStyle/>
        <a:p>
          <a:pPr marL="0" lvl="0" indent="0" algn="l" defTabSz="577850">
            <a:lnSpc>
              <a:spcPct val="90000"/>
            </a:lnSpc>
            <a:spcBef>
              <a:spcPct val="0"/>
            </a:spcBef>
            <a:spcAft>
              <a:spcPct val="35000"/>
            </a:spcAft>
            <a:buNone/>
          </a:pPr>
          <a:r>
            <a:rPr lang="es-CO" sz="1300" b="1" kern="1200"/>
            <a:t>FREDY ALEXANDER JOYA PUERTO</a:t>
          </a:r>
          <a:endParaRPr lang="es-CO" sz="1300" b="1" kern="1200" dirty="0"/>
        </a:p>
      </dsp:txBody>
      <dsp:txXfrm>
        <a:off x="469425" y="4194382"/>
        <a:ext cx="6272209"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F3D0F93-6DBB-4736-B64C-2A1A29C65C2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a:extLst>
              <a:ext uri="{FF2B5EF4-FFF2-40B4-BE49-F238E27FC236}">
                <a16:creationId xmlns:a16="http://schemas.microsoft.com/office/drawing/2014/main" id="{FD0AB741-69B7-4864-9054-138C1F8535D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39AEB4A-D8C6-4054-BBA2-F55B76A159D2}" type="datetimeFigureOut">
              <a:rPr lang="es-CO" smtClean="0"/>
              <a:t>17/07/2025</a:t>
            </a:fld>
            <a:endParaRPr lang="es-CO"/>
          </a:p>
        </p:txBody>
      </p:sp>
      <p:sp>
        <p:nvSpPr>
          <p:cNvPr id="4" name="Marcador de pie de página 3">
            <a:extLst>
              <a:ext uri="{FF2B5EF4-FFF2-40B4-BE49-F238E27FC236}">
                <a16:creationId xmlns:a16="http://schemas.microsoft.com/office/drawing/2014/main" id="{ABA83E10-0766-41F5-8D83-0CB49EAB0E0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4555AE38-421F-4C15-9028-B31FDD8EACA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6CD8CD0-A7C1-46C1-BE12-7122776C0273}" type="slidenum">
              <a:rPr lang="es-CO" smtClean="0"/>
              <a:t>‹Nº›</a:t>
            </a:fld>
            <a:endParaRPr lang="es-CO"/>
          </a:p>
        </p:txBody>
      </p:sp>
    </p:spTree>
    <p:extLst>
      <p:ext uri="{BB962C8B-B14F-4D97-AF65-F5344CB8AC3E}">
        <p14:creationId xmlns:p14="http://schemas.microsoft.com/office/powerpoint/2010/main" val="36456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409389-4D97-0C43-90F8-AC9A35CBC15B}" type="datetimeFigureOut">
              <a:rPr lang="es-CO" smtClean="0"/>
              <a:t>17/07/2025</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8D7EE2-7C36-064E-A4AF-F4E14EF58D64}" type="slidenum">
              <a:rPr lang="es-CO" smtClean="0"/>
              <a:t>‹Nº›</a:t>
            </a:fld>
            <a:endParaRPr lang="es-CO"/>
          </a:p>
        </p:txBody>
      </p:sp>
    </p:spTree>
    <p:extLst>
      <p:ext uri="{BB962C8B-B14F-4D97-AF65-F5344CB8AC3E}">
        <p14:creationId xmlns:p14="http://schemas.microsoft.com/office/powerpoint/2010/main" val="67611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1</a:t>
            </a:fld>
            <a:endParaRPr lang="es-CO" dirty="0"/>
          </a:p>
        </p:txBody>
      </p:sp>
    </p:spTree>
    <p:extLst>
      <p:ext uri="{BB962C8B-B14F-4D97-AF65-F5344CB8AC3E}">
        <p14:creationId xmlns:p14="http://schemas.microsoft.com/office/powerpoint/2010/main" val="267675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37</a:t>
            </a:fld>
            <a:endParaRPr lang="es-CO" dirty="0"/>
          </a:p>
        </p:txBody>
      </p:sp>
    </p:spTree>
    <p:extLst>
      <p:ext uri="{BB962C8B-B14F-4D97-AF65-F5344CB8AC3E}">
        <p14:creationId xmlns:p14="http://schemas.microsoft.com/office/powerpoint/2010/main" val="3924792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38</a:t>
            </a:fld>
            <a:endParaRPr lang="es-CO" dirty="0"/>
          </a:p>
        </p:txBody>
      </p:sp>
    </p:spTree>
    <p:extLst>
      <p:ext uri="{BB962C8B-B14F-4D97-AF65-F5344CB8AC3E}">
        <p14:creationId xmlns:p14="http://schemas.microsoft.com/office/powerpoint/2010/main" val="2966180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39</a:t>
            </a:fld>
            <a:endParaRPr lang="es-CO" dirty="0"/>
          </a:p>
        </p:txBody>
      </p:sp>
    </p:spTree>
    <p:extLst>
      <p:ext uri="{BB962C8B-B14F-4D97-AF65-F5344CB8AC3E}">
        <p14:creationId xmlns:p14="http://schemas.microsoft.com/office/powerpoint/2010/main" val="1801219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40</a:t>
            </a:fld>
            <a:endParaRPr lang="es-CO" dirty="0"/>
          </a:p>
        </p:txBody>
      </p:sp>
    </p:spTree>
    <p:extLst>
      <p:ext uri="{BB962C8B-B14F-4D97-AF65-F5344CB8AC3E}">
        <p14:creationId xmlns:p14="http://schemas.microsoft.com/office/powerpoint/2010/main" val="252290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41</a:t>
            </a:fld>
            <a:endParaRPr lang="es-CO" dirty="0"/>
          </a:p>
        </p:txBody>
      </p:sp>
    </p:spTree>
    <p:extLst>
      <p:ext uri="{BB962C8B-B14F-4D97-AF65-F5344CB8AC3E}">
        <p14:creationId xmlns:p14="http://schemas.microsoft.com/office/powerpoint/2010/main" val="39842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42</a:t>
            </a:fld>
            <a:endParaRPr lang="es-CO" dirty="0"/>
          </a:p>
        </p:txBody>
      </p:sp>
    </p:spTree>
    <p:extLst>
      <p:ext uri="{BB962C8B-B14F-4D97-AF65-F5344CB8AC3E}">
        <p14:creationId xmlns:p14="http://schemas.microsoft.com/office/powerpoint/2010/main" val="21498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98D7EE2-7C36-064E-A4AF-F4E14EF58D64}" type="slidenum">
              <a:rPr lang="es-CO" smtClean="0"/>
              <a:t>43</a:t>
            </a:fld>
            <a:endParaRPr lang="es-CO"/>
          </a:p>
        </p:txBody>
      </p:sp>
    </p:spTree>
    <p:extLst>
      <p:ext uri="{BB962C8B-B14F-4D97-AF65-F5344CB8AC3E}">
        <p14:creationId xmlns:p14="http://schemas.microsoft.com/office/powerpoint/2010/main" val="258910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53</a:t>
            </a:fld>
            <a:endParaRPr lang="es-CO"/>
          </a:p>
        </p:txBody>
      </p:sp>
    </p:spTree>
    <p:extLst>
      <p:ext uri="{BB962C8B-B14F-4D97-AF65-F5344CB8AC3E}">
        <p14:creationId xmlns:p14="http://schemas.microsoft.com/office/powerpoint/2010/main" val="58871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98D7EE2-7C36-064E-A4AF-F4E14EF58D64}" type="slidenum">
              <a:rPr lang="es-CO" smtClean="0"/>
              <a:t>2</a:t>
            </a:fld>
            <a:endParaRPr lang="es-CO"/>
          </a:p>
        </p:txBody>
      </p:sp>
    </p:spTree>
    <p:extLst>
      <p:ext uri="{BB962C8B-B14F-4D97-AF65-F5344CB8AC3E}">
        <p14:creationId xmlns:p14="http://schemas.microsoft.com/office/powerpoint/2010/main" val="2589105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A29D7656-D4F0-D11A-22FF-E314F00B89DB}"/>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E6C698FF-23EA-E43F-9AA4-01072766F8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B6EFD662-68D6-2A08-EB08-7C59B092E9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31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37362E31-3D36-5F19-BA92-BF0C17FE754E}"/>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4C57E1F1-097A-9E12-E026-C35EE5E784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70B4D429-BED8-2E2C-4B03-07A1291B0E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192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a6af69903_2_9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36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33</a:t>
            </a:fld>
            <a:endParaRPr lang="es-CO" dirty="0"/>
          </a:p>
        </p:txBody>
      </p:sp>
    </p:spTree>
    <p:extLst>
      <p:ext uri="{BB962C8B-B14F-4D97-AF65-F5344CB8AC3E}">
        <p14:creationId xmlns:p14="http://schemas.microsoft.com/office/powerpoint/2010/main" val="263739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34</a:t>
            </a:fld>
            <a:endParaRPr lang="es-CO" dirty="0"/>
          </a:p>
        </p:txBody>
      </p:sp>
    </p:spTree>
    <p:extLst>
      <p:ext uri="{BB962C8B-B14F-4D97-AF65-F5344CB8AC3E}">
        <p14:creationId xmlns:p14="http://schemas.microsoft.com/office/powerpoint/2010/main" val="3225903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35</a:t>
            </a:fld>
            <a:endParaRPr lang="es-CO" dirty="0"/>
          </a:p>
        </p:txBody>
      </p:sp>
    </p:spTree>
    <p:extLst>
      <p:ext uri="{BB962C8B-B14F-4D97-AF65-F5344CB8AC3E}">
        <p14:creationId xmlns:p14="http://schemas.microsoft.com/office/powerpoint/2010/main" val="188324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93A7-039B-80FD-B74D-439F720706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DC844-C2AC-E549-9B12-01DB4530F7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2CE4D-1370-316D-6B5E-1EFB742D28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076227E-327E-D0B3-DD9E-73DC69276FAB}"/>
              </a:ext>
            </a:extLst>
          </p:cNvPr>
          <p:cNvSpPr>
            <a:spLocks noGrp="1"/>
          </p:cNvSpPr>
          <p:nvPr>
            <p:ph type="sldNum" sz="quarter" idx="5"/>
          </p:nvPr>
        </p:nvSpPr>
        <p:spPr/>
        <p:txBody>
          <a:bodyPr/>
          <a:lstStyle/>
          <a:p>
            <a:fld id="{398D7EE2-7C36-064E-A4AF-F4E14EF58D64}" type="slidenum">
              <a:rPr lang="es-CO" smtClean="0"/>
              <a:t>36</a:t>
            </a:fld>
            <a:endParaRPr lang="es-CO" dirty="0"/>
          </a:p>
        </p:txBody>
      </p:sp>
    </p:spTree>
    <p:extLst>
      <p:ext uri="{BB962C8B-B14F-4D97-AF65-F5344CB8AC3E}">
        <p14:creationId xmlns:p14="http://schemas.microsoft.com/office/powerpoint/2010/main" val="34243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C2408-F17D-4C1F-8587-420E6F8B04C7}"/>
              </a:ext>
            </a:extLst>
          </p:cNvPr>
          <p:cNvSpPr>
            <a:spLocks noGrp="1"/>
          </p:cNvSpPr>
          <p:nvPr>
            <p:ph type="ctrTitle"/>
          </p:nvPr>
        </p:nvSpPr>
        <p:spPr>
          <a:xfrm>
            <a:off x="1524000" y="1361514"/>
            <a:ext cx="9144000" cy="2387600"/>
          </a:xfrm>
        </p:spPr>
        <p:txBody>
          <a:bodyPr anchor="b"/>
          <a:lstStyle>
            <a:lvl1pPr algn="ctr">
              <a:defRPr sz="6000"/>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820AC3BC-22F1-47EB-A8EE-194CC2770DCD}"/>
              </a:ext>
            </a:extLst>
          </p:cNvPr>
          <p:cNvSpPr>
            <a:spLocks noGrp="1"/>
          </p:cNvSpPr>
          <p:nvPr>
            <p:ph type="subTitle" idx="1"/>
          </p:nvPr>
        </p:nvSpPr>
        <p:spPr>
          <a:xfrm>
            <a:off x="1524000" y="395373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C81EFE-AC0E-4AE6-AD63-E8BB9C57C9AB}"/>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5" name="Marcador de pie de página 4">
            <a:extLst>
              <a:ext uri="{FF2B5EF4-FFF2-40B4-BE49-F238E27FC236}">
                <a16:creationId xmlns:a16="http://schemas.microsoft.com/office/drawing/2014/main" id="{170E9D19-1E8F-48D0-88BC-FEC5331E07E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AB4F3BF-A10C-4533-A9EC-C66C281BF5C7}"/>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256119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FC83C5-C129-4014-B8B6-DEB63818335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8C86BA6-31D8-4A48-BA6D-034CBF46E2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3A2D149-5619-481C-99B2-969871B90BB1}"/>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5" name="Marcador de pie de página 4">
            <a:extLst>
              <a:ext uri="{FF2B5EF4-FFF2-40B4-BE49-F238E27FC236}">
                <a16:creationId xmlns:a16="http://schemas.microsoft.com/office/drawing/2014/main" id="{14EC25EF-61BE-4CA1-A915-414F123F193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A887CEF-A657-4311-B4C3-32EAEA0E56C3}"/>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51895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5EF15AC-8393-4854-ADBE-138579642FEA}"/>
              </a:ext>
            </a:extLst>
          </p:cNvPr>
          <p:cNvSpPr>
            <a:spLocks noGrp="1"/>
          </p:cNvSpPr>
          <p:nvPr>
            <p:ph type="title" orient="vert"/>
          </p:nvPr>
        </p:nvSpPr>
        <p:spPr>
          <a:xfrm>
            <a:off x="8825948" y="1272209"/>
            <a:ext cx="2527852" cy="4904754"/>
          </a:xfrm>
        </p:spPr>
        <p:txBody>
          <a:bodyPr vert="eaVert"/>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52DE0DF9-2DA7-4CD1-BDF9-FB313A467642}"/>
              </a:ext>
            </a:extLst>
          </p:cNvPr>
          <p:cNvSpPr>
            <a:spLocks noGrp="1"/>
          </p:cNvSpPr>
          <p:nvPr>
            <p:ph type="body" orient="vert" idx="1"/>
          </p:nvPr>
        </p:nvSpPr>
        <p:spPr>
          <a:xfrm>
            <a:off x="838200" y="1272209"/>
            <a:ext cx="7734300" cy="4904754"/>
          </a:xfrm>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2C82634C-8236-47E1-9B09-677626C3CE7D}"/>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5" name="Marcador de pie de página 4">
            <a:extLst>
              <a:ext uri="{FF2B5EF4-FFF2-40B4-BE49-F238E27FC236}">
                <a16:creationId xmlns:a16="http://schemas.microsoft.com/office/drawing/2014/main" id="{9050F30C-0052-42CE-87F1-2596E8F7ACA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6ECEBAA-D1FD-419A-832A-DB2A643B2710}"/>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402424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69362E5-D7AB-EBCC-E098-2F64BA95FB78}"/>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pic>
        <p:nvPicPr>
          <p:cNvPr id="3" name="Imagen 2" descr="Logotipo&#10;&#10;Descripción generada automáticamente">
            <a:extLst>
              <a:ext uri="{FF2B5EF4-FFF2-40B4-BE49-F238E27FC236}">
                <a16:creationId xmlns:a16="http://schemas.microsoft.com/office/drawing/2014/main" id="{04F3C6DF-2FB8-480D-9487-CB63AC7FFF2D}"/>
              </a:ext>
            </a:extLst>
          </p:cNvPr>
          <p:cNvPicPr>
            <a:picLocks noChangeAspect="1"/>
          </p:cNvPicPr>
          <p:nvPr userDrawn="1"/>
        </p:nvPicPr>
        <p:blipFill>
          <a:blip r:embed="rId3"/>
          <a:stretch>
            <a:fillRect/>
          </a:stretch>
        </p:blipFill>
        <p:spPr>
          <a:xfrm>
            <a:off x="0" y="0"/>
            <a:ext cx="1988935" cy="1342531"/>
          </a:xfrm>
          <a:prstGeom prst="rect">
            <a:avLst/>
          </a:prstGeom>
        </p:spPr>
      </p:pic>
    </p:spTree>
    <p:extLst>
      <p:ext uri="{BB962C8B-B14F-4D97-AF65-F5344CB8AC3E}">
        <p14:creationId xmlns:p14="http://schemas.microsoft.com/office/powerpoint/2010/main" val="735876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9" name="Imagen 8" descr="Logotipo&#10;&#10;Descripción generada automáticamente">
            <a:extLst>
              <a:ext uri="{FF2B5EF4-FFF2-40B4-BE49-F238E27FC236}">
                <a16:creationId xmlns:a16="http://schemas.microsoft.com/office/drawing/2014/main" id="{5E517CE2-576E-43F9-9E08-9CF3FF4B2860}"/>
              </a:ext>
            </a:extLst>
          </p:cNvPr>
          <p:cNvPicPr>
            <a:picLocks noChangeAspect="1"/>
          </p:cNvPicPr>
          <p:nvPr userDrawn="1"/>
        </p:nvPicPr>
        <p:blipFill>
          <a:blip r:embed="rId3"/>
          <a:stretch>
            <a:fillRect/>
          </a:stretch>
        </p:blipFill>
        <p:spPr>
          <a:xfrm>
            <a:off x="0" y="0"/>
            <a:ext cx="1988935" cy="1342531"/>
          </a:xfrm>
          <a:prstGeom prst="rect">
            <a:avLst/>
          </a:prstGeom>
        </p:spPr>
      </p:pic>
      <p:pic>
        <p:nvPicPr>
          <p:cNvPr id="6" name="Imagen 5">
            <a:extLst>
              <a:ext uri="{FF2B5EF4-FFF2-40B4-BE49-F238E27FC236}">
                <a16:creationId xmlns:a16="http://schemas.microsoft.com/office/drawing/2014/main" id="{F8582B48-AADE-48C7-91EA-37DBD4826AD4}"/>
              </a:ext>
            </a:extLst>
          </p:cNvPr>
          <p:cNvPicPr>
            <a:picLocks noChangeAspect="1"/>
          </p:cNvPicPr>
          <p:nvPr userDrawn="1"/>
        </p:nvPicPr>
        <p:blipFill>
          <a:blip r:embed="rId4">
            <a:alphaModFix amt="15000"/>
          </a:blip>
          <a:stretch>
            <a:fillRect/>
          </a:stretch>
        </p:blipFill>
        <p:spPr>
          <a:xfrm>
            <a:off x="838200" y="136525"/>
            <a:ext cx="10190871" cy="6872133"/>
          </a:xfrm>
          <a:prstGeom prst="rect">
            <a:avLst/>
          </a:prstGeom>
        </p:spPr>
      </p:pic>
    </p:spTree>
    <p:extLst>
      <p:ext uri="{BB962C8B-B14F-4D97-AF65-F5344CB8AC3E}">
        <p14:creationId xmlns:p14="http://schemas.microsoft.com/office/powerpoint/2010/main" val="2378041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9" name="Imagen 8" descr="Logotipo&#10;&#10;Descripción generada automáticamente">
            <a:extLst>
              <a:ext uri="{FF2B5EF4-FFF2-40B4-BE49-F238E27FC236}">
                <a16:creationId xmlns:a16="http://schemas.microsoft.com/office/drawing/2014/main" id="{5E517CE2-576E-43F9-9E08-9CF3FF4B2860}"/>
              </a:ext>
            </a:extLst>
          </p:cNvPr>
          <p:cNvPicPr>
            <a:picLocks noChangeAspect="1"/>
          </p:cNvPicPr>
          <p:nvPr userDrawn="1"/>
        </p:nvPicPr>
        <p:blipFill>
          <a:blip r:embed="rId3"/>
          <a:stretch>
            <a:fillRect/>
          </a:stretch>
        </p:blipFill>
        <p:spPr>
          <a:xfrm>
            <a:off x="0" y="0"/>
            <a:ext cx="1988935" cy="1342531"/>
          </a:xfrm>
          <a:prstGeom prst="rect">
            <a:avLst/>
          </a:prstGeom>
        </p:spPr>
      </p:pic>
      <p:pic>
        <p:nvPicPr>
          <p:cNvPr id="6" name="Imagen 5">
            <a:extLst>
              <a:ext uri="{FF2B5EF4-FFF2-40B4-BE49-F238E27FC236}">
                <a16:creationId xmlns:a16="http://schemas.microsoft.com/office/drawing/2014/main" id="{4004D0BE-E76C-4E9D-95EA-2CAB49478EE1}"/>
              </a:ext>
            </a:extLst>
          </p:cNvPr>
          <p:cNvPicPr>
            <a:picLocks noChangeAspect="1"/>
          </p:cNvPicPr>
          <p:nvPr userDrawn="1"/>
        </p:nvPicPr>
        <p:blipFill>
          <a:blip r:embed="rId4">
            <a:alphaModFix amt="15000"/>
          </a:blip>
          <a:stretch>
            <a:fillRect/>
          </a:stretch>
        </p:blipFill>
        <p:spPr>
          <a:xfrm>
            <a:off x="838200" y="136525"/>
            <a:ext cx="10190871" cy="6872133"/>
          </a:xfrm>
          <a:prstGeom prst="rect">
            <a:avLst/>
          </a:prstGeom>
        </p:spPr>
      </p:pic>
    </p:spTree>
    <p:extLst>
      <p:ext uri="{BB962C8B-B14F-4D97-AF65-F5344CB8AC3E}">
        <p14:creationId xmlns:p14="http://schemas.microsoft.com/office/powerpoint/2010/main" val="3526009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9" name="Imagen 8" descr="Logotipo&#10;&#10;Descripción generada automáticamente">
            <a:extLst>
              <a:ext uri="{FF2B5EF4-FFF2-40B4-BE49-F238E27FC236}">
                <a16:creationId xmlns:a16="http://schemas.microsoft.com/office/drawing/2014/main" id="{5E517CE2-576E-43F9-9E08-9CF3FF4B2860}"/>
              </a:ext>
            </a:extLst>
          </p:cNvPr>
          <p:cNvPicPr>
            <a:picLocks noChangeAspect="1"/>
          </p:cNvPicPr>
          <p:nvPr userDrawn="1"/>
        </p:nvPicPr>
        <p:blipFill>
          <a:blip r:embed="rId3"/>
          <a:stretch>
            <a:fillRect/>
          </a:stretch>
        </p:blipFill>
        <p:spPr>
          <a:xfrm>
            <a:off x="0" y="0"/>
            <a:ext cx="1988935" cy="1342531"/>
          </a:xfrm>
          <a:prstGeom prst="rect">
            <a:avLst/>
          </a:prstGeom>
        </p:spPr>
      </p:pic>
      <p:pic>
        <p:nvPicPr>
          <p:cNvPr id="6" name="Imagen 5">
            <a:extLst>
              <a:ext uri="{FF2B5EF4-FFF2-40B4-BE49-F238E27FC236}">
                <a16:creationId xmlns:a16="http://schemas.microsoft.com/office/drawing/2014/main" id="{1CABF989-6347-449F-8809-2F25CFE80A3E}"/>
              </a:ext>
            </a:extLst>
          </p:cNvPr>
          <p:cNvPicPr>
            <a:picLocks noChangeAspect="1"/>
          </p:cNvPicPr>
          <p:nvPr userDrawn="1"/>
        </p:nvPicPr>
        <p:blipFill>
          <a:blip r:embed="rId4">
            <a:alphaModFix amt="15000"/>
          </a:blip>
          <a:stretch>
            <a:fillRect/>
          </a:stretch>
        </p:blipFill>
        <p:spPr>
          <a:xfrm>
            <a:off x="838200" y="136525"/>
            <a:ext cx="10190871" cy="6872133"/>
          </a:xfrm>
          <a:prstGeom prst="rect">
            <a:avLst/>
          </a:prstGeom>
        </p:spPr>
      </p:pic>
    </p:spTree>
    <p:extLst>
      <p:ext uri="{BB962C8B-B14F-4D97-AF65-F5344CB8AC3E}">
        <p14:creationId xmlns:p14="http://schemas.microsoft.com/office/powerpoint/2010/main" val="3668933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9" name="Imagen 8" descr="Logotipo&#10;&#10;Descripción generada automáticamente">
            <a:extLst>
              <a:ext uri="{FF2B5EF4-FFF2-40B4-BE49-F238E27FC236}">
                <a16:creationId xmlns:a16="http://schemas.microsoft.com/office/drawing/2014/main" id="{5E517CE2-576E-43F9-9E08-9CF3FF4B2860}"/>
              </a:ext>
            </a:extLst>
          </p:cNvPr>
          <p:cNvPicPr>
            <a:picLocks noChangeAspect="1"/>
          </p:cNvPicPr>
          <p:nvPr userDrawn="1"/>
        </p:nvPicPr>
        <p:blipFill>
          <a:blip r:embed="rId3"/>
          <a:stretch>
            <a:fillRect/>
          </a:stretch>
        </p:blipFill>
        <p:spPr>
          <a:xfrm>
            <a:off x="0" y="0"/>
            <a:ext cx="1988935" cy="1342531"/>
          </a:xfrm>
          <a:prstGeom prst="rect">
            <a:avLst/>
          </a:prstGeom>
        </p:spPr>
      </p:pic>
      <p:sp>
        <p:nvSpPr>
          <p:cNvPr id="2" name="Título 1">
            <a:extLst>
              <a:ext uri="{FF2B5EF4-FFF2-40B4-BE49-F238E27FC236}">
                <a16:creationId xmlns:a16="http://schemas.microsoft.com/office/drawing/2014/main" id="{F5B76B74-B529-4E81-AB0F-5E74BD2EB9FF}"/>
              </a:ext>
            </a:extLst>
          </p:cNvPr>
          <p:cNvSpPr>
            <a:spLocks noGrp="1"/>
          </p:cNvSpPr>
          <p:nvPr>
            <p:ph type="title" hasCustomPrompt="1"/>
          </p:nvPr>
        </p:nvSpPr>
        <p:spPr/>
        <p:txBody>
          <a:bodyPr/>
          <a:lstStyle>
            <a:lvl1pPr algn="ctr">
              <a:defRPr/>
            </a:lvl1pPr>
          </a:lstStyle>
          <a:p>
            <a:r>
              <a:rPr lang="es-ES" dirty="0"/>
              <a:t>Agradecimientos</a:t>
            </a:r>
            <a:endParaRPr lang="es-CO" dirty="0"/>
          </a:p>
        </p:txBody>
      </p:sp>
      <p:pic>
        <p:nvPicPr>
          <p:cNvPr id="6" name="Imagen 5">
            <a:extLst>
              <a:ext uri="{FF2B5EF4-FFF2-40B4-BE49-F238E27FC236}">
                <a16:creationId xmlns:a16="http://schemas.microsoft.com/office/drawing/2014/main" id="{BD4BBB76-E470-49BB-92EA-6F3AD1A3E176}"/>
              </a:ext>
            </a:extLst>
          </p:cNvPr>
          <p:cNvPicPr>
            <a:picLocks noChangeAspect="1"/>
          </p:cNvPicPr>
          <p:nvPr userDrawn="1"/>
        </p:nvPicPr>
        <p:blipFill>
          <a:blip r:embed="rId4">
            <a:alphaModFix amt="15000"/>
          </a:blip>
          <a:stretch>
            <a:fillRect/>
          </a:stretch>
        </p:blipFill>
        <p:spPr>
          <a:xfrm>
            <a:off x="838200" y="136525"/>
            <a:ext cx="10190871" cy="6872133"/>
          </a:xfrm>
          <a:prstGeom prst="rect">
            <a:avLst/>
          </a:prstGeom>
        </p:spPr>
      </p:pic>
    </p:spTree>
    <p:extLst>
      <p:ext uri="{BB962C8B-B14F-4D97-AF65-F5344CB8AC3E}">
        <p14:creationId xmlns:p14="http://schemas.microsoft.com/office/powerpoint/2010/main" val="1977824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5F1CEF1-AF71-162B-6845-94F7FFA76D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733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5E6EC-78CC-41FB-A6AD-7662C6FB9B53}"/>
              </a:ext>
            </a:extLst>
          </p:cNvPr>
          <p:cNvSpPr>
            <a:spLocks noGrp="1"/>
          </p:cNvSpPr>
          <p:nvPr>
            <p:ph type="title"/>
          </p:nvPr>
        </p:nvSpPr>
        <p:spPr>
          <a:xfrm>
            <a:off x="838200" y="1420838"/>
            <a:ext cx="10515600" cy="1100771"/>
          </a:xfrm>
        </p:spPr>
        <p:txBody>
          <a:bodyPr/>
          <a:lstStyle/>
          <a:p>
            <a:r>
              <a:rPr lang="es-ES" dirty="0"/>
              <a:t>Haga clic para modificar</a:t>
            </a:r>
            <a:endParaRPr lang="es-CO" dirty="0"/>
          </a:p>
        </p:txBody>
      </p:sp>
      <p:sp>
        <p:nvSpPr>
          <p:cNvPr id="3" name="Marcador de contenido 2">
            <a:extLst>
              <a:ext uri="{FF2B5EF4-FFF2-40B4-BE49-F238E27FC236}">
                <a16:creationId xmlns:a16="http://schemas.microsoft.com/office/drawing/2014/main" id="{760AB72F-E8D2-4BEB-B192-30DB8E2BAA03}"/>
              </a:ext>
            </a:extLst>
          </p:cNvPr>
          <p:cNvSpPr>
            <a:spLocks noGrp="1"/>
          </p:cNvSpPr>
          <p:nvPr>
            <p:ph idx="1"/>
          </p:nvPr>
        </p:nvSpPr>
        <p:spPr>
          <a:xfrm>
            <a:off x="838200" y="2700997"/>
            <a:ext cx="10515600" cy="3475965"/>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FD9446F0-0E5E-4A91-9B01-7B7BBD9A9682}"/>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5" name="Marcador de pie de página 4">
            <a:extLst>
              <a:ext uri="{FF2B5EF4-FFF2-40B4-BE49-F238E27FC236}">
                <a16:creationId xmlns:a16="http://schemas.microsoft.com/office/drawing/2014/main" id="{6F637F52-37EF-48BD-8218-C6A3BF3B12C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8B9861-851E-40B1-A518-BD20A328569E}"/>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67257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A4E62-6616-4D97-BB78-C58BCF49B52B}"/>
              </a:ext>
            </a:extLst>
          </p:cNvPr>
          <p:cNvSpPr>
            <a:spLocks noGrp="1"/>
          </p:cNvSpPr>
          <p:nvPr>
            <p:ph type="title"/>
          </p:nvPr>
        </p:nvSpPr>
        <p:spPr>
          <a:xfrm>
            <a:off x="831850" y="1709738"/>
            <a:ext cx="10515600" cy="2852737"/>
          </a:xfrm>
        </p:spPr>
        <p:txBody>
          <a:bodyPr anchor="b"/>
          <a:lstStyle>
            <a:lvl1pPr>
              <a:defRPr sz="6000"/>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144F6144-38C4-4D35-9F5D-473501CBD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1E03DB7-7A30-4045-A3A5-098A1C8C6654}"/>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5" name="Marcador de pie de página 4">
            <a:extLst>
              <a:ext uri="{FF2B5EF4-FFF2-40B4-BE49-F238E27FC236}">
                <a16:creationId xmlns:a16="http://schemas.microsoft.com/office/drawing/2014/main" id="{6F75F5A9-60C0-4429-9092-711CDBA381F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4BE32E2-4A70-41D0-A45E-A12E32CD7ACA}"/>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24854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C33E4-9D00-4FE7-B0B6-BEAEA76355EC}"/>
              </a:ext>
            </a:extLst>
          </p:cNvPr>
          <p:cNvSpPr>
            <a:spLocks noGrp="1"/>
          </p:cNvSpPr>
          <p:nvPr>
            <p:ph type="title"/>
          </p:nvPr>
        </p:nvSpPr>
        <p:spPr>
          <a:xfrm>
            <a:off x="838200" y="1266094"/>
            <a:ext cx="10289345" cy="773722"/>
          </a:xfrm>
        </p:spPr>
        <p:txBody>
          <a:bodyPr/>
          <a:lstStyle>
            <a:lvl1pPr>
              <a:defRPr/>
            </a:lvl1pPr>
          </a:lstStyle>
          <a:p>
            <a:r>
              <a:rPr lang="es-ES" dirty="0"/>
              <a:t>Haga clic para modificar</a:t>
            </a:r>
            <a:endParaRPr lang="es-CO" dirty="0"/>
          </a:p>
        </p:txBody>
      </p:sp>
      <p:sp>
        <p:nvSpPr>
          <p:cNvPr id="3" name="Marcador de contenido 2">
            <a:extLst>
              <a:ext uri="{FF2B5EF4-FFF2-40B4-BE49-F238E27FC236}">
                <a16:creationId xmlns:a16="http://schemas.microsoft.com/office/drawing/2014/main" id="{7D60A858-B1D2-4A23-93D1-F767137C02D7}"/>
              </a:ext>
            </a:extLst>
          </p:cNvPr>
          <p:cNvSpPr>
            <a:spLocks noGrp="1"/>
          </p:cNvSpPr>
          <p:nvPr>
            <p:ph sz="half" idx="1"/>
          </p:nvPr>
        </p:nvSpPr>
        <p:spPr>
          <a:xfrm>
            <a:off x="838200" y="2219203"/>
            <a:ext cx="5181600" cy="3957760"/>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053FE3E3-C548-4161-B69B-47F792339F19}"/>
              </a:ext>
            </a:extLst>
          </p:cNvPr>
          <p:cNvSpPr>
            <a:spLocks noGrp="1"/>
          </p:cNvSpPr>
          <p:nvPr>
            <p:ph sz="half" idx="2"/>
          </p:nvPr>
        </p:nvSpPr>
        <p:spPr>
          <a:xfrm>
            <a:off x="6019800" y="2219203"/>
            <a:ext cx="5334000" cy="3957760"/>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44215613-1F97-4048-91DD-143730AC2C6F}"/>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6" name="Marcador de pie de página 5">
            <a:extLst>
              <a:ext uri="{FF2B5EF4-FFF2-40B4-BE49-F238E27FC236}">
                <a16:creationId xmlns:a16="http://schemas.microsoft.com/office/drawing/2014/main" id="{32364FB8-4310-4726-9313-12015CF397B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10D08E9-4F48-4178-B6D3-1056785CC2CB}"/>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115942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CD22DC-F046-407E-BE9B-987CD8B31F2A}"/>
              </a:ext>
            </a:extLst>
          </p:cNvPr>
          <p:cNvSpPr>
            <a:spLocks noGrp="1"/>
          </p:cNvSpPr>
          <p:nvPr>
            <p:ph type="title"/>
          </p:nvPr>
        </p:nvSpPr>
        <p:spPr>
          <a:xfrm>
            <a:off x="836612" y="1322363"/>
            <a:ext cx="10519483" cy="749409"/>
          </a:xfrm>
        </p:spPr>
        <p:txBody>
          <a:bodyPr/>
          <a:lstStyle/>
          <a:p>
            <a:r>
              <a:rPr lang="es-ES" dirty="0"/>
              <a:t>Haga clic para modificar</a:t>
            </a:r>
            <a:endParaRPr lang="es-CO" dirty="0"/>
          </a:p>
        </p:txBody>
      </p:sp>
      <p:sp>
        <p:nvSpPr>
          <p:cNvPr id="3" name="Marcador de texto 2">
            <a:extLst>
              <a:ext uri="{FF2B5EF4-FFF2-40B4-BE49-F238E27FC236}">
                <a16:creationId xmlns:a16="http://schemas.microsoft.com/office/drawing/2014/main" id="{F46BE4F1-0903-444B-8498-06449FAD8256}"/>
              </a:ext>
            </a:extLst>
          </p:cNvPr>
          <p:cNvSpPr>
            <a:spLocks noGrp="1"/>
          </p:cNvSpPr>
          <p:nvPr>
            <p:ph type="body" idx="1"/>
          </p:nvPr>
        </p:nvSpPr>
        <p:spPr>
          <a:xfrm>
            <a:off x="836612" y="2181225"/>
            <a:ext cx="5160963"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818B8391-3B8C-4294-916B-563AA61273D5}"/>
              </a:ext>
            </a:extLst>
          </p:cNvPr>
          <p:cNvSpPr>
            <a:spLocks noGrp="1"/>
          </p:cNvSpPr>
          <p:nvPr>
            <p:ph sz="half" idx="2"/>
          </p:nvPr>
        </p:nvSpPr>
        <p:spPr>
          <a:xfrm>
            <a:off x="836612" y="3006725"/>
            <a:ext cx="5160963" cy="318293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163F24C9-1E02-404C-A029-35E2EF683F2A}"/>
              </a:ext>
            </a:extLst>
          </p:cNvPr>
          <p:cNvSpPr>
            <a:spLocks noGrp="1"/>
          </p:cNvSpPr>
          <p:nvPr>
            <p:ph type="body" sz="quarter" idx="3"/>
          </p:nvPr>
        </p:nvSpPr>
        <p:spPr>
          <a:xfrm>
            <a:off x="6216648" y="2181225"/>
            <a:ext cx="5160964"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31D289D-A9B9-4583-98B6-43C18D5717F1}"/>
              </a:ext>
            </a:extLst>
          </p:cNvPr>
          <p:cNvSpPr>
            <a:spLocks noGrp="1"/>
          </p:cNvSpPr>
          <p:nvPr>
            <p:ph sz="quarter" idx="4"/>
          </p:nvPr>
        </p:nvSpPr>
        <p:spPr>
          <a:xfrm>
            <a:off x="6172200" y="3006725"/>
            <a:ext cx="5183188" cy="3182938"/>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662E14EF-3011-4C24-B4B2-20119028D37E}"/>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8" name="Marcador de pie de página 7">
            <a:extLst>
              <a:ext uri="{FF2B5EF4-FFF2-40B4-BE49-F238E27FC236}">
                <a16:creationId xmlns:a16="http://schemas.microsoft.com/office/drawing/2014/main" id="{43BCEB26-2AE1-46E6-974B-12867810DBD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08F74A1-7727-4E77-BE9B-D6162B424FAF}"/>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988394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D0A64C-2648-4DDD-91E9-5A88C622D660}"/>
              </a:ext>
            </a:extLst>
          </p:cNvPr>
          <p:cNvSpPr>
            <a:spLocks noGrp="1"/>
          </p:cNvSpPr>
          <p:nvPr>
            <p:ph type="title"/>
          </p:nvPr>
        </p:nvSpPr>
        <p:spPr>
          <a:xfrm>
            <a:off x="838200" y="1420838"/>
            <a:ext cx="10515600" cy="1100771"/>
          </a:xfrm>
        </p:spPr>
        <p:txBody>
          <a:body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9157A8EE-8CF7-444C-BC71-AF78426CB740}"/>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4" name="Marcador de pie de página 3">
            <a:extLst>
              <a:ext uri="{FF2B5EF4-FFF2-40B4-BE49-F238E27FC236}">
                <a16:creationId xmlns:a16="http://schemas.microsoft.com/office/drawing/2014/main" id="{CB4B2477-F731-4FDF-9777-492CE8D855C4}"/>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5FAE420-3583-45DE-99AE-394C0A9EBF78}"/>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17642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295BF21-3DA4-4DEF-AEB3-11D5AB504197}"/>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3" name="Marcador de pie de página 2">
            <a:extLst>
              <a:ext uri="{FF2B5EF4-FFF2-40B4-BE49-F238E27FC236}">
                <a16:creationId xmlns:a16="http://schemas.microsoft.com/office/drawing/2014/main" id="{BAA28092-F357-4E7B-A6EB-21288674E9C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257ED53-7CCC-4823-9728-484D95E73ECE}"/>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416452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8F6F1-B919-42BB-9B81-4EA9B4C79381}"/>
              </a:ext>
            </a:extLst>
          </p:cNvPr>
          <p:cNvSpPr>
            <a:spLocks noGrp="1"/>
          </p:cNvSpPr>
          <p:nvPr>
            <p:ph type="title"/>
          </p:nvPr>
        </p:nvSpPr>
        <p:spPr>
          <a:xfrm>
            <a:off x="836612" y="1627481"/>
            <a:ext cx="3935413" cy="875714"/>
          </a:xfrm>
        </p:spPr>
        <p:txBody>
          <a:bodyPr anchor="b"/>
          <a:lstStyle>
            <a:lvl1pPr>
              <a:defRPr sz="3200"/>
            </a:lvl1pPr>
          </a:lstStyle>
          <a:p>
            <a:r>
              <a:rPr lang="es-ES" dirty="0"/>
              <a:t>Haga clic para modificar</a:t>
            </a:r>
            <a:endParaRPr lang="es-CO" dirty="0"/>
          </a:p>
        </p:txBody>
      </p:sp>
      <p:sp>
        <p:nvSpPr>
          <p:cNvPr id="3" name="Marcador de contenido 2">
            <a:extLst>
              <a:ext uri="{FF2B5EF4-FFF2-40B4-BE49-F238E27FC236}">
                <a16:creationId xmlns:a16="http://schemas.microsoft.com/office/drawing/2014/main" id="{9F4AC460-B95E-4E63-8154-62DE0C2B07BF}"/>
              </a:ext>
            </a:extLst>
          </p:cNvPr>
          <p:cNvSpPr>
            <a:spLocks noGrp="1"/>
          </p:cNvSpPr>
          <p:nvPr>
            <p:ph idx="1"/>
          </p:nvPr>
        </p:nvSpPr>
        <p:spPr>
          <a:xfrm>
            <a:off x="5134708" y="1627481"/>
            <a:ext cx="6220680" cy="42335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481A54CE-2A7C-4F25-B732-FF390442BF44}"/>
              </a:ext>
            </a:extLst>
          </p:cNvPr>
          <p:cNvSpPr>
            <a:spLocks noGrp="1"/>
          </p:cNvSpPr>
          <p:nvPr>
            <p:ph type="body" sz="half" idx="2"/>
          </p:nvPr>
        </p:nvSpPr>
        <p:spPr>
          <a:xfrm>
            <a:off x="836612" y="2552700"/>
            <a:ext cx="3935413"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A2485C2-3057-4819-8844-CE284950E0B4}"/>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6" name="Marcador de pie de página 5">
            <a:extLst>
              <a:ext uri="{FF2B5EF4-FFF2-40B4-BE49-F238E27FC236}">
                <a16:creationId xmlns:a16="http://schemas.microsoft.com/office/drawing/2014/main" id="{8BED6CE3-BF16-4CAC-8417-F2576315515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3A7407E-A7E5-451D-8ECF-F253BF1796D1}"/>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297930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E8286-7265-4208-B500-982FE5BBE835}"/>
              </a:ext>
            </a:extLst>
          </p:cNvPr>
          <p:cNvSpPr>
            <a:spLocks noGrp="1"/>
          </p:cNvSpPr>
          <p:nvPr>
            <p:ph type="title"/>
          </p:nvPr>
        </p:nvSpPr>
        <p:spPr>
          <a:xfrm>
            <a:off x="836612" y="1448971"/>
            <a:ext cx="3935413" cy="931985"/>
          </a:xfrm>
        </p:spPr>
        <p:txBody>
          <a:bodyPr anchor="b"/>
          <a:lstStyle>
            <a:lvl1pPr>
              <a:defRPr sz="3200"/>
            </a:lvl1pPr>
          </a:lstStyle>
          <a:p>
            <a:r>
              <a:rPr lang="es-ES" dirty="0"/>
              <a:t>Haga clic para modificar</a:t>
            </a:r>
            <a:endParaRPr lang="es-CO" dirty="0"/>
          </a:p>
        </p:txBody>
      </p:sp>
      <p:sp>
        <p:nvSpPr>
          <p:cNvPr id="3" name="Marcador de posición de imagen 2">
            <a:extLst>
              <a:ext uri="{FF2B5EF4-FFF2-40B4-BE49-F238E27FC236}">
                <a16:creationId xmlns:a16="http://schemas.microsoft.com/office/drawing/2014/main" id="{CACE5C25-CE57-4D91-80AC-5E9B5475FF8E}"/>
              </a:ext>
            </a:extLst>
          </p:cNvPr>
          <p:cNvSpPr>
            <a:spLocks noGrp="1"/>
          </p:cNvSpPr>
          <p:nvPr>
            <p:ph type="pic" idx="1"/>
          </p:nvPr>
        </p:nvSpPr>
        <p:spPr>
          <a:xfrm>
            <a:off x="5092504" y="1448971"/>
            <a:ext cx="6262883" cy="44120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1B89620E-49F0-492E-9A0A-FCC3CAF26074}"/>
              </a:ext>
            </a:extLst>
          </p:cNvPr>
          <p:cNvSpPr>
            <a:spLocks noGrp="1"/>
          </p:cNvSpPr>
          <p:nvPr>
            <p:ph type="body" sz="half" idx="2"/>
          </p:nvPr>
        </p:nvSpPr>
        <p:spPr>
          <a:xfrm>
            <a:off x="836612" y="2552700"/>
            <a:ext cx="3935413"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0017EB32-EB83-4371-940F-8EBEB3F8DD78}"/>
              </a:ext>
            </a:extLst>
          </p:cNvPr>
          <p:cNvSpPr>
            <a:spLocks noGrp="1"/>
          </p:cNvSpPr>
          <p:nvPr>
            <p:ph type="dt" sz="half" idx="10"/>
          </p:nvPr>
        </p:nvSpPr>
        <p:spPr/>
        <p:txBody>
          <a:bodyPr/>
          <a:lstStyle/>
          <a:p>
            <a:fld id="{7D40993C-F8C4-CF4F-9D3D-7D69F46CFD96}" type="datetimeFigureOut">
              <a:rPr lang="es-CO" smtClean="0"/>
              <a:t>17/07/2025</a:t>
            </a:fld>
            <a:endParaRPr lang="es-CO"/>
          </a:p>
        </p:txBody>
      </p:sp>
      <p:sp>
        <p:nvSpPr>
          <p:cNvPr id="6" name="Marcador de pie de página 5">
            <a:extLst>
              <a:ext uri="{FF2B5EF4-FFF2-40B4-BE49-F238E27FC236}">
                <a16:creationId xmlns:a16="http://schemas.microsoft.com/office/drawing/2014/main" id="{8A77B484-18A0-4B57-9A3F-E60CC26AEFF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0DEE823-B3C9-4922-9A46-619D0031FFD9}"/>
              </a:ext>
            </a:extLst>
          </p:cNvPr>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604878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275DA02-781E-4F3C-9015-BF39BD584C11}"/>
              </a:ext>
            </a:extLst>
          </p:cNvPr>
          <p:cNvSpPr>
            <a:spLocks noGrp="1"/>
          </p:cNvSpPr>
          <p:nvPr>
            <p:ph type="title"/>
          </p:nvPr>
        </p:nvSpPr>
        <p:spPr>
          <a:xfrm>
            <a:off x="838200" y="1266093"/>
            <a:ext cx="10515600" cy="1100771"/>
          </a:xfrm>
          <a:prstGeom prst="rect">
            <a:avLst/>
          </a:prstGeom>
        </p:spPr>
        <p:txBody>
          <a:bodyPr vert="horz" lIns="91440" tIns="45720" rIns="91440" bIns="45720" rtlCol="0" anchor="ctr">
            <a:noAutofit/>
          </a:bodyPr>
          <a:lstStyle/>
          <a:p>
            <a:r>
              <a:rPr lang="es-ES" dirty="0"/>
              <a:t>Haga clic para modificar el estilo </a:t>
            </a:r>
            <a:endParaRPr lang="es-CO" dirty="0"/>
          </a:p>
        </p:txBody>
      </p:sp>
      <p:sp>
        <p:nvSpPr>
          <p:cNvPr id="3" name="Marcador de texto 2">
            <a:extLst>
              <a:ext uri="{FF2B5EF4-FFF2-40B4-BE49-F238E27FC236}">
                <a16:creationId xmlns:a16="http://schemas.microsoft.com/office/drawing/2014/main" id="{5958EBC6-099C-428E-80A7-A3148F3C1721}"/>
              </a:ext>
            </a:extLst>
          </p:cNvPr>
          <p:cNvSpPr>
            <a:spLocks noGrp="1"/>
          </p:cNvSpPr>
          <p:nvPr>
            <p:ph type="body" idx="1"/>
          </p:nvPr>
        </p:nvSpPr>
        <p:spPr>
          <a:xfrm>
            <a:off x="838200" y="2489981"/>
            <a:ext cx="10515600" cy="368698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FAA6A463-DE47-4FB6-8CDD-88FDCB4C1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0993C-F8C4-CF4F-9D3D-7D69F46CFD96}" type="datetimeFigureOut">
              <a:rPr lang="es-CO" smtClean="0"/>
              <a:t>17/07/2025</a:t>
            </a:fld>
            <a:endParaRPr lang="es-CO"/>
          </a:p>
        </p:txBody>
      </p:sp>
      <p:sp>
        <p:nvSpPr>
          <p:cNvPr id="5" name="Marcador de pie de página 4">
            <a:extLst>
              <a:ext uri="{FF2B5EF4-FFF2-40B4-BE49-F238E27FC236}">
                <a16:creationId xmlns:a16="http://schemas.microsoft.com/office/drawing/2014/main" id="{BF56AA15-FA54-44E8-9CE8-51A27944AE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A7A2E6F9-C6BC-4332-A48E-B63F3C4EA4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575FF-6245-9843-A9A9-948D731CE31C}" type="slidenum">
              <a:rPr lang="es-CO" smtClean="0"/>
              <a:t>‹Nº›</a:t>
            </a:fld>
            <a:endParaRPr lang="es-CO"/>
          </a:p>
        </p:txBody>
      </p:sp>
      <p:pic>
        <p:nvPicPr>
          <p:cNvPr id="7" name="Imagen 6" descr="Logotipo&#10;&#10;Descripción generada automáticamente">
            <a:extLst>
              <a:ext uri="{FF2B5EF4-FFF2-40B4-BE49-F238E27FC236}">
                <a16:creationId xmlns:a16="http://schemas.microsoft.com/office/drawing/2014/main" id="{CC46F918-76F9-4424-B12D-DA63CAFE9F14}"/>
              </a:ext>
            </a:extLst>
          </p:cNvPr>
          <p:cNvPicPr>
            <a:picLocks noChangeAspect="1"/>
          </p:cNvPicPr>
          <p:nvPr userDrawn="1"/>
        </p:nvPicPr>
        <p:blipFill>
          <a:blip r:embed="rId19"/>
          <a:stretch>
            <a:fillRect/>
          </a:stretch>
        </p:blipFill>
        <p:spPr>
          <a:xfrm>
            <a:off x="0" y="0"/>
            <a:ext cx="1988935" cy="1342531"/>
          </a:xfrm>
          <a:prstGeom prst="rect">
            <a:avLst/>
          </a:prstGeom>
        </p:spPr>
      </p:pic>
      <p:pic>
        <p:nvPicPr>
          <p:cNvPr id="8" name="Imagen 7">
            <a:extLst>
              <a:ext uri="{FF2B5EF4-FFF2-40B4-BE49-F238E27FC236}">
                <a16:creationId xmlns:a16="http://schemas.microsoft.com/office/drawing/2014/main" id="{C7783DE5-236C-4874-B764-EEB733A8A9BC}"/>
              </a:ext>
            </a:extLst>
          </p:cNvPr>
          <p:cNvPicPr>
            <a:picLocks noChangeAspect="1"/>
          </p:cNvPicPr>
          <p:nvPr userDrawn="1"/>
        </p:nvPicPr>
        <p:blipFill>
          <a:blip r:embed="rId20"/>
          <a:stretch>
            <a:fillRect/>
          </a:stretch>
        </p:blipFill>
        <p:spPr>
          <a:xfrm>
            <a:off x="10039641" y="0"/>
            <a:ext cx="2152357" cy="2011680"/>
          </a:xfrm>
          <a:prstGeom prst="rect">
            <a:avLst/>
          </a:prstGeom>
        </p:spPr>
      </p:pic>
      <p:pic>
        <p:nvPicPr>
          <p:cNvPr id="10" name="Imagen 9">
            <a:extLst>
              <a:ext uri="{FF2B5EF4-FFF2-40B4-BE49-F238E27FC236}">
                <a16:creationId xmlns:a16="http://schemas.microsoft.com/office/drawing/2014/main" id="{1B5095F0-4F35-406B-9341-092650B7D532}"/>
              </a:ext>
            </a:extLst>
          </p:cNvPr>
          <p:cNvPicPr>
            <a:picLocks noChangeAspect="1"/>
          </p:cNvPicPr>
          <p:nvPr userDrawn="1"/>
        </p:nvPicPr>
        <p:blipFill>
          <a:blip r:embed="rId21">
            <a:alphaModFix amt="15000"/>
          </a:blip>
          <a:stretch>
            <a:fillRect/>
          </a:stretch>
        </p:blipFill>
        <p:spPr>
          <a:xfrm>
            <a:off x="838200" y="136525"/>
            <a:ext cx="10190871" cy="6872133"/>
          </a:xfrm>
          <a:prstGeom prst="rect">
            <a:avLst/>
          </a:prstGeom>
        </p:spPr>
      </p:pic>
    </p:spTree>
    <p:extLst>
      <p:ext uri="{BB962C8B-B14F-4D97-AF65-F5344CB8AC3E}">
        <p14:creationId xmlns:p14="http://schemas.microsoft.com/office/powerpoint/2010/main" val="4598904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1" r:id="rId13"/>
    <p:sldLayoutId id="2147483693" r:id="rId14"/>
    <p:sldLayoutId id="2147483690" r:id="rId15"/>
    <p:sldLayoutId id="2147483692" r:id="rId16"/>
    <p:sldLayoutId id="2147483694" r:id="rId17"/>
  </p:sldLayoutIdLst>
  <p:txStyles>
    <p:title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chart" Target="../charts/chart1.xml"/><Relationship Id="rId5" Type="http://schemas.openxmlformats.org/officeDocument/2006/relationships/image" Target="../media/image1.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hart" Target="../charts/chart2.xml"/><Relationship Id="rId5" Type="http://schemas.openxmlformats.org/officeDocument/2006/relationships/image" Target="../media/image1.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chart" Target="../charts/chart3.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8/10/relationships/comments" Target="../comments/modernComment_163_A3E8FDE1.xml"/><Relationship Id="rId1" Type="http://schemas.openxmlformats.org/officeDocument/2006/relationships/slideLayout" Target="../slideLayouts/slideLayout15.xml"/><Relationship Id="rId5" Type="http://schemas.openxmlformats.org/officeDocument/2006/relationships/chart" Target="../charts/chart4.xml"/><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chart" Target="../charts/chart6.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0FD2A82-A34F-48C7-85F7-4A3380C51321}"/>
              </a:ext>
            </a:extLst>
          </p:cNvPr>
          <p:cNvSpPr txBox="1"/>
          <p:nvPr/>
        </p:nvSpPr>
        <p:spPr>
          <a:xfrm>
            <a:off x="786479" y="2779594"/>
            <a:ext cx="10558462" cy="2554545"/>
          </a:xfrm>
          <a:prstGeom prst="rect">
            <a:avLst/>
          </a:prstGeom>
          <a:noFill/>
        </p:spPr>
        <p:txBody>
          <a:bodyPr wrap="square">
            <a:spAutoFit/>
          </a:bodyPr>
          <a:lstStyle/>
          <a:p>
            <a:pPr algn="ctr"/>
            <a:r>
              <a:rPr lang="es-CO" sz="4800" b="1" dirty="0">
                <a:solidFill>
                  <a:schemeClr val="bg1"/>
                </a:solidFill>
                <a:latin typeface="Arial" panose="020B0604020202020204" pitchFamily="34" charset="0"/>
                <a:cs typeface="Arial" panose="020B0604020202020204" pitchFamily="34" charset="0"/>
              </a:rPr>
              <a:t>RENDICIÓN INFORME DE GESTIÓN BIMESTRAL</a:t>
            </a:r>
          </a:p>
          <a:p>
            <a:pPr algn="ctr"/>
            <a:r>
              <a:rPr lang="es-CO" sz="3200" b="1" dirty="0">
                <a:solidFill>
                  <a:schemeClr val="bg1"/>
                </a:solidFill>
                <a:latin typeface="Arial" panose="020B0604020202020204" pitchFamily="34" charset="0"/>
                <a:cs typeface="Arial" panose="020B0604020202020204" pitchFamily="34" charset="0"/>
              </a:rPr>
              <a:t>MAYO – JUNIO</a:t>
            </a:r>
          </a:p>
          <a:p>
            <a:pPr algn="ctr"/>
            <a:r>
              <a:rPr lang="es-CO" sz="3200" b="1" dirty="0">
                <a:solidFill>
                  <a:schemeClr val="bg1"/>
                </a:solidFill>
                <a:latin typeface="Arial" panose="020B0604020202020204" pitchFamily="34" charset="0"/>
                <a:cs typeface="Arial" panose="020B0604020202020204" pitchFamily="34" charset="0"/>
              </a:rPr>
              <a:t> 2025</a:t>
            </a:r>
          </a:p>
        </p:txBody>
      </p:sp>
      <p:pic>
        <p:nvPicPr>
          <p:cNvPr id="8" name="Imagen 7">
            <a:extLst>
              <a:ext uri="{FF2B5EF4-FFF2-40B4-BE49-F238E27FC236}">
                <a16:creationId xmlns:a16="http://schemas.microsoft.com/office/drawing/2014/main" id="{E31598D6-A046-D13E-73AC-9C587F2661F6}"/>
              </a:ext>
            </a:extLst>
          </p:cNvPr>
          <p:cNvPicPr>
            <a:picLocks noChangeAspect="1"/>
          </p:cNvPicPr>
          <p:nvPr/>
        </p:nvPicPr>
        <p:blipFill>
          <a:blip r:embed="rId3"/>
          <a:srcRect r="55260"/>
          <a:stretch/>
        </p:blipFill>
        <p:spPr>
          <a:xfrm>
            <a:off x="2896567" y="100080"/>
            <a:ext cx="2481162" cy="1045047"/>
          </a:xfrm>
          <a:prstGeom prst="rect">
            <a:avLst/>
          </a:prstGeom>
        </p:spPr>
      </p:pic>
      <p:pic>
        <p:nvPicPr>
          <p:cNvPr id="9" name="Imagen 8" descr="Logotipo&#10;&#10;Descripción generada automáticamente">
            <a:extLst>
              <a:ext uri="{FF2B5EF4-FFF2-40B4-BE49-F238E27FC236}">
                <a16:creationId xmlns:a16="http://schemas.microsoft.com/office/drawing/2014/main" id="{8B817F09-59B5-7BB7-C623-545C73BB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723" y="100080"/>
            <a:ext cx="1447800" cy="977182"/>
          </a:xfrm>
          <a:prstGeom prst="rect">
            <a:avLst/>
          </a:prstGeom>
        </p:spPr>
      </p:pic>
    </p:spTree>
    <p:extLst>
      <p:ext uri="{BB962C8B-B14F-4D97-AF65-F5344CB8AC3E}">
        <p14:creationId xmlns:p14="http://schemas.microsoft.com/office/powerpoint/2010/main" val="2674546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8">
            <a:extLst>
              <a:ext uri="{FF2B5EF4-FFF2-40B4-BE49-F238E27FC236}">
                <a16:creationId xmlns:a16="http://schemas.microsoft.com/office/drawing/2014/main" id="{45AA3268-98D3-A194-4634-36833834BA33}"/>
              </a:ext>
            </a:extLst>
          </p:cNvPr>
          <p:cNvSpPr txBox="1"/>
          <p:nvPr/>
        </p:nvSpPr>
        <p:spPr>
          <a:xfrm>
            <a:off x="3542262" y="378611"/>
            <a:ext cx="5107488"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GASTOS</a:t>
            </a:r>
          </a:p>
        </p:txBody>
      </p:sp>
      <p:pic>
        <p:nvPicPr>
          <p:cNvPr id="3" name="Imagen 2">
            <a:extLst>
              <a:ext uri="{FF2B5EF4-FFF2-40B4-BE49-F238E27FC236}">
                <a16:creationId xmlns:a16="http://schemas.microsoft.com/office/drawing/2014/main" id="{62EAE79D-E332-A302-F377-53E2D420E873}"/>
              </a:ext>
            </a:extLst>
          </p:cNvPr>
          <p:cNvPicPr>
            <a:picLocks noChangeAspect="1"/>
          </p:cNvPicPr>
          <p:nvPr/>
        </p:nvPicPr>
        <p:blipFill>
          <a:blip r:embed="rId2"/>
          <a:stretch>
            <a:fillRect/>
          </a:stretch>
        </p:blipFill>
        <p:spPr>
          <a:xfrm>
            <a:off x="1865009" y="1011726"/>
            <a:ext cx="8461981" cy="4834547"/>
          </a:xfrm>
          <a:prstGeom prst="rect">
            <a:avLst/>
          </a:prstGeom>
        </p:spPr>
      </p:pic>
    </p:spTree>
    <p:extLst>
      <p:ext uri="{BB962C8B-B14F-4D97-AF65-F5344CB8AC3E}">
        <p14:creationId xmlns:p14="http://schemas.microsoft.com/office/powerpoint/2010/main" val="2905090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E9F0FE3-A8C7-C810-D350-FC70559D476E}"/>
              </a:ext>
            </a:extLst>
          </p:cNvPr>
          <p:cNvGraphicFramePr>
            <a:graphicFrameLocks noGrp="1"/>
          </p:cNvGraphicFramePr>
          <p:nvPr>
            <p:extLst>
              <p:ext uri="{D42A27DB-BD31-4B8C-83A1-F6EECF244321}">
                <p14:modId xmlns:p14="http://schemas.microsoft.com/office/powerpoint/2010/main" val="3359102715"/>
              </p:ext>
            </p:extLst>
          </p:nvPr>
        </p:nvGraphicFramePr>
        <p:xfrm>
          <a:off x="823731" y="1284791"/>
          <a:ext cx="11248665" cy="4703010"/>
        </p:xfrm>
        <a:graphic>
          <a:graphicData uri="http://schemas.openxmlformats.org/drawingml/2006/table">
            <a:tbl>
              <a:tblPr firstRow="1" bandRow="1">
                <a:tableStyleId>{16D9F66E-5EB9-4882-86FB-DCBF35E3C3E4}</a:tableStyleId>
              </a:tblPr>
              <a:tblGrid>
                <a:gridCol w="5982183">
                  <a:extLst>
                    <a:ext uri="{9D8B030D-6E8A-4147-A177-3AD203B41FA5}">
                      <a16:colId xmlns:a16="http://schemas.microsoft.com/office/drawing/2014/main" val="3300029238"/>
                    </a:ext>
                  </a:extLst>
                </a:gridCol>
                <a:gridCol w="1944547">
                  <a:extLst>
                    <a:ext uri="{9D8B030D-6E8A-4147-A177-3AD203B41FA5}">
                      <a16:colId xmlns:a16="http://schemas.microsoft.com/office/drawing/2014/main" val="1262908332"/>
                    </a:ext>
                  </a:extLst>
                </a:gridCol>
                <a:gridCol w="1678329">
                  <a:extLst>
                    <a:ext uri="{9D8B030D-6E8A-4147-A177-3AD203B41FA5}">
                      <a16:colId xmlns:a16="http://schemas.microsoft.com/office/drawing/2014/main" val="3620190004"/>
                    </a:ext>
                  </a:extLst>
                </a:gridCol>
                <a:gridCol w="1643606">
                  <a:extLst>
                    <a:ext uri="{9D8B030D-6E8A-4147-A177-3AD203B41FA5}">
                      <a16:colId xmlns:a16="http://schemas.microsoft.com/office/drawing/2014/main" val="2463848087"/>
                    </a:ext>
                  </a:extLst>
                </a:gridCol>
              </a:tblGrid>
              <a:tr h="313890">
                <a:tc>
                  <a:txBody>
                    <a:bodyPr/>
                    <a:lstStyle/>
                    <a:p>
                      <a:pPr algn="ctr" fontAlgn="ctr">
                        <a:buNone/>
                      </a:pPr>
                      <a:r>
                        <a:rPr lang="es-CO" sz="1800" u="none" strike="noStrike" dirty="0">
                          <a:effectLst/>
                        </a:rPr>
                        <a:t>DESCRIPCIÓN</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a:effectLst/>
                        </a:rPr>
                        <a:t>PTO. DEFINITIVO</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a:effectLst/>
                        </a:rPr>
                        <a:t>REGISTRO</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a:effectLst/>
                        </a:rPr>
                        <a:t>PAGOS</a:t>
                      </a:r>
                      <a:endParaRPr lang="es-CO" sz="1800" b="1"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546019988"/>
                  </a:ext>
                </a:extLst>
              </a:tr>
              <a:tr h="188674">
                <a:tc>
                  <a:txBody>
                    <a:bodyPr/>
                    <a:lstStyle/>
                    <a:p>
                      <a:pPr algn="l" fontAlgn="ctr">
                        <a:buNone/>
                      </a:pPr>
                      <a:r>
                        <a:rPr lang="es-CO" sz="1800" u="none" strike="noStrike" dirty="0">
                          <a:effectLst/>
                        </a:rPr>
                        <a:t>GASTOS DE PERSONAL</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7,872,381,000.00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2,062,754,034.00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2,062,754,034.00</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820321328"/>
                  </a:ext>
                </a:extLst>
              </a:tr>
              <a:tr h="594147">
                <a:tc>
                  <a:txBody>
                    <a:bodyPr/>
                    <a:lstStyle/>
                    <a:p>
                      <a:pPr algn="l" fontAlgn="ctr">
                        <a:buNone/>
                      </a:pPr>
                      <a:r>
                        <a:rPr lang="es-ES" sz="1800" u="none" strike="noStrike" dirty="0">
                          <a:effectLst/>
                        </a:rPr>
                        <a:t>PRODUCTOS ALIMENTICIOS, BEBIDAS Y TABACO, TEXTILES, PRENDAS DE VESTIR Y PRODUCTOS DE CUERO - ELEMENTOS Y EQUIPOS DE ASEO Y CAFETERIA-  DOTACION DE PERSONAL - OTRAS ADQUISICIONES DE BIENES EPP</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330,000,000.00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108,697,000.00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65,014,000.00</a:t>
                      </a:r>
                      <a:endParaRPr lang="es-CO" sz="1800" b="1"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723639144"/>
                  </a:ext>
                </a:extLst>
              </a:tr>
              <a:tr h="454019">
                <a:tc>
                  <a:txBody>
                    <a:bodyPr/>
                    <a:lstStyle/>
                    <a:p>
                      <a:pPr algn="l" fontAlgn="ctr">
                        <a:buNone/>
                      </a:pPr>
                      <a:r>
                        <a:rPr lang="es-ES" sz="1800" u="none" strike="noStrike" dirty="0">
                          <a:effectLst/>
                        </a:rPr>
                        <a:t>OTROS BIENES TRANSPORTABLES EXCEPTO PRODUCTOS METALICOS, MAQUINARIA Y EQUIPO - MATERIALES  Y SUMINISTROS - COMBUSTIBLES Y LUBRICANTES - PAPELERIA Y UTILES DE ESCRITORIO - MUEBLES Y ENSERES </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4,483,316,605.00</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1,290,634,786.67</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836,515,319.62</a:t>
                      </a:r>
                      <a:endParaRPr lang="es-CO" sz="1800" b="1"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1713037"/>
                  </a:ext>
                </a:extLst>
              </a:tr>
              <a:tr h="377347">
                <a:tc>
                  <a:txBody>
                    <a:bodyPr/>
                    <a:lstStyle/>
                    <a:p>
                      <a:pPr algn="l" fontAlgn="ctr">
                        <a:buNone/>
                      </a:pPr>
                      <a:r>
                        <a:rPr lang="es-ES" sz="1800" u="none" strike="noStrike">
                          <a:effectLst/>
                        </a:rPr>
                        <a:t>PRODUCTOS METÁLICOS, MAQUINARIA Y EQUIPO - EQUIPOS/COMPUTACION/Y MAQUINAS DE OFICINA- EQUIPO DE TRANSPORTE TRACCION Y ELEVACION</a:t>
                      </a:r>
                      <a:endParaRPr lang="es-ES" sz="1800" b="1"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800,000,000.00</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75,248,595.54</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48,998,747.36</a:t>
                      </a:r>
                      <a:endParaRPr lang="es-CO" sz="1800" b="1"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51773866"/>
                  </a:ext>
                </a:extLst>
              </a:tr>
              <a:tr h="454019">
                <a:tc>
                  <a:txBody>
                    <a:bodyPr/>
                    <a:lstStyle/>
                    <a:p>
                      <a:pPr algn="l" fontAlgn="ctr">
                        <a:buNone/>
                      </a:pPr>
                      <a:r>
                        <a:rPr lang="es-ES" sz="1800" u="none" strike="noStrike" dirty="0">
                          <a:effectLst/>
                        </a:rPr>
                        <a:t>COMERCIO Y DISTRIBUCIÓN; ALOJAMIENTO; SERVICIOS DE SUMINISTRO DE COMIDAS Y BEBIDAS; SERVICIOS DE TRANSPORTE; Y SERVICIOS DE DISTRIBUCIÓN DE ELECTRICIDAD, GAS Y AGUA - SERVICIOS PUBLICOS</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35,000,000.00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4,402,096.00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4,402,096.00</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859567528"/>
                  </a:ext>
                </a:extLst>
              </a:tr>
            </a:tbl>
          </a:graphicData>
        </a:graphic>
      </p:graphicFrame>
      <p:sp>
        <p:nvSpPr>
          <p:cNvPr id="3" name="CuadroTexto 8">
            <a:extLst>
              <a:ext uri="{FF2B5EF4-FFF2-40B4-BE49-F238E27FC236}">
                <a16:creationId xmlns:a16="http://schemas.microsoft.com/office/drawing/2014/main" id="{5AA5CA43-5607-2BD3-54C5-909BD488393A}"/>
              </a:ext>
            </a:extLst>
          </p:cNvPr>
          <p:cNvSpPr txBox="1"/>
          <p:nvPr/>
        </p:nvSpPr>
        <p:spPr>
          <a:xfrm>
            <a:off x="3542262" y="378611"/>
            <a:ext cx="5107488"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GASTOS</a:t>
            </a:r>
          </a:p>
        </p:txBody>
      </p:sp>
    </p:spTree>
    <p:extLst>
      <p:ext uri="{BB962C8B-B14F-4D97-AF65-F5344CB8AC3E}">
        <p14:creationId xmlns:p14="http://schemas.microsoft.com/office/powerpoint/2010/main" val="770575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E1B05-0E9F-5478-198B-B55734617533}"/>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D5950492-656B-FC02-CAB9-63C3E5975A04}"/>
              </a:ext>
            </a:extLst>
          </p:cNvPr>
          <p:cNvGraphicFramePr>
            <a:graphicFrameLocks noGrp="1"/>
          </p:cNvGraphicFramePr>
          <p:nvPr>
            <p:extLst>
              <p:ext uri="{D42A27DB-BD31-4B8C-83A1-F6EECF244321}">
                <p14:modId xmlns:p14="http://schemas.microsoft.com/office/powerpoint/2010/main" val="1255229807"/>
              </p:ext>
            </p:extLst>
          </p:nvPr>
        </p:nvGraphicFramePr>
        <p:xfrm>
          <a:off x="754283" y="1365814"/>
          <a:ext cx="10866698" cy="4977330"/>
        </p:xfrm>
        <a:graphic>
          <a:graphicData uri="http://schemas.openxmlformats.org/drawingml/2006/table">
            <a:tbl>
              <a:tblPr firstRow="1" bandRow="1">
                <a:tableStyleId>{16D9F66E-5EB9-4882-86FB-DCBF35E3C3E4}</a:tableStyleId>
              </a:tblPr>
              <a:tblGrid>
                <a:gridCol w="5959034">
                  <a:extLst>
                    <a:ext uri="{9D8B030D-6E8A-4147-A177-3AD203B41FA5}">
                      <a16:colId xmlns:a16="http://schemas.microsoft.com/office/drawing/2014/main" val="3300029238"/>
                    </a:ext>
                  </a:extLst>
                </a:gridCol>
                <a:gridCol w="1689903">
                  <a:extLst>
                    <a:ext uri="{9D8B030D-6E8A-4147-A177-3AD203B41FA5}">
                      <a16:colId xmlns:a16="http://schemas.microsoft.com/office/drawing/2014/main" val="1262908332"/>
                    </a:ext>
                  </a:extLst>
                </a:gridCol>
                <a:gridCol w="1653164">
                  <a:extLst>
                    <a:ext uri="{9D8B030D-6E8A-4147-A177-3AD203B41FA5}">
                      <a16:colId xmlns:a16="http://schemas.microsoft.com/office/drawing/2014/main" val="3620190004"/>
                    </a:ext>
                  </a:extLst>
                </a:gridCol>
                <a:gridCol w="1564597">
                  <a:extLst>
                    <a:ext uri="{9D8B030D-6E8A-4147-A177-3AD203B41FA5}">
                      <a16:colId xmlns:a16="http://schemas.microsoft.com/office/drawing/2014/main" val="2463848087"/>
                    </a:ext>
                  </a:extLst>
                </a:gridCol>
              </a:tblGrid>
              <a:tr h="313890">
                <a:tc>
                  <a:txBody>
                    <a:bodyPr/>
                    <a:lstStyle/>
                    <a:p>
                      <a:pPr algn="ctr" fontAlgn="ctr">
                        <a:buNone/>
                      </a:pPr>
                      <a:r>
                        <a:rPr lang="es-CO" sz="1800" u="none" strike="noStrike">
                          <a:effectLst/>
                        </a:rPr>
                        <a:t>DESCRIPCIÓN</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a:effectLst/>
                        </a:rPr>
                        <a:t>PTO. DEFINITIVO</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a:effectLst/>
                        </a:rPr>
                        <a:t>REGISTRO</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a:effectLst/>
                        </a:rPr>
                        <a:t>PAGOS</a:t>
                      </a:r>
                      <a:endParaRPr lang="es-CO" sz="1800" b="1"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546019988"/>
                  </a:ext>
                </a:extLst>
              </a:tr>
              <a:tr h="594147">
                <a:tc>
                  <a:txBody>
                    <a:bodyPr/>
                    <a:lstStyle/>
                    <a:p>
                      <a:pPr algn="l" fontAlgn="ctr">
                        <a:buNone/>
                      </a:pPr>
                      <a:r>
                        <a:rPr lang="es-ES" sz="1800" u="none" strike="noStrike" dirty="0">
                          <a:effectLst/>
                        </a:rPr>
                        <a:t>SERVICIOS FINANCIEROS Y SERVICIOS CONEXOS SERVICIOS INMOBILIARIOS Y SERVICIOS DE ARRENDAMIENTO Y LEASING - SEGUROS  - COMISIONES, INTERESES Y DEMÁS GASTOS BANCARIOS Y FIDUCIARIOS. - IMPUESTOS Y MULTAS  - ARRENDAMIENTOS</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1,505,000,000.00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1,167,919,292.05</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397,820,058.05</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347095709"/>
                  </a:ext>
                </a:extLst>
              </a:tr>
              <a:tr h="734276">
                <a:tc>
                  <a:txBody>
                    <a:bodyPr/>
                    <a:lstStyle/>
                    <a:p>
                      <a:pPr algn="l" fontAlgn="ctr">
                        <a:buNone/>
                      </a:pPr>
                      <a:r>
                        <a:rPr lang="es-ES" sz="1800" u="none" strike="noStrike" dirty="0">
                          <a:effectLst/>
                        </a:rPr>
                        <a:t>SERVICIOS PRESTADOS A LAS EMPRESAS Y SERVICIOS DE PRODUCCION- HONORARIOS PROFESIONALES - REMUNERACION POR SERVICIOS TECNICOS  - REMUNERACION  DE APRENDICES - CAPACITACION - PUBLICIDAD  - MANTENIMIENTO VEHICULOS Y MAQUINARIA  - BIENESTAR SOCIAL - GASTOS JUDICIALES Y NOTARIALES </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3,360,000,000.00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1,452,941,025.00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841,433,785.00</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930981438"/>
                  </a:ext>
                </a:extLst>
              </a:tr>
              <a:tr h="377347">
                <a:tc>
                  <a:txBody>
                    <a:bodyPr/>
                    <a:lstStyle/>
                    <a:p>
                      <a:pPr algn="l" fontAlgn="ctr">
                        <a:buNone/>
                      </a:pPr>
                      <a:r>
                        <a:rPr lang="es-ES" sz="1800" u="none" strike="noStrike" dirty="0">
                          <a:effectLst/>
                        </a:rPr>
                        <a:t>SERVICIOS PARA LA COMUNIDAD, SOCIALES Y PERSONALES OTRAS ADQUISICIONES DE SERVICIOS</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3,100,000,000.00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1,542,351,436.61</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620,637,231.58</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207502923"/>
                  </a:ext>
                </a:extLst>
              </a:tr>
              <a:tr h="188674">
                <a:tc>
                  <a:txBody>
                    <a:bodyPr/>
                    <a:lstStyle/>
                    <a:p>
                      <a:pPr algn="l" fontAlgn="ctr">
                        <a:buNone/>
                      </a:pPr>
                      <a:r>
                        <a:rPr lang="es-ES" sz="1800" u="none" strike="noStrike" dirty="0">
                          <a:effectLst/>
                        </a:rPr>
                        <a:t>VIATICOS DE LOS FUNCIONARIOS EN COMISION</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a:effectLst/>
                        </a:rPr>
                        <a:t>120,000,000.00</a:t>
                      </a:r>
                      <a:endParaRPr lang="es-CO" sz="1800" b="1"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28,432,352.00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28,432,352.00</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971993555"/>
                  </a:ext>
                </a:extLst>
              </a:tr>
              <a:tr h="313890">
                <a:tc>
                  <a:txBody>
                    <a:bodyPr/>
                    <a:lstStyle/>
                    <a:p>
                      <a:pPr algn="l" fontAlgn="ctr">
                        <a:buNone/>
                      </a:pPr>
                      <a:r>
                        <a:rPr lang="es-ES" sz="1800" u="none" strike="noStrike" dirty="0">
                          <a:effectLst/>
                        </a:rPr>
                        <a:t>ACTIVIDADES DE SERVICIOS ADMINISTRATIVOS Y DE APOYO - TRASLADO DE DIVIDENDOS</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16,683,395.00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0.00</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486236251"/>
                  </a:ext>
                </a:extLst>
              </a:tr>
              <a:tr h="188674">
                <a:tc>
                  <a:txBody>
                    <a:bodyPr/>
                    <a:lstStyle/>
                    <a:p>
                      <a:pPr algn="l" fontAlgn="ctr">
                        <a:buNone/>
                      </a:pPr>
                      <a:r>
                        <a:rPr lang="es-ES" sz="1800" u="none" strike="noStrike" dirty="0">
                          <a:effectLst/>
                        </a:rPr>
                        <a:t>SERVICIO DE LA DEUDA PUBLICA</a:t>
                      </a:r>
                      <a:endParaRPr lang="es-ES"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100,000,000.00</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66,489,295.08</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800" u="none" strike="noStrike" dirty="0">
                          <a:effectLst/>
                        </a:rPr>
                        <a:t>66,489,295.08</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676324254"/>
                  </a:ext>
                </a:extLst>
              </a:tr>
            </a:tbl>
          </a:graphicData>
        </a:graphic>
      </p:graphicFrame>
      <p:sp>
        <p:nvSpPr>
          <p:cNvPr id="3" name="CuadroTexto 8">
            <a:extLst>
              <a:ext uri="{FF2B5EF4-FFF2-40B4-BE49-F238E27FC236}">
                <a16:creationId xmlns:a16="http://schemas.microsoft.com/office/drawing/2014/main" id="{10B65698-BBFD-9450-BC90-B206FAD33596}"/>
              </a:ext>
            </a:extLst>
          </p:cNvPr>
          <p:cNvSpPr txBox="1"/>
          <p:nvPr/>
        </p:nvSpPr>
        <p:spPr>
          <a:xfrm>
            <a:off x="3542262" y="378611"/>
            <a:ext cx="5107488"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GASTOS</a:t>
            </a:r>
          </a:p>
        </p:txBody>
      </p:sp>
    </p:spTree>
    <p:extLst>
      <p:ext uri="{BB962C8B-B14F-4D97-AF65-F5344CB8AC3E}">
        <p14:creationId xmlns:p14="http://schemas.microsoft.com/office/powerpoint/2010/main" val="1748409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7AACE-8F7A-042A-C3B9-59A1B374E4F9}"/>
            </a:ext>
          </a:extLst>
        </p:cNvPr>
        <p:cNvGrpSpPr/>
        <p:nvPr/>
      </p:nvGrpSpPr>
      <p:grpSpPr>
        <a:xfrm>
          <a:off x="0" y="0"/>
          <a:ext cx="0" cy="0"/>
          <a:chOff x="0" y="0"/>
          <a:chExt cx="0" cy="0"/>
        </a:xfrm>
      </p:grpSpPr>
      <p:sp>
        <p:nvSpPr>
          <p:cNvPr id="3" name="CuadroTexto 8">
            <a:extLst>
              <a:ext uri="{FF2B5EF4-FFF2-40B4-BE49-F238E27FC236}">
                <a16:creationId xmlns:a16="http://schemas.microsoft.com/office/drawing/2014/main" id="{88ABB45E-6026-1DAA-5A8C-AE3221C2C693}"/>
              </a:ext>
            </a:extLst>
          </p:cNvPr>
          <p:cNvSpPr txBox="1"/>
          <p:nvPr/>
        </p:nvSpPr>
        <p:spPr>
          <a:xfrm>
            <a:off x="3542262" y="378611"/>
            <a:ext cx="5107488"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GASTOS</a:t>
            </a:r>
          </a:p>
        </p:txBody>
      </p:sp>
      <p:pic>
        <p:nvPicPr>
          <p:cNvPr id="2" name="Imagen 1">
            <a:extLst>
              <a:ext uri="{FF2B5EF4-FFF2-40B4-BE49-F238E27FC236}">
                <a16:creationId xmlns:a16="http://schemas.microsoft.com/office/drawing/2014/main" id="{2516FE3E-2B7A-CD7F-4855-B380DBAEE1E3}"/>
              </a:ext>
            </a:extLst>
          </p:cNvPr>
          <p:cNvPicPr>
            <a:picLocks noChangeAspect="1"/>
          </p:cNvPicPr>
          <p:nvPr/>
        </p:nvPicPr>
        <p:blipFill>
          <a:blip r:embed="rId2"/>
          <a:stretch>
            <a:fillRect/>
          </a:stretch>
        </p:blipFill>
        <p:spPr>
          <a:xfrm>
            <a:off x="1941216" y="1048305"/>
            <a:ext cx="8309568" cy="4761389"/>
          </a:xfrm>
          <a:prstGeom prst="rect">
            <a:avLst/>
          </a:prstGeom>
        </p:spPr>
      </p:pic>
    </p:spTree>
    <p:extLst>
      <p:ext uri="{BB962C8B-B14F-4D97-AF65-F5344CB8AC3E}">
        <p14:creationId xmlns:p14="http://schemas.microsoft.com/office/powerpoint/2010/main" val="80182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7028-EB56-8D63-4513-F197629D8A3A}"/>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03C6A4CB-6BE4-50BD-323F-E4DE9E1EF2D4}"/>
              </a:ext>
            </a:extLst>
          </p:cNvPr>
          <p:cNvGraphicFramePr>
            <a:graphicFrameLocks noGrp="1"/>
          </p:cNvGraphicFramePr>
          <p:nvPr>
            <p:extLst>
              <p:ext uri="{D42A27DB-BD31-4B8C-83A1-F6EECF244321}">
                <p14:modId xmlns:p14="http://schemas.microsoft.com/office/powerpoint/2010/main" val="277983723"/>
              </p:ext>
            </p:extLst>
          </p:nvPr>
        </p:nvGraphicFramePr>
        <p:xfrm>
          <a:off x="371742" y="1450931"/>
          <a:ext cx="11446010" cy="5077198"/>
        </p:xfrm>
        <a:graphic>
          <a:graphicData uri="http://schemas.openxmlformats.org/drawingml/2006/table">
            <a:tbl>
              <a:tblPr firstRow="1" bandRow="1">
                <a:tableStyleId>{E8B1032C-EA38-4F05-BA0D-38AFFFC7BED3}</a:tableStyleId>
              </a:tblPr>
              <a:tblGrid>
                <a:gridCol w="6769838">
                  <a:extLst>
                    <a:ext uri="{9D8B030D-6E8A-4147-A177-3AD203B41FA5}">
                      <a16:colId xmlns:a16="http://schemas.microsoft.com/office/drawing/2014/main" val="1023191899"/>
                    </a:ext>
                  </a:extLst>
                </a:gridCol>
                <a:gridCol w="1666754">
                  <a:extLst>
                    <a:ext uri="{9D8B030D-6E8A-4147-A177-3AD203B41FA5}">
                      <a16:colId xmlns:a16="http://schemas.microsoft.com/office/drawing/2014/main" val="2590443298"/>
                    </a:ext>
                  </a:extLst>
                </a:gridCol>
                <a:gridCol w="1539433">
                  <a:extLst>
                    <a:ext uri="{9D8B030D-6E8A-4147-A177-3AD203B41FA5}">
                      <a16:colId xmlns:a16="http://schemas.microsoft.com/office/drawing/2014/main" val="3355200986"/>
                    </a:ext>
                  </a:extLst>
                </a:gridCol>
                <a:gridCol w="1469985">
                  <a:extLst>
                    <a:ext uri="{9D8B030D-6E8A-4147-A177-3AD203B41FA5}">
                      <a16:colId xmlns:a16="http://schemas.microsoft.com/office/drawing/2014/main" val="2599272042"/>
                    </a:ext>
                  </a:extLst>
                </a:gridCol>
              </a:tblGrid>
              <a:tr h="274313">
                <a:tc>
                  <a:txBody>
                    <a:bodyPr/>
                    <a:lstStyle/>
                    <a:p>
                      <a:pPr algn="ctr" fontAlgn="ctr">
                        <a:buNone/>
                      </a:pPr>
                      <a:r>
                        <a:rPr lang="es-CO" sz="1800" u="none" strike="noStrike" dirty="0">
                          <a:effectLst/>
                        </a:rPr>
                        <a:t>DESCRIPCIÓN</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dirty="0">
                          <a:effectLst/>
                        </a:rPr>
                        <a:t>PTO. DEFINITIVO</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dirty="0">
                          <a:effectLst/>
                        </a:rPr>
                        <a:t>REGISTRO</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dirty="0">
                          <a:effectLst/>
                        </a:rPr>
                        <a:t>PAGOS</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075838937"/>
                  </a:ext>
                </a:extLst>
              </a:tr>
              <a:tr h="1020250">
                <a:tc>
                  <a:txBody>
                    <a:bodyPr/>
                    <a:lstStyle/>
                    <a:p>
                      <a:pPr algn="l" fontAlgn="ctr">
                        <a:buNone/>
                      </a:pPr>
                      <a:r>
                        <a:rPr lang="es-ES" sz="1600" u="none" strike="noStrike">
                          <a:effectLst/>
                        </a:rPr>
                        <a:t>Construcción Y Servicios De La Construcción - Convenio Interadministrativo N3762 De 2024 Departamento De Boyacá "MANTENIMIENTO DE LA VIA CODIGO 55BY04 PUENTE DE BOYACA - SAMACA - EL INFIERNO CRUCE RUTA 60, EN EL DEPARTAMENTO DE BOYACA"</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1,234,909,497.50</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1,234,909,497.50</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976,992,038.98</a:t>
                      </a:r>
                      <a:endParaRPr lang="es-CO" sz="16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671840024"/>
                  </a:ext>
                </a:extLst>
              </a:tr>
              <a:tr h="779626">
                <a:tc>
                  <a:txBody>
                    <a:bodyPr/>
                    <a:lstStyle/>
                    <a:p>
                      <a:pPr algn="l" fontAlgn="ctr">
                        <a:buNone/>
                      </a:pPr>
                      <a:r>
                        <a:rPr lang="es-ES" sz="1600" u="none" strike="noStrike" dirty="0">
                          <a:effectLst/>
                        </a:rPr>
                        <a:t>Construcción Y Servicios De La Construcción - Contrato Interadministrativo N 235 De 2025 Municipio de Tunja Boyacá "MANTENIMIENTO Y RECUPERACIÓN DE LA MALLA VIAL DEL MUNICIPIO DE TUNJA"</a:t>
                      </a:r>
                      <a:endParaRPr lang="es-ES"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450,000,000.00</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350,000,000.00</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314,912,766.68</a:t>
                      </a:r>
                      <a:endParaRPr lang="es-CO" sz="16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4275640"/>
                  </a:ext>
                </a:extLst>
              </a:tr>
              <a:tr h="1742126">
                <a:tc>
                  <a:txBody>
                    <a:bodyPr/>
                    <a:lstStyle/>
                    <a:p>
                      <a:pPr algn="l" fontAlgn="ctr">
                        <a:buNone/>
                      </a:pPr>
                      <a:r>
                        <a:rPr lang="es-ES" sz="1600" u="none" strike="noStrike">
                          <a:effectLst/>
                        </a:rPr>
                        <a:t>Construcción Y Servicios De La Construcción - Convenio Interadministrativo N 4773 De 2025 Departamento De Boyacá "MANTENIMIENTO DEL CORREDOR VIAL CON CODIGO 60BYA SECTOR VILLA DE LEIVA - EL MUELLE Y EL CORREDOR CON CODIGO 62BY01 DENOMINADO EL MUELLE - SANTA SOFIA - MONIQUIRA, EN EL DEPARTAMENTO DE BOYACA Y MANTENIMIENTO DE LA VÍA CODIGO 55GY03 CRUCE RUTA 55 (TIERRA NEGRA) - JENESANO, EN EL DEPARTAMENTO DE BOYACÁ"</a:t>
                      </a:r>
                      <a:endParaRPr lang="es-ES"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3,206,015,759.47</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2,423,849,019.80</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832,971,615.31</a:t>
                      </a:r>
                      <a:endParaRPr lang="es-CO" sz="16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032043039"/>
                  </a:ext>
                </a:extLst>
              </a:tr>
              <a:tr h="1260876">
                <a:tc>
                  <a:txBody>
                    <a:bodyPr/>
                    <a:lstStyle/>
                    <a:p>
                      <a:pPr algn="l" fontAlgn="ctr">
                        <a:buNone/>
                      </a:pPr>
                      <a:r>
                        <a:rPr lang="es-ES" sz="1600" u="none" strike="noStrike" dirty="0">
                          <a:effectLst/>
                        </a:rPr>
                        <a:t>Construcción Y Servicios De La Construcción - Convenio Interadministrativo N 2108 De 2025 Departamento De Boyacá "MANTENIMIENTO DEL CORREDOR VIAL CON CÓDIGO 55BY09 EN EL TRAMO DENOMINADO PUENTE LA BALSA - PANTANO DE VARGAS Y EL CORREDOR CON CÓDIGO 55BY08 EN EL TRAMO DENOMINADO PANTANO DE VARGAS - TERMALES, EN EL DEPARTAMENTO DE BOYACÁ"</a:t>
                      </a:r>
                      <a:endParaRPr lang="es-ES" sz="1600" b="0"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1,390,977,904.44</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a:effectLst/>
                        </a:rPr>
                        <a:t>1,157,112,697.61</a:t>
                      </a:r>
                      <a:endParaRPr lang="es-CO" sz="16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buNone/>
                      </a:pPr>
                      <a:r>
                        <a:rPr lang="es-CO" sz="1600" u="none" strike="noStrike" dirty="0">
                          <a:effectLst/>
                        </a:rPr>
                        <a:t>0.00</a:t>
                      </a:r>
                      <a:endParaRPr lang="es-CO" sz="16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755107633"/>
                  </a:ext>
                </a:extLst>
              </a:tr>
            </a:tbl>
          </a:graphicData>
        </a:graphic>
      </p:graphicFrame>
      <p:sp>
        <p:nvSpPr>
          <p:cNvPr id="5" name="CuadroTexto 8">
            <a:extLst>
              <a:ext uri="{FF2B5EF4-FFF2-40B4-BE49-F238E27FC236}">
                <a16:creationId xmlns:a16="http://schemas.microsoft.com/office/drawing/2014/main" id="{58DC7305-F7C6-FEB6-F975-CF8749D7FB15}"/>
              </a:ext>
            </a:extLst>
          </p:cNvPr>
          <p:cNvSpPr txBox="1"/>
          <p:nvPr/>
        </p:nvSpPr>
        <p:spPr>
          <a:xfrm>
            <a:off x="3542262" y="378611"/>
            <a:ext cx="5107488"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GASTOS</a:t>
            </a:r>
          </a:p>
        </p:txBody>
      </p:sp>
    </p:spTree>
    <p:extLst>
      <p:ext uri="{BB962C8B-B14F-4D97-AF65-F5344CB8AC3E}">
        <p14:creationId xmlns:p14="http://schemas.microsoft.com/office/powerpoint/2010/main" val="2632029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42ED-4E88-BC34-6405-445330AACFB5}"/>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DE35A9B-A606-5B82-8698-42C447F4391C}"/>
              </a:ext>
            </a:extLst>
          </p:cNvPr>
          <p:cNvGraphicFramePr>
            <a:graphicFrameLocks noGrp="1"/>
          </p:cNvGraphicFramePr>
          <p:nvPr>
            <p:extLst>
              <p:ext uri="{D42A27DB-BD31-4B8C-83A1-F6EECF244321}">
                <p14:modId xmlns:p14="http://schemas.microsoft.com/office/powerpoint/2010/main" val="2349481838"/>
              </p:ext>
            </p:extLst>
          </p:nvPr>
        </p:nvGraphicFramePr>
        <p:xfrm>
          <a:off x="371742" y="1450931"/>
          <a:ext cx="11446010" cy="4454846"/>
        </p:xfrm>
        <a:graphic>
          <a:graphicData uri="http://schemas.openxmlformats.org/drawingml/2006/table">
            <a:tbl>
              <a:tblPr firstRow="1" bandRow="1">
                <a:tableStyleId>{E8B1032C-EA38-4F05-BA0D-38AFFFC7BED3}</a:tableStyleId>
              </a:tblPr>
              <a:tblGrid>
                <a:gridCol w="6769838">
                  <a:extLst>
                    <a:ext uri="{9D8B030D-6E8A-4147-A177-3AD203B41FA5}">
                      <a16:colId xmlns:a16="http://schemas.microsoft.com/office/drawing/2014/main" val="1023191899"/>
                    </a:ext>
                  </a:extLst>
                </a:gridCol>
                <a:gridCol w="1666754">
                  <a:extLst>
                    <a:ext uri="{9D8B030D-6E8A-4147-A177-3AD203B41FA5}">
                      <a16:colId xmlns:a16="http://schemas.microsoft.com/office/drawing/2014/main" val="2590443298"/>
                    </a:ext>
                  </a:extLst>
                </a:gridCol>
                <a:gridCol w="1539433">
                  <a:extLst>
                    <a:ext uri="{9D8B030D-6E8A-4147-A177-3AD203B41FA5}">
                      <a16:colId xmlns:a16="http://schemas.microsoft.com/office/drawing/2014/main" val="3355200986"/>
                    </a:ext>
                  </a:extLst>
                </a:gridCol>
                <a:gridCol w="1469985">
                  <a:extLst>
                    <a:ext uri="{9D8B030D-6E8A-4147-A177-3AD203B41FA5}">
                      <a16:colId xmlns:a16="http://schemas.microsoft.com/office/drawing/2014/main" val="2599272042"/>
                    </a:ext>
                  </a:extLst>
                </a:gridCol>
              </a:tblGrid>
              <a:tr h="274313">
                <a:tc>
                  <a:txBody>
                    <a:bodyPr/>
                    <a:lstStyle/>
                    <a:p>
                      <a:pPr algn="ctr" fontAlgn="ctr">
                        <a:buNone/>
                      </a:pPr>
                      <a:r>
                        <a:rPr lang="es-CO" sz="1800" u="none" strike="noStrike" dirty="0">
                          <a:effectLst/>
                        </a:rPr>
                        <a:t>DESCRIPCIÓN</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dirty="0">
                          <a:effectLst/>
                        </a:rPr>
                        <a:t>PTO. DEFINITIVO</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dirty="0">
                          <a:effectLst/>
                        </a:rPr>
                        <a:t>REGISTRO</a:t>
                      </a:r>
                      <a:endParaRPr lang="es-CO" sz="180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buNone/>
                      </a:pPr>
                      <a:r>
                        <a:rPr lang="es-CO" sz="1800" u="none" strike="noStrike" dirty="0">
                          <a:effectLst/>
                        </a:rPr>
                        <a:t>PAGOS</a:t>
                      </a:r>
                      <a:endParaRPr lang="es-CO" sz="180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075838937"/>
                  </a:ext>
                </a:extLst>
              </a:tr>
              <a:tr h="1020250">
                <a:tc>
                  <a:txBody>
                    <a:bodyPr/>
                    <a:lstStyle/>
                    <a:p>
                      <a:pPr algn="l" fontAlgn="ctr">
                        <a:buNone/>
                      </a:pPr>
                      <a:r>
                        <a:rPr lang="es-ES" sz="1600" b="0" i="0" u="none" strike="noStrike" dirty="0">
                          <a:solidFill>
                            <a:srgbClr val="000000"/>
                          </a:solidFill>
                          <a:effectLst/>
                          <a:latin typeface="Arial Narrow" panose="020B0606020202030204" pitchFamily="34" charset="0"/>
                        </a:rPr>
                        <a:t>Construcción Y Servicios De La Construcción - Convenio Interadministrativo CO1.PCCNTR.7907040/2212 De 2025 Departamento De Boyacá</a:t>
                      </a:r>
                      <a:br>
                        <a:rPr lang="es-ES" sz="1600" b="0" i="0" u="none" strike="noStrike" dirty="0">
                          <a:solidFill>
                            <a:srgbClr val="000000"/>
                          </a:solidFill>
                          <a:effectLst/>
                          <a:latin typeface="Arial Narrow" panose="020B0606020202030204" pitchFamily="34" charset="0"/>
                        </a:rPr>
                      </a:br>
                      <a:r>
                        <a:rPr lang="es-ES" sz="1600" b="0" i="0" u="none" strike="noStrike" dirty="0">
                          <a:solidFill>
                            <a:srgbClr val="000000"/>
                          </a:solidFill>
                          <a:effectLst/>
                          <a:latin typeface="Arial Narrow" panose="020B0606020202030204" pitchFamily="34" charset="0"/>
                        </a:rPr>
                        <a:t> "MANTENIMIENTO DE ALGUNAS VÍAS URBANAS EN LOS MUNICIPIOS SANTA ROSA DE VITERBO, PAZ DE RIO, TASCO Y VÍA CON CÓDIGO 6103 PUENTE BLANCO SANTA TERESA (CRUCE RUTA 64), EN EL DEPARTAMENTO DE BOYACÁ"</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1,801,894,488.23</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1,610,516,101.00</a:t>
                      </a:r>
                    </a:p>
                  </a:txBody>
                  <a:tcPr marL="0" marR="0" marT="0" marB="0" anchor="ctr"/>
                </a:tc>
                <a:tc>
                  <a:txBody>
                    <a:bodyPr/>
                    <a:lstStyle/>
                    <a:p>
                      <a:pPr algn="r" fontAlgn="ctr">
                        <a:buNone/>
                      </a:pPr>
                      <a:r>
                        <a:rPr lang="es-CO" sz="1600" b="0" i="0" u="none" strike="noStrike">
                          <a:solidFill>
                            <a:srgbClr val="000000"/>
                          </a:solidFill>
                          <a:effectLst/>
                          <a:latin typeface="Arial Narrow" panose="020B0606020202030204" pitchFamily="34" charset="0"/>
                        </a:rPr>
                        <a:t>0.00</a:t>
                      </a:r>
                    </a:p>
                  </a:txBody>
                  <a:tcPr marL="0" marR="0" marT="0" marB="0" anchor="ctr"/>
                </a:tc>
                <a:extLst>
                  <a:ext uri="{0D108BD9-81ED-4DB2-BD59-A6C34878D82A}">
                    <a16:rowId xmlns:a16="http://schemas.microsoft.com/office/drawing/2014/main" val="3671840024"/>
                  </a:ext>
                </a:extLst>
              </a:tr>
              <a:tr h="779626">
                <a:tc>
                  <a:txBody>
                    <a:bodyPr/>
                    <a:lstStyle/>
                    <a:p>
                      <a:pPr algn="l" fontAlgn="ctr">
                        <a:buNone/>
                      </a:pPr>
                      <a:r>
                        <a:rPr lang="es-ES" sz="1600" b="0" i="0" u="none" strike="noStrike" dirty="0">
                          <a:solidFill>
                            <a:srgbClr val="000000"/>
                          </a:solidFill>
                          <a:effectLst/>
                          <a:latin typeface="Arial Narrow" panose="020B0606020202030204" pitchFamily="34" charset="0"/>
                        </a:rPr>
                        <a:t>Servicios Para La Comunidad, Sociales Y Personales  Convenio 4164-2024 Departamento De Boyacá</a:t>
                      </a:r>
                      <a:br>
                        <a:rPr lang="es-ES" sz="1600" b="0" i="0" u="none" strike="noStrike" dirty="0">
                          <a:solidFill>
                            <a:srgbClr val="000000"/>
                          </a:solidFill>
                          <a:effectLst/>
                          <a:latin typeface="Arial Narrow" panose="020B0606020202030204" pitchFamily="34" charset="0"/>
                        </a:rPr>
                      </a:br>
                      <a:r>
                        <a:rPr lang="es-ES" sz="1600" b="0" i="0" u="none" strike="noStrike" dirty="0">
                          <a:solidFill>
                            <a:srgbClr val="000000"/>
                          </a:solidFill>
                          <a:effectLst/>
                          <a:latin typeface="Arial Narrow" panose="020B0606020202030204" pitchFamily="34" charset="0"/>
                        </a:rPr>
                        <a:t>"ELABORACIÓN DE ESTUDIOS PARA LA CREACIÓN DEL CENTRO AGROINDUSTRIAL, LOGÍSTICO Y DE COMERCIALIZACIÓN DEL ORIENTE COLOMBIANO EN EL DEPARTAMENTO DE BOYACÁ"</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665,472,398.50</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480,000,000.00</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192,000,000.00</a:t>
                      </a:r>
                    </a:p>
                  </a:txBody>
                  <a:tcPr marL="0" marR="0" marT="0" marB="0" anchor="ctr"/>
                </a:tc>
                <a:extLst>
                  <a:ext uri="{0D108BD9-81ED-4DB2-BD59-A6C34878D82A}">
                    <a16:rowId xmlns:a16="http://schemas.microsoft.com/office/drawing/2014/main" val="44275640"/>
                  </a:ext>
                </a:extLst>
              </a:tr>
              <a:tr h="1742126">
                <a:tc>
                  <a:txBody>
                    <a:bodyPr/>
                    <a:lstStyle/>
                    <a:p>
                      <a:pPr algn="l" fontAlgn="ctr">
                        <a:buNone/>
                      </a:pPr>
                      <a:r>
                        <a:rPr lang="es-ES" sz="1600" b="0" i="0" u="none" strike="noStrike" dirty="0">
                          <a:solidFill>
                            <a:srgbClr val="000000"/>
                          </a:solidFill>
                          <a:effectLst/>
                          <a:latin typeface="Arial Narrow" panose="020B0606020202030204" pitchFamily="34" charset="0"/>
                        </a:rPr>
                        <a:t>Servicios Para La Comunidad, Sociales Y Personales  Convenio 069 IDEBOY </a:t>
                      </a:r>
                      <a:br>
                        <a:rPr lang="es-ES" sz="1600" b="0" i="0" u="none" strike="noStrike" dirty="0">
                          <a:solidFill>
                            <a:srgbClr val="000000"/>
                          </a:solidFill>
                          <a:effectLst/>
                          <a:latin typeface="Arial Narrow" panose="020B0606020202030204" pitchFamily="34" charset="0"/>
                        </a:rPr>
                      </a:br>
                      <a:r>
                        <a:rPr lang="es-ES" sz="1600" b="0" i="0" u="none" strike="noStrike" dirty="0">
                          <a:solidFill>
                            <a:srgbClr val="000000"/>
                          </a:solidFill>
                          <a:effectLst/>
                          <a:latin typeface="Arial Narrow" panose="020B0606020202030204" pitchFamily="34" charset="0"/>
                        </a:rPr>
                        <a:t>"MODIFICACIÓN DEL PLAN DE MANEJO DEL DISTRITO REGIONAL INTEGRADO DRMI DEL LAGO SOCHAGOTA Y LA CUENCA QUE LO ALIMENTA, EN EL MUNICIPIO DE PAIPA, DEPARTAMENTO DE BOYACA"</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984,070,000.00</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650,000,000.00</a:t>
                      </a:r>
                    </a:p>
                  </a:txBody>
                  <a:tcPr marL="0" marR="0" marT="0" marB="0" anchor="ctr"/>
                </a:tc>
                <a:tc>
                  <a:txBody>
                    <a:bodyPr/>
                    <a:lstStyle/>
                    <a:p>
                      <a:pPr algn="r" fontAlgn="ctr">
                        <a:buNone/>
                      </a:pPr>
                      <a:r>
                        <a:rPr lang="es-CO" sz="1600" b="0" i="0" u="none" strike="noStrike" dirty="0">
                          <a:solidFill>
                            <a:srgbClr val="000000"/>
                          </a:solidFill>
                          <a:effectLst/>
                          <a:latin typeface="Arial Narrow" panose="020B0606020202030204" pitchFamily="34" charset="0"/>
                        </a:rPr>
                        <a:t>386,880,000.02</a:t>
                      </a:r>
                    </a:p>
                  </a:txBody>
                  <a:tcPr marL="0" marR="0" marT="0" marB="0" anchor="ctr"/>
                </a:tc>
                <a:extLst>
                  <a:ext uri="{0D108BD9-81ED-4DB2-BD59-A6C34878D82A}">
                    <a16:rowId xmlns:a16="http://schemas.microsoft.com/office/drawing/2014/main" val="3032043039"/>
                  </a:ext>
                </a:extLst>
              </a:tr>
            </a:tbl>
          </a:graphicData>
        </a:graphic>
      </p:graphicFrame>
      <p:sp>
        <p:nvSpPr>
          <p:cNvPr id="5" name="CuadroTexto 8">
            <a:extLst>
              <a:ext uri="{FF2B5EF4-FFF2-40B4-BE49-F238E27FC236}">
                <a16:creationId xmlns:a16="http://schemas.microsoft.com/office/drawing/2014/main" id="{5432E7FE-AE71-FCF4-62F6-0154AC6D5B94}"/>
              </a:ext>
            </a:extLst>
          </p:cNvPr>
          <p:cNvSpPr txBox="1"/>
          <p:nvPr/>
        </p:nvSpPr>
        <p:spPr>
          <a:xfrm>
            <a:off x="3542262" y="378611"/>
            <a:ext cx="5107488"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GASTOS</a:t>
            </a:r>
          </a:p>
        </p:txBody>
      </p:sp>
    </p:spTree>
    <p:extLst>
      <p:ext uri="{BB962C8B-B14F-4D97-AF65-F5344CB8AC3E}">
        <p14:creationId xmlns:p14="http://schemas.microsoft.com/office/powerpoint/2010/main" val="2905986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8">
            <a:extLst>
              <a:ext uri="{FF2B5EF4-FFF2-40B4-BE49-F238E27FC236}">
                <a16:creationId xmlns:a16="http://schemas.microsoft.com/office/drawing/2014/main" id="{3FE03634-B3B0-7602-CF7E-13B8D768688F}"/>
              </a:ext>
            </a:extLst>
          </p:cNvPr>
          <p:cNvSpPr txBox="1"/>
          <p:nvPr/>
        </p:nvSpPr>
        <p:spPr>
          <a:xfrm>
            <a:off x="3040945" y="95905"/>
            <a:ext cx="6186309"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SISTEMA GENERAL DE REGALIAS</a:t>
            </a:r>
          </a:p>
        </p:txBody>
      </p:sp>
      <p:pic>
        <p:nvPicPr>
          <p:cNvPr id="9" name="Imagen 8">
            <a:extLst>
              <a:ext uri="{FF2B5EF4-FFF2-40B4-BE49-F238E27FC236}">
                <a16:creationId xmlns:a16="http://schemas.microsoft.com/office/drawing/2014/main" id="{8C0D7654-4C10-4CEF-7FF8-A7DC2F865565}"/>
              </a:ext>
            </a:extLst>
          </p:cNvPr>
          <p:cNvPicPr>
            <a:picLocks noChangeAspect="1"/>
          </p:cNvPicPr>
          <p:nvPr/>
        </p:nvPicPr>
        <p:blipFill>
          <a:blip r:embed="rId2"/>
          <a:stretch>
            <a:fillRect/>
          </a:stretch>
        </p:blipFill>
        <p:spPr>
          <a:xfrm>
            <a:off x="1545829" y="769208"/>
            <a:ext cx="9980017" cy="5992887"/>
          </a:xfrm>
          <a:prstGeom prst="rect">
            <a:avLst/>
          </a:prstGeom>
        </p:spPr>
      </p:pic>
    </p:spTree>
    <p:extLst>
      <p:ext uri="{BB962C8B-B14F-4D97-AF65-F5344CB8AC3E}">
        <p14:creationId xmlns:p14="http://schemas.microsoft.com/office/powerpoint/2010/main" val="53715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7CE7256-77B8-F28E-CB74-057AF0EDD508}"/>
              </a:ext>
            </a:extLst>
          </p:cNvPr>
          <p:cNvSpPr txBox="1"/>
          <p:nvPr/>
        </p:nvSpPr>
        <p:spPr>
          <a:xfrm>
            <a:off x="2252608" y="3057525"/>
            <a:ext cx="7686784" cy="1754326"/>
          </a:xfrm>
          <a:prstGeom prst="rect">
            <a:avLst/>
          </a:prstGeom>
          <a:noFill/>
        </p:spPr>
        <p:txBody>
          <a:bodyPr wrap="none" rtlCol="0">
            <a:spAutoFit/>
          </a:bodyPr>
          <a:lstStyle/>
          <a:p>
            <a:pPr algn="ctr"/>
            <a:r>
              <a:rPr lang="es-CO" sz="5400" b="1" dirty="0">
                <a:solidFill>
                  <a:schemeClr val="bg1"/>
                </a:solidFill>
                <a:latin typeface="Arial" panose="020B0604020202020204" pitchFamily="34" charset="0"/>
                <a:cs typeface="Arial" panose="020B0604020202020204" pitchFamily="34" charset="0"/>
              </a:rPr>
              <a:t>ÁREA JURÍDICA </a:t>
            </a:r>
          </a:p>
          <a:p>
            <a:pPr algn="ctr"/>
            <a:r>
              <a:rPr lang="es-CO" sz="5400" b="1" dirty="0">
                <a:solidFill>
                  <a:schemeClr val="bg1"/>
                </a:solidFill>
                <a:latin typeface="Arial" panose="020B0604020202020204" pitchFamily="34" charset="0"/>
                <a:cs typeface="Arial" panose="020B0604020202020204" pitchFamily="34" charset="0"/>
              </a:rPr>
              <a:t>Y DE CONTRATACIÓN </a:t>
            </a:r>
          </a:p>
        </p:txBody>
      </p:sp>
      <p:pic>
        <p:nvPicPr>
          <p:cNvPr id="3" name="Imagen 2">
            <a:extLst>
              <a:ext uri="{FF2B5EF4-FFF2-40B4-BE49-F238E27FC236}">
                <a16:creationId xmlns:a16="http://schemas.microsoft.com/office/drawing/2014/main" id="{3347F6F3-721B-7280-B4BF-61B632DDFFFC}"/>
              </a:ext>
            </a:extLst>
          </p:cNvPr>
          <p:cNvPicPr>
            <a:picLocks noChangeAspect="1"/>
          </p:cNvPicPr>
          <p:nvPr/>
        </p:nvPicPr>
        <p:blipFill>
          <a:blip r:embed="rId2"/>
          <a:srcRect r="50704"/>
          <a:stretch/>
        </p:blipFill>
        <p:spPr>
          <a:xfrm>
            <a:off x="1841407" y="81948"/>
            <a:ext cx="3568895" cy="1364290"/>
          </a:xfrm>
          <a:prstGeom prst="rect">
            <a:avLst/>
          </a:prstGeom>
        </p:spPr>
      </p:pic>
      <p:pic>
        <p:nvPicPr>
          <p:cNvPr id="5" name="Imagen 4" descr="Logotipo&#10;&#10;Descripción generada automáticamente">
            <a:extLst>
              <a:ext uri="{FF2B5EF4-FFF2-40B4-BE49-F238E27FC236}">
                <a16:creationId xmlns:a16="http://schemas.microsoft.com/office/drawing/2014/main" id="{DB71E371-F8C3-55F2-1551-26C7A0C5C9B4}"/>
              </a:ext>
            </a:extLst>
          </p:cNvPr>
          <p:cNvPicPr>
            <a:picLocks noChangeAspect="1"/>
          </p:cNvPicPr>
          <p:nvPr/>
        </p:nvPicPr>
        <p:blipFill>
          <a:blip r:embed="rId3"/>
          <a:stretch>
            <a:fillRect/>
          </a:stretch>
        </p:blipFill>
        <p:spPr>
          <a:xfrm>
            <a:off x="5771114" y="81948"/>
            <a:ext cx="2021172" cy="1364291"/>
          </a:xfrm>
          <a:prstGeom prst="rect">
            <a:avLst/>
          </a:prstGeom>
        </p:spPr>
      </p:pic>
    </p:spTree>
    <p:extLst>
      <p:ext uri="{BB962C8B-B14F-4D97-AF65-F5344CB8AC3E}">
        <p14:creationId xmlns:p14="http://schemas.microsoft.com/office/powerpoint/2010/main" val="1316125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1AF8D04-136A-7015-7076-0A568D0DEE2A}"/>
              </a:ext>
            </a:extLst>
          </p:cNvPr>
          <p:cNvSpPr/>
          <p:nvPr/>
        </p:nvSpPr>
        <p:spPr>
          <a:xfrm>
            <a:off x="557213" y="1014413"/>
            <a:ext cx="11244546" cy="5293757"/>
          </a:xfrm>
          <a:prstGeom prst="rect">
            <a:avLst/>
          </a:prstGeom>
          <a:noFill/>
        </p:spPr>
        <p:txBody>
          <a:bodyPr wrap="square" lIns="91440" tIns="45720" rIns="91440" bIns="45720">
            <a:spAutoFit/>
          </a:bodyPr>
          <a:lstStyle/>
          <a:p>
            <a:pPr algn="ctr"/>
            <a:r>
              <a:rPr lang="es-ES" sz="6800" b="1" cap="none" spc="50" dirty="0">
                <a:ln w="9525" cmpd="sng">
                  <a:solidFill>
                    <a:schemeClr val="accent1"/>
                  </a:solidFill>
                  <a:prstDash val="solid"/>
                </a:ln>
                <a:solidFill>
                  <a:schemeClr val="bg1"/>
                </a:solidFill>
                <a:effectLst>
                  <a:glow rad="38100">
                    <a:schemeClr val="accent1">
                      <a:alpha val="40000"/>
                    </a:schemeClr>
                  </a:glow>
                </a:effectLst>
              </a:rPr>
              <a:t>CONTENIDO: </a:t>
            </a:r>
          </a:p>
          <a:p>
            <a:pPr marL="685800" indent="-685800" algn="just">
              <a:buFont typeface="Arial" panose="020B0604020202020204" pitchFamily="34" charset="0"/>
              <a:buChar char="•"/>
            </a:pPr>
            <a:r>
              <a:rPr lang="es-ES" sz="5400" b="1" spc="50" dirty="0">
                <a:ln w="9525" cmpd="sng">
                  <a:solidFill>
                    <a:schemeClr val="accent1"/>
                  </a:solidFill>
                  <a:prstDash val="solid"/>
                </a:ln>
                <a:solidFill>
                  <a:schemeClr val="bg1"/>
                </a:solidFill>
                <a:effectLst>
                  <a:glow rad="38100">
                    <a:schemeClr val="accent1">
                      <a:alpha val="40000"/>
                    </a:schemeClr>
                  </a:glow>
                </a:effectLst>
              </a:rPr>
              <a:t>Contratos celebrados corte 30/ JUN/2025</a:t>
            </a:r>
          </a:p>
          <a:p>
            <a:pPr marL="685800" indent="-685800" algn="just">
              <a:buFont typeface="Arial" panose="020B0604020202020204" pitchFamily="34" charset="0"/>
              <a:buChar char="•"/>
            </a:pPr>
            <a:r>
              <a:rPr lang="es-ES" sz="5400" b="1" spc="50" dirty="0">
                <a:ln w="9525" cmpd="sng">
                  <a:solidFill>
                    <a:schemeClr val="accent1"/>
                  </a:solidFill>
                  <a:prstDash val="solid"/>
                </a:ln>
                <a:solidFill>
                  <a:schemeClr val="bg1"/>
                </a:solidFill>
                <a:effectLst>
                  <a:glow rad="38100">
                    <a:schemeClr val="accent1">
                      <a:alpha val="40000"/>
                    </a:schemeClr>
                  </a:glow>
                </a:effectLst>
              </a:rPr>
              <a:t>Estado defensa jurídica vigencia 2025</a:t>
            </a:r>
          </a:p>
          <a:p>
            <a:pPr algn="ct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059482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010F-39B1-A9CB-20D5-83D787A4404C}"/>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2A1393F-4192-F334-BA4E-EC863C66B757}"/>
              </a:ext>
            </a:extLst>
          </p:cNvPr>
          <p:cNvSpPr/>
          <p:nvPr/>
        </p:nvSpPr>
        <p:spPr>
          <a:xfrm>
            <a:off x="2463611" y="520124"/>
            <a:ext cx="8174417" cy="1015663"/>
          </a:xfrm>
          <a:prstGeom prst="rect">
            <a:avLst/>
          </a:prstGeom>
          <a:noFill/>
        </p:spPr>
        <p:txBody>
          <a:bodyPr wrap="none" lIns="91440" tIns="45720" rIns="91440" bIns="4572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CONVENIOS Y CONTRATOS SIN LIQUIDAR </a:t>
            </a:r>
          </a:p>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VIGENCIAS ANTERIORES </a:t>
            </a:r>
          </a:p>
        </p:txBody>
      </p:sp>
      <p:graphicFrame>
        <p:nvGraphicFramePr>
          <p:cNvPr id="5" name="Tabla 4">
            <a:extLst>
              <a:ext uri="{FF2B5EF4-FFF2-40B4-BE49-F238E27FC236}">
                <a16:creationId xmlns:a16="http://schemas.microsoft.com/office/drawing/2014/main" id="{F3C99586-A02C-E8DE-9D82-8118279DFACE}"/>
              </a:ext>
            </a:extLst>
          </p:cNvPr>
          <p:cNvGraphicFramePr>
            <a:graphicFrameLocks noGrp="1"/>
          </p:cNvGraphicFramePr>
          <p:nvPr>
            <p:extLst>
              <p:ext uri="{D42A27DB-BD31-4B8C-83A1-F6EECF244321}">
                <p14:modId xmlns:p14="http://schemas.microsoft.com/office/powerpoint/2010/main" val="1020303569"/>
              </p:ext>
            </p:extLst>
          </p:nvPr>
        </p:nvGraphicFramePr>
        <p:xfrm>
          <a:off x="700754" y="1535787"/>
          <a:ext cx="10381774" cy="5029200"/>
        </p:xfrm>
        <a:graphic>
          <a:graphicData uri="http://schemas.openxmlformats.org/drawingml/2006/table">
            <a:tbl>
              <a:tblPr firstRow="1" bandRow="1">
                <a:tableStyleId>{5C22544A-7EE6-4342-B048-85BDC9FD1C3A}</a:tableStyleId>
              </a:tblPr>
              <a:tblGrid>
                <a:gridCol w="1899065">
                  <a:extLst>
                    <a:ext uri="{9D8B030D-6E8A-4147-A177-3AD203B41FA5}">
                      <a16:colId xmlns:a16="http://schemas.microsoft.com/office/drawing/2014/main" val="1448701161"/>
                    </a:ext>
                  </a:extLst>
                </a:gridCol>
                <a:gridCol w="1042219">
                  <a:extLst>
                    <a:ext uri="{9D8B030D-6E8A-4147-A177-3AD203B41FA5}">
                      <a16:colId xmlns:a16="http://schemas.microsoft.com/office/drawing/2014/main" val="3840198995"/>
                    </a:ext>
                  </a:extLst>
                </a:gridCol>
                <a:gridCol w="2821858">
                  <a:extLst>
                    <a:ext uri="{9D8B030D-6E8A-4147-A177-3AD203B41FA5}">
                      <a16:colId xmlns:a16="http://schemas.microsoft.com/office/drawing/2014/main" val="2318014862"/>
                    </a:ext>
                  </a:extLst>
                </a:gridCol>
                <a:gridCol w="1418232">
                  <a:extLst>
                    <a:ext uri="{9D8B030D-6E8A-4147-A177-3AD203B41FA5}">
                      <a16:colId xmlns:a16="http://schemas.microsoft.com/office/drawing/2014/main" val="2929191936"/>
                    </a:ext>
                  </a:extLst>
                </a:gridCol>
                <a:gridCol w="792972">
                  <a:extLst>
                    <a:ext uri="{9D8B030D-6E8A-4147-A177-3AD203B41FA5}">
                      <a16:colId xmlns:a16="http://schemas.microsoft.com/office/drawing/2014/main" val="2456405585"/>
                    </a:ext>
                  </a:extLst>
                </a:gridCol>
                <a:gridCol w="1136412">
                  <a:extLst>
                    <a:ext uri="{9D8B030D-6E8A-4147-A177-3AD203B41FA5}">
                      <a16:colId xmlns:a16="http://schemas.microsoft.com/office/drawing/2014/main" val="1752293575"/>
                    </a:ext>
                  </a:extLst>
                </a:gridCol>
                <a:gridCol w="1271016">
                  <a:extLst>
                    <a:ext uri="{9D8B030D-6E8A-4147-A177-3AD203B41FA5}">
                      <a16:colId xmlns:a16="http://schemas.microsoft.com/office/drawing/2014/main" val="2628565918"/>
                    </a:ext>
                  </a:extLst>
                </a:gridCol>
              </a:tblGrid>
              <a:tr h="370840">
                <a:tc>
                  <a:txBody>
                    <a:bodyPr/>
                    <a:lstStyle/>
                    <a:p>
                      <a:r>
                        <a:rPr lang="es-CO" sz="1400" dirty="0"/>
                        <a:t>No. CONVENIO O CONTRATO INTERAMINISTRATIVO</a:t>
                      </a:r>
                    </a:p>
                  </a:txBody>
                  <a:tcPr/>
                </a:tc>
                <a:tc>
                  <a:txBody>
                    <a:bodyPr/>
                    <a:lstStyle/>
                    <a:p>
                      <a:pPr algn="ctr"/>
                      <a:r>
                        <a:rPr lang="es-CO" sz="1400" dirty="0"/>
                        <a:t>ENTIDAD</a:t>
                      </a:r>
                    </a:p>
                  </a:txBody>
                  <a:tcPr/>
                </a:tc>
                <a:tc>
                  <a:txBody>
                    <a:bodyPr/>
                    <a:lstStyle/>
                    <a:p>
                      <a:pPr algn="ctr"/>
                      <a:r>
                        <a:rPr lang="es-CO" sz="1400" dirty="0"/>
                        <a:t>OBJETO </a:t>
                      </a:r>
                    </a:p>
                  </a:txBody>
                  <a:tcPr/>
                </a:tc>
                <a:tc>
                  <a:txBody>
                    <a:bodyPr/>
                    <a:lstStyle/>
                    <a:p>
                      <a:pPr algn="ctr"/>
                      <a:r>
                        <a:rPr lang="es-CO" sz="1400" dirty="0"/>
                        <a:t>VALOR </a:t>
                      </a:r>
                    </a:p>
                  </a:txBody>
                  <a:tcPr/>
                </a:tc>
                <a:tc>
                  <a:txBody>
                    <a:bodyPr/>
                    <a:lstStyle/>
                    <a:p>
                      <a:pPr algn="ctr"/>
                      <a:r>
                        <a:rPr lang="es-CO" sz="1400" dirty="0"/>
                        <a:t>PLAZO </a:t>
                      </a:r>
                    </a:p>
                  </a:txBody>
                  <a:tcPr/>
                </a:tc>
                <a:tc>
                  <a:txBody>
                    <a:bodyPr/>
                    <a:lstStyle/>
                    <a:p>
                      <a:pPr algn="ctr"/>
                      <a:r>
                        <a:rPr lang="es-CO" sz="1400" dirty="0"/>
                        <a:t>ESTADO </a:t>
                      </a:r>
                    </a:p>
                  </a:txBody>
                  <a:tcPr/>
                </a:tc>
                <a:tc>
                  <a:txBody>
                    <a:bodyPr/>
                    <a:lstStyle/>
                    <a:p>
                      <a:pPr algn="ctr"/>
                      <a:r>
                        <a:rPr lang="es-MX" sz="1400" dirty="0"/>
                        <a:t>OBSERVACIÓN</a:t>
                      </a:r>
                      <a:endParaRPr lang="es-CO" sz="1400" dirty="0"/>
                    </a:p>
                  </a:txBody>
                  <a:tcPr/>
                </a:tc>
                <a:extLst>
                  <a:ext uri="{0D108BD9-81ED-4DB2-BD59-A6C34878D82A}">
                    <a16:rowId xmlns:a16="http://schemas.microsoft.com/office/drawing/2014/main" val="549387072"/>
                  </a:ext>
                </a:extLst>
              </a:tr>
              <a:tr h="512128">
                <a:tc>
                  <a:txBody>
                    <a:bodyPr/>
                    <a:lstStyle/>
                    <a:p>
                      <a:r>
                        <a:rPr lang="es-CO" sz="1200" dirty="0"/>
                        <a:t>CONTRATO 8742023/2023</a:t>
                      </a:r>
                    </a:p>
                  </a:txBody>
                  <a:tcPr/>
                </a:tc>
                <a:tc>
                  <a:txBody>
                    <a:bodyPr/>
                    <a:lstStyle/>
                    <a:p>
                      <a:r>
                        <a:rPr lang="es-CO" sz="1200" dirty="0"/>
                        <a:t>ADR</a:t>
                      </a:r>
                    </a:p>
                  </a:txBody>
                  <a:tcPr/>
                </a:tc>
                <a:tc>
                  <a:txBody>
                    <a:bodyPr/>
                    <a:lstStyle/>
                    <a:p>
                      <a:pPr algn="just"/>
                      <a:r>
                        <a:rPr lang="es-ES" sz="1200" dirty="0"/>
                        <a:t> “PRESTAR SERVICIOS DE ADMINISTRACIÓN Y ALQUILER DE MAQUINARIA QUE PERMITA LA PRESTACIÓN DEL SERVICIO PÚBLICO EN LOS DISTRITOS DE ADECUACIÓN DE TIERRAS DE PROPIEDAD DE LA </a:t>
                      </a:r>
                      <a:r>
                        <a:rPr lang="es-ES" sz="1200" b="1" dirty="0"/>
                        <a:t>AGENCIA DE DESARROLLO RURAL.” </a:t>
                      </a:r>
                    </a:p>
                  </a:txBody>
                  <a:tcPr/>
                </a:tc>
                <a:tc>
                  <a:txBody>
                    <a:bodyPr/>
                    <a:lstStyle/>
                    <a:p>
                      <a:pPr algn="ctr"/>
                      <a:r>
                        <a:rPr lang="es-CO" sz="1200" dirty="0"/>
                        <a:t>$2,000.000.000,00</a:t>
                      </a:r>
                    </a:p>
                  </a:txBody>
                  <a:tcPr/>
                </a:tc>
                <a:tc>
                  <a:txBody>
                    <a:bodyPr/>
                    <a:lstStyle/>
                    <a:p>
                      <a:r>
                        <a:rPr lang="es-CO" sz="1200" dirty="0"/>
                        <a:t>HASTA EL 31 DE MARZO DE 2024</a:t>
                      </a:r>
                    </a:p>
                  </a:txBody>
                  <a:tcPr/>
                </a:tc>
                <a:tc>
                  <a:txBody>
                    <a:bodyPr/>
                    <a:lstStyle/>
                    <a:p>
                      <a:r>
                        <a:rPr lang="es-CO" sz="1200" dirty="0"/>
                        <a:t>TERMINADO</a:t>
                      </a:r>
                    </a:p>
                  </a:txBody>
                  <a:tcPr/>
                </a:tc>
                <a:tc>
                  <a:txBody>
                    <a:bodyPr/>
                    <a:lstStyle/>
                    <a:p>
                      <a:r>
                        <a:rPr lang="es-MX" sz="1200" dirty="0"/>
                        <a:t>SE REALIZA AUDIENCIA DE ALEGATOS DE CONCLUSIÓN (23/MAY/25), ESTA PENDIENTE FALLO.</a:t>
                      </a:r>
                      <a:endParaRPr lang="es-CO" sz="1200" dirty="0"/>
                    </a:p>
                  </a:txBody>
                  <a:tcPr/>
                </a:tc>
                <a:extLst>
                  <a:ext uri="{0D108BD9-81ED-4DB2-BD59-A6C34878D82A}">
                    <a16:rowId xmlns:a16="http://schemas.microsoft.com/office/drawing/2014/main" val="3144323769"/>
                  </a:ext>
                </a:extLst>
              </a:tr>
              <a:tr h="512128">
                <a:tc>
                  <a:txBody>
                    <a:bodyPr/>
                    <a:lstStyle/>
                    <a:p>
                      <a:r>
                        <a:rPr lang="es-CO" sz="1200" dirty="0"/>
                        <a:t>CONVENIO 3348/2022 </a:t>
                      </a:r>
                      <a:r>
                        <a:rPr lang="es-CO" sz="1200" b="1" dirty="0"/>
                        <a:t>(IVA)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t>GOBERNACIÓN DE BOYACÁ</a:t>
                      </a:r>
                    </a:p>
                    <a:p>
                      <a:endParaRPr lang="es-CO" sz="1200" dirty="0"/>
                    </a:p>
                  </a:txBody>
                  <a:tcPr/>
                </a:tc>
                <a:tc>
                  <a:txBody>
                    <a:bodyPr/>
                    <a:lstStyle/>
                    <a:p>
                      <a:pPr algn="just"/>
                      <a:r>
                        <a:rPr lang="es-ES" sz="1200" dirty="0"/>
                        <a:t>AUNAR ESFUERZOS ENTRE EL DEPARTAMENTO DE BOYACÁ Y LA ALIANZA SOCIETARIA Y DE DESARROLLO EMPRESARIAL DE BOYACÁ PARA EL FORTALECIMIENTO EN LA ATENCIÓN DE LA RED VIAL SECUNDARIA Y TERCIARIA POR MEDIO DEL MANTENIMIENTO PERIODICO Y RUTINARIO DE LA INFRAESTRUCTURA VIAL EN EL DEPARTAMENTO DE BOYACÁ </a:t>
                      </a:r>
                    </a:p>
                  </a:txBody>
                  <a:tcPr/>
                </a:tc>
                <a:tc>
                  <a:txBody>
                    <a:bodyPr/>
                    <a:lstStyle/>
                    <a:p>
                      <a:pPr algn="ctr"/>
                      <a:r>
                        <a:rPr lang="es-CO" sz="1200" dirty="0"/>
                        <a:t>$1.999.999.106,63</a:t>
                      </a:r>
                    </a:p>
                  </a:txBody>
                  <a:tcPr/>
                </a:tc>
                <a:tc>
                  <a:txBody>
                    <a:bodyPr/>
                    <a:lstStyle/>
                    <a:p>
                      <a:r>
                        <a:rPr lang="es-CO" sz="1200" dirty="0"/>
                        <a:t>1 MES Y 8 DÍAS</a:t>
                      </a:r>
                    </a:p>
                  </a:txBody>
                  <a:tcPr/>
                </a:tc>
                <a:tc>
                  <a:txBody>
                    <a:bodyPr/>
                    <a:lstStyle/>
                    <a:p>
                      <a:r>
                        <a:rPr lang="es-CO" sz="1200" dirty="0"/>
                        <a:t>TERMINADO</a:t>
                      </a:r>
                    </a:p>
                  </a:txBody>
                  <a:tcPr/>
                </a:tc>
                <a:tc>
                  <a:txBody>
                    <a:bodyPr/>
                    <a:lstStyle/>
                    <a:p>
                      <a:r>
                        <a:rPr lang="es-MX" sz="1200" dirty="0"/>
                        <a:t>SE ESTA TRAMITANDO CONCEPTO DEL IVA</a:t>
                      </a:r>
                      <a:endParaRPr lang="es-CO" sz="1200" dirty="0"/>
                    </a:p>
                  </a:txBody>
                  <a:tcPr/>
                </a:tc>
                <a:extLst>
                  <a:ext uri="{0D108BD9-81ED-4DB2-BD59-A6C34878D82A}">
                    <a16:rowId xmlns:a16="http://schemas.microsoft.com/office/drawing/2014/main" val="3340678606"/>
                  </a:ext>
                </a:extLst>
              </a:tr>
              <a:tr h="370840">
                <a:tc>
                  <a:txBody>
                    <a:bodyPr/>
                    <a:lstStyle/>
                    <a:p>
                      <a:r>
                        <a:rPr lang="es-CO" sz="1200" dirty="0"/>
                        <a:t>CONVENIO 2803/2021</a:t>
                      </a:r>
                    </a:p>
                  </a:txBody>
                  <a:tcPr/>
                </a:tc>
                <a:tc>
                  <a:txBody>
                    <a:bodyPr/>
                    <a:lstStyle/>
                    <a:p>
                      <a:r>
                        <a:rPr lang="es-CO" sz="1200" dirty="0"/>
                        <a:t>GOBERNACIÓN DE BOYACÁ</a:t>
                      </a:r>
                    </a:p>
                  </a:txBody>
                  <a:tcPr/>
                </a:tc>
                <a:tc>
                  <a:txBody>
                    <a:bodyPr/>
                    <a:lstStyle/>
                    <a:p>
                      <a:pPr algn="just"/>
                      <a:r>
                        <a:rPr lang="es-ES" sz="1200" dirty="0"/>
                        <a:t>CONTRATAR LA CONSTRUCCIÓN Y REHABILITACIÓN DE </a:t>
                      </a:r>
                      <a:r>
                        <a:rPr lang="es-ES" sz="1200" b="1" dirty="0"/>
                        <a:t>RESERVORIOS</a:t>
                      </a:r>
                      <a:r>
                        <a:rPr lang="es-ES" sz="1200" dirty="0"/>
                        <a:t> QUE CONTRIBUYA DE MANERA EFECTIVA A LAS MEDIDAS DE ADAPTACIÓN Y MITIGACIÓN DEL CAMBIO CLIMATICO EN EL DEPARTAMENTO DE BOYACÁ</a:t>
                      </a:r>
                      <a:endParaRPr lang="es-CO" sz="1200" dirty="0"/>
                    </a:p>
                  </a:txBody>
                  <a:tcPr/>
                </a:tc>
                <a:tc>
                  <a:txBody>
                    <a:bodyPr/>
                    <a:lstStyle/>
                    <a:p>
                      <a:r>
                        <a:rPr lang="es-CO" sz="1200" dirty="0"/>
                        <a:t>$1.499.998.942,64</a:t>
                      </a:r>
                    </a:p>
                  </a:txBody>
                  <a:tcPr/>
                </a:tc>
                <a:tc>
                  <a:txBody>
                    <a:bodyPr/>
                    <a:lstStyle/>
                    <a:p>
                      <a:r>
                        <a:rPr lang="es-CO" sz="1200" dirty="0"/>
                        <a:t>2 MESES Y 20 DÍAS </a:t>
                      </a:r>
                    </a:p>
                  </a:txBody>
                  <a:tcPr/>
                </a:tc>
                <a:tc>
                  <a:txBody>
                    <a:bodyPr/>
                    <a:lstStyle/>
                    <a:p>
                      <a:r>
                        <a:rPr lang="es-CO" sz="1200" dirty="0"/>
                        <a:t>TERMINADO</a:t>
                      </a:r>
                    </a:p>
                  </a:txBody>
                  <a:tcPr/>
                </a:tc>
                <a:tc>
                  <a:txBody>
                    <a:bodyPr/>
                    <a:lstStyle/>
                    <a:p>
                      <a:r>
                        <a:rPr lang="es-MX" sz="1200" dirty="0"/>
                        <a:t>SE REALIZARON AS VISITAS Y CONSOLIDACIÓN DE LA TOTALIDAD DE RESERVORIOS REALIZADOS</a:t>
                      </a:r>
                      <a:endParaRPr lang="es-CO" sz="1200" dirty="0"/>
                    </a:p>
                  </a:txBody>
                  <a:tcPr/>
                </a:tc>
                <a:extLst>
                  <a:ext uri="{0D108BD9-81ED-4DB2-BD59-A6C34878D82A}">
                    <a16:rowId xmlns:a16="http://schemas.microsoft.com/office/drawing/2014/main" val="1064272769"/>
                  </a:ext>
                </a:extLst>
              </a:tr>
            </a:tbl>
          </a:graphicData>
        </a:graphic>
      </p:graphicFrame>
    </p:spTree>
    <p:extLst>
      <p:ext uri="{BB962C8B-B14F-4D97-AF65-F5344CB8AC3E}">
        <p14:creationId xmlns:p14="http://schemas.microsoft.com/office/powerpoint/2010/main" val="2544117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634AEC-6266-4B2A-9459-2B7C0181AF83}"/>
              </a:ext>
            </a:extLst>
          </p:cNvPr>
          <p:cNvSpPr txBox="1"/>
          <p:nvPr/>
        </p:nvSpPr>
        <p:spPr>
          <a:xfrm>
            <a:off x="1641986" y="3552551"/>
            <a:ext cx="6417141" cy="2585323"/>
          </a:xfrm>
          <a:prstGeom prst="rect">
            <a:avLst/>
          </a:prstGeom>
          <a:noFill/>
        </p:spPr>
        <p:txBody>
          <a:bodyPr wrap="none" rtlCol="0">
            <a:spAutoFit/>
          </a:bodyPr>
          <a:lstStyle/>
          <a:p>
            <a:pPr defTabSz="457200">
              <a:defRPr sz="1800" b="0" i="0" u="none" strike="noStrike" kern="0" cap="none" spc="0" baseline="0">
                <a:solidFill>
                  <a:srgbClr val="000000"/>
                </a:solidFill>
                <a:uFillTx/>
              </a:defRPr>
            </a:pPr>
            <a:r>
              <a:rPr lang="es-ES" sz="5400" b="1" kern="0" dirty="0">
                <a:solidFill>
                  <a:srgbClr val="FFFFFF"/>
                </a:solidFill>
                <a:latin typeface="Arial" pitchFamily="34"/>
                <a:cs typeface="Arial" pitchFamily="34"/>
              </a:rPr>
              <a:t>Informe Financiero</a:t>
            </a:r>
          </a:p>
          <a:p>
            <a:pPr defTabSz="457200">
              <a:defRPr sz="1800" b="0" i="0" u="none" strike="noStrike" kern="0" cap="none" spc="0" baseline="0">
                <a:solidFill>
                  <a:srgbClr val="000000"/>
                </a:solidFill>
                <a:uFillTx/>
              </a:defRPr>
            </a:pPr>
            <a:r>
              <a:rPr lang="es-CO" sz="5400" b="1" kern="0" dirty="0">
                <a:solidFill>
                  <a:srgbClr val="FFFFFF"/>
                </a:solidFill>
                <a:latin typeface="Arial" pitchFamily="34"/>
                <a:cs typeface="Arial" pitchFamily="34"/>
              </a:rPr>
              <a:t>Mayo Junio 2025</a:t>
            </a:r>
          </a:p>
          <a:p>
            <a:pPr defTabSz="457200">
              <a:defRPr sz="1800" b="0" i="0" u="none" strike="noStrike" kern="0" cap="none" spc="0" baseline="0">
                <a:solidFill>
                  <a:srgbClr val="000000"/>
                </a:solidFill>
                <a:uFillTx/>
              </a:defRPr>
            </a:pPr>
            <a:endParaRPr lang="es-CO" sz="5400" b="1" kern="0" dirty="0">
              <a:solidFill>
                <a:srgbClr val="FFFFFF"/>
              </a:solidFill>
              <a:latin typeface="Arial" pitchFamily="34"/>
              <a:cs typeface="Arial" pitchFamily="34"/>
            </a:endParaRPr>
          </a:p>
        </p:txBody>
      </p:sp>
      <p:sp>
        <p:nvSpPr>
          <p:cNvPr id="3" name="CuadroTexto 2">
            <a:extLst>
              <a:ext uri="{FF2B5EF4-FFF2-40B4-BE49-F238E27FC236}">
                <a16:creationId xmlns:a16="http://schemas.microsoft.com/office/drawing/2014/main" id="{BE05B2E9-CEF9-4825-BA09-88480F0BB3D3}"/>
              </a:ext>
            </a:extLst>
          </p:cNvPr>
          <p:cNvSpPr txBox="1"/>
          <p:nvPr/>
        </p:nvSpPr>
        <p:spPr>
          <a:xfrm>
            <a:off x="1641986" y="5429988"/>
            <a:ext cx="4255267" cy="707886"/>
          </a:xfrm>
          <a:prstGeom prst="rect">
            <a:avLst/>
          </a:prstGeom>
          <a:noFill/>
        </p:spPr>
        <p:txBody>
          <a:bodyPr wrap="none" rtlCol="0">
            <a:spAutoFit/>
          </a:bodyPr>
          <a:lstStyle/>
          <a:p>
            <a:r>
              <a:rPr lang="es-CO" sz="4000" dirty="0">
                <a:solidFill>
                  <a:schemeClr val="bg1"/>
                </a:solidFill>
                <a:latin typeface="Arial" panose="020B0604020202020204" pitchFamily="34" charset="0"/>
                <a:cs typeface="Arial" panose="020B0604020202020204" pitchFamily="34" charset="0"/>
              </a:rPr>
              <a:t>TIERRASUA SAS</a:t>
            </a:r>
          </a:p>
        </p:txBody>
      </p:sp>
    </p:spTree>
    <p:extLst>
      <p:ext uri="{BB962C8B-B14F-4D97-AF65-F5344CB8AC3E}">
        <p14:creationId xmlns:p14="http://schemas.microsoft.com/office/powerpoint/2010/main" val="315334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E0E1A3-2AD7-42D5-F15B-9F7B1B1EABA7}"/>
              </a:ext>
            </a:extLst>
          </p:cNvPr>
          <p:cNvSpPr/>
          <p:nvPr/>
        </p:nvSpPr>
        <p:spPr>
          <a:xfrm>
            <a:off x="1228725" y="797940"/>
            <a:ext cx="9734549" cy="923330"/>
          </a:xfrm>
          <a:prstGeom prst="rect">
            <a:avLst/>
          </a:prstGeom>
          <a:noFill/>
        </p:spPr>
        <p:txBody>
          <a:bodyPr wrap="squar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VIGENTES </a:t>
            </a:r>
            <a:r>
              <a:rPr lang="es-ES" sz="5400" b="1" cap="none" spc="0" dirty="0">
                <a:ln w="0"/>
                <a:solidFill>
                  <a:schemeClr val="accent1"/>
                </a:solidFill>
                <a:effectLst>
                  <a:outerShdw blurRad="38100" dist="25400" dir="5400000" algn="ctr" rotWithShape="0">
                    <a:srgbClr val="6E747A">
                      <a:alpha val="43000"/>
                    </a:srgbClr>
                  </a:outerShdw>
                </a:effectLst>
              </a:rPr>
              <a:t>2025</a:t>
            </a:r>
          </a:p>
        </p:txBody>
      </p:sp>
      <p:graphicFrame>
        <p:nvGraphicFramePr>
          <p:cNvPr id="3" name="Tabla 2">
            <a:extLst>
              <a:ext uri="{FF2B5EF4-FFF2-40B4-BE49-F238E27FC236}">
                <a16:creationId xmlns:a16="http://schemas.microsoft.com/office/drawing/2014/main" id="{E5EB5F93-6067-18D5-3540-B0C0FE1672C0}"/>
              </a:ext>
            </a:extLst>
          </p:cNvPr>
          <p:cNvGraphicFramePr>
            <a:graphicFrameLocks noGrp="1"/>
          </p:cNvGraphicFramePr>
          <p:nvPr>
            <p:extLst>
              <p:ext uri="{D42A27DB-BD31-4B8C-83A1-F6EECF244321}">
                <p14:modId xmlns:p14="http://schemas.microsoft.com/office/powerpoint/2010/main" val="2566074124"/>
              </p:ext>
            </p:extLst>
          </p:nvPr>
        </p:nvGraphicFramePr>
        <p:xfrm>
          <a:off x="1286680" y="2021324"/>
          <a:ext cx="10186988" cy="4297680"/>
        </p:xfrm>
        <a:graphic>
          <a:graphicData uri="http://schemas.openxmlformats.org/drawingml/2006/table">
            <a:tbl>
              <a:tblPr firstRow="1" bandRow="1">
                <a:tableStyleId>{5C22544A-7EE6-4342-B048-85BDC9FD1C3A}</a:tableStyleId>
              </a:tblPr>
              <a:tblGrid>
                <a:gridCol w="2556189">
                  <a:extLst>
                    <a:ext uri="{9D8B030D-6E8A-4147-A177-3AD203B41FA5}">
                      <a16:colId xmlns:a16="http://schemas.microsoft.com/office/drawing/2014/main" val="1448701161"/>
                    </a:ext>
                  </a:extLst>
                </a:gridCol>
                <a:gridCol w="1187137">
                  <a:extLst>
                    <a:ext uri="{9D8B030D-6E8A-4147-A177-3AD203B41FA5}">
                      <a16:colId xmlns:a16="http://schemas.microsoft.com/office/drawing/2014/main" val="3840198995"/>
                    </a:ext>
                  </a:extLst>
                </a:gridCol>
                <a:gridCol w="3028950">
                  <a:extLst>
                    <a:ext uri="{9D8B030D-6E8A-4147-A177-3AD203B41FA5}">
                      <a16:colId xmlns:a16="http://schemas.microsoft.com/office/drawing/2014/main" val="2318014862"/>
                    </a:ext>
                  </a:extLst>
                </a:gridCol>
                <a:gridCol w="1385887">
                  <a:extLst>
                    <a:ext uri="{9D8B030D-6E8A-4147-A177-3AD203B41FA5}">
                      <a16:colId xmlns:a16="http://schemas.microsoft.com/office/drawing/2014/main" val="2929191936"/>
                    </a:ext>
                  </a:extLst>
                </a:gridCol>
                <a:gridCol w="1042988">
                  <a:extLst>
                    <a:ext uri="{9D8B030D-6E8A-4147-A177-3AD203B41FA5}">
                      <a16:colId xmlns:a16="http://schemas.microsoft.com/office/drawing/2014/main" val="2456405585"/>
                    </a:ext>
                  </a:extLst>
                </a:gridCol>
                <a:gridCol w="985837">
                  <a:extLst>
                    <a:ext uri="{9D8B030D-6E8A-4147-A177-3AD203B41FA5}">
                      <a16:colId xmlns:a16="http://schemas.microsoft.com/office/drawing/2014/main" val="1752293575"/>
                    </a:ext>
                  </a:extLst>
                </a:gridCol>
              </a:tblGrid>
              <a:tr h="370840">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CO" sz="1200" dirty="0"/>
                        <a:t>CONVENIO 088/2021</a:t>
                      </a:r>
                    </a:p>
                  </a:txBody>
                  <a:tcPr/>
                </a:tc>
                <a:tc>
                  <a:txBody>
                    <a:bodyPr/>
                    <a:lstStyle/>
                    <a:p>
                      <a:r>
                        <a:rPr lang="es-CO" sz="1200" dirty="0"/>
                        <a:t>GOBERNACIÓN DE BOYACÁ</a:t>
                      </a:r>
                    </a:p>
                  </a:txBody>
                  <a:tcPr/>
                </a:tc>
                <a:tc>
                  <a:txBody>
                    <a:bodyPr/>
                    <a:lstStyle/>
                    <a:p>
                      <a:pPr algn="just"/>
                      <a:r>
                        <a:rPr lang="es-CO" sz="1200" dirty="0"/>
                        <a:t>AUNAR ESFUERZOS PARA LA </a:t>
                      </a:r>
                      <a:r>
                        <a:rPr lang="es-CO" sz="1200" b="1" dirty="0"/>
                        <a:t>ADMINISTRACIÓN, OPERACIÓN Y MANTENIMIENTO DE LA MAQUINARIA AMARILLA </a:t>
                      </a:r>
                      <a:r>
                        <a:rPr lang="es-CO" sz="1200" dirty="0"/>
                        <a:t>DEL DEPARTAMENTO DE BOYACÁ</a:t>
                      </a:r>
                    </a:p>
                  </a:txBody>
                  <a:tcPr/>
                </a:tc>
                <a:tc>
                  <a:txBody>
                    <a:bodyPr/>
                    <a:lstStyle/>
                    <a:p>
                      <a:pPr algn="ctr"/>
                      <a:r>
                        <a:rPr lang="es-CO" sz="1200" dirty="0"/>
                        <a:t>$0,00</a:t>
                      </a:r>
                    </a:p>
                  </a:txBody>
                  <a:tcPr/>
                </a:tc>
                <a:tc>
                  <a:txBody>
                    <a:bodyPr/>
                    <a:lstStyle/>
                    <a:p>
                      <a:r>
                        <a:rPr lang="es-CO" sz="1200" dirty="0"/>
                        <a:t>4 AÑOS, 11 MESES  Y 11 DÍAS</a:t>
                      </a:r>
                    </a:p>
                  </a:txBody>
                  <a:tcPr/>
                </a:tc>
                <a:tc>
                  <a:txBody>
                    <a:bodyPr/>
                    <a:lstStyle/>
                    <a:p>
                      <a:r>
                        <a:rPr lang="es-CO" sz="1200" dirty="0"/>
                        <a:t>VIGENTE</a:t>
                      </a:r>
                    </a:p>
                  </a:txBody>
                  <a:tcPr/>
                </a:tc>
                <a:extLst>
                  <a:ext uri="{0D108BD9-81ED-4DB2-BD59-A6C34878D82A}">
                    <a16:rowId xmlns:a16="http://schemas.microsoft.com/office/drawing/2014/main" val="1628954813"/>
                  </a:ext>
                </a:extLst>
              </a:tr>
              <a:tr h="370840">
                <a:tc>
                  <a:txBody>
                    <a:bodyPr/>
                    <a:lstStyle/>
                    <a:p>
                      <a:r>
                        <a:rPr lang="es-CO" sz="1200" dirty="0"/>
                        <a:t>CONTRATO 2831/2024</a:t>
                      </a:r>
                    </a:p>
                  </a:txBody>
                  <a:tcPr/>
                </a:tc>
                <a:tc>
                  <a:txBody>
                    <a:bodyPr/>
                    <a:lstStyle/>
                    <a:p>
                      <a:r>
                        <a:rPr lang="es-CO" sz="1200" dirty="0"/>
                        <a:t>GOBERNACIÓN DE BOYACÁ</a:t>
                      </a:r>
                    </a:p>
                  </a:txBody>
                  <a:tcPr/>
                </a:tc>
                <a:tc>
                  <a:txBody>
                    <a:bodyPr/>
                    <a:lstStyle/>
                    <a:p>
                      <a:pPr algn="just"/>
                      <a:r>
                        <a:rPr lang="es-CO" sz="1200" b="1" i="0" u="none" strike="noStrike" kern="1200" baseline="0" dirty="0">
                          <a:solidFill>
                            <a:schemeClr val="dk1"/>
                          </a:solidFill>
                          <a:latin typeface="+mn-lt"/>
                          <a:ea typeface="+mn-ea"/>
                          <a:cs typeface="+mn-cs"/>
                        </a:rPr>
                        <a:t>INTERVENTORIA</a:t>
                      </a:r>
                      <a:r>
                        <a:rPr lang="es-CO" sz="1200" b="0" i="0" u="none" strike="noStrike" kern="1200" baseline="0" dirty="0">
                          <a:solidFill>
                            <a:schemeClr val="dk1"/>
                          </a:solidFill>
                          <a:latin typeface="+mn-lt"/>
                          <a:ea typeface="+mn-ea"/>
                          <a:cs typeface="+mn-cs"/>
                        </a:rPr>
                        <a:t> TÉCNICA, ADMINISTRATIVA, FINANCIERA, </a:t>
                      </a:r>
                      <a:r>
                        <a:rPr lang="es-ES" sz="1200" b="0" i="0" u="none" strike="noStrike" kern="1200" baseline="0" dirty="0">
                          <a:solidFill>
                            <a:schemeClr val="dk1"/>
                          </a:solidFill>
                          <a:latin typeface="+mn-lt"/>
                          <a:ea typeface="+mn-ea"/>
                          <a:cs typeface="+mn-cs"/>
                        </a:rPr>
                        <a:t>JURIDICA, CONTABLE Y AMBIENTAL AL CONTRATO CUYO OBJETO ES "</a:t>
                      </a:r>
                      <a:r>
                        <a:rPr lang="es-ES" sz="1200" b="1" i="0" u="none" strike="noStrike" kern="1200" baseline="0" dirty="0">
                          <a:solidFill>
                            <a:schemeClr val="dk1"/>
                          </a:solidFill>
                          <a:latin typeface="+mn-lt"/>
                          <a:ea typeface="+mn-ea"/>
                          <a:cs typeface="+mn-cs"/>
                        </a:rPr>
                        <a:t>MANTENIMIENTO PREVENTIVO Y CORRECTIVO DE LOS BIENES INMUEBLES DE LA GOBERNACION DE </a:t>
                      </a:r>
                      <a:r>
                        <a:rPr lang="es-CO" sz="1200" b="1" i="0" u="none" strike="noStrike" kern="1200" baseline="0" dirty="0">
                          <a:solidFill>
                            <a:schemeClr val="dk1"/>
                          </a:solidFill>
                          <a:latin typeface="+mn-lt"/>
                          <a:ea typeface="+mn-ea"/>
                          <a:cs typeface="+mn-cs"/>
                        </a:rPr>
                        <a:t>BOYACA</a:t>
                      </a:r>
                      <a:endParaRPr lang="es-CO" sz="1200" b="1" dirty="0"/>
                    </a:p>
                  </a:txBody>
                  <a:tcPr/>
                </a:tc>
                <a:tc>
                  <a:txBody>
                    <a:bodyPr/>
                    <a:lstStyle/>
                    <a:p>
                      <a:r>
                        <a:rPr lang="es-CO" sz="1200" dirty="0"/>
                        <a:t>$244.917.973,00</a:t>
                      </a:r>
                    </a:p>
                  </a:txBody>
                  <a:tcPr/>
                </a:tc>
                <a:tc>
                  <a:txBody>
                    <a:bodyPr/>
                    <a:lstStyle/>
                    <a:p>
                      <a:r>
                        <a:rPr lang="es-CO" sz="1200" dirty="0"/>
                        <a:t>10 MESES Y 18 DÍAS</a:t>
                      </a:r>
                    </a:p>
                  </a:txBody>
                  <a:tcPr/>
                </a:tc>
                <a:tc>
                  <a:txBody>
                    <a:bodyPr/>
                    <a:lstStyle/>
                    <a:p>
                      <a:r>
                        <a:rPr lang="es-CO" sz="1200" dirty="0"/>
                        <a:t>VIGENTE</a:t>
                      </a:r>
                    </a:p>
                  </a:txBody>
                  <a:tcPr/>
                </a:tc>
                <a:extLst>
                  <a:ext uri="{0D108BD9-81ED-4DB2-BD59-A6C34878D82A}">
                    <a16:rowId xmlns:a16="http://schemas.microsoft.com/office/drawing/2014/main" val="997473720"/>
                  </a:ext>
                </a:extLst>
              </a:tr>
              <a:tr h="370840">
                <a:tc>
                  <a:txBody>
                    <a:bodyPr/>
                    <a:lstStyle/>
                    <a:p>
                      <a:r>
                        <a:rPr lang="es-CO" sz="1200" dirty="0"/>
                        <a:t>CONVENIO 3762/2024</a:t>
                      </a:r>
                    </a:p>
                  </a:txBody>
                  <a:tcPr/>
                </a:tc>
                <a:tc>
                  <a:txBody>
                    <a:bodyPr/>
                    <a:lstStyle/>
                    <a:p>
                      <a:r>
                        <a:rPr lang="es-CO" sz="1200" dirty="0"/>
                        <a:t>GOBERNACIÓN DE BOYACÁ</a:t>
                      </a:r>
                    </a:p>
                  </a:txBody>
                  <a:tcPr/>
                </a:tc>
                <a:tc>
                  <a:txBody>
                    <a:bodyPr/>
                    <a:lstStyle/>
                    <a:p>
                      <a:pPr algn="just"/>
                      <a:r>
                        <a:rPr lang="es-ES" sz="1200" dirty="0"/>
                        <a:t>AUNAR ESFUERZOS ENTRE EL DEPARTAMENTO DE BOYACA Y LA ALIANZA SOCIETARIA Y DE DESARROLLO EMPRESARIAL DE BOYACA PARA EL </a:t>
                      </a:r>
                      <a:r>
                        <a:rPr lang="es-ES" sz="1200" b="1" dirty="0"/>
                        <a:t>MANTENIMIENTO DE </a:t>
                      </a:r>
                      <a:r>
                        <a:rPr lang="es-ES" sz="1200" dirty="0"/>
                        <a:t>LA VIA CODIGO 55BY04 </a:t>
                      </a:r>
                      <a:r>
                        <a:rPr lang="es-ES" sz="1200" b="1" dirty="0"/>
                        <a:t>PUENTE DE BOYACA – SAMACA – EL INFIERNO </a:t>
                      </a:r>
                      <a:r>
                        <a:rPr lang="es-ES" sz="1200" dirty="0"/>
                        <a:t>(CRUCE RUTA 60), EN EL DEPARTAMENTO DE BOYACA.</a:t>
                      </a:r>
                      <a:endParaRPr lang="es-CO" sz="1200" dirty="0"/>
                    </a:p>
                  </a:txBody>
                  <a:tcPr/>
                </a:tc>
                <a:tc>
                  <a:txBody>
                    <a:bodyPr/>
                    <a:lstStyle/>
                    <a:p>
                      <a:r>
                        <a:rPr lang="es-CO" sz="1200" dirty="0"/>
                        <a:t>$1.903.935.257,00</a:t>
                      </a:r>
                    </a:p>
                  </a:txBody>
                  <a:tcPr/>
                </a:tc>
                <a:tc>
                  <a:txBody>
                    <a:bodyPr/>
                    <a:lstStyle/>
                    <a:p>
                      <a:r>
                        <a:rPr lang="es-CO" sz="1200" dirty="0"/>
                        <a:t>6 MESES Y 25 DÍAS </a:t>
                      </a:r>
                    </a:p>
                  </a:txBody>
                  <a:tcPr/>
                </a:tc>
                <a:tc>
                  <a:txBody>
                    <a:bodyPr/>
                    <a:lstStyle/>
                    <a:p>
                      <a:r>
                        <a:rPr lang="es-CO" sz="1200" dirty="0"/>
                        <a:t>VIGENTE</a:t>
                      </a:r>
                    </a:p>
                  </a:txBody>
                  <a:tcPr/>
                </a:tc>
                <a:extLst>
                  <a:ext uri="{0D108BD9-81ED-4DB2-BD59-A6C34878D82A}">
                    <a16:rowId xmlns:a16="http://schemas.microsoft.com/office/drawing/2014/main" val="1507229172"/>
                  </a:ext>
                </a:extLst>
              </a:tr>
            </a:tbl>
          </a:graphicData>
        </a:graphic>
      </p:graphicFrame>
    </p:spTree>
    <p:extLst>
      <p:ext uri="{BB962C8B-B14F-4D97-AF65-F5344CB8AC3E}">
        <p14:creationId xmlns:p14="http://schemas.microsoft.com/office/powerpoint/2010/main" val="98380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5366-5087-126D-D3F8-8E1211A0E9E8}"/>
            </a:ext>
          </a:extLst>
        </p:cNvPr>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55FEAACD-A7E6-C95B-CA10-DC46C8D57A82}"/>
              </a:ext>
            </a:extLst>
          </p:cNvPr>
          <p:cNvGraphicFramePr>
            <a:graphicFrameLocks noGrp="1"/>
          </p:cNvGraphicFramePr>
          <p:nvPr>
            <p:extLst>
              <p:ext uri="{D42A27DB-BD31-4B8C-83A1-F6EECF244321}">
                <p14:modId xmlns:p14="http://schemas.microsoft.com/office/powerpoint/2010/main" val="3288102973"/>
              </p:ext>
            </p:extLst>
          </p:nvPr>
        </p:nvGraphicFramePr>
        <p:xfrm>
          <a:off x="1002506" y="1313402"/>
          <a:ext cx="10186988" cy="4572000"/>
        </p:xfrm>
        <a:graphic>
          <a:graphicData uri="http://schemas.openxmlformats.org/drawingml/2006/table">
            <a:tbl>
              <a:tblPr firstRow="1" bandRow="1">
                <a:tableStyleId>{5C22544A-7EE6-4342-B048-85BDC9FD1C3A}</a:tableStyleId>
              </a:tblPr>
              <a:tblGrid>
                <a:gridCol w="2300288">
                  <a:extLst>
                    <a:ext uri="{9D8B030D-6E8A-4147-A177-3AD203B41FA5}">
                      <a16:colId xmlns:a16="http://schemas.microsoft.com/office/drawing/2014/main" val="1448701161"/>
                    </a:ext>
                  </a:extLst>
                </a:gridCol>
                <a:gridCol w="1042988">
                  <a:extLst>
                    <a:ext uri="{9D8B030D-6E8A-4147-A177-3AD203B41FA5}">
                      <a16:colId xmlns:a16="http://schemas.microsoft.com/office/drawing/2014/main" val="3840198995"/>
                    </a:ext>
                  </a:extLst>
                </a:gridCol>
                <a:gridCol w="3386137">
                  <a:extLst>
                    <a:ext uri="{9D8B030D-6E8A-4147-A177-3AD203B41FA5}">
                      <a16:colId xmlns:a16="http://schemas.microsoft.com/office/drawing/2014/main" val="2318014862"/>
                    </a:ext>
                  </a:extLst>
                </a:gridCol>
                <a:gridCol w="1383546">
                  <a:extLst>
                    <a:ext uri="{9D8B030D-6E8A-4147-A177-3AD203B41FA5}">
                      <a16:colId xmlns:a16="http://schemas.microsoft.com/office/drawing/2014/main" val="2929191936"/>
                    </a:ext>
                  </a:extLst>
                </a:gridCol>
                <a:gridCol w="1073904">
                  <a:extLst>
                    <a:ext uri="{9D8B030D-6E8A-4147-A177-3AD203B41FA5}">
                      <a16:colId xmlns:a16="http://schemas.microsoft.com/office/drawing/2014/main" val="2456405585"/>
                    </a:ext>
                  </a:extLst>
                </a:gridCol>
                <a:gridCol w="1000125">
                  <a:extLst>
                    <a:ext uri="{9D8B030D-6E8A-4147-A177-3AD203B41FA5}">
                      <a16:colId xmlns:a16="http://schemas.microsoft.com/office/drawing/2014/main" val="1752293575"/>
                    </a:ext>
                  </a:extLst>
                </a:gridCol>
              </a:tblGrid>
              <a:tr h="370840">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CO" sz="1200" dirty="0"/>
                        <a:t>CONVENIO 4164/2024</a:t>
                      </a:r>
                    </a:p>
                  </a:txBody>
                  <a:tcPr/>
                </a:tc>
                <a:tc>
                  <a:txBody>
                    <a:bodyPr/>
                    <a:lstStyle/>
                    <a:p>
                      <a:r>
                        <a:rPr lang="es-CO" sz="1200" dirty="0"/>
                        <a:t>GOBERNACIÓN DE BOYACÁ</a:t>
                      </a:r>
                    </a:p>
                    <a:p>
                      <a:endParaRPr lang="es-CO" sz="1200" dirty="0"/>
                    </a:p>
                    <a:p>
                      <a:r>
                        <a:rPr lang="es-CO" sz="1200" dirty="0"/>
                        <a:t>IDEBOY </a:t>
                      </a:r>
                    </a:p>
                    <a:p>
                      <a:endParaRPr lang="es-CO" sz="1200" dirty="0"/>
                    </a:p>
                    <a:p>
                      <a:endParaRPr lang="es-CO" sz="1200" dirty="0"/>
                    </a:p>
                  </a:txBody>
                  <a:tcPr/>
                </a:tc>
                <a:tc>
                  <a:txBody>
                    <a:bodyPr/>
                    <a:lstStyle/>
                    <a:p>
                      <a:pPr algn="just"/>
                      <a:r>
                        <a:rPr lang="es-ES" sz="1200" b="0" i="0" u="none" strike="noStrike" kern="1200" baseline="0" dirty="0">
                          <a:solidFill>
                            <a:schemeClr val="dk1"/>
                          </a:solidFill>
                          <a:latin typeface="+mn-lt"/>
                          <a:ea typeface="+mn-ea"/>
                          <a:cs typeface="+mn-cs"/>
                        </a:rPr>
                        <a:t>AUNAR ESFUERZOS ADMINISTRATIVOS, TÉCNICOS, FINANCIEROS, JURÍDICOS, SOCIALES Y AMBIENTALES ENTRE EL DEPARTAMENTO DE BOYACÁ, EL INSTITUTO DE FOMENTO Y DESARROLLO DE BOYACÁ (IDEBOY) Y LA ALIANZA SOCIETARIA Y DE DESARROLLO EMPRESARIAL DE BOYACÁ S.A.S. (ASDETBOY S.A.S) EN EL </a:t>
                      </a:r>
                      <a:r>
                        <a:rPr lang="es-ES" sz="1200" b="1" i="0" u="none" strike="noStrike" kern="1200" baseline="0" dirty="0">
                          <a:solidFill>
                            <a:schemeClr val="dk1"/>
                          </a:solidFill>
                          <a:latin typeface="+mn-lt"/>
                          <a:ea typeface="+mn-ea"/>
                          <a:cs typeface="+mn-cs"/>
                        </a:rPr>
                        <a:t>PROYECTO DE ELABORACIÓN DE ESTUDIOS PARA LA CREACIÓN DEL CENTRO AGROINDUSTRIAL, LOGÍSTICO Y DE COMERCIALIZACIÓN DEL ORIENTE COLOMBIANO EN EL DEPARTAMENTO. </a:t>
                      </a:r>
                      <a:endParaRPr lang="es-CO" sz="1200" b="1" dirty="0"/>
                    </a:p>
                  </a:txBody>
                  <a:tcPr/>
                </a:tc>
                <a:tc>
                  <a:txBody>
                    <a:bodyPr/>
                    <a:lstStyle/>
                    <a:p>
                      <a:r>
                        <a:rPr lang="es-CO" sz="1200" dirty="0"/>
                        <a:t>$665.472.398,50</a:t>
                      </a:r>
                    </a:p>
                  </a:txBody>
                  <a:tcPr/>
                </a:tc>
                <a:tc>
                  <a:txBody>
                    <a:bodyPr/>
                    <a:lstStyle/>
                    <a:p>
                      <a:r>
                        <a:rPr lang="es-CO" sz="1200" dirty="0"/>
                        <a:t>9 MESES </a:t>
                      </a:r>
                    </a:p>
                  </a:txBody>
                  <a:tcPr/>
                </a:tc>
                <a:tc>
                  <a:txBody>
                    <a:bodyPr/>
                    <a:lstStyle/>
                    <a:p>
                      <a:r>
                        <a:rPr lang="es-CO" sz="1200" dirty="0"/>
                        <a:t>VIGENTE</a:t>
                      </a:r>
                    </a:p>
                  </a:txBody>
                  <a:tcPr/>
                </a:tc>
                <a:extLst>
                  <a:ext uri="{0D108BD9-81ED-4DB2-BD59-A6C34878D82A}">
                    <a16:rowId xmlns:a16="http://schemas.microsoft.com/office/drawing/2014/main" val="33370965"/>
                  </a:ext>
                </a:extLst>
              </a:tr>
              <a:tr h="370840">
                <a:tc>
                  <a:txBody>
                    <a:bodyPr/>
                    <a:lstStyle/>
                    <a:p>
                      <a:r>
                        <a:rPr lang="es-CO" sz="1200" dirty="0"/>
                        <a:t>CONTRATO 069/2024</a:t>
                      </a:r>
                    </a:p>
                  </a:txBody>
                  <a:tcPr/>
                </a:tc>
                <a:tc>
                  <a:txBody>
                    <a:bodyPr/>
                    <a:lstStyle/>
                    <a:p>
                      <a:r>
                        <a:rPr lang="es-CO" sz="1200" dirty="0"/>
                        <a:t>IDEBOY </a:t>
                      </a:r>
                    </a:p>
                  </a:txBody>
                  <a:tcPr/>
                </a:tc>
                <a:tc>
                  <a:txBody>
                    <a:bodyPr/>
                    <a:lstStyle/>
                    <a:p>
                      <a:pPr algn="just"/>
                      <a:r>
                        <a:rPr lang="es-ES" sz="1200" b="0" dirty="0"/>
                        <a:t>CONTRATO INTERADMINISTRATIVO DE MANDATO SIN REPRESENTACIÓN BAJO LA MODALIDAD DE ADMINISTRACIÓN DELEGADA DE RECURSOS PARA </a:t>
                      </a:r>
                      <a:r>
                        <a:rPr lang="es-ES" sz="1200" b="1" dirty="0"/>
                        <a:t>LA MODIFICACIÓN DEL PLAN DE MANEJO DEL DISTRITO REGIONAL INTEGRADO DRMI DEL LAGO SOCHAGOTA Y LA CUENCA QUE LO ALIMENTA</a:t>
                      </a:r>
                      <a:r>
                        <a:rPr lang="es-ES" sz="1200" b="0" dirty="0"/>
                        <a:t>, EN EL MUNICIPIO DE PAIPA, DEPARTAMENTO DE BOYACÁ</a:t>
                      </a:r>
                      <a:endParaRPr lang="es-CO" sz="1200" b="0" dirty="0"/>
                    </a:p>
                  </a:txBody>
                  <a:tcPr/>
                </a:tc>
                <a:tc>
                  <a:txBody>
                    <a:bodyPr/>
                    <a:lstStyle/>
                    <a:p>
                      <a:r>
                        <a:rPr lang="es-CO" sz="1200" dirty="0"/>
                        <a:t>$1.101.174.330,00</a:t>
                      </a:r>
                    </a:p>
                  </a:txBody>
                  <a:tcPr/>
                </a:tc>
                <a:tc>
                  <a:txBody>
                    <a:bodyPr/>
                    <a:lstStyle/>
                    <a:p>
                      <a:r>
                        <a:rPr lang="es-CO" sz="1200" dirty="0"/>
                        <a:t>6 MESES </a:t>
                      </a:r>
                    </a:p>
                  </a:txBody>
                  <a:tcPr/>
                </a:tc>
                <a:tc>
                  <a:txBody>
                    <a:bodyPr/>
                    <a:lstStyle/>
                    <a:p>
                      <a:r>
                        <a:rPr lang="es-CO" sz="1200" dirty="0"/>
                        <a:t>VIGENTE</a:t>
                      </a:r>
                    </a:p>
                  </a:txBody>
                  <a:tcPr/>
                </a:tc>
                <a:extLst>
                  <a:ext uri="{0D108BD9-81ED-4DB2-BD59-A6C34878D82A}">
                    <a16:rowId xmlns:a16="http://schemas.microsoft.com/office/drawing/2014/main" val="2950363735"/>
                  </a:ext>
                </a:extLst>
              </a:tr>
            </a:tbl>
          </a:graphicData>
        </a:graphic>
      </p:graphicFrame>
      <p:sp>
        <p:nvSpPr>
          <p:cNvPr id="4" name="Rectángulo 3">
            <a:extLst>
              <a:ext uri="{FF2B5EF4-FFF2-40B4-BE49-F238E27FC236}">
                <a16:creationId xmlns:a16="http://schemas.microsoft.com/office/drawing/2014/main" id="{9A5C9E06-FFD2-4F68-9E22-6AE1625612F8}"/>
              </a:ext>
            </a:extLst>
          </p:cNvPr>
          <p:cNvSpPr/>
          <p:nvPr/>
        </p:nvSpPr>
        <p:spPr>
          <a:xfrm>
            <a:off x="942975" y="266998"/>
            <a:ext cx="9734549" cy="923330"/>
          </a:xfrm>
          <a:prstGeom prst="rect">
            <a:avLst/>
          </a:prstGeom>
          <a:noFill/>
        </p:spPr>
        <p:txBody>
          <a:bodyPr wrap="squar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VIGENTES </a:t>
            </a:r>
            <a:r>
              <a:rPr lang="es-ES" sz="5400" b="1" cap="none" spc="0" dirty="0">
                <a:ln w="0"/>
                <a:solidFill>
                  <a:schemeClr val="accent1"/>
                </a:solidFill>
                <a:effectLst>
                  <a:outerShdw blurRad="38100" dist="25400" dir="5400000" algn="ctr" rotWithShape="0">
                    <a:srgbClr val="6E747A">
                      <a:alpha val="43000"/>
                    </a:srgbClr>
                  </a:outerShdw>
                </a:effectLst>
              </a:rPr>
              <a:t>2025</a:t>
            </a:r>
          </a:p>
        </p:txBody>
      </p:sp>
    </p:spTree>
    <p:extLst>
      <p:ext uri="{BB962C8B-B14F-4D97-AF65-F5344CB8AC3E}">
        <p14:creationId xmlns:p14="http://schemas.microsoft.com/office/powerpoint/2010/main" val="2394807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A58C-2146-BA2C-641C-FEC8CB7E6185}"/>
            </a:ext>
          </a:extLst>
        </p:cNvPr>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E86375CF-FBEE-E027-A39A-A936AD6AE07F}"/>
              </a:ext>
            </a:extLst>
          </p:cNvPr>
          <p:cNvGraphicFramePr>
            <a:graphicFrameLocks noGrp="1"/>
          </p:cNvGraphicFramePr>
          <p:nvPr>
            <p:extLst>
              <p:ext uri="{D42A27DB-BD31-4B8C-83A1-F6EECF244321}">
                <p14:modId xmlns:p14="http://schemas.microsoft.com/office/powerpoint/2010/main" val="2296567797"/>
              </p:ext>
            </p:extLst>
          </p:nvPr>
        </p:nvGraphicFramePr>
        <p:xfrm>
          <a:off x="1091534" y="1200160"/>
          <a:ext cx="10186988" cy="5394960"/>
        </p:xfrm>
        <a:graphic>
          <a:graphicData uri="http://schemas.openxmlformats.org/drawingml/2006/table">
            <a:tbl>
              <a:tblPr firstRow="1" bandRow="1">
                <a:tableStyleId>{5C22544A-7EE6-4342-B048-85BDC9FD1C3A}</a:tableStyleId>
              </a:tblPr>
              <a:tblGrid>
                <a:gridCol w="2357438">
                  <a:extLst>
                    <a:ext uri="{9D8B030D-6E8A-4147-A177-3AD203B41FA5}">
                      <a16:colId xmlns:a16="http://schemas.microsoft.com/office/drawing/2014/main" val="1448701161"/>
                    </a:ext>
                  </a:extLst>
                </a:gridCol>
                <a:gridCol w="1071563">
                  <a:extLst>
                    <a:ext uri="{9D8B030D-6E8A-4147-A177-3AD203B41FA5}">
                      <a16:colId xmlns:a16="http://schemas.microsoft.com/office/drawing/2014/main" val="3840198995"/>
                    </a:ext>
                  </a:extLst>
                </a:gridCol>
                <a:gridCol w="3429000">
                  <a:extLst>
                    <a:ext uri="{9D8B030D-6E8A-4147-A177-3AD203B41FA5}">
                      <a16:colId xmlns:a16="http://schemas.microsoft.com/office/drawing/2014/main" val="2318014862"/>
                    </a:ext>
                  </a:extLst>
                </a:gridCol>
                <a:gridCol w="1371600">
                  <a:extLst>
                    <a:ext uri="{9D8B030D-6E8A-4147-A177-3AD203B41FA5}">
                      <a16:colId xmlns:a16="http://schemas.microsoft.com/office/drawing/2014/main" val="2929191936"/>
                    </a:ext>
                  </a:extLst>
                </a:gridCol>
                <a:gridCol w="914400">
                  <a:extLst>
                    <a:ext uri="{9D8B030D-6E8A-4147-A177-3AD203B41FA5}">
                      <a16:colId xmlns:a16="http://schemas.microsoft.com/office/drawing/2014/main" val="2456405585"/>
                    </a:ext>
                  </a:extLst>
                </a:gridCol>
                <a:gridCol w="1042987">
                  <a:extLst>
                    <a:ext uri="{9D8B030D-6E8A-4147-A177-3AD203B41FA5}">
                      <a16:colId xmlns:a16="http://schemas.microsoft.com/office/drawing/2014/main" val="1752293575"/>
                    </a:ext>
                  </a:extLst>
                </a:gridCol>
              </a:tblGrid>
              <a:tr h="517699">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CO" sz="1200" dirty="0"/>
                        <a:t>CONVENIO 4773/2024</a:t>
                      </a:r>
                    </a:p>
                  </a:txBody>
                  <a:tcPr/>
                </a:tc>
                <a:tc>
                  <a:txBody>
                    <a:bodyPr/>
                    <a:lstStyle/>
                    <a:p>
                      <a:r>
                        <a:rPr lang="es-CO" sz="1200" dirty="0"/>
                        <a:t>GOBERNACIÓN DE BOYACÁ</a:t>
                      </a:r>
                    </a:p>
                  </a:txBody>
                  <a:tcPr/>
                </a:tc>
                <a:tc>
                  <a:txBody>
                    <a:bodyPr/>
                    <a:lstStyle/>
                    <a:p>
                      <a:pPr algn="just"/>
                      <a:r>
                        <a:rPr lang="es-ES" sz="1200" b="0" i="0" u="none" strike="noStrike" kern="1200" baseline="0" dirty="0">
                          <a:solidFill>
                            <a:schemeClr val="dk1"/>
                          </a:solidFill>
                          <a:latin typeface="+mn-lt"/>
                          <a:ea typeface="+mn-ea"/>
                          <a:cs typeface="+mn-cs"/>
                        </a:rPr>
                        <a:t>AUNAR ESFUERZOS ENTRE EL DEPARTAMENTO DE BOYACÁ Y TIERRASUA SAS PARA LA EJECUCION DEL </a:t>
                      </a:r>
                      <a:r>
                        <a:rPr lang="es-ES" sz="1200" b="1" i="0" u="none" strike="noStrike" kern="1200" baseline="0" dirty="0">
                          <a:solidFill>
                            <a:schemeClr val="dk1"/>
                          </a:solidFill>
                          <a:latin typeface="+mn-lt"/>
                          <a:ea typeface="+mn-ea"/>
                          <a:cs typeface="+mn-cs"/>
                        </a:rPr>
                        <a:t>MANTENIMIENTO DEL CORREDOR VIAL </a:t>
                      </a:r>
                      <a:r>
                        <a:rPr lang="es-ES" sz="1200" b="0" i="0" u="none" strike="noStrike" kern="1200" baseline="0" dirty="0">
                          <a:solidFill>
                            <a:schemeClr val="dk1"/>
                          </a:solidFill>
                          <a:latin typeface="+mn-lt"/>
                          <a:ea typeface="+mn-ea"/>
                          <a:cs typeface="+mn-cs"/>
                        </a:rPr>
                        <a:t>CON CODIGO 60BYA SECTOR </a:t>
                      </a:r>
                      <a:r>
                        <a:rPr lang="es-ES" sz="1200" b="1" i="0" u="none" strike="noStrike" kern="1200" baseline="0" dirty="0">
                          <a:solidFill>
                            <a:schemeClr val="dk1"/>
                          </a:solidFill>
                          <a:latin typeface="+mn-lt"/>
                          <a:ea typeface="+mn-ea"/>
                          <a:cs typeface="+mn-cs"/>
                        </a:rPr>
                        <a:t>VILLA DE LEIVA – EL MUELLE </a:t>
                      </a:r>
                      <a:r>
                        <a:rPr lang="es-ES" sz="1200" b="0" i="0" u="none" strike="noStrike" kern="1200" baseline="0" dirty="0">
                          <a:solidFill>
                            <a:schemeClr val="dk1"/>
                          </a:solidFill>
                          <a:latin typeface="+mn-lt"/>
                          <a:ea typeface="+mn-ea"/>
                          <a:cs typeface="+mn-cs"/>
                        </a:rPr>
                        <a:t>Y EL CORREDOR CON CODIGO 62BY01 DENOMINADO EL MUELLE – SANTA SOFIA – </a:t>
                      </a:r>
                      <a:r>
                        <a:rPr lang="es-ES" sz="1200" b="1" i="0" u="none" strike="noStrike" kern="1200" baseline="0" dirty="0">
                          <a:solidFill>
                            <a:schemeClr val="dk1"/>
                          </a:solidFill>
                          <a:latin typeface="+mn-lt"/>
                          <a:ea typeface="+mn-ea"/>
                          <a:cs typeface="+mn-cs"/>
                        </a:rPr>
                        <a:t>MONIQUIRA</a:t>
                      </a:r>
                      <a:r>
                        <a:rPr lang="es-ES" sz="1200" b="0" i="0" u="none" strike="noStrike" kern="1200" baseline="0" dirty="0">
                          <a:solidFill>
                            <a:schemeClr val="dk1"/>
                          </a:solidFill>
                          <a:latin typeface="+mn-lt"/>
                          <a:ea typeface="+mn-ea"/>
                          <a:cs typeface="+mn-cs"/>
                        </a:rPr>
                        <a:t>, EN EL DEPARTAMENTO DE BOYACA Y MANTENIMIENTO DE LA VÍA CODIGO 55GY03 CRUCE RUTA 55 </a:t>
                      </a:r>
                      <a:r>
                        <a:rPr lang="es-ES" sz="1200" b="1" i="0" u="none" strike="noStrike" kern="1200" baseline="0" dirty="0">
                          <a:solidFill>
                            <a:schemeClr val="dk1"/>
                          </a:solidFill>
                          <a:latin typeface="+mn-lt"/>
                          <a:ea typeface="+mn-ea"/>
                          <a:cs typeface="+mn-cs"/>
                        </a:rPr>
                        <a:t>(TIERRA NEGRA) - JENESANO</a:t>
                      </a:r>
                      <a:r>
                        <a:rPr lang="es-ES" sz="1200" b="0" i="0" u="none" strike="noStrike" kern="1200" baseline="0" dirty="0">
                          <a:solidFill>
                            <a:schemeClr val="dk1"/>
                          </a:solidFill>
                          <a:latin typeface="+mn-lt"/>
                          <a:ea typeface="+mn-ea"/>
                          <a:cs typeface="+mn-cs"/>
                        </a:rPr>
                        <a:t>, EN EL DEPARTAMENTO DE BOYACÁ. </a:t>
                      </a:r>
                      <a:endParaRPr lang="es-CO" sz="1200" b="0" dirty="0"/>
                    </a:p>
                  </a:txBody>
                  <a:tcPr/>
                </a:tc>
                <a:tc>
                  <a:txBody>
                    <a:bodyPr/>
                    <a:lstStyle/>
                    <a:p>
                      <a:r>
                        <a:rPr lang="es-CO" sz="1200" b="0" i="0" u="none" strike="noStrike" kern="1200" baseline="0" dirty="0">
                          <a:solidFill>
                            <a:schemeClr val="dk1"/>
                          </a:solidFill>
                          <a:latin typeface="+mn-lt"/>
                          <a:ea typeface="+mn-ea"/>
                          <a:cs typeface="+mn-cs"/>
                        </a:rPr>
                        <a:t>$3.206.015.759,47 </a:t>
                      </a:r>
                      <a:endParaRPr lang="es-CO" sz="1200" dirty="0"/>
                    </a:p>
                  </a:txBody>
                  <a:tcPr/>
                </a:tc>
                <a:tc>
                  <a:txBody>
                    <a:bodyPr/>
                    <a:lstStyle/>
                    <a:p>
                      <a:r>
                        <a:rPr lang="es-CO" sz="1200" dirty="0"/>
                        <a:t>7 MESES Y 1 DÍA</a:t>
                      </a:r>
                    </a:p>
                  </a:txBody>
                  <a:tcPr/>
                </a:tc>
                <a:tc>
                  <a:txBody>
                    <a:bodyPr/>
                    <a:lstStyle/>
                    <a:p>
                      <a:r>
                        <a:rPr lang="es-CO" sz="1200" dirty="0"/>
                        <a:t>VIGENTE</a:t>
                      </a:r>
                    </a:p>
                  </a:txBody>
                  <a:tcPr/>
                </a:tc>
                <a:extLst>
                  <a:ext uri="{0D108BD9-81ED-4DB2-BD59-A6C34878D82A}">
                    <a16:rowId xmlns:a16="http://schemas.microsoft.com/office/drawing/2014/main" val="1631848874"/>
                  </a:ext>
                </a:extLst>
              </a:tr>
              <a:tr h="370840">
                <a:tc>
                  <a:txBody>
                    <a:bodyPr/>
                    <a:lstStyle/>
                    <a:p>
                      <a:r>
                        <a:rPr lang="es-CO" sz="1200" dirty="0"/>
                        <a:t>CONVENIO 0140/2024</a:t>
                      </a:r>
                    </a:p>
                  </a:txBody>
                  <a:tcPr/>
                </a:tc>
                <a:tc>
                  <a:txBody>
                    <a:bodyPr/>
                    <a:lstStyle/>
                    <a:p>
                      <a:r>
                        <a:rPr lang="es-CO" sz="1200" dirty="0"/>
                        <a:t>INSTITUTO DE TRÁNSITO DE BOYACÁ</a:t>
                      </a:r>
                    </a:p>
                  </a:txBody>
                  <a:tcPr/>
                </a:tc>
                <a:tc>
                  <a:txBody>
                    <a:bodyPr/>
                    <a:lstStyle/>
                    <a:p>
                      <a:pPr algn="just"/>
                      <a:r>
                        <a:rPr lang="es-MX" sz="1200" b="0" dirty="0"/>
                        <a:t>AUNAR ESFUERZOS TÉCNICOS Y ADMINISTRATIVOS ENTRE EL </a:t>
                      </a:r>
                      <a:r>
                        <a:rPr lang="es-MX" sz="1200" b="1" dirty="0"/>
                        <a:t>INSTITUTO DE TRÁNSITO DE BOYACÁ - ITBOY</a:t>
                      </a:r>
                      <a:r>
                        <a:rPr lang="es-MX" sz="1200" b="0" dirty="0"/>
                        <a:t> Y LA SOCIEDAD TIERRASUA S.A.S, PARA LA IMPLEMENTACION DEL PROYECTO DE SEÑALIZACIÓN PARA MEJORAR LAS CONDICIONES DE SEGURIDAD VIAL EN EL DEPARTAMENTO BOYACÁ.</a:t>
                      </a:r>
                      <a:endParaRPr lang="es-CO" sz="1200" b="0" dirty="0"/>
                    </a:p>
                  </a:txBody>
                  <a:tcPr/>
                </a:tc>
                <a:tc>
                  <a:txBody>
                    <a:bodyPr/>
                    <a:lstStyle/>
                    <a:p>
                      <a:r>
                        <a:rPr lang="es-CO" sz="1200" dirty="0"/>
                        <a:t>$671.483.655,25</a:t>
                      </a:r>
                    </a:p>
                  </a:txBody>
                  <a:tcPr/>
                </a:tc>
                <a:tc>
                  <a:txBody>
                    <a:bodyPr/>
                    <a:lstStyle/>
                    <a:p>
                      <a:r>
                        <a:rPr lang="es-CO" sz="1200" dirty="0"/>
                        <a:t>8 MESES </a:t>
                      </a:r>
                    </a:p>
                  </a:txBody>
                  <a:tcPr/>
                </a:tc>
                <a:tc>
                  <a:txBody>
                    <a:bodyPr/>
                    <a:lstStyle/>
                    <a:p>
                      <a:r>
                        <a:rPr lang="es-CO" sz="1200" dirty="0"/>
                        <a:t>VIGENTE</a:t>
                      </a:r>
                    </a:p>
                  </a:txBody>
                  <a:tcPr/>
                </a:tc>
                <a:extLst>
                  <a:ext uri="{0D108BD9-81ED-4DB2-BD59-A6C34878D82A}">
                    <a16:rowId xmlns:a16="http://schemas.microsoft.com/office/drawing/2014/main" val="2212043918"/>
                  </a:ext>
                </a:extLst>
              </a:tr>
              <a:tr h="370840">
                <a:tc>
                  <a:txBody>
                    <a:bodyPr/>
                    <a:lstStyle/>
                    <a:p>
                      <a:r>
                        <a:rPr lang="es-CO" sz="1200" dirty="0"/>
                        <a:t>CONTRATO 235/2025</a:t>
                      </a:r>
                    </a:p>
                  </a:txBody>
                  <a:tcPr/>
                </a:tc>
                <a:tc>
                  <a:txBody>
                    <a:bodyPr/>
                    <a:lstStyle/>
                    <a:p>
                      <a:r>
                        <a:rPr lang="es-CO" sz="1200" dirty="0"/>
                        <a:t>ALCALDIA DE TUNJA</a:t>
                      </a:r>
                    </a:p>
                  </a:txBody>
                  <a:tcPr/>
                </a:tc>
                <a:tc>
                  <a:txBody>
                    <a:bodyPr/>
                    <a:lstStyle/>
                    <a:p>
                      <a:pPr algn="just"/>
                      <a:r>
                        <a:rPr lang="es-ES" sz="1200" b="0" i="0" u="none" strike="noStrike" kern="1200" baseline="0" dirty="0">
                          <a:solidFill>
                            <a:schemeClr val="dk1"/>
                          </a:solidFill>
                          <a:latin typeface="+mn-lt"/>
                          <a:ea typeface="+mn-ea"/>
                          <a:cs typeface="+mn-cs"/>
                        </a:rPr>
                        <a:t>AUNAR ESFUERZOS ENTRE LA </a:t>
                      </a:r>
                      <a:r>
                        <a:rPr lang="es-ES" sz="1200" b="1" i="0" u="none" strike="noStrike" kern="1200" baseline="0" dirty="0">
                          <a:solidFill>
                            <a:schemeClr val="dk1"/>
                          </a:solidFill>
                          <a:latin typeface="+mn-lt"/>
                          <a:ea typeface="+mn-ea"/>
                          <a:cs typeface="+mn-cs"/>
                        </a:rPr>
                        <a:t>ALCALDIA MAYOR DE TUNJA</a:t>
                      </a:r>
                      <a:r>
                        <a:rPr lang="es-ES" sz="1200" b="0" i="0" u="none" strike="noStrike" kern="1200" baseline="0" dirty="0">
                          <a:solidFill>
                            <a:schemeClr val="dk1"/>
                          </a:solidFill>
                          <a:latin typeface="+mn-lt"/>
                          <a:ea typeface="+mn-ea"/>
                          <a:cs typeface="+mn-cs"/>
                        </a:rPr>
                        <a:t> Y TIERRASUA S.A.S PARA EL MANTENIMIENTO Y RECUPERACIÓN DE LA MALLA VIAL DEL MUNICIPIO, A TRAVÉS DE LA INSTALACIÓN DE MEZCLA ASFALTICA, EN LA ZONA URBANA DE LA CIUDAD DE TUNJA</a:t>
                      </a:r>
                    </a:p>
                  </a:txBody>
                  <a:tcPr/>
                </a:tc>
                <a:tc>
                  <a:txBody>
                    <a:bodyPr/>
                    <a:lstStyle/>
                    <a:p>
                      <a:r>
                        <a:rPr lang="es-CO" sz="1200" b="0" i="0" u="none" strike="noStrike" kern="1200" baseline="0" dirty="0">
                          <a:solidFill>
                            <a:schemeClr val="dk1"/>
                          </a:solidFill>
                          <a:latin typeface="+mn-lt"/>
                          <a:ea typeface="+mn-ea"/>
                          <a:cs typeface="+mn-cs"/>
                        </a:rPr>
                        <a:t>$450.000.000,00 </a:t>
                      </a:r>
                      <a:endParaRPr lang="es-CO" sz="1200" dirty="0"/>
                    </a:p>
                  </a:txBody>
                  <a:tcPr/>
                </a:tc>
                <a:tc>
                  <a:txBody>
                    <a:bodyPr/>
                    <a:lstStyle/>
                    <a:p>
                      <a:r>
                        <a:rPr lang="es-CO" sz="1200" dirty="0"/>
                        <a:t>165 DÍAS</a:t>
                      </a:r>
                    </a:p>
                  </a:txBody>
                  <a:tcPr/>
                </a:tc>
                <a:tc>
                  <a:txBody>
                    <a:bodyPr/>
                    <a:lstStyle/>
                    <a:p>
                      <a:r>
                        <a:rPr lang="es-CO" sz="1200" dirty="0"/>
                        <a:t>VIGENTE</a:t>
                      </a:r>
                    </a:p>
                  </a:txBody>
                  <a:tcPr/>
                </a:tc>
                <a:extLst>
                  <a:ext uri="{0D108BD9-81ED-4DB2-BD59-A6C34878D82A}">
                    <a16:rowId xmlns:a16="http://schemas.microsoft.com/office/drawing/2014/main" val="3662520016"/>
                  </a:ext>
                </a:extLst>
              </a:tr>
            </a:tbl>
          </a:graphicData>
        </a:graphic>
      </p:graphicFrame>
      <p:sp>
        <p:nvSpPr>
          <p:cNvPr id="4" name="Rectángulo 3">
            <a:extLst>
              <a:ext uri="{FF2B5EF4-FFF2-40B4-BE49-F238E27FC236}">
                <a16:creationId xmlns:a16="http://schemas.microsoft.com/office/drawing/2014/main" id="{FC5D58CC-6C9A-4E26-8B19-FA9517233ED2}"/>
              </a:ext>
            </a:extLst>
          </p:cNvPr>
          <p:cNvSpPr/>
          <p:nvPr/>
        </p:nvSpPr>
        <p:spPr>
          <a:xfrm>
            <a:off x="913478" y="276830"/>
            <a:ext cx="9734549" cy="923330"/>
          </a:xfrm>
          <a:prstGeom prst="rect">
            <a:avLst/>
          </a:prstGeom>
          <a:noFill/>
        </p:spPr>
        <p:txBody>
          <a:bodyPr wrap="squar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VIGENTES </a:t>
            </a:r>
            <a:r>
              <a:rPr lang="es-ES" sz="5400" b="1" cap="none" spc="0" dirty="0">
                <a:ln w="0"/>
                <a:solidFill>
                  <a:schemeClr val="accent1"/>
                </a:solidFill>
                <a:effectLst>
                  <a:outerShdw blurRad="38100" dist="25400" dir="5400000" algn="ctr" rotWithShape="0">
                    <a:srgbClr val="6E747A">
                      <a:alpha val="43000"/>
                    </a:srgbClr>
                  </a:outerShdw>
                </a:effectLst>
              </a:rPr>
              <a:t>2025</a:t>
            </a:r>
          </a:p>
        </p:txBody>
      </p:sp>
    </p:spTree>
    <p:extLst>
      <p:ext uri="{BB962C8B-B14F-4D97-AF65-F5344CB8AC3E}">
        <p14:creationId xmlns:p14="http://schemas.microsoft.com/office/powerpoint/2010/main" val="370408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1D03-4E38-ACAB-98FD-E077751650F3}"/>
            </a:ext>
          </a:extLst>
        </p:cNvPr>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4E24715B-00BA-8121-58D6-44156199E4EA}"/>
              </a:ext>
            </a:extLst>
          </p:cNvPr>
          <p:cNvGraphicFramePr>
            <a:graphicFrameLocks noGrp="1"/>
          </p:cNvGraphicFramePr>
          <p:nvPr>
            <p:extLst>
              <p:ext uri="{D42A27DB-BD31-4B8C-83A1-F6EECF244321}">
                <p14:modId xmlns:p14="http://schemas.microsoft.com/office/powerpoint/2010/main" val="3386256388"/>
              </p:ext>
            </p:extLst>
          </p:nvPr>
        </p:nvGraphicFramePr>
        <p:xfrm>
          <a:off x="1286680" y="2021324"/>
          <a:ext cx="10186988" cy="3108960"/>
        </p:xfrm>
        <a:graphic>
          <a:graphicData uri="http://schemas.openxmlformats.org/drawingml/2006/table">
            <a:tbl>
              <a:tblPr firstRow="1" bandRow="1">
                <a:tableStyleId>{5C22544A-7EE6-4342-B048-85BDC9FD1C3A}</a:tableStyleId>
              </a:tblPr>
              <a:tblGrid>
                <a:gridCol w="2357438">
                  <a:extLst>
                    <a:ext uri="{9D8B030D-6E8A-4147-A177-3AD203B41FA5}">
                      <a16:colId xmlns:a16="http://schemas.microsoft.com/office/drawing/2014/main" val="1448701161"/>
                    </a:ext>
                  </a:extLst>
                </a:gridCol>
                <a:gridCol w="1299357">
                  <a:extLst>
                    <a:ext uri="{9D8B030D-6E8A-4147-A177-3AD203B41FA5}">
                      <a16:colId xmlns:a16="http://schemas.microsoft.com/office/drawing/2014/main" val="3840198995"/>
                    </a:ext>
                  </a:extLst>
                </a:gridCol>
                <a:gridCol w="3201206">
                  <a:extLst>
                    <a:ext uri="{9D8B030D-6E8A-4147-A177-3AD203B41FA5}">
                      <a16:colId xmlns:a16="http://schemas.microsoft.com/office/drawing/2014/main" val="2318014862"/>
                    </a:ext>
                  </a:extLst>
                </a:gridCol>
                <a:gridCol w="1371600">
                  <a:extLst>
                    <a:ext uri="{9D8B030D-6E8A-4147-A177-3AD203B41FA5}">
                      <a16:colId xmlns:a16="http://schemas.microsoft.com/office/drawing/2014/main" val="2929191936"/>
                    </a:ext>
                  </a:extLst>
                </a:gridCol>
                <a:gridCol w="914400">
                  <a:extLst>
                    <a:ext uri="{9D8B030D-6E8A-4147-A177-3AD203B41FA5}">
                      <a16:colId xmlns:a16="http://schemas.microsoft.com/office/drawing/2014/main" val="2456405585"/>
                    </a:ext>
                  </a:extLst>
                </a:gridCol>
                <a:gridCol w="1042987">
                  <a:extLst>
                    <a:ext uri="{9D8B030D-6E8A-4147-A177-3AD203B41FA5}">
                      <a16:colId xmlns:a16="http://schemas.microsoft.com/office/drawing/2014/main" val="1752293575"/>
                    </a:ext>
                  </a:extLst>
                </a:gridCol>
              </a:tblGrid>
              <a:tr h="370840">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CO" sz="1200" dirty="0"/>
                        <a:t>CONVENIO 0657/2025</a:t>
                      </a:r>
                    </a:p>
                  </a:txBody>
                  <a:tcPr/>
                </a:tc>
                <a:tc>
                  <a:txBody>
                    <a:bodyPr/>
                    <a:lstStyle/>
                    <a:p>
                      <a:r>
                        <a:rPr lang="es-CO" sz="1200" dirty="0"/>
                        <a:t>GOBERNACIÓN DE BOYACÁ</a:t>
                      </a:r>
                    </a:p>
                  </a:txBody>
                  <a:tcPr/>
                </a:tc>
                <a:tc>
                  <a:txBody>
                    <a:bodyPr/>
                    <a:lstStyle/>
                    <a:p>
                      <a:pPr algn="just"/>
                      <a:r>
                        <a:rPr lang="es-ES" sz="1200" b="0" dirty="0"/>
                        <a:t>AUNAR ESFUERZOS ENTRE EL DEPARTAMENTO DE BOYACÁ Y TIERRASUA S.A.S. PARA EL </a:t>
                      </a:r>
                      <a:r>
                        <a:rPr lang="es-ES" sz="1200" b="1" dirty="0"/>
                        <a:t>FORTALECIMIENTO EN LA RED VIAL SECUNDARIA Y TERCIARIA POR MEDIO DEL MANTENIMIENTO PERIÓDICO Y RUTINARIO DE LA INFRAESTRUCTURA VIAL </a:t>
                      </a:r>
                      <a:r>
                        <a:rPr lang="es-ES" sz="1200" b="0" dirty="0"/>
                        <a:t>AÑO 2025, EN EL DEPARTAMENTO DE BOYACÁ</a:t>
                      </a:r>
                      <a:endParaRPr lang="es-CO" sz="1200" b="0" dirty="0"/>
                    </a:p>
                  </a:txBody>
                  <a:tcPr/>
                </a:tc>
                <a:tc>
                  <a:txBody>
                    <a:bodyPr/>
                    <a:lstStyle/>
                    <a:p>
                      <a:r>
                        <a:rPr lang="es-CO" sz="1200" dirty="0"/>
                        <a:t>$5.049.996.400,00</a:t>
                      </a:r>
                    </a:p>
                  </a:txBody>
                  <a:tcPr/>
                </a:tc>
                <a:tc>
                  <a:txBody>
                    <a:bodyPr/>
                    <a:lstStyle/>
                    <a:p>
                      <a:r>
                        <a:rPr lang="es-CO" sz="1200" dirty="0"/>
                        <a:t>5 MESES </a:t>
                      </a:r>
                    </a:p>
                  </a:txBody>
                  <a:tcPr/>
                </a:tc>
                <a:tc>
                  <a:txBody>
                    <a:bodyPr/>
                    <a:lstStyle/>
                    <a:p>
                      <a:r>
                        <a:rPr lang="es-CO" sz="1200" dirty="0"/>
                        <a:t>VIGENTE</a:t>
                      </a:r>
                    </a:p>
                  </a:txBody>
                  <a:tcPr/>
                </a:tc>
                <a:extLst>
                  <a:ext uri="{0D108BD9-81ED-4DB2-BD59-A6C34878D82A}">
                    <a16:rowId xmlns:a16="http://schemas.microsoft.com/office/drawing/2014/main" val="2212043918"/>
                  </a:ext>
                </a:extLst>
              </a:tr>
              <a:tr h="370840">
                <a:tc>
                  <a:txBody>
                    <a:bodyPr/>
                    <a:lstStyle/>
                    <a:p>
                      <a:r>
                        <a:rPr lang="es-CO" sz="1200" dirty="0"/>
                        <a:t>CONTRATO  1303/2025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t>GOBERNACIÓN DE BOYACÁ</a:t>
                      </a:r>
                    </a:p>
                    <a:p>
                      <a:endParaRPr lang="es-CO" sz="1200" dirty="0"/>
                    </a:p>
                  </a:txBody>
                  <a:tcPr/>
                </a:tc>
                <a:tc>
                  <a:txBody>
                    <a:bodyPr/>
                    <a:lstStyle/>
                    <a:p>
                      <a:pPr algn="just"/>
                      <a:r>
                        <a:rPr lang="es-ES" sz="1200" b="0" dirty="0"/>
                        <a:t>PRESTACIÓN DE SERVICIOS PARA GARANTIZAR LA </a:t>
                      </a:r>
                      <a:r>
                        <a:rPr lang="es-ES" sz="1200" b="1" dirty="0"/>
                        <a:t>OPERACIÓN DE LA MAQUINARIA PESADA </a:t>
                      </a:r>
                      <a:r>
                        <a:rPr lang="es-ES" sz="1200" b="0" dirty="0"/>
                        <a:t>Y VEHÍCULOS LIVIANOS DE LA UNIDAD DE </a:t>
                      </a:r>
                      <a:r>
                        <a:rPr lang="es-ES" sz="1200" b="1" dirty="0"/>
                        <a:t>GESTIÓN DEL RIESGO</a:t>
                      </a:r>
                      <a:endParaRPr lang="es-CO" sz="1200" b="1" dirty="0"/>
                    </a:p>
                  </a:txBody>
                  <a:tcPr/>
                </a:tc>
                <a:tc>
                  <a:txBody>
                    <a:bodyPr/>
                    <a:lstStyle/>
                    <a:p>
                      <a:r>
                        <a:rPr lang="es-CO" sz="1200" dirty="0"/>
                        <a:t>$1.528.756.720,00</a:t>
                      </a:r>
                    </a:p>
                  </a:txBody>
                  <a:tcPr/>
                </a:tc>
                <a:tc>
                  <a:txBody>
                    <a:bodyPr/>
                    <a:lstStyle/>
                    <a:p>
                      <a:r>
                        <a:rPr lang="es-CO" sz="1200" dirty="0"/>
                        <a:t>5 MESES </a:t>
                      </a:r>
                    </a:p>
                  </a:txBody>
                  <a:tcPr/>
                </a:tc>
                <a:tc>
                  <a:txBody>
                    <a:bodyPr/>
                    <a:lstStyle/>
                    <a:p>
                      <a:r>
                        <a:rPr lang="es-CO" sz="1200" dirty="0"/>
                        <a:t>VIGENTE</a:t>
                      </a:r>
                    </a:p>
                  </a:txBody>
                  <a:tcPr/>
                </a:tc>
                <a:extLst>
                  <a:ext uri="{0D108BD9-81ED-4DB2-BD59-A6C34878D82A}">
                    <a16:rowId xmlns:a16="http://schemas.microsoft.com/office/drawing/2014/main" val="261835807"/>
                  </a:ext>
                </a:extLst>
              </a:tr>
            </a:tbl>
          </a:graphicData>
        </a:graphic>
      </p:graphicFrame>
      <p:sp>
        <p:nvSpPr>
          <p:cNvPr id="4" name="Rectángulo 3">
            <a:extLst>
              <a:ext uri="{FF2B5EF4-FFF2-40B4-BE49-F238E27FC236}">
                <a16:creationId xmlns:a16="http://schemas.microsoft.com/office/drawing/2014/main" id="{B4A90142-D455-48A6-AA79-C09569213CD5}"/>
              </a:ext>
            </a:extLst>
          </p:cNvPr>
          <p:cNvSpPr/>
          <p:nvPr/>
        </p:nvSpPr>
        <p:spPr>
          <a:xfrm>
            <a:off x="1228725" y="807773"/>
            <a:ext cx="9734549" cy="923330"/>
          </a:xfrm>
          <a:prstGeom prst="rect">
            <a:avLst/>
          </a:prstGeom>
          <a:noFill/>
        </p:spPr>
        <p:txBody>
          <a:bodyPr wrap="squar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VIGENTES </a:t>
            </a:r>
            <a:r>
              <a:rPr lang="es-ES" sz="5400" b="1" cap="none" spc="0" dirty="0">
                <a:ln w="0"/>
                <a:solidFill>
                  <a:schemeClr val="accent1"/>
                </a:solidFill>
                <a:effectLst>
                  <a:outerShdw blurRad="38100" dist="25400" dir="5400000" algn="ctr" rotWithShape="0">
                    <a:srgbClr val="6E747A">
                      <a:alpha val="43000"/>
                    </a:srgbClr>
                  </a:outerShdw>
                </a:effectLst>
              </a:rPr>
              <a:t>2025</a:t>
            </a:r>
          </a:p>
        </p:txBody>
      </p:sp>
    </p:spTree>
    <p:extLst>
      <p:ext uri="{BB962C8B-B14F-4D97-AF65-F5344CB8AC3E}">
        <p14:creationId xmlns:p14="http://schemas.microsoft.com/office/powerpoint/2010/main" val="60385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1D03-4E38-ACAB-98FD-E077751650F3}"/>
            </a:ext>
          </a:extLst>
        </p:cNvPr>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4E24715B-00BA-8121-58D6-44156199E4EA}"/>
              </a:ext>
            </a:extLst>
          </p:cNvPr>
          <p:cNvGraphicFramePr>
            <a:graphicFrameLocks noGrp="1"/>
          </p:cNvGraphicFramePr>
          <p:nvPr>
            <p:extLst>
              <p:ext uri="{D42A27DB-BD31-4B8C-83A1-F6EECF244321}">
                <p14:modId xmlns:p14="http://schemas.microsoft.com/office/powerpoint/2010/main" val="2829146548"/>
              </p:ext>
            </p:extLst>
          </p:nvPr>
        </p:nvGraphicFramePr>
        <p:xfrm>
          <a:off x="1286680" y="2021324"/>
          <a:ext cx="10186988" cy="3108960"/>
        </p:xfrm>
        <a:graphic>
          <a:graphicData uri="http://schemas.openxmlformats.org/drawingml/2006/table">
            <a:tbl>
              <a:tblPr firstRow="1" bandRow="1">
                <a:tableStyleId>{5C22544A-7EE6-4342-B048-85BDC9FD1C3A}</a:tableStyleId>
              </a:tblPr>
              <a:tblGrid>
                <a:gridCol w="2357438">
                  <a:extLst>
                    <a:ext uri="{9D8B030D-6E8A-4147-A177-3AD203B41FA5}">
                      <a16:colId xmlns:a16="http://schemas.microsoft.com/office/drawing/2014/main" val="1448701161"/>
                    </a:ext>
                  </a:extLst>
                </a:gridCol>
                <a:gridCol w="1299357">
                  <a:extLst>
                    <a:ext uri="{9D8B030D-6E8A-4147-A177-3AD203B41FA5}">
                      <a16:colId xmlns:a16="http://schemas.microsoft.com/office/drawing/2014/main" val="3840198995"/>
                    </a:ext>
                  </a:extLst>
                </a:gridCol>
                <a:gridCol w="3201206">
                  <a:extLst>
                    <a:ext uri="{9D8B030D-6E8A-4147-A177-3AD203B41FA5}">
                      <a16:colId xmlns:a16="http://schemas.microsoft.com/office/drawing/2014/main" val="2318014862"/>
                    </a:ext>
                  </a:extLst>
                </a:gridCol>
                <a:gridCol w="1371600">
                  <a:extLst>
                    <a:ext uri="{9D8B030D-6E8A-4147-A177-3AD203B41FA5}">
                      <a16:colId xmlns:a16="http://schemas.microsoft.com/office/drawing/2014/main" val="2929191936"/>
                    </a:ext>
                  </a:extLst>
                </a:gridCol>
                <a:gridCol w="914400">
                  <a:extLst>
                    <a:ext uri="{9D8B030D-6E8A-4147-A177-3AD203B41FA5}">
                      <a16:colId xmlns:a16="http://schemas.microsoft.com/office/drawing/2014/main" val="2456405585"/>
                    </a:ext>
                  </a:extLst>
                </a:gridCol>
                <a:gridCol w="1042987">
                  <a:extLst>
                    <a:ext uri="{9D8B030D-6E8A-4147-A177-3AD203B41FA5}">
                      <a16:colId xmlns:a16="http://schemas.microsoft.com/office/drawing/2014/main" val="1752293575"/>
                    </a:ext>
                  </a:extLst>
                </a:gridCol>
              </a:tblGrid>
              <a:tr h="431534">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ES" sz="1200" dirty="0"/>
                        <a:t>CD-INDEPORTES-065-2025</a:t>
                      </a:r>
                      <a:endParaRPr lang="es-CO" sz="1200" dirty="0"/>
                    </a:p>
                  </a:txBody>
                  <a:tcPr/>
                </a:tc>
                <a:tc>
                  <a:txBody>
                    <a:bodyPr/>
                    <a:lstStyle/>
                    <a:p>
                      <a:r>
                        <a:rPr lang="es-ES" sz="1200" dirty="0"/>
                        <a:t>INSTITUTO DEPARTAMENTAL DE DEPORTE DE BOYACA INDEPORTES BOYACA</a:t>
                      </a:r>
                      <a:endParaRPr lang="es-CO" sz="1200" dirty="0"/>
                    </a:p>
                  </a:txBody>
                  <a:tcPr/>
                </a:tc>
                <a:tc>
                  <a:txBody>
                    <a:bodyPr/>
                    <a:lstStyle/>
                    <a:p>
                      <a:pPr algn="just"/>
                      <a:r>
                        <a:rPr lang="es-ES" sz="1200" b="0" i="0" u="none" strike="noStrike" kern="1200" baseline="0" dirty="0">
                          <a:solidFill>
                            <a:schemeClr val="dk1"/>
                          </a:solidFill>
                          <a:latin typeface="+mn-lt"/>
                          <a:ea typeface="+mn-ea"/>
                          <a:cs typeface="+mn-cs"/>
                        </a:rPr>
                        <a:t>PRESTACION DE SERVICIOS DE APOYO LOGISTICO EN EL MANTENIMIENTO DE LOS DIFERENTES ESCENARIOS DEPORTIVOS A CARGO </a:t>
                      </a:r>
                      <a:r>
                        <a:rPr lang="es-ES" sz="1200" b="1" i="0" u="none" strike="noStrike" kern="1200" baseline="0" dirty="0">
                          <a:solidFill>
                            <a:schemeClr val="dk1"/>
                          </a:solidFill>
                          <a:latin typeface="+mn-lt"/>
                          <a:ea typeface="+mn-ea"/>
                          <a:cs typeface="+mn-cs"/>
                        </a:rPr>
                        <a:t>DE INDEPORTES-BOYACA</a:t>
                      </a:r>
                    </a:p>
                  </a:txBody>
                  <a:tcPr/>
                </a:tc>
                <a:tc>
                  <a:txBody>
                    <a:bodyPr/>
                    <a:lstStyle/>
                    <a:p>
                      <a:r>
                        <a:rPr lang="es-ES" sz="1200" dirty="0"/>
                        <a:t>$250.706.899,50</a:t>
                      </a:r>
                      <a:endParaRPr lang="es-CO" sz="1200" dirty="0"/>
                    </a:p>
                  </a:txBody>
                  <a:tcPr/>
                </a:tc>
                <a:tc>
                  <a:txBody>
                    <a:bodyPr/>
                    <a:lstStyle/>
                    <a:p>
                      <a:r>
                        <a:rPr lang="es-ES" sz="1200" dirty="0"/>
                        <a:t>9 MESES Y 05 DIAS</a:t>
                      </a:r>
                      <a:endParaRPr lang="es-CO" sz="1200" dirty="0"/>
                    </a:p>
                  </a:txBody>
                  <a:tcPr/>
                </a:tc>
                <a:tc>
                  <a:txBody>
                    <a:bodyPr/>
                    <a:lstStyle/>
                    <a:p>
                      <a:r>
                        <a:rPr lang="es-CO" sz="1200" dirty="0"/>
                        <a:t>VIGENTE</a:t>
                      </a:r>
                    </a:p>
                  </a:txBody>
                  <a:tcPr/>
                </a:tc>
                <a:extLst>
                  <a:ext uri="{0D108BD9-81ED-4DB2-BD59-A6C34878D82A}">
                    <a16:rowId xmlns:a16="http://schemas.microsoft.com/office/drawing/2014/main" val="1631848874"/>
                  </a:ext>
                </a:extLst>
              </a:tr>
              <a:tr h="370840">
                <a:tc>
                  <a:txBody>
                    <a:bodyPr/>
                    <a:lstStyle/>
                    <a:p>
                      <a:r>
                        <a:rPr lang="es-ES" sz="1200" dirty="0"/>
                        <a:t>Contrato 1708-2025</a:t>
                      </a:r>
                      <a:endParaRPr lang="es-CO" sz="1200" dirty="0"/>
                    </a:p>
                  </a:txBody>
                  <a:tcPr/>
                </a:tc>
                <a:tc>
                  <a:txBody>
                    <a:bodyPr/>
                    <a:lstStyle/>
                    <a:p>
                      <a:r>
                        <a:rPr lang="es-ES" sz="1200" dirty="0"/>
                        <a:t>DEPARTAMENTO DE BOYACA</a:t>
                      </a:r>
                      <a:endParaRPr lang="es-CO" sz="1200" dirty="0"/>
                    </a:p>
                  </a:txBody>
                  <a:tcPr/>
                </a:tc>
                <a:tc>
                  <a:txBody>
                    <a:bodyPr/>
                    <a:lstStyle/>
                    <a:p>
                      <a:pPr algn="just"/>
                      <a:r>
                        <a:rPr lang="es-ES" sz="1200" b="0" dirty="0"/>
                        <a:t>FORTALECIMIENTO EN LA </a:t>
                      </a:r>
                      <a:r>
                        <a:rPr lang="es-ES" sz="1200" b="1" dirty="0"/>
                        <a:t>ATENCION DE EMERGENCIAS Y OBRAS DE MITIGACION DE SITUACIONES DE RIESGO MEDIANTE EL USO DE MAQUINARIA AMARILLA</a:t>
                      </a:r>
                      <a:r>
                        <a:rPr lang="es-ES" sz="1200" b="0" dirty="0"/>
                        <a:t> EN EL DEPARTAMENTO DE BOYACA</a:t>
                      </a:r>
                      <a:endParaRPr lang="es-CO" sz="1200" b="0" dirty="0"/>
                    </a:p>
                  </a:txBody>
                  <a:tcPr/>
                </a:tc>
                <a:tc>
                  <a:txBody>
                    <a:bodyPr/>
                    <a:lstStyle/>
                    <a:p>
                      <a:r>
                        <a:rPr lang="es-ES" sz="1200" dirty="0"/>
                        <a:t>$756,724,000,00</a:t>
                      </a:r>
                      <a:endParaRPr lang="es-CO" sz="1200" dirty="0"/>
                    </a:p>
                  </a:txBody>
                  <a:tcPr/>
                </a:tc>
                <a:tc>
                  <a:txBody>
                    <a:bodyPr/>
                    <a:lstStyle/>
                    <a:p>
                      <a:r>
                        <a:rPr lang="es-ES" sz="1200" dirty="0"/>
                        <a:t>6 MESES</a:t>
                      </a:r>
                      <a:endParaRPr lang="es-CO" sz="1200" dirty="0"/>
                    </a:p>
                  </a:txBody>
                  <a:tcPr/>
                </a:tc>
                <a:tc>
                  <a:txBody>
                    <a:bodyPr/>
                    <a:lstStyle/>
                    <a:p>
                      <a:r>
                        <a:rPr lang="es-CO" sz="1200" dirty="0"/>
                        <a:t>VIGENTE</a:t>
                      </a:r>
                    </a:p>
                  </a:txBody>
                  <a:tcPr/>
                </a:tc>
                <a:extLst>
                  <a:ext uri="{0D108BD9-81ED-4DB2-BD59-A6C34878D82A}">
                    <a16:rowId xmlns:a16="http://schemas.microsoft.com/office/drawing/2014/main" val="2212043918"/>
                  </a:ext>
                </a:extLst>
              </a:tr>
            </a:tbl>
          </a:graphicData>
        </a:graphic>
      </p:graphicFrame>
      <p:pic>
        <p:nvPicPr>
          <p:cNvPr id="2" name="Imagen 1" descr="Logotipo&#10;&#10;Descripción generada automáticamente">
            <a:extLst>
              <a:ext uri="{FF2B5EF4-FFF2-40B4-BE49-F238E27FC236}">
                <a16:creationId xmlns:a16="http://schemas.microsoft.com/office/drawing/2014/main" id="{27F221B2-5C42-526D-A7BD-D2821DB28244}"/>
              </a:ext>
            </a:extLst>
          </p:cNvPr>
          <p:cNvPicPr>
            <a:picLocks noChangeAspect="1"/>
          </p:cNvPicPr>
          <p:nvPr/>
        </p:nvPicPr>
        <p:blipFill>
          <a:blip r:embed="rId2"/>
          <a:stretch>
            <a:fillRect/>
          </a:stretch>
        </p:blipFill>
        <p:spPr>
          <a:xfrm>
            <a:off x="10370213" y="5628294"/>
            <a:ext cx="1821787" cy="1229706"/>
          </a:xfrm>
          <a:prstGeom prst="rect">
            <a:avLst/>
          </a:prstGeom>
        </p:spPr>
      </p:pic>
      <p:pic>
        <p:nvPicPr>
          <p:cNvPr id="4" name="Imagen 3">
            <a:extLst>
              <a:ext uri="{FF2B5EF4-FFF2-40B4-BE49-F238E27FC236}">
                <a16:creationId xmlns:a16="http://schemas.microsoft.com/office/drawing/2014/main" id="{F6A6FD0B-7432-7AE3-E3AB-8F38F433C247}"/>
              </a:ext>
            </a:extLst>
          </p:cNvPr>
          <p:cNvPicPr>
            <a:picLocks noChangeAspect="1"/>
          </p:cNvPicPr>
          <p:nvPr/>
        </p:nvPicPr>
        <p:blipFill>
          <a:blip r:embed="rId3"/>
          <a:srcRect r="55260"/>
          <a:stretch/>
        </p:blipFill>
        <p:spPr>
          <a:xfrm>
            <a:off x="46099" y="5778603"/>
            <a:ext cx="2481162" cy="1045047"/>
          </a:xfrm>
          <a:prstGeom prst="rect">
            <a:avLst/>
          </a:prstGeom>
        </p:spPr>
      </p:pic>
      <p:sp>
        <p:nvSpPr>
          <p:cNvPr id="6" name="Rectángulo 5">
            <a:extLst>
              <a:ext uri="{FF2B5EF4-FFF2-40B4-BE49-F238E27FC236}">
                <a16:creationId xmlns:a16="http://schemas.microsoft.com/office/drawing/2014/main" id="{EDE9DFFE-DF6C-43F2-BD80-8E094FD608DB}"/>
              </a:ext>
            </a:extLst>
          </p:cNvPr>
          <p:cNvSpPr/>
          <p:nvPr/>
        </p:nvSpPr>
        <p:spPr>
          <a:xfrm>
            <a:off x="942975" y="266998"/>
            <a:ext cx="9734549" cy="923330"/>
          </a:xfrm>
          <a:prstGeom prst="rect">
            <a:avLst/>
          </a:prstGeom>
          <a:noFill/>
        </p:spPr>
        <p:txBody>
          <a:bodyPr wrap="squar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VIGENTES </a:t>
            </a:r>
            <a:r>
              <a:rPr lang="es-ES" sz="5400" b="1" cap="none" spc="0" dirty="0">
                <a:ln w="0"/>
                <a:solidFill>
                  <a:schemeClr val="accent1"/>
                </a:solidFill>
                <a:effectLst>
                  <a:outerShdw blurRad="38100" dist="25400" dir="5400000" algn="ctr" rotWithShape="0">
                    <a:srgbClr val="6E747A">
                      <a:alpha val="43000"/>
                    </a:srgbClr>
                  </a:outerShdw>
                </a:effectLst>
              </a:rPr>
              <a:t>2025</a:t>
            </a:r>
          </a:p>
        </p:txBody>
      </p:sp>
    </p:spTree>
    <p:extLst>
      <p:ext uri="{BB962C8B-B14F-4D97-AF65-F5344CB8AC3E}">
        <p14:creationId xmlns:p14="http://schemas.microsoft.com/office/powerpoint/2010/main" val="3254692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08C89C1-BDD6-F64E-5C58-1E84D87ECBB2}"/>
              </a:ext>
            </a:extLst>
          </p:cNvPr>
          <p:cNvSpPr/>
          <p:nvPr/>
        </p:nvSpPr>
        <p:spPr>
          <a:xfrm>
            <a:off x="942975" y="266998"/>
            <a:ext cx="9734549" cy="923330"/>
          </a:xfrm>
          <a:prstGeom prst="rect">
            <a:avLst/>
          </a:prstGeom>
          <a:noFill/>
        </p:spPr>
        <p:txBody>
          <a:bodyPr wrap="square" lIns="91440" tIns="45720" rIns="91440" bIns="45720">
            <a:spAutoFit/>
          </a:bodyPr>
          <a:lstStyle/>
          <a:p>
            <a:pPr algn="ctr"/>
            <a:r>
              <a:rPr lang="es-ES" sz="5400" b="1" cap="none" spc="0" dirty="0">
                <a:ln w="0"/>
                <a:solidFill>
                  <a:schemeClr val="accent1"/>
                </a:solidFill>
                <a:effectLst>
                  <a:outerShdw blurRad="38100" dist="25400" dir="5400000" algn="ctr" rotWithShape="0">
                    <a:srgbClr val="6E747A">
                      <a:alpha val="43000"/>
                    </a:srgbClr>
                  </a:outerShdw>
                </a:effectLst>
              </a:rPr>
              <a:t>CONVENIOS </a:t>
            </a:r>
            <a:r>
              <a:rPr lang="es-ES" sz="5400" b="1" dirty="0">
                <a:ln w="0"/>
                <a:solidFill>
                  <a:schemeClr val="accent1"/>
                </a:solidFill>
                <a:effectLst>
                  <a:outerShdw blurRad="38100" dist="25400" dir="5400000" algn="ctr" rotWithShape="0">
                    <a:srgbClr val="6E747A">
                      <a:alpha val="43000"/>
                    </a:srgbClr>
                  </a:outerShdw>
                </a:effectLst>
              </a:rPr>
              <a:t>VIGENTES </a:t>
            </a:r>
            <a:r>
              <a:rPr lang="es-ES" sz="5400" b="1" cap="none" spc="0" dirty="0">
                <a:ln w="0"/>
                <a:solidFill>
                  <a:schemeClr val="accent1"/>
                </a:solidFill>
                <a:effectLst>
                  <a:outerShdw blurRad="38100" dist="25400" dir="5400000" algn="ctr" rotWithShape="0">
                    <a:srgbClr val="6E747A">
                      <a:alpha val="43000"/>
                    </a:srgbClr>
                  </a:outerShdw>
                </a:effectLst>
              </a:rPr>
              <a:t>2025</a:t>
            </a:r>
          </a:p>
        </p:txBody>
      </p:sp>
      <p:graphicFrame>
        <p:nvGraphicFramePr>
          <p:cNvPr id="4" name="Tabla 3">
            <a:extLst>
              <a:ext uri="{FF2B5EF4-FFF2-40B4-BE49-F238E27FC236}">
                <a16:creationId xmlns:a16="http://schemas.microsoft.com/office/drawing/2014/main" id="{73C1F2B7-194B-C6AF-0C49-849E473D6F2E}"/>
              </a:ext>
            </a:extLst>
          </p:cNvPr>
          <p:cNvGraphicFramePr>
            <a:graphicFrameLocks noGrp="1"/>
          </p:cNvGraphicFramePr>
          <p:nvPr>
            <p:extLst>
              <p:ext uri="{D42A27DB-BD31-4B8C-83A1-F6EECF244321}">
                <p14:modId xmlns:p14="http://schemas.microsoft.com/office/powerpoint/2010/main" val="574370359"/>
              </p:ext>
            </p:extLst>
          </p:nvPr>
        </p:nvGraphicFramePr>
        <p:xfrm>
          <a:off x="1286680" y="2021324"/>
          <a:ext cx="10186988" cy="3474720"/>
        </p:xfrm>
        <a:graphic>
          <a:graphicData uri="http://schemas.openxmlformats.org/drawingml/2006/table">
            <a:tbl>
              <a:tblPr firstRow="1" bandRow="1">
                <a:tableStyleId>{5C22544A-7EE6-4342-B048-85BDC9FD1C3A}</a:tableStyleId>
              </a:tblPr>
              <a:tblGrid>
                <a:gridCol w="2357438">
                  <a:extLst>
                    <a:ext uri="{9D8B030D-6E8A-4147-A177-3AD203B41FA5}">
                      <a16:colId xmlns:a16="http://schemas.microsoft.com/office/drawing/2014/main" val="1448701161"/>
                    </a:ext>
                  </a:extLst>
                </a:gridCol>
                <a:gridCol w="1299357">
                  <a:extLst>
                    <a:ext uri="{9D8B030D-6E8A-4147-A177-3AD203B41FA5}">
                      <a16:colId xmlns:a16="http://schemas.microsoft.com/office/drawing/2014/main" val="3840198995"/>
                    </a:ext>
                  </a:extLst>
                </a:gridCol>
                <a:gridCol w="3201206">
                  <a:extLst>
                    <a:ext uri="{9D8B030D-6E8A-4147-A177-3AD203B41FA5}">
                      <a16:colId xmlns:a16="http://schemas.microsoft.com/office/drawing/2014/main" val="2318014862"/>
                    </a:ext>
                  </a:extLst>
                </a:gridCol>
                <a:gridCol w="1371600">
                  <a:extLst>
                    <a:ext uri="{9D8B030D-6E8A-4147-A177-3AD203B41FA5}">
                      <a16:colId xmlns:a16="http://schemas.microsoft.com/office/drawing/2014/main" val="2929191936"/>
                    </a:ext>
                  </a:extLst>
                </a:gridCol>
                <a:gridCol w="914400">
                  <a:extLst>
                    <a:ext uri="{9D8B030D-6E8A-4147-A177-3AD203B41FA5}">
                      <a16:colId xmlns:a16="http://schemas.microsoft.com/office/drawing/2014/main" val="2456405585"/>
                    </a:ext>
                  </a:extLst>
                </a:gridCol>
                <a:gridCol w="1042987">
                  <a:extLst>
                    <a:ext uri="{9D8B030D-6E8A-4147-A177-3AD203B41FA5}">
                      <a16:colId xmlns:a16="http://schemas.microsoft.com/office/drawing/2014/main" val="1752293575"/>
                    </a:ext>
                  </a:extLst>
                </a:gridCol>
              </a:tblGrid>
              <a:tr h="592971">
                <a:tc>
                  <a:txBody>
                    <a:bodyPr/>
                    <a:lstStyle/>
                    <a:p>
                      <a:r>
                        <a:rPr lang="es-CO" dirty="0"/>
                        <a:t>No. CONVENIO O CONTRATO INTERAMINISTRATIVO</a:t>
                      </a:r>
                    </a:p>
                  </a:txBody>
                  <a:tcPr/>
                </a:tc>
                <a:tc>
                  <a:txBody>
                    <a:bodyPr/>
                    <a:lstStyle/>
                    <a:p>
                      <a:pPr algn="ctr"/>
                      <a:r>
                        <a:rPr lang="es-CO" dirty="0"/>
                        <a:t>ENTIDAD</a:t>
                      </a:r>
                    </a:p>
                  </a:txBody>
                  <a:tcPr/>
                </a:tc>
                <a:tc>
                  <a:txBody>
                    <a:bodyPr/>
                    <a:lstStyle/>
                    <a:p>
                      <a:pPr algn="ctr"/>
                      <a:r>
                        <a:rPr lang="es-CO" dirty="0"/>
                        <a:t>OBJETO </a:t>
                      </a:r>
                    </a:p>
                  </a:txBody>
                  <a:tcPr/>
                </a:tc>
                <a:tc>
                  <a:txBody>
                    <a:bodyPr/>
                    <a:lstStyle/>
                    <a:p>
                      <a:pPr algn="ctr"/>
                      <a:r>
                        <a:rPr lang="es-CO" dirty="0"/>
                        <a:t>VALOR </a:t>
                      </a:r>
                    </a:p>
                  </a:txBody>
                  <a:tcPr/>
                </a:tc>
                <a:tc>
                  <a:txBody>
                    <a:bodyPr/>
                    <a:lstStyle/>
                    <a:p>
                      <a:pPr algn="ctr"/>
                      <a:r>
                        <a:rPr lang="es-CO" dirty="0"/>
                        <a:t>PLAZO </a:t>
                      </a:r>
                    </a:p>
                  </a:txBody>
                  <a:tcPr/>
                </a:tc>
                <a:tc>
                  <a:txBody>
                    <a:bodyPr/>
                    <a:lstStyle/>
                    <a:p>
                      <a:pPr algn="ctr"/>
                      <a:r>
                        <a:rPr lang="es-CO" dirty="0"/>
                        <a:t>ESTADO </a:t>
                      </a:r>
                    </a:p>
                  </a:txBody>
                  <a:tcPr/>
                </a:tc>
                <a:extLst>
                  <a:ext uri="{0D108BD9-81ED-4DB2-BD59-A6C34878D82A}">
                    <a16:rowId xmlns:a16="http://schemas.microsoft.com/office/drawing/2014/main" val="549387072"/>
                  </a:ext>
                </a:extLst>
              </a:tr>
              <a:tr h="370840">
                <a:tc>
                  <a:txBody>
                    <a:bodyPr/>
                    <a:lstStyle/>
                    <a:p>
                      <a:r>
                        <a:rPr lang="es-CO" sz="1200" dirty="0"/>
                        <a:t>CONVENIO 2108/2025</a:t>
                      </a:r>
                    </a:p>
                  </a:txBody>
                  <a:tcPr/>
                </a:tc>
                <a:tc>
                  <a:txBody>
                    <a:bodyPr/>
                    <a:lstStyle/>
                    <a:p>
                      <a:r>
                        <a:rPr lang="es-CO" sz="1200" dirty="0"/>
                        <a:t>GOBERNACIÓN DE BOYACÁ</a:t>
                      </a:r>
                    </a:p>
                  </a:txBody>
                  <a:tcPr/>
                </a:tc>
                <a:tc>
                  <a:txBody>
                    <a:bodyPr/>
                    <a:lstStyle/>
                    <a:p>
                      <a:pPr algn="just"/>
                      <a:r>
                        <a:rPr lang="es-MX" sz="1200" b="1" dirty="0"/>
                        <a:t>MANTENIMIENTO DEL CORREDOR VIAL </a:t>
                      </a:r>
                      <a:r>
                        <a:rPr lang="es-MX" sz="1200" dirty="0"/>
                        <a:t>CON CÓDIGO 55BY09 EN EL TRAMO DENOMINADO PUENTE LA BALSA – PANTANO DE VARGAS Y EL CORREDOR CON CÓDIGO 55BY08 EN EL TRAMO DENOMINADO </a:t>
                      </a:r>
                      <a:r>
                        <a:rPr lang="es-MX" sz="1200" b="1" dirty="0"/>
                        <a:t>PANTANO DE VARGAS - TERMALE</a:t>
                      </a:r>
                      <a:r>
                        <a:rPr lang="es-MX" sz="1200" dirty="0"/>
                        <a:t>S, EN EL DEPARTAMENTO DE BOYACÁ. </a:t>
                      </a:r>
                      <a:endParaRPr lang="es-ES" sz="1200" b="0" i="0" u="none" strike="noStrike" kern="1200" baseline="0" dirty="0">
                        <a:solidFill>
                          <a:schemeClr val="dk1"/>
                        </a:solidFill>
                        <a:latin typeface="+mn-lt"/>
                        <a:ea typeface="+mn-ea"/>
                        <a:cs typeface="+mn-cs"/>
                      </a:endParaRPr>
                    </a:p>
                  </a:txBody>
                  <a:tcPr/>
                </a:tc>
                <a:tc>
                  <a:txBody>
                    <a:bodyPr/>
                    <a:lstStyle/>
                    <a:p>
                      <a:r>
                        <a:rPr lang="es-ES" sz="1200" dirty="0"/>
                        <a:t>$1,390,977,904,44</a:t>
                      </a:r>
                      <a:endParaRPr lang="es-CO" sz="1200" dirty="0"/>
                    </a:p>
                  </a:txBody>
                  <a:tcPr/>
                </a:tc>
                <a:tc>
                  <a:txBody>
                    <a:bodyPr/>
                    <a:lstStyle/>
                    <a:p>
                      <a:r>
                        <a:rPr lang="es-ES" sz="1200" dirty="0"/>
                        <a:t>1 MES</a:t>
                      </a:r>
                      <a:endParaRPr lang="es-CO" sz="1200" dirty="0"/>
                    </a:p>
                  </a:txBody>
                  <a:tcPr/>
                </a:tc>
                <a:tc>
                  <a:txBody>
                    <a:bodyPr/>
                    <a:lstStyle/>
                    <a:p>
                      <a:r>
                        <a:rPr lang="es-CO" sz="1200" dirty="0"/>
                        <a:t>VIGENTE</a:t>
                      </a:r>
                    </a:p>
                  </a:txBody>
                  <a:tcPr/>
                </a:tc>
                <a:extLst>
                  <a:ext uri="{0D108BD9-81ED-4DB2-BD59-A6C34878D82A}">
                    <a16:rowId xmlns:a16="http://schemas.microsoft.com/office/drawing/2014/main" val="1631848874"/>
                  </a:ext>
                </a:extLst>
              </a:tr>
              <a:tr h="284504">
                <a:tc>
                  <a:txBody>
                    <a:bodyPr/>
                    <a:lstStyle/>
                    <a:p>
                      <a:r>
                        <a:rPr lang="es-CO" sz="1200" dirty="0"/>
                        <a:t>CONVENIO 2212/2025</a:t>
                      </a:r>
                    </a:p>
                  </a:txBody>
                  <a:tcPr/>
                </a:tc>
                <a:tc>
                  <a:txBody>
                    <a:bodyPr/>
                    <a:lstStyle/>
                    <a:p>
                      <a:r>
                        <a:rPr lang="es-CO" sz="1200" dirty="0"/>
                        <a:t>GOBERNACIÓN DE BOYACÁ</a:t>
                      </a:r>
                    </a:p>
                  </a:txBody>
                  <a:tcPr/>
                </a:tc>
                <a:tc>
                  <a:txBody>
                    <a:bodyPr/>
                    <a:lstStyle/>
                    <a:p>
                      <a:pPr algn="just"/>
                      <a:r>
                        <a:rPr lang="es-MX" sz="1200" dirty="0"/>
                        <a:t>“AUNAR ESFUERZOS ENTRE EL DEPARTAMENTO DE BOYACÁ Y TIERRASUA S.A.S. PARA EL </a:t>
                      </a:r>
                      <a:r>
                        <a:rPr lang="es-MX" sz="1200" b="1" dirty="0"/>
                        <a:t>MANTENIMIENTO DE ALGUNAS VÍAS URBANAS EN LOS MUNICIPIOS SANTA ROSA DE VITERBO, PAZ DE RIO, TASCO</a:t>
                      </a:r>
                      <a:r>
                        <a:rPr lang="es-MX" sz="1200" dirty="0"/>
                        <a:t> Y VÍA CON CÓDIGO 6103 PUENTE BLANCO SANTA TERESA (CRUCE RUTA 64), EN EL DEPARTAMENTO DE BOYACÁ”. </a:t>
                      </a:r>
                      <a:endParaRPr lang="es-CO" sz="1200" b="0" dirty="0"/>
                    </a:p>
                  </a:txBody>
                  <a:tcPr/>
                </a:tc>
                <a:tc>
                  <a:txBody>
                    <a:bodyPr/>
                    <a:lstStyle/>
                    <a:p>
                      <a:r>
                        <a:rPr lang="es-ES" sz="1200" dirty="0"/>
                        <a:t>$1,801,894,488,23</a:t>
                      </a:r>
                      <a:endParaRPr lang="es-CO" sz="1200" dirty="0"/>
                    </a:p>
                  </a:txBody>
                  <a:tcPr/>
                </a:tc>
                <a:tc>
                  <a:txBody>
                    <a:bodyPr/>
                    <a:lstStyle/>
                    <a:p>
                      <a:r>
                        <a:rPr lang="es-ES" sz="1200" dirty="0"/>
                        <a:t>1 MES</a:t>
                      </a:r>
                      <a:endParaRPr lang="es-CO" sz="1200" dirty="0"/>
                    </a:p>
                  </a:txBody>
                  <a:tcPr/>
                </a:tc>
                <a:tc>
                  <a:txBody>
                    <a:bodyPr/>
                    <a:lstStyle/>
                    <a:p>
                      <a:r>
                        <a:rPr lang="es-CO" sz="1200" dirty="0"/>
                        <a:t>VIGENTE</a:t>
                      </a:r>
                    </a:p>
                  </a:txBody>
                  <a:tcPr/>
                </a:tc>
                <a:extLst>
                  <a:ext uri="{0D108BD9-81ED-4DB2-BD59-A6C34878D82A}">
                    <a16:rowId xmlns:a16="http://schemas.microsoft.com/office/drawing/2014/main" val="2212043918"/>
                  </a:ext>
                </a:extLst>
              </a:tr>
            </a:tbl>
          </a:graphicData>
        </a:graphic>
      </p:graphicFrame>
    </p:spTree>
    <p:extLst>
      <p:ext uri="{BB962C8B-B14F-4D97-AF65-F5344CB8AC3E}">
        <p14:creationId xmlns:p14="http://schemas.microsoft.com/office/powerpoint/2010/main" val="4176195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0E9665E2-4AA6-481F-2DF3-227FCBC20610}"/>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C2187CA1-C95B-6639-5FA7-55EFFB0A4341}"/>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17712112-ED9A-2B6B-B6C7-9BF3111872EA}"/>
              </a:ext>
            </a:extLst>
          </p:cNvPr>
          <p:cNvSpPr txBox="1"/>
          <p:nvPr/>
        </p:nvSpPr>
        <p:spPr>
          <a:xfrm>
            <a:off x="2757776" y="214537"/>
            <a:ext cx="6841040" cy="1015663"/>
          </a:xfrm>
          <a:prstGeom prst="rect">
            <a:avLst/>
          </a:prstGeom>
          <a:noFill/>
        </p:spPr>
        <p:txBody>
          <a:bodyPr wrap="non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TOTAL CONTRATOS CELEBRADOS </a:t>
            </a:r>
          </a:p>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DE MAYO A JUNIO 2025</a:t>
            </a:r>
          </a:p>
        </p:txBody>
      </p:sp>
      <p:sp>
        <p:nvSpPr>
          <p:cNvPr id="11" name="CuadroTexto 10">
            <a:extLst>
              <a:ext uri="{FF2B5EF4-FFF2-40B4-BE49-F238E27FC236}">
                <a16:creationId xmlns:a16="http://schemas.microsoft.com/office/drawing/2014/main" id="{C7B70176-A36B-FC29-1196-B5092447D054}"/>
              </a:ext>
            </a:extLst>
          </p:cNvPr>
          <p:cNvSpPr txBox="1"/>
          <p:nvPr/>
        </p:nvSpPr>
        <p:spPr>
          <a:xfrm>
            <a:off x="388872" y="1599600"/>
            <a:ext cx="5184722" cy="4570482"/>
          </a:xfrm>
          <a:prstGeom prst="rect">
            <a:avLst/>
          </a:prstGeom>
          <a:noFill/>
        </p:spPr>
        <p:txBody>
          <a:bodyPr wrap="square" rtlCol="0">
            <a:spAutoFit/>
          </a:bodyPr>
          <a:lstStyle/>
          <a:p>
            <a:r>
              <a:rPr lang="es-CO" sz="2300" b="1" dirty="0">
                <a:latin typeface="Arial" panose="020B0604020202020204" pitchFamily="34" charset="0"/>
                <a:cs typeface="Arial" panose="020B0604020202020204" pitchFamily="34" charset="0"/>
              </a:rPr>
              <a:t>Total contratos celebrados: 31</a:t>
            </a:r>
          </a:p>
          <a:p>
            <a:endParaRPr lang="es-CO"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Contratos de prestación de servicios: </a:t>
            </a:r>
            <a:r>
              <a:rPr lang="es-CO" sz="2300" b="1" dirty="0">
                <a:latin typeface="Arial" panose="020B0604020202020204" pitchFamily="34" charset="0"/>
                <a:cs typeface="Arial" panose="020B0604020202020204" pitchFamily="34" charset="0"/>
              </a:rPr>
              <a:t>12</a:t>
            </a:r>
          </a:p>
          <a:p>
            <a:pPr marL="285750" indent="-285750">
              <a:buFont typeface="Arial" panose="020B0604020202020204" pitchFamily="34" charset="0"/>
              <a:buChar char="•"/>
            </a:pPr>
            <a:endParaRPr lang="es-CO"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Contratos de consultoría:</a:t>
            </a:r>
            <a:r>
              <a:rPr lang="es-CO" sz="2300" b="1" dirty="0">
                <a:latin typeface="Arial" panose="020B0604020202020204" pitchFamily="34" charset="0"/>
                <a:cs typeface="Arial" panose="020B0604020202020204" pitchFamily="34" charset="0"/>
              </a:rPr>
              <a:t> 0</a:t>
            </a:r>
          </a:p>
          <a:p>
            <a:endParaRPr lang="es-CO"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Contratos de suministro: </a:t>
            </a:r>
            <a:r>
              <a:rPr lang="es-CO" sz="2300" b="1" dirty="0">
                <a:latin typeface="Arial" panose="020B0604020202020204" pitchFamily="34" charset="0"/>
                <a:cs typeface="Arial" panose="020B0604020202020204" pitchFamily="34" charset="0"/>
              </a:rPr>
              <a:t>14</a:t>
            </a:r>
          </a:p>
          <a:p>
            <a:endParaRPr lang="es-CO"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Compraventa: 3</a:t>
            </a:r>
            <a:endParaRPr lang="es-CO" sz="2300" b="1" dirty="0">
              <a:latin typeface="Arial" panose="020B0604020202020204" pitchFamily="34" charset="0"/>
              <a:cs typeface="Arial" panose="020B0604020202020204" pitchFamily="34" charset="0"/>
            </a:endParaRPr>
          </a:p>
          <a:p>
            <a:endParaRPr lang="es-CO"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Contratos de Alquiler: </a:t>
            </a:r>
            <a:r>
              <a:rPr lang="es-CO" sz="2300" b="1" dirty="0">
                <a:latin typeface="Arial" panose="020B0604020202020204" pitchFamily="34" charset="0"/>
                <a:cs typeface="Arial" panose="020B0604020202020204" pitchFamily="34" charset="0"/>
              </a:rPr>
              <a:t>0</a:t>
            </a:r>
          </a:p>
          <a:p>
            <a:endParaRPr lang="es-CO"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Contratos de Obra: </a:t>
            </a:r>
            <a:r>
              <a:rPr lang="es-CO" sz="2300" b="1" dirty="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endParaRPr lang="es-CO" sz="800" b="1" dirty="0">
              <a:latin typeface="Arial" panose="020B0604020202020204" pitchFamily="34" charset="0"/>
              <a:cs typeface="Arial" panose="020B0604020202020204" pitchFamily="34" charset="0"/>
            </a:endParaRPr>
          </a:p>
          <a:p>
            <a:r>
              <a:rPr lang="es-CO" sz="2300" b="1" dirty="0">
                <a:latin typeface="Arial" panose="020B0604020202020204" pitchFamily="34" charset="0"/>
                <a:cs typeface="Arial" panose="020B0604020202020204" pitchFamily="34" charset="0"/>
              </a:rPr>
              <a:t>Valor total contratos celebrados 3° bimestre Vigencia 2025: $6.295.130.128,00</a:t>
            </a:r>
          </a:p>
        </p:txBody>
      </p:sp>
      <p:pic>
        <p:nvPicPr>
          <p:cNvPr id="14" name="Imagen 13">
            <a:extLst>
              <a:ext uri="{FF2B5EF4-FFF2-40B4-BE49-F238E27FC236}">
                <a16:creationId xmlns:a16="http://schemas.microsoft.com/office/drawing/2014/main" id="{E4F0D7BF-84EF-F9D7-8C4B-0E612F35BBDA}"/>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0FC7153D-B4C1-86DE-3FBB-3447F1C4E17B}"/>
              </a:ext>
            </a:extLst>
          </p:cNvPr>
          <p:cNvPicPr>
            <a:picLocks noChangeAspect="1"/>
          </p:cNvPicPr>
          <p:nvPr/>
        </p:nvPicPr>
        <p:blipFill>
          <a:blip r:embed="rId5"/>
          <a:stretch>
            <a:fillRect/>
          </a:stretch>
        </p:blipFill>
        <p:spPr>
          <a:xfrm>
            <a:off x="10370212" y="494"/>
            <a:ext cx="1821787" cy="1229706"/>
          </a:xfrm>
          <a:prstGeom prst="rect">
            <a:avLst/>
          </a:prstGeom>
        </p:spPr>
      </p:pic>
      <p:graphicFrame>
        <p:nvGraphicFramePr>
          <p:cNvPr id="5" name="Gráfico 4">
            <a:extLst>
              <a:ext uri="{FF2B5EF4-FFF2-40B4-BE49-F238E27FC236}">
                <a16:creationId xmlns:a16="http://schemas.microsoft.com/office/drawing/2014/main" id="{982A53FA-8E45-754B-A087-0C34BF6CD1B8}"/>
              </a:ext>
            </a:extLst>
          </p:cNvPr>
          <p:cNvGraphicFramePr/>
          <p:nvPr/>
        </p:nvGraphicFramePr>
        <p:xfrm>
          <a:off x="5733866" y="2200010"/>
          <a:ext cx="5547239" cy="320289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5336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3287-95CC-C053-2792-0FEC59DF40F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75E81E15-F306-58F2-C2A9-92C82C082E42}"/>
              </a:ext>
            </a:extLst>
          </p:cNvPr>
          <p:cNvSpPr/>
          <p:nvPr/>
        </p:nvSpPr>
        <p:spPr>
          <a:xfrm>
            <a:off x="1756337" y="135521"/>
            <a:ext cx="5948516" cy="1569660"/>
          </a:xfrm>
          <a:prstGeom prst="rect">
            <a:avLst/>
          </a:prstGeom>
          <a:noFill/>
        </p:spPr>
        <p:txBody>
          <a:bodyPr wrap="square" lIns="91440" tIns="45720" rIns="91440" bIns="45720">
            <a:spAutoFit/>
          </a:bodyPr>
          <a:lstStyle/>
          <a:p>
            <a:pPr algn="ctr"/>
            <a:r>
              <a:rPr lang="es-ES" sz="3200" b="1" cap="none" spc="0" dirty="0">
                <a:ln w="0"/>
                <a:solidFill>
                  <a:schemeClr val="accent1"/>
                </a:solidFill>
                <a:effectLst>
                  <a:outerShdw blurRad="38100" dist="25400" dir="5400000" algn="ctr" rotWithShape="0">
                    <a:srgbClr val="6E747A">
                      <a:alpha val="43000"/>
                    </a:srgbClr>
                  </a:outerShdw>
                </a:effectLst>
              </a:rPr>
              <a:t>PROYECTOS ASIGNADOS REGALIAS </a:t>
            </a:r>
          </a:p>
          <a:p>
            <a:pPr algn="ctr"/>
            <a:r>
              <a:rPr lang="es-ES" sz="3200" b="1" dirty="0">
                <a:ln w="0"/>
                <a:solidFill>
                  <a:schemeClr val="accent1"/>
                </a:solidFill>
                <a:effectLst>
                  <a:outerShdw blurRad="38100" dist="25400" dir="5400000" algn="ctr" rotWithShape="0">
                    <a:srgbClr val="6E747A">
                      <a:alpha val="43000"/>
                    </a:srgbClr>
                  </a:outerShdw>
                </a:effectLst>
              </a:rPr>
              <a:t>3 BIMESTRE 2025</a:t>
            </a:r>
            <a:endParaRPr lang="es-ES" sz="3200" b="1"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la 5">
            <a:extLst>
              <a:ext uri="{FF2B5EF4-FFF2-40B4-BE49-F238E27FC236}">
                <a16:creationId xmlns:a16="http://schemas.microsoft.com/office/drawing/2014/main" id="{E5DEA810-43C7-252E-4EB0-AE4E4188DBB5}"/>
              </a:ext>
            </a:extLst>
          </p:cNvPr>
          <p:cNvGraphicFramePr>
            <a:graphicFrameLocks noGrp="1"/>
          </p:cNvGraphicFramePr>
          <p:nvPr>
            <p:extLst>
              <p:ext uri="{D42A27DB-BD31-4B8C-83A1-F6EECF244321}">
                <p14:modId xmlns:p14="http://schemas.microsoft.com/office/powerpoint/2010/main" val="1163826855"/>
              </p:ext>
            </p:extLst>
          </p:nvPr>
        </p:nvGraphicFramePr>
        <p:xfrm>
          <a:off x="221288" y="2231939"/>
          <a:ext cx="10313977" cy="4490540"/>
        </p:xfrm>
        <a:graphic>
          <a:graphicData uri="http://schemas.openxmlformats.org/drawingml/2006/table">
            <a:tbl>
              <a:tblPr firstRow="1" bandRow="1">
                <a:tableStyleId>{5C22544A-7EE6-4342-B048-85BDC9FD1C3A}</a:tableStyleId>
              </a:tblPr>
              <a:tblGrid>
                <a:gridCol w="3437992">
                  <a:extLst>
                    <a:ext uri="{9D8B030D-6E8A-4147-A177-3AD203B41FA5}">
                      <a16:colId xmlns:a16="http://schemas.microsoft.com/office/drawing/2014/main" val="3611984253"/>
                    </a:ext>
                  </a:extLst>
                </a:gridCol>
                <a:gridCol w="4698336">
                  <a:extLst>
                    <a:ext uri="{9D8B030D-6E8A-4147-A177-3AD203B41FA5}">
                      <a16:colId xmlns:a16="http://schemas.microsoft.com/office/drawing/2014/main" val="2543312957"/>
                    </a:ext>
                  </a:extLst>
                </a:gridCol>
                <a:gridCol w="2177649">
                  <a:extLst>
                    <a:ext uri="{9D8B030D-6E8A-4147-A177-3AD203B41FA5}">
                      <a16:colId xmlns:a16="http://schemas.microsoft.com/office/drawing/2014/main" val="530583806"/>
                    </a:ext>
                  </a:extLst>
                </a:gridCol>
              </a:tblGrid>
              <a:tr h="462100">
                <a:tc>
                  <a:txBody>
                    <a:bodyPr/>
                    <a:lstStyle/>
                    <a:p>
                      <a:pPr algn="ctr"/>
                      <a:r>
                        <a:rPr lang="es-CO" dirty="0"/>
                        <a:t>PROYECTO NO. </a:t>
                      </a:r>
                    </a:p>
                  </a:txBody>
                  <a:tcPr/>
                </a:tc>
                <a:tc>
                  <a:txBody>
                    <a:bodyPr/>
                    <a:lstStyle/>
                    <a:p>
                      <a:pPr algn="ctr"/>
                      <a:r>
                        <a:rPr lang="es-CO" dirty="0"/>
                        <a:t>DESCRIPCIÓN </a:t>
                      </a:r>
                    </a:p>
                  </a:txBody>
                  <a:tcPr/>
                </a:tc>
                <a:tc>
                  <a:txBody>
                    <a:bodyPr/>
                    <a:lstStyle/>
                    <a:p>
                      <a:pPr algn="ctr"/>
                      <a:r>
                        <a:rPr lang="es-CO" dirty="0"/>
                        <a:t>VALOR </a:t>
                      </a:r>
                    </a:p>
                  </a:txBody>
                  <a:tcPr/>
                </a:tc>
                <a:extLst>
                  <a:ext uri="{0D108BD9-81ED-4DB2-BD59-A6C34878D82A}">
                    <a16:rowId xmlns:a16="http://schemas.microsoft.com/office/drawing/2014/main" val="3023516516"/>
                  </a:ext>
                </a:extLst>
              </a:tr>
              <a:tr h="370840">
                <a:tc>
                  <a:txBody>
                    <a:bodyPr/>
                    <a:lstStyle/>
                    <a:p>
                      <a:r>
                        <a:rPr lang="es-CO" dirty="0"/>
                        <a:t>BPIN 2024004150430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Mejoramiento de la vía que conduce del municipio </a:t>
                      </a:r>
                      <a:r>
                        <a:rPr lang="es-CO" b="1" dirty="0"/>
                        <a:t>de Ráquira al centro poblado La Candelaria</a:t>
                      </a:r>
                      <a:r>
                        <a:rPr lang="es-CO" dirty="0"/>
                        <a:t>, Municipio de Ráquira Departamento de Boyacá</a:t>
                      </a:r>
                    </a:p>
                  </a:txBody>
                  <a:tcPr/>
                </a:tc>
                <a:tc>
                  <a:txBody>
                    <a:bodyPr/>
                    <a:lstStyle/>
                    <a:p>
                      <a:r>
                        <a:rPr lang="es-CO" dirty="0"/>
                        <a:t>$17.997.056.727,29</a:t>
                      </a:r>
                    </a:p>
                  </a:txBody>
                  <a:tcPr/>
                </a:tc>
                <a:extLst>
                  <a:ext uri="{0D108BD9-81ED-4DB2-BD59-A6C34878D82A}">
                    <a16:rowId xmlns:a16="http://schemas.microsoft.com/office/drawing/2014/main" val="2279101302"/>
                  </a:ext>
                </a:extLst>
              </a:tr>
              <a:tr h="370840">
                <a:tc>
                  <a:txBody>
                    <a:bodyPr/>
                    <a:lstStyle/>
                    <a:p>
                      <a:r>
                        <a:rPr lang="es-CO" dirty="0"/>
                        <a:t>BPIN 2024004150432</a:t>
                      </a:r>
                    </a:p>
                  </a:txBody>
                  <a:tcPr/>
                </a:tc>
                <a:tc>
                  <a:txBody>
                    <a:bodyPr/>
                    <a:lstStyle/>
                    <a:p>
                      <a:r>
                        <a:rPr lang="es-CO" b="1" dirty="0"/>
                        <a:t>Mejoramiento de la vía secundaria Úmbita- Puente Sisa </a:t>
                      </a:r>
                      <a:r>
                        <a:rPr lang="es-CO" dirty="0"/>
                        <a:t>del Municipio de Úmbita- Departamento de Boyacá </a:t>
                      </a:r>
                    </a:p>
                  </a:txBody>
                  <a:tcPr/>
                </a:tc>
                <a:tc>
                  <a:txBody>
                    <a:bodyPr/>
                    <a:lstStyle/>
                    <a:p>
                      <a:r>
                        <a:rPr lang="es-CO" dirty="0"/>
                        <a:t>$5.629.761.803,07</a:t>
                      </a:r>
                    </a:p>
                  </a:txBody>
                  <a:tcPr/>
                </a:tc>
                <a:extLst>
                  <a:ext uri="{0D108BD9-81ED-4DB2-BD59-A6C34878D82A}">
                    <a16:rowId xmlns:a16="http://schemas.microsoft.com/office/drawing/2014/main" val="2153811672"/>
                  </a:ext>
                </a:extLst>
              </a:tr>
              <a:tr h="370840">
                <a:tc>
                  <a:txBody>
                    <a:bodyPr/>
                    <a:lstStyle/>
                    <a:p>
                      <a:r>
                        <a:rPr lang="es-CO" dirty="0"/>
                        <a:t>BPIN 2024004150431</a:t>
                      </a:r>
                    </a:p>
                  </a:txBody>
                  <a:tcPr/>
                </a:tc>
                <a:tc>
                  <a:txBody>
                    <a:bodyPr/>
                    <a:lstStyle/>
                    <a:p>
                      <a:r>
                        <a:rPr lang="es-CO" b="1" dirty="0"/>
                        <a:t>Mejoramiento de la segunda etapa de la vía Troncal del Carbón en el municipio de Samacá </a:t>
                      </a:r>
                      <a:r>
                        <a:rPr lang="es-CO" dirty="0"/>
                        <a:t>Departamento de Boyacá</a:t>
                      </a:r>
                    </a:p>
                  </a:txBody>
                  <a:tcPr/>
                </a:tc>
                <a:tc>
                  <a:txBody>
                    <a:bodyPr/>
                    <a:lstStyle/>
                    <a:p>
                      <a:r>
                        <a:rPr lang="es-CO" dirty="0"/>
                        <a:t>$20.926.982.726,34</a:t>
                      </a:r>
                    </a:p>
                  </a:txBody>
                  <a:tcPr/>
                </a:tc>
                <a:extLst>
                  <a:ext uri="{0D108BD9-81ED-4DB2-BD59-A6C34878D82A}">
                    <a16:rowId xmlns:a16="http://schemas.microsoft.com/office/drawing/2014/main" val="3226735058"/>
                  </a:ext>
                </a:extLst>
              </a:tr>
              <a:tr h="370840">
                <a:tc>
                  <a:txBody>
                    <a:bodyPr/>
                    <a:lstStyle/>
                    <a:p>
                      <a:r>
                        <a:rPr lang="es-CO" dirty="0"/>
                        <a:t>BPIN 2025004150012</a:t>
                      </a:r>
                    </a:p>
                  </a:txBody>
                  <a:tcPr/>
                </a:tc>
                <a:tc>
                  <a:txBody>
                    <a:bodyPr/>
                    <a:lstStyle/>
                    <a:p>
                      <a:r>
                        <a:rPr lang="es-CO" dirty="0"/>
                        <a:t>Dotación de la </a:t>
                      </a:r>
                      <a:r>
                        <a:rPr lang="es-CO" b="1" dirty="0"/>
                        <a:t>plaza de mercado del Municipio de Paipa</a:t>
                      </a:r>
                      <a:r>
                        <a:rPr lang="es-CO" dirty="0"/>
                        <a:t> en el Departamento de Boyacá</a:t>
                      </a:r>
                    </a:p>
                  </a:txBody>
                  <a:tcPr/>
                </a:tc>
                <a:tc>
                  <a:txBody>
                    <a:bodyPr/>
                    <a:lstStyle/>
                    <a:p>
                      <a:r>
                        <a:rPr lang="es-CO" dirty="0"/>
                        <a:t>$2.849153.128,32</a:t>
                      </a:r>
                    </a:p>
                  </a:txBody>
                  <a:tcPr/>
                </a:tc>
                <a:extLst>
                  <a:ext uri="{0D108BD9-81ED-4DB2-BD59-A6C34878D82A}">
                    <a16:rowId xmlns:a16="http://schemas.microsoft.com/office/drawing/2014/main" val="2254632563"/>
                  </a:ext>
                </a:extLst>
              </a:tr>
              <a:tr h="370840">
                <a:tc gridSpan="2">
                  <a:txBody>
                    <a:bodyPr/>
                    <a:lstStyle/>
                    <a:p>
                      <a:pPr algn="r"/>
                      <a:r>
                        <a:rPr lang="es-CO" b="1" dirty="0"/>
                        <a:t>VALOR TOTAL PROYECTOS ASIGNADOS</a:t>
                      </a:r>
                    </a:p>
                  </a:txBody>
                  <a:tcPr/>
                </a:tc>
                <a:tc hMerge="1">
                  <a:txBody>
                    <a:bodyPr/>
                    <a:lstStyle/>
                    <a:p>
                      <a:endParaRPr lang="es-CO" dirty="0"/>
                    </a:p>
                  </a:txBody>
                  <a:tcPr/>
                </a:tc>
                <a:tc>
                  <a:txBody>
                    <a:bodyPr/>
                    <a:lstStyle/>
                    <a:p>
                      <a:r>
                        <a:rPr lang="es-CO" b="1" dirty="0"/>
                        <a:t>$47.402.954.385,02</a:t>
                      </a:r>
                    </a:p>
                  </a:txBody>
                  <a:tcPr/>
                </a:tc>
                <a:extLst>
                  <a:ext uri="{0D108BD9-81ED-4DB2-BD59-A6C34878D82A}">
                    <a16:rowId xmlns:a16="http://schemas.microsoft.com/office/drawing/2014/main" val="1265370240"/>
                  </a:ext>
                </a:extLst>
              </a:tr>
            </a:tbl>
          </a:graphicData>
        </a:graphic>
      </p:graphicFrame>
      <p:pic>
        <p:nvPicPr>
          <p:cNvPr id="7" name="Imagen 6">
            <a:extLst>
              <a:ext uri="{FF2B5EF4-FFF2-40B4-BE49-F238E27FC236}">
                <a16:creationId xmlns:a16="http://schemas.microsoft.com/office/drawing/2014/main" id="{C6412533-1628-23BC-3AB8-C38E61B79A4F}"/>
              </a:ext>
            </a:extLst>
          </p:cNvPr>
          <p:cNvPicPr>
            <a:picLocks noChangeAspect="1"/>
          </p:cNvPicPr>
          <p:nvPr/>
        </p:nvPicPr>
        <p:blipFill>
          <a:blip r:embed="rId2"/>
          <a:srcRect r="55260"/>
          <a:stretch/>
        </p:blipFill>
        <p:spPr>
          <a:xfrm>
            <a:off x="0" y="0"/>
            <a:ext cx="2481162" cy="1045047"/>
          </a:xfrm>
          <a:prstGeom prst="rect">
            <a:avLst/>
          </a:prstGeom>
        </p:spPr>
      </p:pic>
      <p:pic>
        <p:nvPicPr>
          <p:cNvPr id="8" name="Imagen 7" descr="Logotipo&#10;&#10;Descripción generada automáticamente">
            <a:extLst>
              <a:ext uri="{FF2B5EF4-FFF2-40B4-BE49-F238E27FC236}">
                <a16:creationId xmlns:a16="http://schemas.microsoft.com/office/drawing/2014/main" id="{88EEE2E8-6573-7F77-361C-0182314FA596}"/>
              </a:ext>
            </a:extLst>
          </p:cNvPr>
          <p:cNvPicPr>
            <a:picLocks noChangeAspect="1"/>
          </p:cNvPicPr>
          <p:nvPr/>
        </p:nvPicPr>
        <p:blipFill>
          <a:blip r:embed="rId3"/>
          <a:stretch>
            <a:fillRect/>
          </a:stretch>
        </p:blipFill>
        <p:spPr>
          <a:xfrm>
            <a:off x="10410675" y="5628294"/>
            <a:ext cx="1821787" cy="1229706"/>
          </a:xfrm>
          <a:prstGeom prst="rect">
            <a:avLst/>
          </a:prstGeom>
        </p:spPr>
      </p:pic>
      <p:pic>
        <p:nvPicPr>
          <p:cNvPr id="4" name="Imagen 3">
            <a:extLst>
              <a:ext uri="{FF2B5EF4-FFF2-40B4-BE49-F238E27FC236}">
                <a16:creationId xmlns:a16="http://schemas.microsoft.com/office/drawing/2014/main" id="{B0F7B6BB-B726-CFA1-E26F-DDB7B54A7726}"/>
              </a:ext>
            </a:extLst>
          </p:cNvPr>
          <p:cNvPicPr>
            <a:picLocks noChangeAspect="1"/>
          </p:cNvPicPr>
          <p:nvPr/>
        </p:nvPicPr>
        <p:blipFill>
          <a:blip r:embed="rId4"/>
          <a:stretch>
            <a:fillRect/>
          </a:stretch>
        </p:blipFill>
        <p:spPr>
          <a:xfrm>
            <a:off x="7620900" y="135521"/>
            <a:ext cx="2914365" cy="2021982"/>
          </a:xfrm>
          <a:prstGeom prst="rect">
            <a:avLst/>
          </a:prstGeom>
        </p:spPr>
      </p:pic>
    </p:spTree>
    <p:extLst>
      <p:ext uri="{BB962C8B-B14F-4D97-AF65-F5344CB8AC3E}">
        <p14:creationId xmlns:p14="http://schemas.microsoft.com/office/powerpoint/2010/main" val="2173300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A07A-72A5-1766-024E-F164895B3902}"/>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91295800-D022-2F70-EBFB-89F92106F2D8}"/>
              </a:ext>
            </a:extLst>
          </p:cNvPr>
          <p:cNvSpPr/>
          <p:nvPr/>
        </p:nvSpPr>
        <p:spPr>
          <a:xfrm>
            <a:off x="1672384" y="840937"/>
            <a:ext cx="5948516" cy="1077218"/>
          </a:xfrm>
          <a:prstGeom prst="rect">
            <a:avLst/>
          </a:prstGeom>
          <a:noFill/>
        </p:spPr>
        <p:txBody>
          <a:bodyPr wrap="square" lIns="91440" tIns="45720" rIns="91440" bIns="45720">
            <a:spAutoFit/>
          </a:bodyPr>
          <a:lstStyle/>
          <a:p>
            <a:pPr algn="ctr"/>
            <a:r>
              <a:rPr lang="es-ES" sz="3200" b="1" cap="none" spc="0" dirty="0">
                <a:ln w="0"/>
                <a:solidFill>
                  <a:schemeClr val="accent1"/>
                </a:solidFill>
                <a:effectLst>
                  <a:outerShdw blurRad="38100" dist="25400" dir="5400000" algn="ctr" rotWithShape="0">
                    <a:srgbClr val="6E747A">
                      <a:alpha val="43000"/>
                    </a:srgbClr>
                  </a:outerShdw>
                </a:effectLst>
              </a:rPr>
              <a:t>PROYECTOS AJUSTADOS</a:t>
            </a:r>
          </a:p>
          <a:p>
            <a:pPr algn="ctr"/>
            <a:r>
              <a:rPr lang="es-ES" sz="3200" b="1" dirty="0">
                <a:ln w="0"/>
                <a:solidFill>
                  <a:schemeClr val="accent1"/>
                </a:solidFill>
                <a:effectLst>
                  <a:outerShdw blurRad="38100" dist="25400" dir="5400000" algn="ctr" rotWithShape="0">
                    <a:srgbClr val="6E747A">
                      <a:alpha val="43000"/>
                    </a:srgbClr>
                  </a:outerShdw>
                </a:effectLst>
              </a:rPr>
              <a:t>3 BIMESTRE 2025</a:t>
            </a:r>
            <a:endParaRPr lang="es-ES" sz="3200" b="1"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la 5">
            <a:extLst>
              <a:ext uri="{FF2B5EF4-FFF2-40B4-BE49-F238E27FC236}">
                <a16:creationId xmlns:a16="http://schemas.microsoft.com/office/drawing/2014/main" id="{5660DB0D-0ACB-67A4-8768-19D1EE8352F4}"/>
              </a:ext>
            </a:extLst>
          </p:cNvPr>
          <p:cNvGraphicFramePr>
            <a:graphicFrameLocks noGrp="1"/>
          </p:cNvGraphicFramePr>
          <p:nvPr>
            <p:extLst>
              <p:ext uri="{D42A27DB-BD31-4B8C-83A1-F6EECF244321}">
                <p14:modId xmlns:p14="http://schemas.microsoft.com/office/powerpoint/2010/main" val="1284303406"/>
              </p:ext>
            </p:extLst>
          </p:nvPr>
        </p:nvGraphicFramePr>
        <p:xfrm>
          <a:off x="364249" y="2300594"/>
          <a:ext cx="10313977" cy="2639252"/>
        </p:xfrm>
        <a:graphic>
          <a:graphicData uri="http://schemas.openxmlformats.org/drawingml/2006/table">
            <a:tbl>
              <a:tblPr firstRow="1" bandRow="1">
                <a:tableStyleId>{5C22544A-7EE6-4342-B048-85BDC9FD1C3A}</a:tableStyleId>
              </a:tblPr>
              <a:tblGrid>
                <a:gridCol w="3437992">
                  <a:extLst>
                    <a:ext uri="{9D8B030D-6E8A-4147-A177-3AD203B41FA5}">
                      <a16:colId xmlns:a16="http://schemas.microsoft.com/office/drawing/2014/main" val="3611984253"/>
                    </a:ext>
                  </a:extLst>
                </a:gridCol>
                <a:gridCol w="4570320">
                  <a:extLst>
                    <a:ext uri="{9D8B030D-6E8A-4147-A177-3AD203B41FA5}">
                      <a16:colId xmlns:a16="http://schemas.microsoft.com/office/drawing/2014/main" val="2543312957"/>
                    </a:ext>
                  </a:extLst>
                </a:gridCol>
                <a:gridCol w="2305665">
                  <a:extLst>
                    <a:ext uri="{9D8B030D-6E8A-4147-A177-3AD203B41FA5}">
                      <a16:colId xmlns:a16="http://schemas.microsoft.com/office/drawing/2014/main" val="530583806"/>
                    </a:ext>
                  </a:extLst>
                </a:gridCol>
              </a:tblGrid>
              <a:tr h="536132">
                <a:tc>
                  <a:txBody>
                    <a:bodyPr/>
                    <a:lstStyle/>
                    <a:p>
                      <a:pPr algn="ctr"/>
                      <a:r>
                        <a:rPr lang="es-CO" dirty="0"/>
                        <a:t>PROYECTO NO. </a:t>
                      </a:r>
                    </a:p>
                  </a:txBody>
                  <a:tcPr/>
                </a:tc>
                <a:tc>
                  <a:txBody>
                    <a:bodyPr/>
                    <a:lstStyle/>
                    <a:p>
                      <a:pPr algn="ctr"/>
                      <a:r>
                        <a:rPr lang="es-CO" dirty="0"/>
                        <a:t>DESCRIPCIÓN </a:t>
                      </a:r>
                    </a:p>
                  </a:txBody>
                  <a:tcPr/>
                </a:tc>
                <a:tc>
                  <a:txBody>
                    <a:bodyPr/>
                    <a:lstStyle/>
                    <a:p>
                      <a:pPr algn="ctr"/>
                      <a:r>
                        <a:rPr lang="es-CO" dirty="0"/>
                        <a:t>VALOR </a:t>
                      </a:r>
                    </a:p>
                  </a:txBody>
                  <a:tcPr/>
                </a:tc>
                <a:extLst>
                  <a:ext uri="{0D108BD9-81ED-4DB2-BD59-A6C34878D82A}">
                    <a16:rowId xmlns:a16="http://schemas.microsoft.com/office/drawing/2014/main" val="3023516516"/>
                  </a:ext>
                </a:extLst>
              </a:tr>
              <a:tr h="370840">
                <a:tc>
                  <a:txBody>
                    <a:bodyPr/>
                    <a:lstStyle/>
                    <a:p>
                      <a:r>
                        <a:rPr lang="es-CO" b="1" dirty="0"/>
                        <a:t>BPIN 2024004150430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0" dirty="0"/>
                        <a:t>Mejoramiento de la vía que conduce del municipio de </a:t>
                      </a:r>
                      <a:r>
                        <a:rPr lang="es-CO" b="1" dirty="0"/>
                        <a:t>Ráquira al centro poblado La Candelaria</a:t>
                      </a:r>
                      <a:r>
                        <a:rPr lang="es-CO" b="0" dirty="0"/>
                        <a:t>, Municipio de Ráquira Departamento de Boyacá</a:t>
                      </a:r>
                    </a:p>
                  </a:txBody>
                  <a:tcPr/>
                </a:tc>
                <a:tc>
                  <a:txBody>
                    <a:bodyPr/>
                    <a:lstStyle/>
                    <a:p>
                      <a:r>
                        <a:rPr lang="es-MX" b="1"/>
                        <a:t>$21.662.788.435,76</a:t>
                      </a:r>
                      <a:endParaRPr lang="es-CO" b="1" dirty="0"/>
                    </a:p>
                  </a:txBody>
                  <a:tcPr/>
                </a:tc>
                <a:extLst>
                  <a:ext uri="{0D108BD9-81ED-4DB2-BD59-A6C34878D82A}">
                    <a16:rowId xmlns:a16="http://schemas.microsoft.com/office/drawing/2014/main" val="2279101302"/>
                  </a:ext>
                </a:extLst>
              </a:tr>
              <a:tr h="370840">
                <a:tc>
                  <a:txBody>
                    <a:bodyPr/>
                    <a:lstStyle/>
                    <a:p>
                      <a:r>
                        <a:rPr lang="es-CO" b="1" dirty="0"/>
                        <a:t>BPIN 2024004150431</a:t>
                      </a:r>
                    </a:p>
                  </a:txBody>
                  <a:tcPr/>
                </a:tc>
                <a:tc>
                  <a:txBody>
                    <a:bodyPr/>
                    <a:lstStyle/>
                    <a:p>
                      <a:r>
                        <a:rPr lang="es-CO" b="1" dirty="0"/>
                        <a:t>Mejoramiento de la segunda etapa de la vía Troncal del Carbón en el municipio de Samacá </a:t>
                      </a:r>
                      <a:r>
                        <a:rPr lang="es-CO" b="0" dirty="0"/>
                        <a:t>Departamento de Boyacá</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$25.137.731.295,97</a:t>
                      </a:r>
                      <a:endParaRPr lang="es-CO" b="1" dirty="0"/>
                    </a:p>
                    <a:p>
                      <a:endParaRPr lang="es-CO" dirty="0"/>
                    </a:p>
                  </a:txBody>
                  <a:tcPr/>
                </a:tc>
                <a:extLst>
                  <a:ext uri="{0D108BD9-81ED-4DB2-BD59-A6C34878D82A}">
                    <a16:rowId xmlns:a16="http://schemas.microsoft.com/office/drawing/2014/main" val="3226735058"/>
                  </a:ext>
                </a:extLst>
              </a:tr>
            </a:tbl>
          </a:graphicData>
        </a:graphic>
      </p:graphicFrame>
      <p:pic>
        <p:nvPicPr>
          <p:cNvPr id="7" name="Imagen 6">
            <a:extLst>
              <a:ext uri="{FF2B5EF4-FFF2-40B4-BE49-F238E27FC236}">
                <a16:creationId xmlns:a16="http://schemas.microsoft.com/office/drawing/2014/main" id="{8EA2B677-36EA-9466-C8E9-CBEEA4371C60}"/>
              </a:ext>
            </a:extLst>
          </p:cNvPr>
          <p:cNvPicPr>
            <a:picLocks noChangeAspect="1"/>
          </p:cNvPicPr>
          <p:nvPr/>
        </p:nvPicPr>
        <p:blipFill>
          <a:blip r:embed="rId2"/>
          <a:srcRect r="55260"/>
          <a:stretch/>
        </p:blipFill>
        <p:spPr>
          <a:xfrm>
            <a:off x="0" y="0"/>
            <a:ext cx="2481162" cy="1045047"/>
          </a:xfrm>
          <a:prstGeom prst="rect">
            <a:avLst/>
          </a:prstGeom>
        </p:spPr>
      </p:pic>
      <p:pic>
        <p:nvPicPr>
          <p:cNvPr id="8" name="Imagen 7" descr="Logotipo&#10;&#10;Descripción generada automáticamente">
            <a:extLst>
              <a:ext uri="{FF2B5EF4-FFF2-40B4-BE49-F238E27FC236}">
                <a16:creationId xmlns:a16="http://schemas.microsoft.com/office/drawing/2014/main" id="{EBEE9933-358B-7921-1F06-C1581DEA3766}"/>
              </a:ext>
            </a:extLst>
          </p:cNvPr>
          <p:cNvPicPr>
            <a:picLocks noChangeAspect="1"/>
          </p:cNvPicPr>
          <p:nvPr/>
        </p:nvPicPr>
        <p:blipFill>
          <a:blip r:embed="rId3"/>
          <a:stretch>
            <a:fillRect/>
          </a:stretch>
        </p:blipFill>
        <p:spPr>
          <a:xfrm>
            <a:off x="10410675" y="5628294"/>
            <a:ext cx="1821787" cy="1229706"/>
          </a:xfrm>
          <a:prstGeom prst="rect">
            <a:avLst/>
          </a:prstGeom>
        </p:spPr>
      </p:pic>
      <p:pic>
        <p:nvPicPr>
          <p:cNvPr id="4" name="Imagen 3">
            <a:extLst>
              <a:ext uri="{FF2B5EF4-FFF2-40B4-BE49-F238E27FC236}">
                <a16:creationId xmlns:a16="http://schemas.microsoft.com/office/drawing/2014/main" id="{8350E5DD-F44D-1120-1DEA-2076294A9354}"/>
              </a:ext>
            </a:extLst>
          </p:cNvPr>
          <p:cNvPicPr>
            <a:picLocks noChangeAspect="1"/>
          </p:cNvPicPr>
          <p:nvPr/>
        </p:nvPicPr>
        <p:blipFill>
          <a:blip r:embed="rId4"/>
          <a:stretch>
            <a:fillRect/>
          </a:stretch>
        </p:blipFill>
        <p:spPr>
          <a:xfrm>
            <a:off x="7620900" y="135521"/>
            <a:ext cx="2914365" cy="2021982"/>
          </a:xfrm>
          <a:prstGeom prst="rect">
            <a:avLst/>
          </a:prstGeom>
        </p:spPr>
      </p:pic>
    </p:spTree>
    <p:extLst>
      <p:ext uri="{BB962C8B-B14F-4D97-AF65-F5344CB8AC3E}">
        <p14:creationId xmlns:p14="http://schemas.microsoft.com/office/powerpoint/2010/main" val="595080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946332-4C58-BB92-FDEA-8B1D84589BB0}"/>
              </a:ext>
            </a:extLst>
          </p:cNvPr>
          <p:cNvSpPr txBox="1"/>
          <p:nvPr/>
        </p:nvSpPr>
        <p:spPr>
          <a:xfrm>
            <a:off x="2422038" y="593182"/>
            <a:ext cx="7821500" cy="1015663"/>
          </a:xfrm>
          <a:prstGeom prst="rect">
            <a:avLst/>
          </a:prstGeom>
          <a:noFill/>
        </p:spPr>
        <p:txBody>
          <a:bodyPr wrap="non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CONTRATOS A TÉRMINO INDEFINIDO</a:t>
            </a:r>
          </a:p>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CELEBRADOS VIGENCIAS ANTERIORES </a:t>
            </a:r>
          </a:p>
        </p:txBody>
      </p:sp>
      <p:sp>
        <p:nvSpPr>
          <p:cNvPr id="14" name="CuadroTexto 13">
            <a:extLst>
              <a:ext uri="{FF2B5EF4-FFF2-40B4-BE49-F238E27FC236}">
                <a16:creationId xmlns:a16="http://schemas.microsoft.com/office/drawing/2014/main" id="{59EE18B3-6579-B0B4-5883-112C0E278AB9}"/>
              </a:ext>
            </a:extLst>
          </p:cNvPr>
          <p:cNvSpPr txBox="1"/>
          <p:nvPr/>
        </p:nvSpPr>
        <p:spPr>
          <a:xfrm>
            <a:off x="1131094" y="2156271"/>
            <a:ext cx="9929811" cy="646331"/>
          </a:xfrm>
          <a:prstGeom prst="rect">
            <a:avLst/>
          </a:prstGeom>
          <a:noFill/>
        </p:spPr>
        <p:txBody>
          <a:bodyPr wrap="square">
            <a:spAutoFit/>
          </a:bodyPr>
          <a:lstStyle/>
          <a:p>
            <a:pPr algn="ctr"/>
            <a:r>
              <a:rPr lang="es-CO" b="1" dirty="0">
                <a:latin typeface="Arial" panose="020B0604020202020204" pitchFamily="34" charset="0"/>
                <a:cs typeface="Arial" panose="020B0604020202020204" pitchFamily="34" charset="0"/>
              </a:rPr>
              <a:t>CONTRATOS EN CUMPLIMIETO A FALLO DE TUTELA VIGENTE A 31 DE DICIEMBRE DE 2024:</a:t>
            </a:r>
          </a:p>
        </p:txBody>
      </p:sp>
      <p:sp>
        <p:nvSpPr>
          <p:cNvPr id="15" name="CuadroTexto 14">
            <a:extLst>
              <a:ext uri="{FF2B5EF4-FFF2-40B4-BE49-F238E27FC236}">
                <a16:creationId xmlns:a16="http://schemas.microsoft.com/office/drawing/2014/main" id="{64591BBC-89B8-2799-3C41-FD1F9DF4A15A}"/>
              </a:ext>
            </a:extLst>
          </p:cNvPr>
          <p:cNvSpPr txBox="1"/>
          <p:nvPr/>
        </p:nvSpPr>
        <p:spPr>
          <a:xfrm>
            <a:off x="3886469" y="3026862"/>
            <a:ext cx="3937398" cy="646331"/>
          </a:xfrm>
          <a:prstGeom prst="rect">
            <a:avLst/>
          </a:prstGeom>
          <a:noFill/>
        </p:spPr>
        <p:txBody>
          <a:bodyPr wrap="square">
            <a:spAutoFit/>
          </a:bodyPr>
          <a:lstStyle/>
          <a:p>
            <a:endParaRPr lang="es-CO"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Arial" panose="020B0604020202020204" pitchFamily="34" charset="0"/>
                <a:cs typeface="Arial" panose="020B0604020202020204" pitchFamily="34" charset="0"/>
              </a:rPr>
              <a:t>FERMIN LA VERDE (VIGENTE)</a:t>
            </a:r>
          </a:p>
        </p:txBody>
      </p:sp>
      <p:pic>
        <p:nvPicPr>
          <p:cNvPr id="19" name="Imagen 18">
            <a:extLst>
              <a:ext uri="{FF2B5EF4-FFF2-40B4-BE49-F238E27FC236}">
                <a16:creationId xmlns:a16="http://schemas.microsoft.com/office/drawing/2014/main" id="{A5E850FA-BBA3-C6F3-4B12-ED5630FBA1AD}"/>
              </a:ext>
            </a:extLst>
          </p:cNvPr>
          <p:cNvPicPr>
            <a:picLocks noChangeAspect="1"/>
          </p:cNvPicPr>
          <p:nvPr/>
        </p:nvPicPr>
        <p:blipFill>
          <a:blip r:embed="rId2"/>
          <a:stretch>
            <a:fillRect/>
          </a:stretch>
        </p:blipFill>
        <p:spPr>
          <a:xfrm>
            <a:off x="3739171" y="3897453"/>
            <a:ext cx="4382548" cy="798789"/>
          </a:xfrm>
          <a:prstGeom prst="rect">
            <a:avLst/>
          </a:prstGeom>
        </p:spPr>
      </p:pic>
    </p:spTree>
    <p:extLst>
      <p:ext uri="{BB962C8B-B14F-4D97-AF65-F5344CB8AC3E}">
        <p14:creationId xmlns:p14="http://schemas.microsoft.com/office/powerpoint/2010/main" val="201176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675EFAC2-1AEC-A305-EB25-6B29D3F6B8A5}"/>
              </a:ext>
            </a:extLst>
          </p:cNvPr>
          <p:cNvSpPr txBox="1">
            <a:spLocks noChangeArrowheads="1"/>
          </p:cNvSpPr>
          <p:nvPr/>
        </p:nvSpPr>
        <p:spPr bwMode="auto">
          <a:xfrm>
            <a:off x="334963" y="322263"/>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buSzTx/>
              <a:buFont typeface="Arial" panose="020B0604020202020204" pitchFamily="34" charset="0"/>
              <a:buNone/>
            </a:pPr>
            <a:r>
              <a:rPr lang="es-MX" altLang="es-CO" sz="4400" dirty="0">
                <a:solidFill>
                  <a:srgbClr val="308C45"/>
                </a:solidFill>
                <a:effectLst>
                  <a:outerShdw blurRad="38100" dist="38100" dir="2700000" algn="tl">
                    <a:srgbClr val="000000">
                      <a:alpha val="43137"/>
                    </a:srgbClr>
                  </a:outerShdw>
                </a:effectLst>
                <a:latin typeface="VAG Rounded Black SSi"/>
              </a:rPr>
              <a:t>COMPOSICIÓN ACCIONARIA</a:t>
            </a:r>
          </a:p>
        </p:txBody>
      </p:sp>
      <p:graphicFrame>
        <p:nvGraphicFramePr>
          <p:cNvPr id="3" name="Diagrama 2">
            <a:extLst>
              <a:ext uri="{FF2B5EF4-FFF2-40B4-BE49-F238E27FC236}">
                <a16:creationId xmlns:a16="http://schemas.microsoft.com/office/drawing/2014/main" id="{8A4E088A-D39E-1792-A1C2-ACECEEF49F48}"/>
              </a:ext>
            </a:extLst>
          </p:cNvPr>
          <p:cNvGraphicFramePr/>
          <p:nvPr>
            <p:extLst>
              <p:ext uri="{D42A27DB-BD31-4B8C-83A1-F6EECF244321}">
                <p14:modId xmlns:p14="http://schemas.microsoft.com/office/powerpoint/2010/main" val="3575558614"/>
              </p:ext>
            </p:extLst>
          </p:nvPr>
        </p:nvGraphicFramePr>
        <p:xfrm>
          <a:off x="1555985" y="1448829"/>
          <a:ext cx="9544136" cy="4833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ubtítulo 2">
            <a:extLst>
              <a:ext uri="{FF2B5EF4-FFF2-40B4-BE49-F238E27FC236}">
                <a16:creationId xmlns:a16="http://schemas.microsoft.com/office/drawing/2014/main" id="{2807DFB9-AD85-E253-6DEC-A28FD7E1BB11}"/>
              </a:ext>
            </a:extLst>
          </p:cNvPr>
          <p:cNvSpPr txBox="1">
            <a:spLocks/>
          </p:cNvSpPr>
          <p:nvPr/>
        </p:nvSpPr>
        <p:spPr>
          <a:xfrm>
            <a:off x="3228975" y="5321300"/>
            <a:ext cx="5975350" cy="920750"/>
          </a:xfrm>
          <a:prstGeom prst="rect">
            <a:avLst/>
          </a:prstGeom>
          <a:noFill/>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s-MX" sz="4400" b="1" dirty="0">
                <a:solidFill>
                  <a:schemeClr val="accent6">
                    <a:lumMod val="50000"/>
                  </a:schemeClr>
                </a:solidFill>
                <a:latin typeface="VAG Rounded Black SSi" panose="020B0800000000000000" pitchFamily="34" charset="0"/>
              </a:rPr>
              <a:t>TIERRASUA SAS</a:t>
            </a:r>
          </a:p>
        </p:txBody>
      </p:sp>
    </p:spTree>
    <p:extLst>
      <p:ext uri="{BB962C8B-B14F-4D97-AF65-F5344CB8AC3E}">
        <p14:creationId xmlns:p14="http://schemas.microsoft.com/office/powerpoint/2010/main" val="1829649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0197D408-3564-F84C-41C2-12F81BCAE16C}"/>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69C3BA1-0217-FB4A-0790-8741E46B4F3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98467AE3-8142-84E6-1E5E-F205C9CBF799}"/>
              </a:ext>
            </a:extLst>
          </p:cNvPr>
          <p:cNvSpPr txBox="1"/>
          <p:nvPr/>
        </p:nvSpPr>
        <p:spPr>
          <a:xfrm>
            <a:off x="709512" y="1036589"/>
            <a:ext cx="11121442" cy="1015663"/>
          </a:xfrm>
          <a:prstGeom prst="rect">
            <a:avLst/>
          </a:prstGeom>
          <a:noFill/>
        </p:spPr>
        <p:txBody>
          <a:bodyPr wrap="squar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CONTRATOS LABORALES A TÉRMINO FIJO CELEBRADOS DE MAYO A JUNIO 2025</a:t>
            </a:r>
          </a:p>
        </p:txBody>
      </p:sp>
      <p:sp>
        <p:nvSpPr>
          <p:cNvPr id="11" name="CuadroTexto 10">
            <a:extLst>
              <a:ext uri="{FF2B5EF4-FFF2-40B4-BE49-F238E27FC236}">
                <a16:creationId xmlns:a16="http://schemas.microsoft.com/office/drawing/2014/main" id="{71C97B58-2B27-E447-C139-A61B6ACA1EDE}"/>
              </a:ext>
            </a:extLst>
          </p:cNvPr>
          <p:cNvSpPr txBox="1"/>
          <p:nvPr/>
        </p:nvSpPr>
        <p:spPr>
          <a:xfrm>
            <a:off x="1379315" y="3269442"/>
            <a:ext cx="5168217"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CONTRATOS DE INDEPORTES:</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HASTA EL 30/06/25: 1</a:t>
            </a:r>
          </a:p>
        </p:txBody>
      </p:sp>
      <p:pic>
        <p:nvPicPr>
          <p:cNvPr id="14" name="Imagen 13">
            <a:extLst>
              <a:ext uri="{FF2B5EF4-FFF2-40B4-BE49-F238E27FC236}">
                <a16:creationId xmlns:a16="http://schemas.microsoft.com/office/drawing/2014/main" id="{C2295898-32CF-A460-DD2A-815A57C5DE62}"/>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E7E94AE9-C058-3BCB-0771-074F044C5306}"/>
              </a:ext>
            </a:extLst>
          </p:cNvPr>
          <p:cNvPicPr>
            <a:picLocks noChangeAspect="1"/>
          </p:cNvPicPr>
          <p:nvPr/>
        </p:nvPicPr>
        <p:blipFill>
          <a:blip r:embed="rId5"/>
          <a:stretch>
            <a:fillRect/>
          </a:stretch>
        </p:blipFill>
        <p:spPr>
          <a:xfrm>
            <a:off x="10370212" y="494"/>
            <a:ext cx="1821787" cy="1229706"/>
          </a:xfrm>
          <a:prstGeom prst="rect">
            <a:avLst/>
          </a:prstGeom>
        </p:spPr>
      </p:pic>
      <p:sp>
        <p:nvSpPr>
          <p:cNvPr id="6" name="CuadroTexto 5">
            <a:extLst>
              <a:ext uri="{FF2B5EF4-FFF2-40B4-BE49-F238E27FC236}">
                <a16:creationId xmlns:a16="http://schemas.microsoft.com/office/drawing/2014/main" id="{3C266375-A9E4-2C58-B700-145DB2E1BF18}"/>
              </a:ext>
            </a:extLst>
          </p:cNvPr>
          <p:cNvSpPr txBox="1"/>
          <p:nvPr/>
        </p:nvSpPr>
        <p:spPr>
          <a:xfrm>
            <a:off x="1392981" y="4051112"/>
            <a:ext cx="5343830"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CONTRATOS DE GESTION DEL RIESGO: </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HASTA EL 30/06/25: 8</a:t>
            </a:r>
          </a:p>
        </p:txBody>
      </p:sp>
      <p:sp>
        <p:nvSpPr>
          <p:cNvPr id="19" name="Rectángulo 18">
            <a:extLst>
              <a:ext uri="{FF2B5EF4-FFF2-40B4-BE49-F238E27FC236}">
                <a16:creationId xmlns:a16="http://schemas.microsoft.com/office/drawing/2014/main" id="{A20F8130-C8B3-5BB6-5951-BD9B24163503}"/>
              </a:ext>
            </a:extLst>
          </p:cNvPr>
          <p:cNvSpPr/>
          <p:nvPr/>
        </p:nvSpPr>
        <p:spPr>
          <a:xfrm>
            <a:off x="2597624" y="5236671"/>
            <a:ext cx="7345217" cy="677108"/>
          </a:xfrm>
          <a:prstGeom prst="rect">
            <a:avLst/>
          </a:prstGeom>
          <a:noFill/>
        </p:spPr>
        <p:txBody>
          <a:bodyPr wrap="none" lIns="91440" tIns="45720" rIns="91440" bIns="45720">
            <a:spAutoFit/>
          </a:bodyPr>
          <a:lstStyle/>
          <a:p>
            <a:pPr algn="ctr"/>
            <a:r>
              <a:rPr lang="es-ES" sz="3800" b="1" cap="none" spc="0" dirty="0">
                <a:ln w="22225">
                  <a:solidFill>
                    <a:schemeClr val="accent2"/>
                  </a:solidFill>
                  <a:prstDash val="solid"/>
                </a:ln>
                <a:solidFill>
                  <a:schemeClr val="accent2">
                    <a:lumMod val="40000"/>
                    <a:lumOff val="60000"/>
                  </a:schemeClr>
                </a:solidFill>
                <a:effectLst/>
              </a:rPr>
              <a:t>TOTAL CONTRATOS SUSCRITOS: 13</a:t>
            </a:r>
          </a:p>
        </p:txBody>
      </p:sp>
      <p:sp>
        <p:nvSpPr>
          <p:cNvPr id="3" name="CuadroTexto 2">
            <a:extLst>
              <a:ext uri="{FF2B5EF4-FFF2-40B4-BE49-F238E27FC236}">
                <a16:creationId xmlns:a16="http://schemas.microsoft.com/office/drawing/2014/main" id="{0FFD10D4-9177-7E14-DA3A-9230E9B9EB34}"/>
              </a:ext>
            </a:extLst>
          </p:cNvPr>
          <p:cNvSpPr txBox="1"/>
          <p:nvPr/>
        </p:nvSpPr>
        <p:spPr>
          <a:xfrm>
            <a:off x="1379315" y="2623111"/>
            <a:ext cx="5168217"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CONTRATOS DE TIERRASUA: </a:t>
            </a:r>
          </a:p>
          <a:p>
            <a:r>
              <a:rPr lang="es-CO" dirty="0">
                <a:latin typeface="Arial" panose="020B0604020202020204" pitchFamily="34" charset="0"/>
                <a:cs typeface="Arial" panose="020B0604020202020204" pitchFamily="34" charset="0"/>
              </a:rPr>
              <a:t>HASTA EL 30/06/25: 4</a:t>
            </a:r>
          </a:p>
        </p:txBody>
      </p:sp>
      <p:graphicFrame>
        <p:nvGraphicFramePr>
          <p:cNvPr id="7" name="Gráfico 6">
            <a:extLst>
              <a:ext uri="{FF2B5EF4-FFF2-40B4-BE49-F238E27FC236}">
                <a16:creationId xmlns:a16="http://schemas.microsoft.com/office/drawing/2014/main" id="{752328A5-7E44-3562-4BD0-5A9826AF59F6}"/>
              </a:ext>
            </a:extLst>
          </p:cNvPr>
          <p:cNvGraphicFramePr/>
          <p:nvPr/>
        </p:nvGraphicFramePr>
        <p:xfrm>
          <a:off x="8182837" y="2266295"/>
          <a:ext cx="3657600" cy="2431148"/>
        </p:xfrm>
        <a:graphic>
          <a:graphicData uri="http://schemas.openxmlformats.org/drawingml/2006/chart">
            <c:chart xmlns:c="http://schemas.openxmlformats.org/drawingml/2006/chart" xmlns:r="http://schemas.openxmlformats.org/officeDocument/2006/relationships" r:id="rId6"/>
          </a:graphicData>
        </a:graphic>
      </p:graphicFrame>
      <p:sp>
        <p:nvSpPr>
          <p:cNvPr id="8" name="Flecha: a la derecha 7">
            <a:extLst>
              <a:ext uri="{FF2B5EF4-FFF2-40B4-BE49-F238E27FC236}">
                <a16:creationId xmlns:a16="http://schemas.microsoft.com/office/drawing/2014/main" id="{0CBFA0AF-571A-D6A2-3423-D520E242A24B}"/>
              </a:ext>
            </a:extLst>
          </p:cNvPr>
          <p:cNvSpPr/>
          <p:nvPr/>
        </p:nvSpPr>
        <p:spPr>
          <a:xfrm>
            <a:off x="6547532" y="3106155"/>
            <a:ext cx="1094463" cy="6771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81132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8BB4AB-F44A-9566-4BD3-DC819714C58C}"/>
              </a:ext>
            </a:extLst>
          </p:cNvPr>
          <p:cNvSpPr txBox="1"/>
          <p:nvPr/>
        </p:nvSpPr>
        <p:spPr>
          <a:xfrm>
            <a:off x="707923" y="1649741"/>
            <a:ext cx="5515896" cy="2285241"/>
          </a:xfrm>
          <a:prstGeom prst="rect">
            <a:avLst/>
          </a:prstGeom>
          <a:noFill/>
        </p:spPr>
        <p:txBody>
          <a:bodyPr wrap="square">
            <a:spAutoFit/>
          </a:bodyPr>
          <a:lstStyle/>
          <a:p>
            <a:pPr algn="just" fontAlgn="base">
              <a:lnSpc>
                <a:spcPts val="1875"/>
              </a:lnSpc>
              <a:buNone/>
            </a:pPr>
            <a:r>
              <a:rPr lang="es-MX" sz="1600" b="1" i="0" dirty="0">
                <a:solidFill>
                  <a:srgbClr val="221C46"/>
                </a:solidFill>
                <a:effectLst/>
                <a:latin typeface="TT Travels"/>
              </a:rPr>
              <a:t>Artículo 230: </a:t>
            </a:r>
            <a:r>
              <a:rPr lang="es-MX" sz="1600" b="0" i="0" dirty="0">
                <a:solidFill>
                  <a:srgbClr val="221C46"/>
                </a:solidFill>
                <a:effectLst/>
                <a:latin typeface="TT Travels"/>
              </a:rPr>
              <a:t>suministro de calzado y vestido de labor: Todo empleador que habitualmente ocupe uno (1) o más trabajadores permanentes, deberá suministrar cada cuatro (4) meses, en forma gratuita, un (1) par de zapatos y un (1) vestido de labor al trabajador, cuya remuneración mensual sea hasta dos (2) meses el salario mínimo más alto vigente.  Tiene derecho a esta prestación el trabajador que en las fechas de entrega de calzado y vestido haya cumplido más de tres (3) meses al servicio del empleador.</a:t>
            </a:r>
          </a:p>
        </p:txBody>
      </p:sp>
      <p:sp>
        <p:nvSpPr>
          <p:cNvPr id="4" name="Rectángulo 3">
            <a:extLst>
              <a:ext uri="{FF2B5EF4-FFF2-40B4-BE49-F238E27FC236}">
                <a16:creationId xmlns:a16="http://schemas.microsoft.com/office/drawing/2014/main" id="{F1FD0A31-B06F-FDC2-AEB1-3BF47096BA7F}"/>
              </a:ext>
            </a:extLst>
          </p:cNvPr>
          <p:cNvSpPr/>
          <p:nvPr/>
        </p:nvSpPr>
        <p:spPr>
          <a:xfrm>
            <a:off x="1310640" y="487436"/>
            <a:ext cx="10111432" cy="892552"/>
          </a:xfrm>
          <a:prstGeom prst="rect">
            <a:avLst/>
          </a:prstGeom>
          <a:noFill/>
        </p:spPr>
        <p:txBody>
          <a:bodyPr wrap="square" lIns="91440" tIns="45720" rIns="91440" bIns="45720">
            <a:spAutoFit/>
          </a:bodyPr>
          <a:lstStyle/>
          <a:p>
            <a:pPr algn="ctr"/>
            <a:r>
              <a:rPr lang="es-ES" sz="5200" b="1" cap="none" spc="0" dirty="0">
                <a:ln w="0"/>
                <a:solidFill>
                  <a:schemeClr val="accent1"/>
                </a:solidFill>
                <a:effectLst>
                  <a:outerShdw blurRad="38100" dist="25400" dir="5400000" algn="ctr" rotWithShape="0">
                    <a:srgbClr val="6E747A">
                      <a:alpha val="43000"/>
                    </a:srgbClr>
                  </a:outerShdw>
                </a:effectLst>
              </a:rPr>
              <a:t>1ª ENTREGA DOTACIÓN </a:t>
            </a:r>
          </a:p>
        </p:txBody>
      </p:sp>
      <p:pic>
        <p:nvPicPr>
          <p:cNvPr id="6" name="Imagen 5">
            <a:extLst>
              <a:ext uri="{FF2B5EF4-FFF2-40B4-BE49-F238E27FC236}">
                <a16:creationId xmlns:a16="http://schemas.microsoft.com/office/drawing/2014/main" id="{267E8529-D4A5-83F6-FC00-6AE9F8F8574A}"/>
              </a:ext>
            </a:extLst>
          </p:cNvPr>
          <p:cNvPicPr>
            <a:picLocks noChangeAspect="1"/>
          </p:cNvPicPr>
          <p:nvPr/>
        </p:nvPicPr>
        <p:blipFill>
          <a:blip r:embed="rId2"/>
          <a:stretch>
            <a:fillRect/>
          </a:stretch>
        </p:blipFill>
        <p:spPr>
          <a:xfrm>
            <a:off x="4506091" y="3934982"/>
            <a:ext cx="2188333" cy="2717301"/>
          </a:xfrm>
          <a:prstGeom prst="rect">
            <a:avLst/>
          </a:prstGeom>
        </p:spPr>
      </p:pic>
      <p:pic>
        <p:nvPicPr>
          <p:cNvPr id="8" name="Imagen 7">
            <a:extLst>
              <a:ext uri="{FF2B5EF4-FFF2-40B4-BE49-F238E27FC236}">
                <a16:creationId xmlns:a16="http://schemas.microsoft.com/office/drawing/2014/main" id="{5E3DDB20-85CE-FF3F-24C8-0CD538CE0E7D}"/>
              </a:ext>
            </a:extLst>
          </p:cNvPr>
          <p:cNvPicPr>
            <a:picLocks noChangeAspect="1"/>
          </p:cNvPicPr>
          <p:nvPr/>
        </p:nvPicPr>
        <p:blipFill>
          <a:blip r:embed="rId3"/>
          <a:stretch>
            <a:fillRect/>
          </a:stretch>
        </p:blipFill>
        <p:spPr>
          <a:xfrm>
            <a:off x="1310640" y="3934982"/>
            <a:ext cx="2592734" cy="2610077"/>
          </a:xfrm>
          <a:prstGeom prst="rect">
            <a:avLst/>
          </a:prstGeom>
        </p:spPr>
      </p:pic>
      <p:pic>
        <p:nvPicPr>
          <p:cNvPr id="10" name="Imagen 9">
            <a:extLst>
              <a:ext uri="{FF2B5EF4-FFF2-40B4-BE49-F238E27FC236}">
                <a16:creationId xmlns:a16="http://schemas.microsoft.com/office/drawing/2014/main" id="{AB529580-2FCD-3463-1A5D-C0D5D6CD4B94}"/>
              </a:ext>
            </a:extLst>
          </p:cNvPr>
          <p:cNvPicPr>
            <a:picLocks noChangeAspect="1"/>
          </p:cNvPicPr>
          <p:nvPr/>
        </p:nvPicPr>
        <p:blipFill>
          <a:blip r:embed="rId4"/>
          <a:stretch>
            <a:fillRect/>
          </a:stretch>
        </p:blipFill>
        <p:spPr>
          <a:xfrm>
            <a:off x="7243720" y="1379988"/>
            <a:ext cx="3820717" cy="3756612"/>
          </a:xfrm>
          <a:prstGeom prst="rect">
            <a:avLst/>
          </a:prstGeom>
        </p:spPr>
      </p:pic>
    </p:spTree>
    <p:extLst>
      <p:ext uri="{BB962C8B-B14F-4D97-AF65-F5344CB8AC3E}">
        <p14:creationId xmlns:p14="http://schemas.microsoft.com/office/powerpoint/2010/main" val="120929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9" name="Imagen 8">
            <a:extLst>
              <a:ext uri="{FF2B5EF4-FFF2-40B4-BE49-F238E27FC236}">
                <a16:creationId xmlns:a16="http://schemas.microsoft.com/office/drawing/2014/main" id="{EC589996-A822-87E5-E096-D749A96A2EFD}"/>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EB29A3FB-7A82-ADC7-039A-92F25836ED88}"/>
              </a:ext>
            </a:extLst>
          </p:cNvPr>
          <p:cNvSpPr txBox="1"/>
          <p:nvPr/>
        </p:nvSpPr>
        <p:spPr>
          <a:xfrm>
            <a:off x="1863719" y="970532"/>
            <a:ext cx="8464561" cy="707886"/>
          </a:xfrm>
          <a:prstGeom prst="rect">
            <a:avLst/>
          </a:prstGeom>
          <a:noFill/>
        </p:spPr>
        <p:txBody>
          <a:bodyPr wrap="none" rtlCol="0">
            <a:spAutoFit/>
          </a:bodyPr>
          <a:lstStyle/>
          <a:p>
            <a:r>
              <a:rPr lang="es-CO" sz="4000" b="1" dirty="0">
                <a:solidFill>
                  <a:schemeClr val="tx1">
                    <a:lumMod val="75000"/>
                    <a:lumOff val="25000"/>
                  </a:schemeClr>
                </a:solidFill>
                <a:latin typeface="Arial" panose="020B0604020202020204" pitchFamily="34" charset="0"/>
                <a:cs typeface="Arial" panose="020B0604020202020204" pitchFamily="34" charset="0"/>
              </a:rPr>
              <a:t>DEMANDA ORDINARIA LABORAL</a:t>
            </a:r>
          </a:p>
        </p:txBody>
      </p:sp>
      <p:sp>
        <p:nvSpPr>
          <p:cNvPr id="11" name="CuadroTexto 10">
            <a:extLst>
              <a:ext uri="{FF2B5EF4-FFF2-40B4-BE49-F238E27FC236}">
                <a16:creationId xmlns:a16="http://schemas.microsoft.com/office/drawing/2014/main" id="{125B5331-38AA-52D8-76FB-31F809B0BC6C}"/>
              </a:ext>
            </a:extLst>
          </p:cNvPr>
          <p:cNvSpPr txBox="1"/>
          <p:nvPr/>
        </p:nvSpPr>
        <p:spPr>
          <a:xfrm>
            <a:off x="1059483" y="1845543"/>
            <a:ext cx="9719221" cy="4524315"/>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DEMANDANTE:</a:t>
            </a:r>
            <a:r>
              <a:rPr lang="es-CO" dirty="0">
                <a:latin typeface="Arial" panose="020B0604020202020204" pitchFamily="34" charset="0"/>
                <a:cs typeface="Arial" panose="020B0604020202020204" pitchFamily="34" charset="0"/>
              </a:rPr>
              <a:t> FERMIN LAVERDE</a:t>
            </a:r>
          </a:p>
          <a:p>
            <a:r>
              <a:rPr lang="es-CO" b="1" dirty="0">
                <a:latin typeface="Arial" panose="020B0604020202020204" pitchFamily="34" charset="0"/>
                <a:cs typeface="Arial" panose="020B0604020202020204" pitchFamily="34" charset="0"/>
              </a:rPr>
              <a:t>DESPACHO: </a:t>
            </a:r>
            <a:r>
              <a:rPr lang="es-CO" dirty="0">
                <a:latin typeface="Arial" panose="020B0604020202020204" pitchFamily="34" charset="0"/>
                <a:cs typeface="Arial" panose="020B0604020202020204" pitchFamily="34" charset="0"/>
              </a:rPr>
              <a:t>JUZGADO SEGUNDO LABORAL DEL CIRCUITO DE TUNJA</a:t>
            </a:r>
          </a:p>
          <a:p>
            <a:r>
              <a:rPr lang="es-CO" b="1" dirty="0">
                <a:latin typeface="Arial" panose="020B0604020202020204" pitchFamily="34" charset="0"/>
                <a:cs typeface="Arial" panose="020B0604020202020204" pitchFamily="34" charset="0"/>
              </a:rPr>
              <a:t>RADICADO:</a:t>
            </a:r>
            <a:r>
              <a:rPr lang="es-CO" dirty="0">
                <a:latin typeface="Arial" panose="020B0604020202020204" pitchFamily="34" charset="0"/>
                <a:cs typeface="Arial" panose="020B0604020202020204" pitchFamily="34" charset="0"/>
              </a:rPr>
              <a:t> 15001310500220220005900</a:t>
            </a:r>
          </a:p>
          <a:p>
            <a:r>
              <a:rPr lang="es-CO" b="1" dirty="0">
                <a:latin typeface="Arial" panose="020B0604020202020204" pitchFamily="34" charset="0"/>
                <a:cs typeface="Arial" panose="020B0604020202020204" pitchFamily="34" charset="0"/>
              </a:rPr>
              <a:t>CUANTIA INICIAL (2022):</a:t>
            </a:r>
            <a:r>
              <a:rPr lang="es-CO" dirty="0">
                <a:latin typeface="Arial" panose="020B0604020202020204" pitchFamily="34" charset="0"/>
                <a:cs typeface="Arial" panose="020B0604020202020204" pitchFamily="34" charset="0"/>
              </a:rPr>
              <a:t> $ 22.861.136,00</a:t>
            </a:r>
          </a:p>
          <a:p>
            <a:r>
              <a:rPr lang="es-CO" b="1" dirty="0">
                <a:latin typeface="Arial" panose="020B0604020202020204" pitchFamily="34" charset="0"/>
                <a:cs typeface="Arial" panose="020B0604020202020204" pitchFamily="34" charset="0"/>
              </a:rPr>
              <a:t>FECHA RADICACIÓN DEMANDA:</a:t>
            </a:r>
            <a:r>
              <a:rPr lang="es-CO" dirty="0">
                <a:latin typeface="Arial" panose="020B0604020202020204" pitchFamily="34" charset="0"/>
                <a:cs typeface="Arial" panose="020B0604020202020204" pitchFamily="34" charset="0"/>
              </a:rPr>
              <a:t> 24 DE FEBRERO DE 2022</a:t>
            </a:r>
          </a:p>
          <a:p>
            <a:r>
              <a:rPr lang="es-CO" b="1" dirty="0">
                <a:latin typeface="Arial" panose="020B0604020202020204" pitchFamily="34" charset="0"/>
                <a:cs typeface="Arial" panose="020B0604020202020204" pitchFamily="34" charset="0"/>
              </a:rPr>
              <a:t>FECHA CONTESTACIÓN DEMANDA: </a:t>
            </a:r>
            <a:r>
              <a:rPr lang="es-CO" dirty="0">
                <a:latin typeface="Arial" panose="020B0604020202020204" pitchFamily="34" charset="0"/>
                <a:cs typeface="Arial" panose="020B0604020202020204" pitchFamily="34" charset="0"/>
              </a:rPr>
              <a:t>08 DE NOVIEMBRE DE 2022</a:t>
            </a:r>
          </a:p>
          <a:p>
            <a:pPr algn="just"/>
            <a:r>
              <a:rPr lang="es-CO" b="1" dirty="0">
                <a:latin typeface="Arial" panose="020B0604020202020204" pitchFamily="34" charset="0"/>
                <a:cs typeface="Arial" panose="020B0604020202020204" pitchFamily="34" charset="0"/>
              </a:rPr>
              <a:t>ESTADO PROCESAL: </a:t>
            </a:r>
            <a:r>
              <a:rPr lang="es-CO" dirty="0">
                <a:latin typeface="Arial" panose="020B0604020202020204" pitchFamily="34" charset="0"/>
                <a:cs typeface="Arial" panose="020B0604020202020204" pitchFamily="34" charset="0"/>
              </a:rPr>
              <a:t>ETAPA PROBATORIA – AUDIENCIA ALEGATOS DE CONCLUSIÓN (15 DE AGOSTO DE 2025) </a:t>
            </a:r>
          </a:p>
          <a:p>
            <a:pPr algn="ctr"/>
            <a:r>
              <a:rPr lang="es-CO" b="1" dirty="0">
                <a:latin typeface="Arial" panose="020B0604020202020204" pitchFamily="34" charset="0"/>
                <a:cs typeface="Arial" panose="020B0604020202020204" pitchFamily="34" charset="0"/>
              </a:rPr>
              <a:t>PRETENSIONES</a:t>
            </a:r>
            <a:r>
              <a:rPr lang="es-CO" dirty="0">
                <a:latin typeface="Arial" panose="020B0604020202020204" pitchFamily="34" charset="0"/>
                <a:cs typeface="Arial" panose="020B0604020202020204" pitchFamily="34" charset="0"/>
              </a:rPr>
              <a:t> </a:t>
            </a:r>
          </a:p>
          <a:p>
            <a:pPr algn="just"/>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45979100-AEF1-06C9-27ED-3CD035D3BD59}"/>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95B4D71-DD2E-F91A-4590-EFEF5EFE0CCD}"/>
              </a:ext>
            </a:extLst>
          </p:cNvPr>
          <p:cNvPicPr>
            <a:picLocks noChangeAspect="1"/>
          </p:cNvPicPr>
          <p:nvPr/>
        </p:nvPicPr>
        <p:blipFill>
          <a:blip r:embed="rId5"/>
          <a:stretch>
            <a:fillRect/>
          </a:stretch>
        </p:blipFill>
        <p:spPr>
          <a:xfrm>
            <a:off x="10370212" y="494"/>
            <a:ext cx="1821787" cy="1229706"/>
          </a:xfrm>
          <a:prstGeom prst="rect">
            <a:avLst/>
          </a:prstGeom>
        </p:spPr>
      </p:pic>
      <p:sp>
        <p:nvSpPr>
          <p:cNvPr id="3" name="CuadroTexto 2">
            <a:extLst>
              <a:ext uri="{FF2B5EF4-FFF2-40B4-BE49-F238E27FC236}">
                <a16:creationId xmlns:a16="http://schemas.microsoft.com/office/drawing/2014/main" id="{125B5331-38AA-52D8-76FB-31F809B0BC6C}"/>
              </a:ext>
            </a:extLst>
          </p:cNvPr>
          <p:cNvSpPr txBox="1"/>
          <p:nvPr/>
        </p:nvSpPr>
        <p:spPr>
          <a:xfrm>
            <a:off x="930895" y="4609081"/>
            <a:ext cx="9719221" cy="1754326"/>
          </a:xfrm>
          <a:prstGeom prst="rect">
            <a:avLst/>
          </a:prstGeom>
          <a:noFill/>
        </p:spPr>
        <p:txBody>
          <a:bodyPr wrap="square" rtlCol="0">
            <a:spAutoFit/>
          </a:bodyPr>
          <a:lstStyle/>
          <a:p>
            <a:pPr algn="just"/>
            <a:r>
              <a:rPr lang="es-CO" dirty="0">
                <a:latin typeface="Arial" panose="020B0604020202020204" pitchFamily="34" charset="0"/>
                <a:cs typeface="Arial" panose="020B0604020202020204" pitchFamily="34" charset="0"/>
              </a:rPr>
              <a:t>3. Declarar que no existió solución de continuidad entre el contrato 027 de 2021 y 158 de diciembre 9 de 2021.</a:t>
            </a:r>
          </a:p>
          <a:p>
            <a:pPr algn="just"/>
            <a:r>
              <a:rPr lang="es-CO" dirty="0">
                <a:latin typeface="Arial" panose="020B0604020202020204" pitchFamily="34" charset="0"/>
                <a:cs typeface="Arial" panose="020B0604020202020204" pitchFamily="34" charset="0"/>
              </a:rPr>
              <a:t>4. Declarar que el demandante tiene derecho al incremento salarial igual a los operadores de maquinara. </a:t>
            </a:r>
          </a:p>
          <a:p>
            <a:pPr algn="just"/>
            <a:r>
              <a:rPr lang="es-CO" dirty="0">
                <a:latin typeface="Arial" panose="020B0604020202020204" pitchFamily="34" charset="0"/>
                <a:cs typeface="Arial" panose="020B0604020202020204" pitchFamily="34" charset="0"/>
              </a:rPr>
              <a:t>5. Condenar a la Sociedad al pago de los salarios dejados de percibir entre el 10 de junio de 2021 al 9 de diciembre de 2021. </a:t>
            </a:r>
          </a:p>
        </p:txBody>
      </p:sp>
    </p:spTree>
    <p:extLst>
      <p:ext uri="{BB962C8B-B14F-4D97-AF65-F5344CB8AC3E}">
        <p14:creationId xmlns:p14="http://schemas.microsoft.com/office/powerpoint/2010/main" val="3468893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0FD2A82-A34F-48C7-85F7-4A3380C51321}"/>
              </a:ext>
            </a:extLst>
          </p:cNvPr>
          <p:cNvSpPr txBox="1"/>
          <p:nvPr/>
        </p:nvSpPr>
        <p:spPr>
          <a:xfrm>
            <a:off x="786479" y="2779594"/>
            <a:ext cx="10558462" cy="1815882"/>
          </a:xfrm>
          <a:prstGeom prst="rect">
            <a:avLst/>
          </a:prstGeom>
          <a:noFill/>
        </p:spPr>
        <p:txBody>
          <a:bodyPr wrap="square">
            <a:spAutoFit/>
          </a:bodyPr>
          <a:lstStyle/>
          <a:p>
            <a:pPr algn="ctr"/>
            <a:r>
              <a:rPr lang="es-CO" sz="4800" b="1" dirty="0">
                <a:solidFill>
                  <a:schemeClr val="bg1"/>
                </a:solidFill>
                <a:latin typeface="Arial" panose="020B0604020202020204" pitchFamily="34" charset="0"/>
                <a:cs typeface="Arial" panose="020B0604020202020204" pitchFamily="34" charset="0"/>
              </a:rPr>
              <a:t>ÁREA TÉCNICA </a:t>
            </a:r>
          </a:p>
          <a:p>
            <a:pPr algn="ctr"/>
            <a:r>
              <a:rPr lang="es-CO" sz="3200" b="1" dirty="0">
                <a:solidFill>
                  <a:schemeClr val="bg1"/>
                </a:solidFill>
                <a:latin typeface="Arial" panose="020B0604020202020204" pitchFamily="34" charset="0"/>
                <a:cs typeface="Arial" panose="020B0604020202020204" pitchFamily="34" charset="0"/>
              </a:rPr>
              <a:t>MAYO – JUNIO</a:t>
            </a:r>
          </a:p>
          <a:p>
            <a:pPr algn="ctr"/>
            <a:r>
              <a:rPr lang="es-CO" sz="3200" b="1" dirty="0">
                <a:solidFill>
                  <a:schemeClr val="bg1"/>
                </a:solidFill>
                <a:latin typeface="Arial" panose="020B0604020202020204" pitchFamily="34" charset="0"/>
                <a:cs typeface="Arial" panose="020B0604020202020204" pitchFamily="34" charset="0"/>
              </a:rPr>
              <a:t> 2025</a:t>
            </a:r>
          </a:p>
        </p:txBody>
      </p:sp>
      <p:pic>
        <p:nvPicPr>
          <p:cNvPr id="8" name="Imagen 7">
            <a:extLst>
              <a:ext uri="{FF2B5EF4-FFF2-40B4-BE49-F238E27FC236}">
                <a16:creationId xmlns:a16="http://schemas.microsoft.com/office/drawing/2014/main" id="{E31598D6-A046-D13E-73AC-9C587F2661F6}"/>
              </a:ext>
            </a:extLst>
          </p:cNvPr>
          <p:cNvPicPr>
            <a:picLocks noChangeAspect="1"/>
          </p:cNvPicPr>
          <p:nvPr/>
        </p:nvPicPr>
        <p:blipFill>
          <a:blip r:embed="rId3"/>
          <a:srcRect r="55260"/>
          <a:stretch/>
        </p:blipFill>
        <p:spPr>
          <a:xfrm>
            <a:off x="2896567" y="100080"/>
            <a:ext cx="2481162" cy="1045047"/>
          </a:xfrm>
          <a:prstGeom prst="rect">
            <a:avLst/>
          </a:prstGeom>
        </p:spPr>
      </p:pic>
      <p:pic>
        <p:nvPicPr>
          <p:cNvPr id="9" name="Imagen 8" descr="Logotipo&#10;&#10;Descripción generada automáticamente">
            <a:extLst>
              <a:ext uri="{FF2B5EF4-FFF2-40B4-BE49-F238E27FC236}">
                <a16:creationId xmlns:a16="http://schemas.microsoft.com/office/drawing/2014/main" id="{8B817F09-59B5-7BB7-C623-545C73BB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723" y="100080"/>
            <a:ext cx="1447800" cy="977182"/>
          </a:xfrm>
          <a:prstGeom prst="rect">
            <a:avLst/>
          </a:prstGeom>
        </p:spPr>
      </p:pic>
      <p:sp>
        <p:nvSpPr>
          <p:cNvPr id="2" name="CuadroTexto 1">
            <a:extLst>
              <a:ext uri="{FF2B5EF4-FFF2-40B4-BE49-F238E27FC236}">
                <a16:creationId xmlns:a16="http://schemas.microsoft.com/office/drawing/2014/main" id="{102242F9-F4F2-9663-908A-78A6A1CD0492}"/>
              </a:ext>
            </a:extLst>
          </p:cNvPr>
          <p:cNvSpPr txBox="1"/>
          <p:nvPr/>
        </p:nvSpPr>
        <p:spPr>
          <a:xfrm>
            <a:off x="628650" y="5124449"/>
            <a:ext cx="5105400" cy="1200329"/>
          </a:xfrm>
          <a:prstGeom prst="rect">
            <a:avLst/>
          </a:prstGeom>
          <a:noFill/>
        </p:spPr>
        <p:txBody>
          <a:bodyPr wrap="square" rtlCol="0">
            <a:spAutoFit/>
          </a:bodyPr>
          <a:lstStyle/>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CONVENIOS Y CONTRATOS INTERADMINISTRATIVOS</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INTERVENTORÍAS</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PROYECTOS DE REGALIAS</a:t>
            </a:r>
          </a:p>
        </p:txBody>
      </p:sp>
    </p:spTree>
    <p:extLst>
      <p:ext uri="{BB962C8B-B14F-4D97-AF65-F5344CB8AC3E}">
        <p14:creationId xmlns:p14="http://schemas.microsoft.com/office/powerpoint/2010/main" val="197968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20151" y="347036"/>
            <a:ext cx="5326971"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INTERVENTORÍA No. 2831 de 2024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extLst>
              <p:ext uri="{D42A27DB-BD31-4B8C-83A1-F6EECF244321}">
                <p14:modId xmlns:p14="http://schemas.microsoft.com/office/powerpoint/2010/main" val="2533840014"/>
              </p:ext>
            </p:extLst>
          </p:nvPr>
        </p:nvGraphicFramePr>
        <p:xfrm>
          <a:off x="1406635" y="2408263"/>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$ 244.917.973,00</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22 de Agosto de 2024</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06 de Agosto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014430"/>
            <a:ext cx="10751846" cy="104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b="1" dirty="0">
                <a:solidFill>
                  <a:schemeClr val="tx1"/>
                </a:solidFill>
                <a:latin typeface="Century Gothic" panose="020B0502020202020204" pitchFamily="34" charset="0"/>
                <a:cs typeface="Arial" panose="020B0604020202020204" pitchFamily="34" charset="0"/>
              </a:rPr>
              <a:t>Interventoría Técnica</a:t>
            </a:r>
            <a:r>
              <a:rPr lang="es-ES" dirty="0">
                <a:solidFill>
                  <a:schemeClr val="tx1"/>
                </a:solidFill>
                <a:latin typeface="Century Gothic" panose="020B0502020202020204" pitchFamily="34" charset="0"/>
                <a:cs typeface="Arial" panose="020B0604020202020204" pitchFamily="34" charset="0"/>
              </a:rPr>
              <a:t>, Administrativa, Financiera, Jurídica, Contable Y Ambiental Al Contrato Cuyo Objeto Es "</a:t>
            </a:r>
            <a:r>
              <a:rPr lang="es-ES" b="1" dirty="0">
                <a:solidFill>
                  <a:schemeClr val="tx1"/>
                </a:solidFill>
                <a:latin typeface="Century Gothic" panose="020B0502020202020204" pitchFamily="34" charset="0"/>
                <a:cs typeface="Arial" panose="020B0604020202020204" pitchFamily="34" charset="0"/>
              </a:rPr>
              <a:t>Mantenimiento Preventivo Y Correctivo de Los Bienes Inmuebles De La Gobernación De Boyacá</a:t>
            </a:r>
            <a:r>
              <a:rPr lang="es-ES" dirty="0">
                <a:solidFill>
                  <a:schemeClr val="tx1"/>
                </a:solidFill>
                <a:latin typeface="Century Gothic" panose="020B0502020202020204" pitchFamily="34" charset="0"/>
                <a:cs typeface="Arial" panose="020B0604020202020204" pitchFamily="34" charset="0"/>
              </a:rPr>
              <a:t>.</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nvGraphicFramePr>
        <p:xfrm>
          <a:off x="6613868" y="4617549"/>
          <a:ext cx="4302776" cy="669995"/>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300276">
                <a:tc>
                  <a:txBody>
                    <a:bodyPr/>
                    <a:lstStyle/>
                    <a:p>
                      <a:pPr algn="ctr">
                        <a:lnSpc>
                          <a:spcPct val="107000"/>
                        </a:lnSpc>
                      </a:pPr>
                      <a:r>
                        <a:rPr lang="es-MX" sz="1050" dirty="0">
                          <a:effectLst/>
                        </a:rPr>
                        <a:t>GIRO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VALOR RECIBIDO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SALDO PENDIENTE</a:t>
                      </a:r>
                    </a:p>
                  </a:txBody>
                  <a:tcPr marL="44450" marR="44450" marT="0" marB="0" anchor="ctr"/>
                </a:tc>
                <a:extLst>
                  <a:ext uri="{0D108BD9-81ED-4DB2-BD59-A6C34878D82A}">
                    <a16:rowId xmlns:a16="http://schemas.microsoft.com/office/drawing/2014/main" val="949472305"/>
                  </a:ext>
                </a:extLst>
              </a:tr>
              <a:tr h="369719">
                <a:tc>
                  <a:txBody>
                    <a:bodyPr/>
                    <a:lstStyle/>
                    <a:p>
                      <a:pPr algn="ctr">
                        <a:lnSpc>
                          <a:spcPct val="107000"/>
                        </a:lnSpc>
                      </a:pPr>
                      <a:r>
                        <a:rPr lang="es-ES" sz="1050" dirty="0">
                          <a:effectLst/>
                          <a:latin typeface="+mn-lt"/>
                          <a:ea typeface="Bitstream Vera Sans"/>
                          <a:cs typeface="Times New Roman" panose="02020603050405020304" pitchFamily="18" charset="0"/>
                        </a:rPr>
                        <a:t>PAGO N° 1 (PLAN OPERATIVO)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CO" sz="1100" dirty="0">
                          <a:effectLst/>
                        </a:rPr>
                        <a:t> $ 122.458.986,50</a:t>
                      </a:r>
                      <a:endParaRPr lang="es-ES" sz="1100" dirty="0"/>
                    </a:p>
                  </a:txBody>
                  <a:tcPr marL="44450" marR="4445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effectLst/>
                        </a:rPr>
                        <a:t> $ 122.458.986,50</a:t>
                      </a:r>
                      <a:endParaRPr lang="es-ES" sz="1100" dirty="0"/>
                    </a:p>
                  </a:txBody>
                  <a:tcPr marL="44450" marR="44450" marT="0" marB="0" anchor="ctr"/>
                </a:tc>
                <a:extLst>
                  <a:ext uri="{0D108BD9-81ED-4DB2-BD59-A6C34878D82A}">
                    <a16:rowId xmlns:a16="http://schemas.microsoft.com/office/drawing/2014/main" val="553412911"/>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1207384" y="4760908"/>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88,75%</a:t>
            </a:r>
          </a:p>
          <a:p>
            <a:pPr algn="ctr"/>
            <a:r>
              <a:rPr lang="es-ES" sz="1400" dirty="0">
                <a:latin typeface="Century Gothic" panose="020B0502020202020204" pitchFamily="34" charset="0"/>
                <a:cs typeface="Arial" panose="020B0604020202020204" pitchFamily="34" charset="0"/>
              </a:rPr>
              <a:t>Ejecución presupuestal reportada : </a:t>
            </a:r>
            <a:r>
              <a:rPr lang="es-CO" sz="1400" dirty="0">
                <a:latin typeface="Century Gothic" panose="020B0502020202020204" pitchFamily="34" charset="0"/>
                <a:cs typeface="Arial" panose="020B0604020202020204" pitchFamily="34" charset="0"/>
              </a:rPr>
              <a:t>50,00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17201E6-F4FE-CC26-EFA0-DA3283740EFE}"/>
              </a:ext>
            </a:extLst>
          </p:cNvPr>
          <p:cNvSpPr txBox="1"/>
          <p:nvPr/>
        </p:nvSpPr>
        <p:spPr>
          <a:xfrm>
            <a:off x="6142573" y="2100486"/>
            <a:ext cx="5728848" cy="307777"/>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Seguimiento contractual</a:t>
            </a:r>
            <a:r>
              <a:rPr lang="es-ES" sz="1400" i="1" dirty="0">
                <a:latin typeface="Century Gothic" panose="020B0502020202020204" pitchFamily="34" charset="0"/>
                <a:ea typeface="Calibri" panose="020F0502020204030204" pitchFamily="34" charset="0"/>
              </a:rPr>
              <a:t>:</a:t>
            </a:r>
            <a:endParaRPr lang="es-CO" sz="1300" i="1" dirty="0">
              <a:cs typeface="Arial" panose="020B0604020202020204" pitchFamily="34" charset="0"/>
            </a:endParaRPr>
          </a:p>
        </p:txBody>
      </p:sp>
      <p:graphicFrame>
        <p:nvGraphicFramePr>
          <p:cNvPr id="4" name="Tabla 3">
            <a:extLst>
              <a:ext uri="{FF2B5EF4-FFF2-40B4-BE49-F238E27FC236}">
                <a16:creationId xmlns:a16="http://schemas.microsoft.com/office/drawing/2014/main" id="{DDA20CDD-7027-F992-9F86-E4B5329CDB74}"/>
              </a:ext>
            </a:extLst>
          </p:cNvPr>
          <p:cNvGraphicFramePr>
            <a:graphicFrameLocks noGrp="1"/>
          </p:cNvGraphicFramePr>
          <p:nvPr/>
        </p:nvGraphicFramePr>
        <p:xfrm>
          <a:off x="7014911" y="2620938"/>
          <a:ext cx="3500690" cy="1828800"/>
        </p:xfrm>
        <a:graphic>
          <a:graphicData uri="http://schemas.openxmlformats.org/drawingml/2006/table">
            <a:tbl>
              <a:tblPr firstRow="1" bandRow="1">
                <a:tableStyleId>{5C22544A-7EE6-4342-B048-85BDC9FD1C3A}</a:tableStyleId>
              </a:tblPr>
              <a:tblGrid>
                <a:gridCol w="1750345">
                  <a:extLst>
                    <a:ext uri="{9D8B030D-6E8A-4147-A177-3AD203B41FA5}">
                      <a16:colId xmlns:a16="http://schemas.microsoft.com/office/drawing/2014/main" val="2676599256"/>
                    </a:ext>
                  </a:extLst>
                </a:gridCol>
                <a:gridCol w="1750345">
                  <a:extLst>
                    <a:ext uri="{9D8B030D-6E8A-4147-A177-3AD203B41FA5}">
                      <a16:colId xmlns:a16="http://schemas.microsoft.com/office/drawing/2014/main" val="3772249711"/>
                    </a:ext>
                  </a:extLst>
                </a:gridCol>
              </a:tblGrid>
              <a:tr h="296400">
                <a:tc>
                  <a:txBody>
                    <a:bodyPr/>
                    <a:lstStyle/>
                    <a:p>
                      <a:pPr algn="ctr"/>
                      <a:r>
                        <a:rPr lang="es-ES" sz="1400" dirty="0">
                          <a:latin typeface="Century Gothic" panose="020B0502020202020204" pitchFamily="34" charset="0"/>
                        </a:rPr>
                        <a:t>ACTA</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DETALLES</a:t>
                      </a:r>
                      <a:endParaRPr lang="es-CO" sz="1400" dirty="0">
                        <a:latin typeface="Century Gothic" panose="020B0502020202020204" pitchFamily="34" charset="0"/>
                      </a:endParaRPr>
                    </a:p>
                  </a:txBody>
                  <a:tcPr/>
                </a:tc>
                <a:extLst>
                  <a:ext uri="{0D108BD9-81ED-4DB2-BD59-A6C34878D82A}">
                    <a16:rowId xmlns:a16="http://schemas.microsoft.com/office/drawing/2014/main" val="2141740044"/>
                  </a:ext>
                </a:extLst>
              </a:tr>
              <a:tr h="296400">
                <a:tc>
                  <a:txBody>
                    <a:bodyPr/>
                    <a:lstStyle/>
                    <a:p>
                      <a:r>
                        <a:rPr lang="es-ES" sz="1400" dirty="0">
                          <a:latin typeface="Century Gothic" panose="020B0502020202020204" pitchFamily="34" charset="0"/>
                        </a:rPr>
                        <a:t>Suspensión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23/12/2024</a:t>
                      </a:r>
                      <a:endParaRPr lang="es-CO" sz="1400" dirty="0">
                        <a:latin typeface="Century Gothic" panose="020B0502020202020204" pitchFamily="34" charset="0"/>
                      </a:endParaRPr>
                    </a:p>
                  </a:txBody>
                  <a:tcPr/>
                </a:tc>
                <a:extLst>
                  <a:ext uri="{0D108BD9-81ED-4DB2-BD59-A6C34878D82A}">
                    <a16:rowId xmlns:a16="http://schemas.microsoft.com/office/drawing/2014/main" val="4212904692"/>
                  </a:ext>
                </a:extLst>
              </a:tr>
              <a:tr h="296400">
                <a:tc>
                  <a:txBody>
                    <a:bodyPr/>
                    <a:lstStyle/>
                    <a:p>
                      <a:r>
                        <a:rPr lang="es-ES" sz="1400" dirty="0">
                          <a:latin typeface="Century Gothic" panose="020B0502020202020204" pitchFamily="34" charset="0"/>
                        </a:rPr>
                        <a:t>Reinicio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13/01/2025</a:t>
                      </a:r>
                      <a:endParaRPr lang="es-CO" sz="1400" dirty="0">
                        <a:latin typeface="Century Gothic" panose="020B0502020202020204" pitchFamily="34" charset="0"/>
                      </a:endParaRPr>
                    </a:p>
                  </a:txBody>
                  <a:tcPr/>
                </a:tc>
                <a:extLst>
                  <a:ext uri="{0D108BD9-81ED-4DB2-BD59-A6C34878D82A}">
                    <a16:rowId xmlns:a16="http://schemas.microsoft.com/office/drawing/2014/main" val="1229033740"/>
                  </a:ext>
                </a:extLst>
              </a:tr>
              <a:tr h="296400">
                <a:tc>
                  <a:txBody>
                    <a:bodyPr/>
                    <a:lstStyle/>
                    <a:p>
                      <a:r>
                        <a:rPr lang="es-ES" sz="1400" dirty="0">
                          <a:latin typeface="Century Gothic" panose="020B0502020202020204" pitchFamily="34" charset="0"/>
                        </a:rPr>
                        <a:t>Prórroga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 Meses y 16 Días</a:t>
                      </a:r>
                      <a:endParaRPr lang="es-CO" sz="1400" dirty="0">
                        <a:latin typeface="Century Gothic" panose="020B0502020202020204" pitchFamily="34" charset="0"/>
                      </a:endParaRPr>
                    </a:p>
                  </a:txBody>
                  <a:tcPr/>
                </a:tc>
                <a:extLst>
                  <a:ext uri="{0D108BD9-81ED-4DB2-BD59-A6C34878D82A}">
                    <a16:rowId xmlns:a16="http://schemas.microsoft.com/office/drawing/2014/main" val="894529978"/>
                  </a:ext>
                </a:extLst>
              </a:tr>
              <a:tr h="296400">
                <a:tc>
                  <a:txBody>
                    <a:bodyPr/>
                    <a:lstStyle/>
                    <a:p>
                      <a:r>
                        <a:rPr lang="es-ES" sz="1400" dirty="0">
                          <a:latin typeface="Century Gothic" panose="020B0502020202020204" pitchFamily="34" charset="0"/>
                        </a:rPr>
                        <a:t>Prórroga N°  2</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 Meses</a:t>
                      </a:r>
                      <a:endParaRPr lang="es-CO" sz="1400" dirty="0">
                        <a:latin typeface="Century Gothic" panose="020B0502020202020204" pitchFamily="34" charset="0"/>
                      </a:endParaRPr>
                    </a:p>
                  </a:txBody>
                  <a:tcPr/>
                </a:tc>
                <a:extLst>
                  <a:ext uri="{0D108BD9-81ED-4DB2-BD59-A6C34878D82A}">
                    <a16:rowId xmlns:a16="http://schemas.microsoft.com/office/drawing/2014/main" val="82463295"/>
                  </a:ext>
                </a:extLst>
              </a:tr>
              <a:tr h="296400">
                <a:tc>
                  <a:txBody>
                    <a:bodyPr/>
                    <a:lstStyle/>
                    <a:p>
                      <a:r>
                        <a:rPr lang="es-ES" sz="1400" dirty="0">
                          <a:latin typeface="Century Gothic" panose="020B0502020202020204" pitchFamily="34" charset="0"/>
                        </a:rPr>
                        <a:t>Prórroga N°  3</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 Meses</a:t>
                      </a:r>
                      <a:endParaRPr lang="es-CO" sz="1400" dirty="0">
                        <a:latin typeface="Century Gothic" panose="020B0502020202020204" pitchFamily="34" charset="0"/>
                      </a:endParaRPr>
                    </a:p>
                  </a:txBody>
                  <a:tcPr/>
                </a:tc>
                <a:extLst>
                  <a:ext uri="{0D108BD9-81ED-4DB2-BD59-A6C34878D82A}">
                    <a16:rowId xmlns:a16="http://schemas.microsoft.com/office/drawing/2014/main" val="4213261577"/>
                  </a:ext>
                </a:extLst>
              </a:tr>
            </a:tbl>
          </a:graphicData>
        </a:graphic>
      </p:graphicFrame>
    </p:spTree>
    <p:extLst>
      <p:ext uri="{BB962C8B-B14F-4D97-AF65-F5344CB8AC3E}">
        <p14:creationId xmlns:p14="http://schemas.microsoft.com/office/powerpoint/2010/main" val="2685779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2203622" y="339969"/>
            <a:ext cx="8015399"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INTERADMINISTRATIVO No. 069 de 2024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1008925" y="2444907"/>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$ 1.101.174.330,00</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Octubre de 2024</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29 de Octubre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014430"/>
            <a:ext cx="10751846" cy="104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dirty="0">
                <a:solidFill>
                  <a:schemeClr val="tx1"/>
                </a:solidFill>
                <a:latin typeface="Century Gothic" panose="020B0502020202020204" pitchFamily="34" charset="0"/>
                <a:cs typeface="Arial" panose="020B0604020202020204" pitchFamily="34" charset="0"/>
              </a:rPr>
              <a:t>Contrato Interadministrativo De Mandato Sin Representación Bajo La Modalidad De Administración Delegada De Recursos Para La Modificación Del </a:t>
            </a:r>
            <a:r>
              <a:rPr lang="es-ES" b="1" dirty="0">
                <a:solidFill>
                  <a:schemeClr val="tx1"/>
                </a:solidFill>
                <a:latin typeface="Century Gothic" panose="020B0502020202020204" pitchFamily="34" charset="0"/>
                <a:cs typeface="Arial" panose="020B0604020202020204" pitchFamily="34" charset="0"/>
              </a:rPr>
              <a:t>Plan De Manejo Del Distrito Regional Integrado DRMI Del Lago Sochagota Y La Cuenca Que Lo Alimenta</a:t>
            </a:r>
            <a:r>
              <a:rPr lang="es-ES" dirty="0">
                <a:solidFill>
                  <a:schemeClr val="tx1"/>
                </a:solidFill>
                <a:latin typeface="Century Gothic" panose="020B0502020202020204" pitchFamily="34" charset="0"/>
                <a:cs typeface="Arial" panose="020B0604020202020204" pitchFamily="34" charset="0"/>
              </a:rPr>
              <a:t>, En El Municipio De Paipa, Departamento De Boyacá.</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nvGraphicFramePr>
        <p:xfrm>
          <a:off x="6599795" y="4034221"/>
          <a:ext cx="4302776" cy="1653896"/>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283994">
                <a:tc>
                  <a:txBody>
                    <a:bodyPr/>
                    <a:lstStyle/>
                    <a:p>
                      <a:pPr algn="ctr">
                        <a:lnSpc>
                          <a:spcPct val="107000"/>
                        </a:lnSpc>
                      </a:pPr>
                      <a:r>
                        <a:rPr lang="es-MX" sz="1200" dirty="0">
                          <a:effectLst/>
                        </a:rPr>
                        <a:t>GIRO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200" dirty="0">
                          <a:effectLst/>
                        </a:rPr>
                        <a:t>VALOR RECIBIDO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ES" sz="1200" dirty="0">
                          <a:effectLst/>
                          <a:latin typeface="+mn-lt"/>
                          <a:ea typeface="Bitstream Vera Sans"/>
                          <a:cs typeface="Times New Roman" panose="02020603050405020304" pitchFamily="18" charset="0"/>
                        </a:rPr>
                        <a:t>SALDO PENDIENTE</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949472305"/>
                  </a:ext>
                </a:extLst>
              </a:tr>
              <a:tr h="338189">
                <a:tc>
                  <a:txBody>
                    <a:bodyPr/>
                    <a:lstStyle/>
                    <a:p>
                      <a:pPr algn="ctr">
                        <a:lnSpc>
                          <a:spcPct val="107000"/>
                        </a:lnSpc>
                      </a:pPr>
                      <a:r>
                        <a:rPr lang="es-ES" sz="1200" dirty="0">
                          <a:effectLst/>
                          <a:latin typeface="+mn-lt"/>
                          <a:ea typeface="Bitstream Vera Sans"/>
                          <a:cs typeface="Times New Roman" panose="02020603050405020304" pitchFamily="18" charset="0"/>
                        </a:rPr>
                        <a:t>P</a:t>
                      </a:r>
                      <a:r>
                        <a:rPr lang="es-CO" sz="1200" dirty="0">
                          <a:effectLst/>
                          <a:latin typeface="+mn-lt"/>
                          <a:ea typeface="Bitstream Vera Sans"/>
                          <a:cs typeface="Times New Roman" panose="02020603050405020304" pitchFamily="18" charset="0"/>
                        </a:rPr>
                        <a:t>ARCIAL N° 1</a:t>
                      </a:r>
                    </a:p>
                  </a:txBody>
                  <a:tcPr marL="44450" marR="44450" marT="0" marB="0" anchor="ctr"/>
                </a:tc>
                <a:tc>
                  <a:txBody>
                    <a:bodyPr/>
                    <a:lstStyle/>
                    <a:p>
                      <a:pPr algn="ctr"/>
                      <a:r>
                        <a:rPr lang="es-CO" sz="1200" dirty="0">
                          <a:effectLst/>
                        </a:rPr>
                        <a:t> $ 198.211.379,40</a:t>
                      </a:r>
                      <a:endParaRPr lang="es-ES" sz="1200" dirty="0"/>
                    </a:p>
                  </a:txBody>
                  <a:tcPr marL="44450" marR="44450" marT="0" marB="0" anchor="ctr"/>
                </a:tc>
                <a:tc>
                  <a:txBody>
                    <a:bodyPr/>
                    <a:lstStyle/>
                    <a:p>
                      <a:pPr marL="0" algn="ctr" defTabSz="914400" rtl="0" eaLnBrk="1" fontAlgn="ctr" latinLnBrk="0" hangingPunct="1"/>
                      <a:r>
                        <a:rPr lang="es-CO" sz="1200" kern="1200" dirty="0">
                          <a:solidFill>
                            <a:schemeClr val="tx1"/>
                          </a:solidFill>
                          <a:effectLst/>
                          <a:latin typeface="+mn-lt"/>
                          <a:ea typeface="+mn-ea"/>
                          <a:cs typeface="+mn-cs"/>
                        </a:rPr>
                        <a:t>$ 902.962.950,60</a:t>
                      </a:r>
                    </a:p>
                  </a:txBody>
                  <a:tcPr marL="28575" marR="28575" marT="0" marB="0" anchor="ctr"/>
                </a:tc>
                <a:extLst>
                  <a:ext uri="{0D108BD9-81ED-4DB2-BD59-A6C34878D82A}">
                    <a16:rowId xmlns:a16="http://schemas.microsoft.com/office/drawing/2014/main" val="553412911"/>
                  </a:ext>
                </a:extLst>
              </a:tr>
              <a:tr h="31028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S" sz="1200" dirty="0">
                          <a:effectLst/>
                          <a:latin typeface="+mn-lt"/>
                          <a:ea typeface="Bitstream Vera Sans"/>
                          <a:cs typeface="Times New Roman" panose="02020603050405020304" pitchFamily="18" charset="0"/>
                        </a:rPr>
                        <a:t>P</a:t>
                      </a:r>
                      <a:r>
                        <a:rPr lang="es-CO" sz="1200" dirty="0">
                          <a:effectLst/>
                          <a:latin typeface="+mn-lt"/>
                          <a:ea typeface="Bitstream Vera Sans"/>
                          <a:cs typeface="Times New Roman" panose="02020603050405020304" pitchFamily="18" charset="0"/>
                        </a:rPr>
                        <a:t>ARCIAL N° 2</a:t>
                      </a:r>
                    </a:p>
                  </a:txBody>
                  <a:tcPr marL="44450" marR="44450" marT="0" marB="0" anchor="ctr"/>
                </a:tc>
                <a:tc>
                  <a:txBody>
                    <a:bodyPr/>
                    <a:lstStyle/>
                    <a:p>
                      <a:pPr algn="ctr"/>
                      <a:r>
                        <a:rPr lang="es-CO" sz="1200" dirty="0"/>
                        <a:t>$ 124.395.993,48</a:t>
                      </a:r>
                      <a:endParaRPr lang="es-ES" sz="1200" dirty="0"/>
                    </a:p>
                  </a:txBody>
                  <a:tcPr marL="44450" marR="44450" marT="0" marB="0" anchor="ctr"/>
                </a:tc>
                <a:tc>
                  <a:txBody>
                    <a:bodyPr/>
                    <a:lstStyle/>
                    <a:p>
                      <a:pPr marL="0" algn="ctr" defTabSz="914400" rtl="0" eaLnBrk="1" fontAlgn="ctr" latinLnBrk="0" hangingPunct="1"/>
                      <a:r>
                        <a:rPr lang="es-CO" sz="1200" kern="1200" dirty="0">
                          <a:solidFill>
                            <a:schemeClr val="tx1"/>
                          </a:solidFill>
                          <a:effectLst/>
                          <a:latin typeface="+mn-lt"/>
                          <a:ea typeface="+mn-ea"/>
                          <a:cs typeface="+mn-cs"/>
                        </a:rPr>
                        <a:t>$ 778.566.957,12</a:t>
                      </a:r>
                    </a:p>
                  </a:txBody>
                  <a:tcPr marL="28575" marR="28575" marT="0" marB="0" anchor="ctr"/>
                </a:tc>
                <a:extLst>
                  <a:ext uri="{0D108BD9-81ED-4DB2-BD59-A6C34878D82A}">
                    <a16:rowId xmlns:a16="http://schemas.microsoft.com/office/drawing/2014/main" val="3423275726"/>
                  </a:ext>
                </a:extLst>
              </a:tr>
              <a:tr h="33833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S" sz="1200" dirty="0">
                          <a:effectLst/>
                          <a:latin typeface="+mn-lt"/>
                          <a:ea typeface="Bitstream Vera Sans"/>
                          <a:cs typeface="Times New Roman" panose="02020603050405020304" pitchFamily="18" charset="0"/>
                        </a:rPr>
                        <a:t>P</a:t>
                      </a:r>
                      <a:r>
                        <a:rPr lang="es-CO" sz="1200" dirty="0">
                          <a:effectLst/>
                          <a:latin typeface="+mn-lt"/>
                          <a:ea typeface="Bitstream Vera Sans"/>
                          <a:cs typeface="Times New Roman" panose="02020603050405020304" pitchFamily="18" charset="0"/>
                        </a:rPr>
                        <a:t>ARCIAL N° 3</a:t>
                      </a:r>
                    </a:p>
                  </a:txBody>
                  <a:tcPr marL="44450" marR="44450" marT="0" marB="0" anchor="ctr"/>
                </a:tc>
                <a:tc>
                  <a:txBody>
                    <a:bodyPr/>
                    <a:lstStyle/>
                    <a:p>
                      <a:pPr algn="ctr"/>
                      <a:r>
                        <a:rPr lang="es-CO" sz="1200" dirty="0"/>
                        <a:t>$ 127.556.364,21</a:t>
                      </a:r>
                      <a:endParaRPr lang="es-ES" sz="1200" dirty="0"/>
                    </a:p>
                  </a:txBody>
                  <a:tcPr marL="44450" marR="44450" marT="0" marB="0" anchor="ctr"/>
                </a:tc>
                <a:tc>
                  <a:txBody>
                    <a:bodyPr/>
                    <a:lstStyle/>
                    <a:p>
                      <a:pPr marL="0" algn="ctr" defTabSz="914400" rtl="0" eaLnBrk="1" fontAlgn="ctr" latinLnBrk="0" hangingPunct="1"/>
                      <a:r>
                        <a:rPr lang="es-CO" sz="1200" kern="1200" dirty="0">
                          <a:solidFill>
                            <a:schemeClr val="tx1"/>
                          </a:solidFill>
                          <a:effectLst/>
                          <a:latin typeface="+mn-lt"/>
                          <a:ea typeface="+mn-ea"/>
                          <a:cs typeface="+mn-cs"/>
                        </a:rPr>
                        <a:t>$ 651.010.592,91</a:t>
                      </a:r>
                    </a:p>
                  </a:txBody>
                  <a:tcPr marL="28575" marR="28575" marT="0" marB="0" anchor="ctr"/>
                </a:tc>
                <a:extLst>
                  <a:ext uri="{0D108BD9-81ED-4DB2-BD59-A6C34878D82A}">
                    <a16:rowId xmlns:a16="http://schemas.microsoft.com/office/drawing/2014/main" val="2213576970"/>
                  </a:ext>
                </a:extLst>
              </a:tr>
              <a:tr h="38309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S" sz="1200" dirty="0">
                          <a:effectLst/>
                          <a:latin typeface="+mn-lt"/>
                          <a:ea typeface="Bitstream Vera Sans"/>
                          <a:cs typeface="Times New Roman" panose="02020603050405020304" pitchFamily="18" charset="0"/>
                        </a:rPr>
                        <a:t>P</a:t>
                      </a:r>
                      <a:r>
                        <a:rPr lang="es-CO" sz="1200" dirty="0">
                          <a:effectLst/>
                          <a:latin typeface="+mn-lt"/>
                          <a:ea typeface="Bitstream Vera Sans"/>
                          <a:cs typeface="Times New Roman" panose="02020603050405020304" pitchFamily="18" charset="0"/>
                        </a:rPr>
                        <a:t>ARCIAL N° 4</a:t>
                      </a:r>
                    </a:p>
                  </a:txBody>
                  <a:tcPr marL="44450" marR="44450" marT="0" marB="0" anchor="ctr"/>
                </a:tc>
                <a:tc>
                  <a:txBody>
                    <a:bodyPr/>
                    <a:lstStyle/>
                    <a:p>
                      <a:pPr algn="ctr"/>
                      <a:r>
                        <a:rPr lang="es-CO" sz="1200" dirty="0"/>
                        <a:t>$ 253.497.671,93</a:t>
                      </a:r>
                      <a:endParaRPr lang="es-ES" sz="1200" dirty="0"/>
                    </a:p>
                  </a:txBody>
                  <a:tcPr marL="44450" marR="44450" marT="0" marB="0" anchor="ctr"/>
                </a:tc>
                <a:tc>
                  <a:txBody>
                    <a:bodyPr/>
                    <a:lstStyle/>
                    <a:p>
                      <a:pPr marL="0" algn="ctr" defTabSz="914400" rtl="0" eaLnBrk="1" fontAlgn="ctr" latinLnBrk="0" hangingPunct="1"/>
                      <a:r>
                        <a:rPr lang="es-CO" sz="1200" kern="1200" dirty="0">
                          <a:solidFill>
                            <a:schemeClr val="tx1"/>
                          </a:solidFill>
                          <a:effectLst/>
                          <a:latin typeface="+mn-lt"/>
                          <a:ea typeface="+mn-ea"/>
                          <a:cs typeface="+mn-cs"/>
                        </a:rPr>
                        <a:t>$ 397.512.920,98</a:t>
                      </a:r>
                    </a:p>
                  </a:txBody>
                  <a:tcPr marL="28575" marR="28575" marT="0" marB="0" anchor="ctr"/>
                </a:tc>
                <a:extLst>
                  <a:ext uri="{0D108BD9-81ED-4DB2-BD59-A6C34878D82A}">
                    <a16:rowId xmlns:a16="http://schemas.microsoft.com/office/drawing/2014/main" val="1353208184"/>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951570" y="4790498"/>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66,85%</a:t>
            </a:r>
          </a:p>
          <a:p>
            <a:pPr algn="ctr"/>
            <a:r>
              <a:rPr lang="es-ES" sz="1400" dirty="0">
                <a:latin typeface="Century Gothic" panose="020B0502020202020204" pitchFamily="34" charset="0"/>
                <a:cs typeface="Arial" panose="020B0604020202020204" pitchFamily="34" charset="0"/>
              </a:rPr>
              <a:t>Ejecución presupuestal reportada : </a:t>
            </a:r>
            <a:r>
              <a:rPr lang="es-CO" sz="1400" dirty="0">
                <a:latin typeface="Century Gothic" panose="020B0502020202020204" pitchFamily="34" charset="0"/>
                <a:cs typeface="Arial" panose="020B0604020202020204" pitchFamily="34" charset="0"/>
              </a:rPr>
              <a:t>63,90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46CB6F58-FAF1-7A49-04FE-8B16DFFF41D2}"/>
              </a:ext>
            </a:extLst>
          </p:cNvPr>
          <p:cNvGraphicFramePr>
            <a:graphicFrameLocks noGrp="1"/>
          </p:cNvGraphicFramePr>
          <p:nvPr/>
        </p:nvGraphicFramePr>
        <p:xfrm>
          <a:off x="6889726" y="2753542"/>
          <a:ext cx="3722914" cy="1112520"/>
        </p:xfrm>
        <a:graphic>
          <a:graphicData uri="http://schemas.openxmlformats.org/drawingml/2006/table">
            <a:tbl>
              <a:tblPr firstRow="1" bandRow="1">
                <a:tableStyleId>{5C22544A-7EE6-4342-B048-85BDC9FD1C3A}</a:tableStyleId>
              </a:tblPr>
              <a:tblGrid>
                <a:gridCol w="1861457">
                  <a:extLst>
                    <a:ext uri="{9D8B030D-6E8A-4147-A177-3AD203B41FA5}">
                      <a16:colId xmlns:a16="http://schemas.microsoft.com/office/drawing/2014/main" val="2676599256"/>
                    </a:ext>
                  </a:extLst>
                </a:gridCol>
                <a:gridCol w="1861457">
                  <a:extLst>
                    <a:ext uri="{9D8B030D-6E8A-4147-A177-3AD203B41FA5}">
                      <a16:colId xmlns:a16="http://schemas.microsoft.com/office/drawing/2014/main" val="3772249711"/>
                    </a:ext>
                  </a:extLst>
                </a:gridCol>
              </a:tblGrid>
              <a:tr h="370840">
                <a:tc>
                  <a:txBody>
                    <a:bodyPr/>
                    <a:lstStyle/>
                    <a:p>
                      <a:pPr algn="ctr"/>
                      <a:r>
                        <a:rPr lang="es-ES" sz="1400" dirty="0">
                          <a:latin typeface="Century Gothic" panose="020B0502020202020204" pitchFamily="34" charset="0"/>
                        </a:rPr>
                        <a:t>ACTA</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DETALLES</a:t>
                      </a:r>
                      <a:endParaRPr lang="es-CO" sz="1400" dirty="0">
                        <a:latin typeface="Century Gothic" panose="020B0502020202020204" pitchFamily="34" charset="0"/>
                      </a:endParaRPr>
                    </a:p>
                  </a:txBody>
                  <a:tcPr/>
                </a:tc>
                <a:extLst>
                  <a:ext uri="{0D108BD9-81ED-4DB2-BD59-A6C34878D82A}">
                    <a16:rowId xmlns:a16="http://schemas.microsoft.com/office/drawing/2014/main" val="2141740044"/>
                  </a:ext>
                </a:extLst>
              </a:tr>
              <a:tr h="370840">
                <a:tc>
                  <a:txBody>
                    <a:bodyPr/>
                    <a:lstStyle/>
                    <a:p>
                      <a:r>
                        <a:rPr lang="es-ES" sz="1400" dirty="0">
                          <a:latin typeface="Century Gothic" panose="020B0502020202020204" pitchFamily="34" charset="0"/>
                        </a:rPr>
                        <a:t>Prórroga N° 1</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2 Meses </a:t>
                      </a:r>
                      <a:endParaRPr lang="es-CO" sz="1400" dirty="0">
                        <a:latin typeface="Century Gothic" panose="020B0502020202020204" pitchFamily="34" charset="0"/>
                      </a:endParaRPr>
                    </a:p>
                  </a:txBody>
                  <a:tcPr/>
                </a:tc>
                <a:extLst>
                  <a:ext uri="{0D108BD9-81ED-4DB2-BD59-A6C34878D82A}">
                    <a16:rowId xmlns:a16="http://schemas.microsoft.com/office/drawing/2014/main" val="894529978"/>
                  </a:ext>
                </a:extLst>
              </a:tr>
              <a:tr h="370840">
                <a:tc>
                  <a:txBody>
                    <a:bodyPr/>
                    <a:lstStyle/>
                    <a:p>
                      <a:r>
                        <a:rPr lang="es-ES" sz="1400" dirty="0">
                          <a:latin typeface="Century Gothic" panose="020B0502020202020204" pitchFamily="34" charset="0"/>
                        </a:rPr>
                        <a:t>Prórroga N°  2</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6 Meses</a:t>
                      </a:r>
                      <a:endParaRPr lang="es-CO" sz="1400" dirty="0">
                        <a:latin typeface="Century Gothic" panose="020B0502020202020204" pitchFamily="34" charset="0"/>
                      </a:endParaRPr>
                    </a:p>
                  </a:txBody>
                  <a:tcPr/>
                </a:tc>
                <a:extLst>
                  <a:ext uri="{0D108BD9-81ED-4DB2-BD59-A6C34878D82A}">
                    <a16:rowId xmlns:a16="http://schemas.microsoft.com/office/drawing/2014/main" val="82463295"/>
                  </a:ext>
                </a:extLst>
              </a:tr>
            </a:tbl>
          </a:graphicData>
        </a:graphic>
      </p:graphicFrame>
      <p:sp>
        <p:nvSpPr>
          <p:cNvPr id="8" name="CuadroTexto 7">
            <a:extLst>
              <a:ext uri="{FF2B5EF4-FFF2-40B4-BE49-F238E27FC236}">
                <a16:creationId xmlns:a16="http://schemas.microsoft.com/office/drawing/2014/main" id="{DE487633-E3B1-1366-F113-F7D5DF00B2C9}"/>
              </a:ext>
            </a:extLst>
          </p:cNvPr>
          <p:cNvSpPr txBox="1"/>
          <p:nvPr/>
        </p:nvSpPr>
        <p:spPr>
          <a:xfrm>
            <a:off x="6047344" y="2291018"/>
            <a:ext cx="5728848" cy="307777"/>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Seguimiento contractual:</a:t>
            </a:r>
            <a:endParaRPr lang="es-CO" sz="1300" i="1" dirty="0">
              <a:cs typeface="Arial" panose="020B0604020202020204" pitchFamily="34" charset="0"/>
            </a:endParaRPr>
          </a:p>
        </p:txBody>
      </p:sp>
    </p:spTree>
    <p:extLst>
      <p:ext uri="{BB962C8B-B14F-4D97-AF65-F5344CB8AC3E}">
        <p14:creationId xmlns:p14="http://schemas.microsoft.com/office/powerpoint/2010/main" val="2114796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57246" y="328199"/>
            <a:ext cx="4477508"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4164 de 2024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856525" y="2439132"/>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$ 665.472.398,50</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31 de Octubre de 2024</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14 de Septiembre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835398" y="991109"/>
            <a:ext cx="10751846" cy="1234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sz="1700" dirty="0">
                <a:solidFill>
                  <a:schemeClr val="tx1"/>
                </a:solidFill>
                <a:latin typeface="Century Gothic" panose="020B0502020202020204" pitchFamily="34" charset="0"/>
                <a:cs typeface="Arial" panose="020B0604020202020204" pitchFamily="34" charset="0"/>
              </a:rPr>
              <a:t>Aunar Esfuerzos Administrativos, Técnicos, Financieros, Jurídicos, Sociales Y Ambientales Entre El Departamento De Boyacá, El Instituto De Fomento Y Desarrollo De Boyacá (IDEBOY) Y La Alianza Societaria Y De Desarrollo Empresarial De Boyacá S.A.S. (ASDETBOY S.A.S) En El </a:t>
            </a:r>
            <a:r>
              <a:rPr lang="es-ES" sz="1700" b="1" dirty="0">
                <a:solidFill>
                  <a:schemeClr val="tx1"/>
                </a:solidFill>
                <a:latin typeface="Century Gothic" panose="020B0502020202020204" pitchFamily="34" charset="0"/>
                <a:cs typeface="Arial" panose="020B0604020202020204" pitchFamily="34" charset="0"/>
              </a:rPr>
              <a:t>Proyecto De “Elaboración De Estudios Para La Creación Del Centro Agroindustrial, Logístico Y De Comercialización Del Oriente Colombiano En El Departamento De Boyacá.</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nvGraphicFramePr>
        <p:xfrm>
          <a:off x="6313301" y="5036593"/>
          <a:ext cx="4570964" cy="862479"/>
        </p:xfrm>
        <a:graphic>
          <a:graphicData uri="http://schemas.openxmlformats.org/drawingml/2006/table">
            <a:tbl>
              <a:tblPr firstRow="1" firstCol="1" bandRow="1">
                <a:tableStyleId>{5DA37D80-6434-44D0-A028-1B22A696006F}</a:tableStyleId>
              </a:tblPr>
              <a:tblGrid>
                <a:gridCol w="1519344">
                  <a:extLst>
                    <a:ext uri="{9D8B030D-6E8A-4147-A177-3AD203B41FA5}">
                      <a16:colId xmlns:a16="http://schemas.microsoft.com/office/drawing/2014/main" val="972220750"/>
                    </a:ext>
                  </a:extLst>
                </a:gridCol>
                <a:gridCol w="1532276">
                  <a:extLst>
                    <a:ext uri="{9D8B030D-6E8A-4147-A177-3AD203B41FA5}">
                      <a16:colId xmlns:a16="http://schemas.microsoft.com/office/drawing/2014/main" val="4068566739"/>
                    </a:ext>
                  </a:extLst>
                </a:gridCol>
                <a:gridCol w="1519344">
                  <a:extLst>
                    <a:ext uri="{9D8B030D-6E8A-4147-A177-3AD203B41FA5}">
                      <a16:colId xmlns:a16="http://schemas.microsoft.com/office/drawing/2014/main" val="3849487016"/>
                    </a:ext>
                  </a:extLst>
                </a:gridCol>
              </a:tblGrid>
              <a:tr h="283994">
                <a:tc>
                  <a:txBody>
                    <a:bodyPr/>
                    <a:lstStyle/>
                    <a:p>
                      <a:pPr algn="ctr">
                        <a:lnSpc>
                          <a:spcPct val="107000"/>
                        </a:lnSpc>
                      </a:pPr>
                      <a:r>
                        <a:rPr lang="es-MX" sz="1200" dirty="0">
                          <a:effectLst/>
                        </a:rPr>
                        <a:t>GIRO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200" dirty="0">
                          <a:effectLst/>
                        </a:rPr>
                        <a:t>VALOR</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ES" sz="1200" dirty="0">
                          <a:effectLst/>
                          <a:latin typeface="+mn-lt"/>
                          <a:ea typeface="Bitstream Vera Sans"/>
                          <a:cs typeface="Times New Roman" panose="02020603050405020304" pitchFamily="18" charset="0"/>
                        </a:rPr>
                        <a:t>S</a:t>
                      </a:r>
                      <a:r>
                        <a:rPr lang="es-CO" sz="1200" dirty="0">
                          <a:effectLst/>
                          <a:latin typeface="+mn-lt"/>
                          <a:ea typeface="Bitstream Vera Sans"/>
                          <a:cs typeface="Times New Roman" panose="02020603050405020304" pitchFamily="18" charset="0"/>
                        </a:rPr>
                        <a:t>ALDO POR EJECUTAR</a:t>
                      </a:r>
                    </a:p>
                  </a:txBody>
                  <a:tcPr marL="44450" marR="44450" marT="0" marB="0" anchor="ctr"/>
                </a:tc>
                <a:extLst>
                  <a:ext uri="{0D108BD9-81ED-4DB2-BD59-A6C34878D82A}">
                    <a16:rowId xmlns:a16="http://schemas.microsoft.com/office/drawing/2014/main" val="949472305"/>
                  </a:ext>
                </a:extLst>
              </a:tr>
              <a:tr h="338189">
                <a:tc>
                  <a:txBody>
                    <a:bodyPr/>
                    <a:lstStyle/>
                    <a:p>
                      <a:pPr algn="ctr">
                        <a:lnSpc>
                          <a:spcPct val="107000"/>
                        </a:lnSpc>
                      </a:pPr>
                      <a:r>
                        <a:rPr lang="es-ES" sz="1200" dirty="0">
                          <a:effectLst/>
                          <a:latin typeface="+mn-lt"/>
                          <a:ea typeface="Bitstream Vera Sans"/>
                          <a:cs typeface="Times New Roman" panose="02020603050405020304" pitchFamily="18" charset="0"/>
                        </a:rPr>
                        <a:t>P</a:t>
                      </a:r>
                      <a:r>
                        <a:rPr lang="es-CO" sz="1200" dirty="0">
                          <a:effectLst/>
                          <a:latin typeface="+mn-lt"/>
                          <a:ea typeface="Bitstream Vera Sans"/>
                          <a:cs typeface="Times New Roman" panose="02020603050405020304" pitchFamily="18" charset="0"/>
                        </a:rPr>
                        <a:t>ARCIAL N° 1 (PENDIENTE DE APROBACIÓN)</a:t>
                      </a:r>
                    </a:p>
                  </a:txBody>
                  <a:tcPr marL="44450" marR="44450" marT="0" marB="0" anchor="ctr"/>
                </a:tc>
                <a:tc>
                  <a:txBody>
                    <a:bodyPr/>
                    <a:lstStyle/>
                    <a:p>
                      <a:pPr algn="ctr"/>
                      <a:r>
                        <a:rPr lang="es-CO" sz="1200" dirty="0">
                          <a:effectLst/>
                        </a:rPr>
                        <a:t>$ 65.004.030,50</a:t>
                      </a:r>
                      <a:endParaRPr lang="es-ES" sz="1200" dirty="0"/>
                    </a:p>
                  </a:txBody>
                  <a:tcPr marL="44450" marR="4445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dirty="0">
                          <a:effectLst/>
                        </a:rPr>
                        <a:t> $ 500.468.368,00</a:t>
                      </a:r>
                      <a:endParaRPr lang="es-ES" sz="1200" dirty="0"/>
                    </a:p>
                  </a:txBody>
                  <a:tcPr marL="44450" marR="44450" marT="0" marB="0" anchor="ctr"/>
                </a:tc>
                <a:extLst>
                  <a:ext uri="{0D108BD9-81ED-4DB2-BD59-A6C34878D82A}">
                    <a16:rowId xmlns:a16="http://schemas.microsoft.com/office/drawing/2014/main" val="553412911"/>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799170" y="4784723"/>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72,16%</a:t>
            </a:r>
          </a:p>
          <a:p>
            <a:pPr algn="ctr"/>
            <a:r>
              <a:rPr lang="es-ES" sz="1400" dirty="0">
                <a:latin typeface="Century Gothic" panose="020B0502020202020204" pitchFamily="34" charset="0"/>
                <a:cs typeface="Arial" panose="020B0604020202020204" pitchFamily="34" charset="0"/>
              </a:rPr>
              <a:t>Ejecución presupuestal reportada : </a:t>
            </a:r>
            <a:r>
              <a:rPr lang="es-CO" sz="1400" dirty="0">
                <a:latin typeface="Century Gothic" panose="020B0502020202020204" pitchFamily="34" charset="0"/>
                <a:cs typeface="Arial" panose="020B0604020202020204" pitchFamily="34" charset="0"/>
              </a:rPr>
              <a:t>9,77</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46CB6F58-FAF1-7A49-04FE-8B16DFFF41D2}"/>
              </a:ext>
            </a:extLst>
          </p:cNvPr>
          <p:cNvGraphicFramePr>
            <a:graphicFrameLocks noGrp="1"/>
          </p:cNvGraphicFramePr>
          <p:nvPr/>
        </p:nvGraphicFramePr>
        <p:xfrm>
          <a:off x="6737326" y="2806545"/>
          <a:ext cx="3722914" cy="2133600"/>
        </p:xfrm>
        <a:graphic>
          <a:graphicData uri="http://schemas.openxmlformats.org/drawingml/2006/table">
            <a:tbl>
              <a:tblPr firstRow="1" bandRow="1">
                <a:tableStyleId>{5C22544A-7EE6-4342-B048-85BDC9FD1C3A}</a:tableStyleId>
              </a:tblPr>
              <a:tblGrid>
                <a:gridCol w="1861457">
                  <a:extLst>
                    <a:ext uri="{9D8B030D-6E8A-4147-A177-3AD203B41FA5}">
                      <a16:colId xmlns:a16="http://schemas.microsoft.com/office/drawing/2014/main" val="2676599256"/>
                    </a:ext>
                  </a:extLst>
                </a:gridCol>
                <a:gridCol w="1861457">
                  <a:extLst>
                    <a:ext uri="{9D8B030D-6E8A-4147-A177-3AD203B41FA5}">
                      <a16:colId xmlns:a16="http://schemas.microsoft.com/office/drawing/2014/main" val="3772249711"/>
                    </a:ext>
                  </a:extLst>
                </a:gridCol>
              </a:tblGrid>
              <a:tr h="298037">
                <a:tc>
                  <a:txBody>
                    <a:bodyPr/>
                    <a:lstStyle/>
                    <a:p>
                      <a:pPr algn="ctr"/>
                      <a:r>
                        <a:rPr lang="es-ES" sz="1400" dirty="0">
                          <a:latin typeface="Century Gothic" panose="020B0502020202020204" pitchFamily="34" charset="0"/>
                        </a:rPr>
                        <a:t>ACTA</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DETALLES</a:t>
                      </a:r>
                      <a:endParaRPr lang="es-CO" sz="1400" dirty="0">
                        <a:latin typeface="Century Gothic" panose="020B0502020202020204" pitchFamily="34" charset="0"/>
                      </a:endParaRPr>
                    </a:p>
                  </a:txBody>
                  <a:tcPr/>
                </a:tc>
                <a:extLst>
                  <a:ext uri="{0D108BD9-81ED-4DB2-BD59-A6C34878D82A}">
                    <a16:rowId xmlns:a16="http://schemas.microsoft.com/office/drawing/2014/main" val="2141740044"/>
                  </a:ext>
                </a:extLst>
              </a:tr>
              <a:tr h="298037">
                <a:tc>
                  <a:txBody>
                    <a:bodyPr/>
                    <a:lstStyle/>
                    <a:p>
                      <a:r>
                        <a:rPr lang="es-ES" sz="1400" dirty="0">
                          <a:latin typeface="Century Gothic" panose="020B0502020202020204" pitchFamily="34" charset="0"/>
                        </a:rPr>
                        <a:t>Suspensión N° 1</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23/12/2024</a:t>
                      </a:r>
                      <a:endParaRPr lang="es-CO" sz="1400" dirty="0">
                        <a:latin typeface="Century Gothic" panose="020B0502020202020204" pitchFamily="34" charset="0"/>
                      </a:endParaRPr>
                    </a:p>
                  </a:txBody>
                  <a:tcPr/>
                </a:tc>
                <a:extLst>
                  <a:ext uri="{0D108BD9-81ED-4DB2-BD59-A6C34878D82A}">
                    <a16:rowId xmlns:a16="http://schemas.microsoft.com/office/drawing/2014/main" val="3063790706"/>
                  </a:ext>
                </a:extLst>
              </a:tr>
              <a:tr h="298037">
                <a:tc>
                  <a:txBody>
                    <a:bodyPr/>
                    <a:lstStyle/>
                    <a:p>
                      <a:r>
                        <a:rPr lang="es-ES" sz="1400" dirty="0">
                          <a:latin typeface="Century Gothic" panose="020B0502020202020204" pitchFamily="34" charset="0"/>
                        </a:rPr>
                        <a:t>Reinicio N° 1</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08/01/2025</a:t>
                      </a:r>
                      <a:endParaRPr lang="es-CO" sz="1400" dirty="0">
                        <a:latin typeface="Century Gothic" panose="020B0502020202020204" pitchFamily="34" charset="0"/>
                      </a:endParaRPr>
                    </a:p>
                  </a:txBody>
                  <a:tcPr/>
                </a:tc>
                <a:extLst>
                  <a:ext uri="{0D108BD9-81ED-4DB2-BD59-A6C34878D82A}">
                    <a16:rowId xmlns:a16="http://schemas.microsoft.com/office/drawing/2014/main" val="1646604467"/>
                  </a:ext>
                </a:extLst>
              </a:tr>
              <a:tr h="298037">
                <a:tc>
                  <a:txBody>
                    <a:bodyPr/>
                    <a:lstStyle/>
                    <a:p>
                      <a:r>
                        <a:rPr lang="es-ES" sz="1400" dirty="0">
                          <a:latin typeface="Century Gothic" panose="020B0502020202020204" pitchFamily="34" charset="0"/>
                        </a:rPr>
                        <a:t>Suspensión N° 2</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13/01/2025</a:t>
                      </a:r>
                      <a:endParaRPr lang="es-CO" sz="1400" dirty="0">
                        <a:latin typeface="Century Gothic" panose="020B0502020202020204" pitchFamily="34" charset="0"/>
                      </a:endParaRPr>
                    </a:p>
                  </a:txBody>
                  <a:tcPr/>
                </a:tc>
                <a:extLst>
                  <a:ext uri="{0D108BD9-81ED-4DB2-BD59-A6C34878D82A}">
                    <a16:rowId xmlns:a16="http://schemas.microsoft.com/office/drawing/2014/main" val="894529978"/>
                  </a:ext>
                </a:extLst>
              </a:tr>
              <a:tr h="298037">
                <a:tc>
                  <a:txBody>
                    <a:bodyPr/>
                    <a:lstStyle/>
                    <a:p>
                      <a:r>
                        <a:rPr lang="es-ES" sz="1400" dirty="0">
                          <a:latin typeface="Century Gothic" panose="020B0502020202020204" pitchFamily="34" charset="0"/>
                        </a:rPr>
                        <a:t>Reinicio N° 2</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13/02/2025</a:t>
                      </a:r>
                      <a:endParaRPr lang="es-CO" sz="1400" dirty="0">
                        <a:latin typeface="Century Gothic" panose="020B0502020202020204" pitchFamily="34" charset="0"/>
                      </a:endParaRPr>
                    </a:p>
                  </a:txBody>
                  <a:tcPr/>
                </a:tc>
                <a:extLst>
                  <a:ext uri="{0D108BD9-81ED-4DB2-BD59-A6C34878D82A}">
                    <a16:rowId xmlns:a16="http://schemas.microsoft.com/office/drawing/2014/main" val="82463295"/>
                  </a:ext>
                </a:extLst>
              </a:tr>
              <a:tr h="298037">
                <a:tc>
                  <a:txBody>
                    <a:bodyPr/>
                    <a:lstStyle/>
                    <a:p>
                      <a:r>
                        <a:rPr lang="es-ES" sz="1400" dirty="0">
                          <a:latin typeface="Century Gothic" panose="020B0502020202020204" pitchFamily="34" charset="0"/>
                        </a:rPr>
                        <a:t>Prórroga N° 1</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4 Meses</a:t>
                      </a:r>
                      <a:endParaRPr lang="es-CO" sz="1400" dirty="0">
                        <a:latin typeface="Century Gothic" panose="020B0502020202020204" pitchFamily="34" charset="0"/>
                      </a:endParaRPr>
                    </a:p>
                  </a:txBody>
                  <a:tcPr/>
                </a:tc>
                <a:extLst>
                  <a:ext uri="{0D108BD9-81ED-4DB2-BD59-A6C34878D82A}">
                    <a16:rowId xmlns:a16="http://schemas.microsoft.com/office/drawing/2014/main" val="870069168"/>
                  </a:ext>
                </a:extLst>
              </a:tr>
              <a:tr h="298037">
                <a:tc>
                  <a:txBody>
                    <a:bodyPr/>
                    <a:lstStyle/>
                    <a:p>
                      <a:r>
                        <a:rPr lang="es-ES" sz="1400" dirty="0">
                          <a:latin typeface="Century Gothic" panose="020B0502020202020204" pitchFamily="34" charset="0"/>
                        </a:rPr>
                        <a:t>Prórroga N° 2</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3 Meses</a:t>
                      </a:r>
                      <a:endParaRPr lang="es-CO" sz="1400" dirty="0">
                        <a:latin typeface="Century Gothic" panose="020B0502020202020204" pitchFamily="34" charset="0"/>
                      </a:endParaRPr>
                    </a:p>
                  </a:txBody>
                  <a:tcPr/>
                </a:tc>
                <a:extLst>
                  <a:ext uri="{0D108BD9-81ED-4DB2-BD59-A6C34878D82A}">
                    <a16:rowId xmlns:a16="http://schemas.microsoft.com/office/drawing/2014/main" val="2103595296"/>
                  </a:ext>
                </a:extLst>
              </a:tr>
            </a:tbl>
          </a:graphicData>
        </a:graphic>
      </p:graphicFrame>
      <p:sp>
        <p:nvSpPr>
          <p:cNvPr id="8" name="CuadroTexto 7">
            <a:extLst>
              <a:ext uri="{FF2B5EF4-FFF2-40B4-BE49-F238E27FC236}">
                <a16:creationId xmlns:a16="http://schemas.microsoft.com/office/drawing/2014/main" id="{6429BA23-7E32-E87E-858F-6DCF668AE2A7}"/>
              </a:ext>
            </a:extLst>
          </p:cNvPr>
          <p:cNvSpPr txBox="1"/>
          <p:nvPr/>
        </p:nvSpPr>
        <p:spPr>
          <a:xfrm>
            <a:off x="5606627" y="2409364"/>
            <a:ext cx="5728848" cy="307777"/>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Seguimiento contractual:</a:t>
            </a:r>
            <a:endParaRPr lang="es-CO" sz="1300" i="1" dirty="0">
              <a:cs typeface="Arial" panose="020B0604020202020204" pitchFamily="34" charset="0"/>
            </a:endParaRPr>
          </a:p>
        </p:txBody>
      </p:sp>
    </p:spTree>
    <p:extLst>
      <p:ext uri="{BB962C8B-B14F-4D97-AF65-F5344CB8AC3E}">
        <p14:creationId xmlns:p14="http://schemas.microsoft.com/office/powerpoint/2010/main" val="860329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20151" y="347036"/>
            <a:ext cx="4477508"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3762 de 2024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extLst>
              <p:ext uri="{D42A27DB-BD31-4B8C-83A1-F6EECF244321}">
                <p14:modId xmlns:p14="http://schemas.microsoft.com/office/powerpoint/2010/main" val="1687025274"/>
              </p:ext>
            </p:extLst>
          </p:nvPr>
        </p:nvGraphicFramePr>
        <p:xfrm>
          <a:off x="1067375" y="2233176"/>
          <a:ext cx="4513610" cy="2366303"/>
        </p:xfrm>
        <a:graphic>
          <a:graphicData uri="http://schemas.openxmlformats.org/drawingml/2006/table">
            <a:tbl>
              <a:tblPr firstRow="1" bandRow="1">
                <a:tableStyleId>{3B4B98B0-60AC-42C2-AFA5-B58CD77FA1E5}</a:tableStyleId>
              </a:tblPr>
              <a:tblGrid>
                <a:gridCol w="1787373">
                  <a:extLst>
                    <a:ext uri="{9D8B030D-6E8A-4147-A177-3AD203B41FA5}">
                      <a16:colId xmlns:a16="http://schemas.microsoft.com/office/drawing/2014/main" val="3386221600"/>
                    </a:ext>
                  </a:extLst>
                </a:gridCol>
                <a:gridCol w="2726237">
                  <a:extLst>
                    <a:ext uri="{9D8B030D-6E8A-4147-A177-3AD203B41FA5}">
                      <a16:colId xmlns:a16="http://schemas.microsoft.com/office/drawing/2014/main" val="3023588219"/>
                    </a:ext>
                  </a:extLst>
                </a:gridCol>
              </a:tblGrid>
              <a:tr h="431698">
                <a:tc>
                  <a:txBody>
                    <a:bodyPr/>
                    <a:lstStyle/>
                    <a:p>
                      <a:r>
                        <a:rPr lang="es-CO" sz="1400" b="1" dirty="0">
                          <a:latin typeface="Century Gothic" panose="020B0502020202020204" pitchFamily="34" charset="0"/>
                        </a:rPr>
                        <a:t>Valor Inicial</a:t>
                      </a:r>
                    </a:p>
                  </a:txBody>
                  <a:tcPr anchor="ctr"/>
                </a:tc>
                <a:tc>
                  <a:txBody>
                    <a:bodyPr/>
                    <a:lstStyle/>
                    <a:p>
                      <a:r>
                        <a:rPr lang="es-CO" sz="1400" b="0" dirty="0">
                          <a:latin typeface="Century Gothic" panose="020B0502020202020204" pitchFamily="34" charset="0"/>
                        </a:rPr>
                        <a:t>$ 1.903.935.257,00</a:t>
                      </a:r>
                    </a:p>
                  </a:txBody>
                  <a:tcPr anchor="ctr"/>
                </a:tc>
                <a:extLst>
                  <a:ext uri="{0D108BD9-81ED-4DB2-BD59-A6C34878D82A}">
                    <a16:rowId xmlns:a16="http://schemas.microsoft.com/office/drawing/2014/main" val="3799243388"/>
                  </a:ext>
                </a:extLst>
              </a:tr>
              <a:tr h="431698">
                <a:tc>
                  <a:txBody>
                    <a:bodyPr/>
                    <a:lstStyle/>
                    <a:p>
                      <a:r>
                        <a:rPr lang="es-ES" sz="1400" b="1" dirty="0">
                          <a:latin typeface="Century Gothic" panose="020B0502020202020204" pitchFamily="34" charset="0"/>
                        </a:rPr>
                        <a:t>Valor con Adición</a:t>
                      </a:r>
                      <a:endParaRPr lang="es-CO" sz="1400" b="1" dirty="0">
                        <a:latin typeface="Century Gothic" panose="020B0502020202020204" pitchFamily="34" charset="0"/>
                      </a:endParaRPr>
                    </a:p>
                  </a:txBody>
                  <a:tcPr anchor="ctr"/>
                </a:tc>
                <a:tc>
                  <a:txBody>
                    <a:bodyPr/>
                    <a:lstStyle/>
                    <a:p>
                      <a:r>
                        <a:rPr lang="es-CO" sz="1400" b="0" dirty="0">
                          <a:latin typeface="Century Gothic" panose="020B0502020202020204" pitchFamily="34" charset="0"/>
                        </a:rPr>
                        <a:t>$ 2.639.346.340,36</a:t>
                      </a:r>
                    </a:p>
                  </a:txBody>
                  <a:tcPr anchor="ctr"/>
                </a:tc>
                <a:extLst>
                  <a:ext uri="{0D108BD9-81ED-4DB2-BD59-A6C34878D82A}">
                    <a16:rowId xmlns:a16="http://schemas.microsoft.com/office/drawing/2014/main" val="2365604887"/>
                  </a:ext>
                </a:extLst>
              </a:tr>
              <a:tr h="433893">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07 de Noviembre de 2024</a:t>
                      </a:r>
                    </a:p>
                  </a:txBody>
                  <a:tcPr anchor="ctr"/>
                </a:tc>
                <a:extLst>
                  <a:ext uri="{0D108BD9-81ED-4DB2-BD59-A6C34878D82A}">
                    <a16:rowId xmlns:a16="http://schemas.microsoft.com/office/drawing/2014/main" val="4084991408"/>
                  </a:ext>
                </a:extLst>
              </a:tr>
              <a:tr h="511249">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07 de Septiembre de 2025</a:t>
                      </a:r>
                    </a:p>
                  </a:txBody>
                  <a:tcPr anchor="ctr"/>
                </a:tc>
                <a:extLst>
                  <a:ext uri="{0D108BD9-81ED-4DB2-BD59-A6C34878D82A}">
                    <a16:rowId xmlns:a16="http://schemas.microsoft.com/office/drawing/2014/main" val="2460182974"/>
                  </a:ext>
                </a:extLst>
              </a:tr>
              <a:tr h="550854">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893" y="5809386"/>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7" y="932330"/>
            <a:ext cx="10751846" cy="104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dirty="0">
                <a:solidFill>
                  <a:schemeClr val="tx1"/>
                </a:solidFill>
                <a:latin typeface="Century Gothic" panose="020B0502020202020204" pitchFamily="34" charset="0"/>
                <a:cs typeface="Arial" panose="020B0604020202020204" pitchFamily="34" charset="0"/>
              </a:rPr>
              <a:t>Aunar Esfuerzos Entre El Departamento De Boyacá Y La Alianza Societaria Y De Desarrollo Empresarial De Boyacá Para El Mantenimiento De La Vía Código 55BY04 </a:t>
            </a:r>
            <a:r>
              <a:rPr lang="es-ES" b="1" dirty="0">
                <a:solidFill>
                  <a:schemeClr val="tx1"/>
                </a:solidFill>
                <a:latin typeface="Century Gothic" panose="020B0502020202020204" pitchFamily="34" charset="0"/>
                <a:cs typeface="Arial" panose="020B0604020202020204" pitchFamily="34" charset="0"/>
              </a:rPr>
              <a:t>Puente De Boyacá – Samacá – El Infierno</a:t>
            </a:r>
            <a:r>
              <a:rPr lang="es-ES" dirty="0">
                <a:solidFill>
                  <a:schemeClr val="tx1"/>
                </a:solidFill>
                <a:latin typeface="Century Gothic" panose="020B0502020202020204" pitchFamily="34" charset="0"/>
                <a:cs typeface="Arial" panose="020B0604020202020204" pitchFamily="34" charset="0"/>
              </a:rPr>
              <a:t> (Cruce Ruta 60), En El Departamento De Boyacá.</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nvGraphicFramePr>
        <p:xfrm>
          <a:off x="6387586" y="4848890"/>
          <a:ext cx="4570964" cy="954109"/>
        </p:xfrm>
        <a:graphic>
          <a:graphicData uri="http://schemas.openxmlformats.org/drawingml/2006/table">
            <a:tbl>
              <a:tblPr firstRow="1" firstCol="1" bandRow="1">
                <a:tableStyleId>{5DA37D80-6434-44D0-A028-1B22A696006F}</a:tableStyleId>
              </a:tblPr>
              <a:tblGrid>
                <a:gridCol w="1519344">
                  <a:extLst>
                    <a:ext uri="{9D8B030D-6E8A-4147-A177-3AD203B41FA5}">
                      <a16:colId xmlns:a16="http://schemas.microsoft.com/office/drawing/2014/main" val="972220750"/>
                    </a:ext>
                  </a:extLst>
                </a:gridCol>
                <a:gridCol w="1532276">
                  <a:extLst>
                    <a:ext uri="{9D8B030D-6E8A-4147-A177-3AD203B41FA5}">
                      <a16:colId xmlns:a16="http://schemas.microsoft.com/office/drawing/2014/main" val="4068566739"/>
                    </a:ext>
                  </a:extLst>
                </a:gridCol>
                <a:gridCol w="1519344">
                  <a:extLst>
                    <a:ext uri="{9D8B030D-6E8A-4147-A177-3AD203B41FA5}">
                      <a16:colId xmlns:a16="http://schemas.microsoft.com/office/drawing/2014/main" val="3849487016"/>
                    </a:ext>
                  </a:extLst>
                </a:gridCol>
              </a:tblGrid>
              <a:tr h="397699">
                <a:tc>
                  <a:txBody>
                    <a:bodyPr/>
                    <a:lstStyle/>
                    <a:p>
                      <a:pPr algn="ctr">
                        <a:lnSpc>
                          <a:spcPct val="107000"/>
                        </a:lnSpc>
                      </a:pPr>
                      <a:r>
                        <a:rPr lang="es-MX" sz="1200" dirty="0">
                          <a:effectLst/>
                        </a:rPr>
                        <a:t>GIRO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200" dirty="0">
                          <a:effectLst/>
                        </a:rPr>
                        <a:t>VALOR RECIBIDO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200" dirty="0">
                          <a:effectLst/>
                        </a:rPr>
                        <a:t>SALDO POR EJECUTAR</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949472305"/>
                  </a:ext>
                </a:extLst>
              </a:tr>
              <a:tr h="278205">
                <a:tc>
                  <a:txBody>
                    <a:bodyPr/>
                    <a:lstStyle/>
                    <a:p>
                      <a:pPr algn="ctr">
                        <a:lnSpc>
                          <a:spcPct val="107000"/>
                        </a:lnSpc>
                      </a:pPr>
                      <a:r>
                        <a:rPr lang="es-CO" sz="1200" dirty="0">
                          <a:effectLst/>
                        </a:rPr>
                        <a:t>ANTICIPO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CO" sz="1200" dirty="0">
                          <a:effectLst/>
                        </a:rPr>
                        <a:t>$ 812.448.778,17</a:t>
                      </a:r>
                      <a:endParaRPr lang="es-ES" sz="1200" dirty="0"/>
                    </a:p>
                  </a:txBody>
                  <a:tcPr marL="44450" marR="44450" marT="0" marB="0" anchor="ctr"/>
                </a:tc>
                <a:tc>
                  <a:txBody>
                    <a:bodyPr/>
                    <a:lstStyle/>
                    <a:p>
                      <a:pPr marL="0" algn="ctr" defTabSz="914400" rtl="0" eaLnBrk="1" latinLnBrk="0" hangingPunct="1"/>
                      <a:r>
                        <a:rPr lang="es-ES" sz="1200" kern="1200" dirty="0">
                          <a:solidFill>
                            <a:schemeClr val="tx1"/>
                          </a:solidFill>
                          <a:effectLst/>
                          <a:latin typeface="+mn-lt"/>
                          <a:ea typeface="+mn-ea"/>
                          <a:cs typeface="+mn-cs"/>
                        </a:rPr>
                        <a:t>$ 1.826.897.562,19</a:t>
                      </a:r>
                    </a:p>
                  </a:txBody>
                  <a:tcPr marL="44450" marR="44450" marT="0" marB="0" anchor="ctr"/>
                </a:tc>
                <a:extLst>
                  <a:ext uri="{0D108BD9-81ED-4DB2-BD59-A6C34878D82A}">
                    <a16:rowId xmlns:a16="http://schemas.microsoft.com/office/drawing/2014/main" val="553412911"/>
                  </a:ext>
                </a:extLst>
              </a:tr>
              <a:tr h="278205">
                <a:tc>
                  <a:txBody>
                    <a:bodyPr/>
                    <a:lstStyle/>
                    <a:p>
                      <a:pPr algn="ctr">
                        <a:lnSpc>
                          <a:spcPct val="107000"/>
                        </a:lnSpc>
                      </a:pPr>
                      <a:r>
                        <a:rPr lang="es-ES" sz="1200" dirty="0">
                          <a:effectLst/>
                          <a:latin typeface="+mn-lt"/>
                          <a:ea typeface="Bitstream Vera Sans"/>
                          <a:cs typeface="Times New Roman" panose="02020603050405020304" pitchFamily="18" charset="0"/>
                        </a:rPr>
                        <a:t>PARCIAL N° 1</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ES" sz="1200" dirty="0"/>
                        <a:t>$ 601.944.077,00</a:t>
                      </a:r>
                    </a:p>
                  </a:txBody>
                  <a:tcPr marL="44450" marR="44450" marT="0" marB="0" anchor="ctr"/>
                </a:tc>
                <a:tc>
                  <a:txBody>
                    <a:bodyPr/>
                    <a:lstStyle/>
                    <a:p>
                      <a:pPr marL="0" algn="ctr" defTabSz="914400" rtl="0" eaLnBrk="1" latinLnBrk="0" hangingPunct="1"/>
                      <a:r>
                        <a:rPr lang="es-ES" sz="1200" kern="1200" dirty="0">
                          <a:solidFill>
                            <a:schemeClr val="tx1"/>
                          </a:solidFill>
                          <a:effectLst/>
                          <a:latin typeface="+mn-lt"/>
                          <a:ea typeface="+mn-ea"/>
                          <a:cs typeface="+mn-cs"/>
                        </a:rPr>
                        <a:t>$ 1.525.925.523,69</a:t>
                      </a:r>
                    </a:p>
                  </a:txBody>
                  <a:tcPr marL="44450" marR="44450" marT="0" marB="0" anchor="ctr"/>
                </a:tc>
                <a:extLst>
                  <a:ext uri="{0D108BD9-81ED-4DB2-BD59-A6C34878D82A}">
                    <a16:rowId xmlns:a16="http://schemas.microsoft.com/office/drawing/2014/main" val="1253508409"/>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908311" y="4855279"/>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71,13%</a:t>
            </a:r>
          </a:p>
          <a:p>
            <a:pPr algn="ctr"/>
            <a:r>
              <a:rPr lang="es-ES" sz="1400" dirty="0">
                <a:latin typeface="Century Gothic" panose="020B0502020202020204" pitchFamily="34" charset="0"/>
                <a:cs typeface="Arial" panose="020B0604020202020204" pitchFamily="34" charset="0"/>
              </a:rPr>
              <a:t>Ejecución presupuestal (Inc. Adición) : </a:t>
            </a:r>
            <a:r>
              <a:rPr lang="es-CO" sz="1400" dirty="0">
                <a:latin typeface="Century Gothic" panose="020B0502020202020204" pitchFamily="34" charset="0"/>
                <a:cs typeface="Arial" panose="020B0604020202020204" pitchFamily="34" charset="0"/>
              </a:rPr>
              <a:t>42,19</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90320586-42C9-A0DF-E1D2-6A9E080F679A}"/>
              </a:ext>
            </a:extLst>
          </p:cNvPr>
          <p:cNvGraphicFramePr>
            <a:graphicFrameLocks noGrp="1"/>
          </p:cNvGraphicFramePr>
          <p:nvPr/>
        </p:nvGraphicFramePr>
        <p:xfrm>
          <a:off x="6966961" y="2628432"/>
          <a:ext cx="3412214" cy="2133600"/>
        </p:xfrm>
        <a:graphic>
          <a:graphicData uri="http://schemas.openxmlformats.org/drawingml/2006/table">
            <a:tbl>
              <a:tblPr firstRow="1" bandRow="1">
                <a:tableStyleId>{5C22544A-7EE6-4342-B048-85BDC9FD1C3A}</a:tableStyleId>
              </a:tblPr>
              <a:tblGrid>
                <a:gridCol w="1706107">
                  <a:extLst>
                    <a:ext uri="{9D8B030D-6E8A-4147-A177-3AD203B41FA5}">
                      <a16:colId xmlns:a16="http://schemas.microsoft.com/office/drawing/2014/main" val="2676599256"/>
                    </a:ext>
                  </a:extLst>
                </a:gridCol>
                <a:gridCol w="1706107">
                  <a:extLst>
                    <a:ext uri="{9D8B030D-6E8A-4147-A177-3AD203B41FA5}">
                      <a16:colId xmlns:a16="http://schemas.microsoft.com/office/drawing/2014/main" val="3772249711"/>
                    </a:ext>
                  </a:extLst>
                </a:gridCol>
              </a:tblGrid>
              <a:tr h="292695">
                <a:tc>
                  <a:txBody>
                    <a:bodyPr/>
                    <a:lstStyle/>
                    <a:p>
                      <a:pPr algn="ctr"/>
                      <a:r>
                        <a:rPr lang="es-ES" sz="1400" dirty="0">
                          <a:latin typeface="Century Gothic" panose="020B0502020202020204" pitchFamily="34" charset="0"/>
                        </a:rPr>
                        <a:t>ACTA</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DETALLES</a:t>
                      </a:r>
                      <a:endParaRPr lang="es-CO" sz="1400" dirty="0">
                        <a:latin typeface="Century Gothic" panose="020B0502020202020204" pitchFamily="34" charset="0"/>
                      </a:endParaRPr>
                    </a:p>
                  </a:txBody>
                  <a:tcPr/>
                </a:tc>
                <a:extLst>
                  <a:ext uri="{0D108BD9-81ED-4DB2-BD59-A6C34878D82A}">
                    <a16:rowId xmlns:a16="http://schemas.microsoft.com/office/drawing/2014/main" val="2141740044"/>
                  </a:ext>
                </a:extLst>
              </a:tr>
              <a:tr h="292695">
                <a:tc>
                  <a:txBody>
                    <a:bodyPr/>
                    <a:lstStyle/>
                    <a:p>
                      <a:r>
                        <a:rPr lang="es-ES" sz="1400" dirty="0">
                          <a:latin typeface="Century Gothic" panose="020B0502020202020204" pitchFamily="34" charset="0"/>
                        </a:rPr>
                        <a:t>Suspensión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20/12/2024</a:t>
                      </a:r>
                      <a:endParaRPr lang="es-CO" sz="1400" dirty="0">
                        <a:latin typeface="Century Gothic" panose="020B0502020202020204" pitchFamily="34" charset="0"/>
                      </a:endParaRPr>
                    </a:p>
                  </a:txBody>
                  <a:tcPr/>
                </a:tc>
                <a:extLst>
                  <a:ext uri="{0D108BD9-81ED-4DB2-BD59-A6C34878D82A}">
                    <a16:rowId xmlns:a16="http://schemas.microsoft.com/office/drawing/2014/main" val="4212904692"/>
                  </a:ext>
                </a:extLst>
              </a:tr>
              <a:tr h="292695">
                <a:tc>
                  <a:txBody>
                    <a:bodyPr/>
                    <a:lstStyle/>
                    <a:p>
                      <a:r>
                        <a:rPr lang="es-ES" sz="1400" dirty="0">
                          <a:latin typeface="Century Gothic" panose="020B0502020202020204" pitchFamily="34" charset="0"/>
                        </a:rPr>
                        <a:t>Reinicio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13/01/2025</a:t>
                      </a:r>
                      <a:endParaRPr lang="es-CO" sz="1400" dirty="0">
                        <a:latin typeface="Century Gothic" panose="020B0502020202020204" pitchFamily="34" charset="0"/>
                      </a:endParaRPr>
                    </a:p>
                  </a:txBody>
                  <a:tcPr/>
                </a:tc>
                <a:extLst>
                  <a:ext uri="{0D108BD9-81ED-4DB2-BD59-A6C34878D82A}">
                    <a16:rowId xmlns:a16="http://schemas.microsoft.com/office/drawing/2014/main" val="1229033740"/>
                  </a:ext>
                </a:extLst>
              </a:tr>
              <a:tr h="292695">
                <a:tc>
                  <a:txBody>
                    <a:bodyPr/>
                    <a:lstStyle/>
                    <a:p>
                      <a:r>
                        <a:rPr lang="es-ES" sz="1400" dirty="0">
                          <a:latin typeface="Century Gothic" panose="020B0502020202020204" pitchFamily="34" charset="0"/>
                        </a:rPr>
                        <a:t>Prórroga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3 Meses</a:t>
                      </a:r>
                      <a:endParaRPr lang="es-CO" sz="1400" dirty="0">
                        <a:latin typeface="Century Gothic" panose="020B0502020202020204" pitchFamily="34" charset="0"/>
                      </a:endParaRPr>
                    </a:p>
                  </a:txBody>
                  <a:tcPr/>
                </a:tc>
                <a:extLst>
                  <a:ext uri="{0D108BD9-81ED-4DB2-BD59-A6C34878D82A}">
                    <a16:rowId xmlns:a16="http://schemas.microsoft.com/office/drawing/2014/main" val="3016115102"/>
                  </a:ext>
                </a:extLst>
              </a:tr>
              <a:tr h="292695">
                <a:tc>
                  <a:txBody>
                    <a:bodyPr/>
                    <a:lstStyle/>
                    <a:p>
                      <a:r>
                        <a:rPr lang="es-ES" sz="1400" dirty="0">
                          <a:latin typeface="Century Gothic" panose="020B0502020202020204" pitchFamily="34" charset="0"/>
                        </a:rPr>
                        <a:t>Suspensión N° 2</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11/04/2025</a:t>
                      </a:r>
                      <a:endParaRPr lang="es-CO" sz="1400" dirty="0">
                        <a:latin typeface="Century Gothic" panose="020B0502020202020204" pitchFamily="34" charset="0"/>
                      </a:endParaRPr>
                    </a:p>
                  </a:txBody>
                  <a:tcPr/>
                </a:tc>
                <a:extLst>
                  <a:ext uri="{0D108BD9-81ED-4DB2-BD59-A6C34878D82A}">
                    <a16:rowId xmlns:a16="http://schemas.microsoft.com/office/drawing/2014/main" val="894529978"/>
                  </a:ext>
                </a:extLst>
              </a:tr>
              <a:tr h="292695">
                <a:tc>
                  <a:txBody>
                    <a:bodyPr/>
                    <a:lstStyle/>
                    <a:p>
                      <a:r>
                        <a:rPr lang="es-ES" sz="1400" dirty="0">
                          <a:latin typeface="Century Gothic" panose="020B0502020202020204" pitchFamily="34" charset="0"/>
                        </a:rPr>
                        <a:t>Reinicio N°  2</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20/05/2025</a:t>
                      </a:r>
                      <a:endParaRPr lang="es-CO" sz="1400" dirty="0">
                        <a:latin typeface="Century Gothic" panose="020B0502020202020204" pitchFamily="34" charset="0"/>
                      </a:endParaRPr>
                    </a:p>
                  </a:txBody>
                  <a:tcPr/>
                </a:tc>
                <a:extLst>
                  <a:ext uri="{0D108BD9-81ED-4DB2-BD59-A6C34878D82A}">
                    <a16:rowId xmlns:a16="http://schemas.microsoft.com/office/drawing/2014/main" val="82463295"/>
                  </a:ext>
                </a:extLst>
              </a:tr>
              <a:tr h="292695">
                <a:tc>
                  <a:txBody>
                    <a:bodyPr/>
                    <a:lstStyle/>
                    <a:p>
                      <a:r>
                        <a:rPr lang="es-ES" sz="1400" dirty="0">
                          <a:latin typeface="Century Gothic" panose="020B0502020202020204" pitchFamily="34" charset="0"/>
                        </a:rPr>
                        <a:t>Prórroga N°  2</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 Meses</a:t>
                      </a:r>
                      <a:endParaRPr lang="es-CO" sz="1400" dirty="0">
                        <a:latin typeface="Century Gothic" panose="020B0502020202020204" pitchFamily="34" charset="0"/>
                      </a:endParaRPr>
                    </a:p>
                  </a:txBody>
                  <a:tcPr/>
                </a:tc>
                <a:extLst>
                  <a:ext uri="{0D108BD9-81ED-4DB2-BD59-A6C34878D82A}">
                    <a16:rowId xmlns:a16="http://schemas.microsoft.com/office/drawing/2014/main" val="4213261577"/>
                  </a:ext>
                </a:extLst>
              </a:tr>
            </a:tbl>
          </a:graphicData>
        </a:graphic>
      </p:graphicFrame>
      <p:sp>
        <p:nvSpPr>
          <p:cNvPr id="8" name="CuadroTexto 7">
            <a:extLst>
              <a:ext uri="{FF2B5EF4-FFF2-40B4-BE49-F238E27FC236}">
                <a16:creationId xmlns:a16="http://schemas.microsoft.com/office/drawing/2014/main" id="{12348A21-5BC6-B988-F621-4D05CEC3FCED}"/>
              </a:ext>
            </a:extLst>
          </p:cNvPr>
          <p:cNvSpPr txBox="1"/>
          <p:nvPr/>
        </p:nvSpPr>
        <p:spPr>
          <a:xfrm>
            <a:off x="5945315" y="2254482"/>
            <a:ext cx="5728848" cy="307777"/>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Seguimiento contractual:</a:t>
            </a:r>
            <a:endParaRPr lang="es-CO" sz="1300" i="1" dirty="0">
              <a:cs typeface="Arial" panose="020B0604020202020204" pitchFamily="34" charset="0"/>
            </a:endParaRPr>
          </a:p>
        </p:txBody>
      </p:sp>
    </p:spTree>
    <p:extLst>
      <p:ext uri="{BB962C8B-B14F-4D97-AF65-F5344CB8AC3E}">
        <p14:creationId xmlns:p14="http://schemas.microsoft.com/office/powerpoint/2010/main" val="3407755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20151" y="347036"/>
            <a:ext cx="4477508"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4773 de 2024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1240203" y="2510536"/>
          <a:ext cx="4513610" cy="1934605"/>
        </p:xfrm>
        <a:graphic>
          <a:graphicData uri="http://schemas.openxmlformats.org/drawingml/2006/table">
            <a:tbl>
              <a:tblPr firstRow="1" bandRow="1">
                <a:tableStyleId>{3B4B98B0-60AC-42C2-AFA5-B58CD77FA1E5}</a:tableStyleId>
              </a:tblPr>
              <a:tblGrid>
                <a:gridCol w="1787373">
                  <a:extLst>
                    <a:ext uri="{9D8B030D-6E8A-4147-A177-3AD203B41FA5}">
                      <a16:colId xmlns:a16="http://schemas.microsoft.com/office/drawing/2014/main" val="3386221600"/>
                    </a:ext>
                  </a:extLst>
                </a:gridCol>
                <a:gridCol w="2726237">
                  <a:extLst>
                    <a:ext uri="{9D8B030D-6E8A-4147-A177-3AD203B41FA5}">
                      <a16:colId xmlns:a16="http://schemas.microsoft.com/office/drawing/2014/main" val="3023588219"/>
                    </a:ext>
                  </a:extLst>
                </a:gridCol>
              </a:tblGrid>
              <a:tr h="431698">
                <a:tc>
                  <a:txBody>
                    <a:bodyPr/>
                    <a:lstStyle/>
                    <a:p>
                      <a:r>
                        <a:rPr lang="es-CO" sz="1400" b="1" dirty="0">
                          <a:latin typeface="Century Gothic" panose="020B0502020202020204" pitchFamily="34" charset="0"/>
                        </a:rPr>
                        <a:t>Valor Inicial</a:t>
                      </a:r>
                    </a:p>
                  </a:txBody>
                  <a:tcPr anchor="ctr"/>
                </a:tc>
                <a:tc>
                  <a:txBody>
                    <a:bodyPr/>
                    <a:lstStyle/>
                    <a:p>
                      <a:r>
                        <a:rPr lang="es-CO" sz="1400" b="0" dirty="0">
                          <a:latin typeface="Century Gothic" panose="020B0502020202020204" pitchFamily="34" charset="0"/>
                        </a:rPr>
                        <a:t>$ 3.206.015.759,47</a:t>
                      </a:r>
                    </a:p>
                  </a:txBody>
                  <a:tcPr anchor="ctr"/>
                </a:tc>
                <a:extLst>
                  <a:ext uri="{0D108BD9-81ED-4DB2-BD59-A6C34878D82A}">
                    <a16:rowId xmlns:a16="http://schemas.microsoft.com/office/drawing/2014/main" val="3799243388"/>
                  </a:ext>
                </a:extLst>
              </a:tr>
              <a:tr h="433893">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4084991408"/>
                  </a:ext>
                </a:extLst>
              </a:tr>
              <a:tr h="511249">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12 de Julio de 2025</a:t>
                      </a:r>
                    </a:p>
                  </a:txBody>
                  <a:tcPr anchor="ctr"/>
                </a:tc>
                <a:extLst>
                  <a:ext uri="{0D108BD9-81ED-4DB2-BD59-A6C34878D82A}">
                    <a16:rowId xmlns:a16="http://schemas.microsoft.com/office/drawing/2014/main" val="2460182974"/>
                  </a:ext>
                </a:extLst>
              </a:tr>
              <a:tr h="550854">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893" y="5809386"/>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7" y="932330"/>
            <a:ext cx="10751846" cy="12656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sz="1600" dirty="0">
                <a:solidFill>
                  <a:schemeClr val="tx1"/>
                </a:solidFill>
                <a:latin typeface="Century Gothic" panose="020B0502020202020204" pitchFamily="34" charset="0"/>
                <a:cs typeface="Arial" panose="020B0604020202020204" pitchFamily="34" charset="0"/>
              </a:rPr>
              <a:t>Aunar Esfuerzos Entre El Departamento De Boyacá Y Tierrasua SAS Para La Ejecución Del </a:t>
            </a:r>
            <a:r>
              <a:rPr lang="es-ES" sz="1600" b="1" dirty="0">
                <a:solidFill>
                  <a:schemeClr val="tx1"/>
                </a:solidFill>
                <a:latin typeface="Century Gothic" panose="020B0502020202020204" pitchFamily="34" charset="0"/>
                <a:cs typeface="Arial" panose="020B0604020202020204" pitchFamily="34" charset="0"/>
              </a:rPr>
              <a:t>Mantenimiento Del Corredor Vial </a:t>
            </a:r>
            <a:r>
              <a:rPr lang="es-ES" sz="1600" dirty="0">
                <a:solidFill>
                  <a:schemeClr val="tx1"/>
                </a:solidFill>
                <a:latin typeface="Century Gothic" panose="020B0502020202020204" pitchFamily="34" charset="0"/>
                <a:cs typeface="Arial" panose="020B0604020202020204" pitchFamily="34" charset="0"/>
              </a:rPr>
              <a:t>Con Código 60bya Sector </a:t>
            </a:r>
            <a:r>
              <a:rPr lang="es-ES" sz="1600" b="1" dirty="0">
                <a:solidFill>
                  <a:schemeClr val="tx1"/>
                </a:solidFill>
                <a:latin typeface="Century Gothic" panose="020B0502020202020204" pitchFamily="34" charset="0"/>
                <a:cs typeface="Arial" panose="020B0604020202020204" pitchFamily="34" charset="0"/>
              </a:rPr>
              <a:t>Villa De Leiva – El Muelle Y El Corredor Con Código 62by01 Denominado El Muelle – Santa Sofia – Moniquirá</a:t>
            </a:r>
            <a:r>
              <a:rPr lang="es-ES" sz="1600" dirty="0">
                <a:solidFill>
                  <a:schemeClr val="tx1"/>
                </a:solidFill>
                <a:latin typeface="Century Gothic" panose="020B0502020202020204" pitchFamily="34" charset="0"/>
                <a:cs typeface="Arial" panose="020B0604020202020204" pitchFamily="34" charset="0"/>
              </a:rPr>
              <a:t>, En El Departamento De Boyacá Y Mantenimiento De La Vía Código 55GY03 Cruce Ruta 55 (Tierra Negra) - Jenesano, En El Departamento De Boyacá.</a:t>
            </a:r>
            <a:endParaRPr lang="es-MX" sz="1600"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extLst>
              <p:ext uri="{D42A27DB-BD31-4B8C-83A1-F6EECF244321}">
                <p14:modId xmlns:p14="http://schemas.microsoft.com/office/powerpoint/2010/main" val="1765326142"/>
              </p:ext>
            </p:extLst>
          </p:nvPr>
        </p:nvGraphicFramePr>
        <p:xfrm>
          <a:off x="6773486" y="4362525"/>
          <a:ext cx="4302776" cy="787840"/>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300276">
                <a:tc>
                  <a:txBody>
                    <a:bodyPr/>
                    <a:lstStyle/>
                    <a:p>
                      <a:pPr algn="ctr">
                        <a:lnSpc>
                          <a:spcPct val="107000"/>
                        </a:lnSpc>
                      </a:pPr>
                      <a:r>
                        <a:rPr lang="es-MX" sz="1200" dirty="0">
                          <a:effectLst/>
                        </a:rPr>
                        <a:t>GIRO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200" dirty="0">
                          <a:effectLst/>
                        </a:rPr>
                        <a:t>VALOR RECIBIDO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ES" sz="1200" dirty="0">
                          <a:effectLst/>
                          <a:latin typeface="+mn-lt"/>
                          <a:ea typeface="Bitstream Vera Sans"/>
                          <a:cs typeface="Times New Roman" panose="02020603050405020304" pitchFamily="18" charset="0"/>
                        </a:rPr>
                        <a:t>S</a:t>
                      </a:r>
                      <a:r>
                        <a:rPr lang="es-CO" sz="1200" dirty="0">
                          <a:effectLst/>
                          <a:latin typeface="+mn-lt"/>
                          <a:ea typeface="Bitstream Vera Sans"/>
                          <a:cs typeface="Times New Roman" panose="02020603050405020304" pitchFamily="18" charset="0"/>
                        </a:rPr>
                        <a:t>ALDO POR EJECUTAR</a:t>
                      </a:r>
                    </a:p>
                  </a:txBody>
                  <a:tcPr marL="44450" marR="44450" marT="0" marB="0" anchor="ctr"/>
                </a:tc>
                <a:extLst>
                  <a:ext uri="{0D108BD9-81ED-4DB2-BD59-A6C34878D82A}">
                    <a16:rowId xmlns:a16="http://schemas.microsoft.com/office/drawing/2014/main" val="949472305"/>
                  </a:ext>
                </a:extLst>
              </a:tr>
              <a:tr h="405062">
                <a:tc>
                  <a:txBody>
                    <a:bodyPr/>
                    <a:lstStyle/>
                    <a:p>
                      <a:pPr algn="ctr">
                        <a:lnSpc>
                          <a:spcPct val="107000"/>
                        </a:lnSpc>
                      </a:pPr>
                      <a:r>
                        <a:rPr lang="es-CO" sz="1200" dirty="0">
                          <a:effectLst/>
                        </a:rPr>
                        <a:t>ANTICIPO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CO" sz="1200" dirty="0">
                          <a:effectLst/>
                        </a:rPr>
                        <a:t>$ 1.603.007.879,74</a:t>
                      </a:r>
                      <a:endParaRPr lang="es-ES" sz="1200" dirty="0"/>
                    </a:p>
                  </a:txBody>
                  <a:tcPr marL="44450" marR="4445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$ 773.007.879,74</a:t>
                      </a:r>
                      <a:endParaRPr lang="es-ES" sz="1200" kern="1200" dirty="0">
                        <a:solidFill>
                          <a:schemeClr val="tx1"/>
                        </a:solidFill>
                        <a:effectLst/>
                        <a:latin typeface="+mn-lt"/>
                        <a:ea typeface="+mn-ea"/>
                        <a:cs typeface="+mn-cs"/>
                      </a:endParaRPr>
                    </a:p>
                  </a:txBody>
                  <a:tcPr marL="44450" marR="44450" marT="0" marB="0" anchor="ctr"/>
                </a:tc>
                <a:extLst>
                  <a:ext uri="{0D108BD9-81ED-4DB2-BD59-A6C34878D82A}">
                    <a16:rowId xmlns:a16="http://schemas.microsoft.com/office/drawing/2014/main" val="553412911"/>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1182848" y="4783877"/>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90,32%</a:t>
            </a:r>
          </a:p>
          <a:p>
            <a:pPr algn="ctr"/>
            <a:r>
              <a:rPr lang="es-ES" sz="1400" dirty="0">
                <a:latin typeface="Century Gothic" panose="020B0502020202020204" pitchFamily="34" charset="0"/>
                <a:cs typeface="Arial" panose="020B0604020202020204" pitchFamily="34" charset="0"/>
              </a:rPr>
              <a:t>Ejecución presupuestal (Inc. Adición) : 5</a:t>
            </a:r>
            <a:r>
              <a:rPr lang="es-CO" sz="1400" dirty="0">
                <a:latin typeface="Century Gothic" panose="020B0502020202020204" pitchFamily="34" charset="0"/>
                <a:cs typeface="Arial" panose="020B0604020202020204" pitchFamily="34" charset="0"/>
              </a:rPr>
              <a:t>0,00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90320586-42C9-A0DF-E1D2-6A9E080F679A}"/>
              </a:ext>
            </a:extLst>
          </p:cNvPr>
          <p:cNvGraphicFramePr>
            <a:graphicFrameLocks noGrp="1"/>
          </p:cNvGraphicFramePr>
          <p:nvPr/>
        </p:nvGraphicFramePr>
        <p:xfrm>
          <a:off x="7255791" y="3045824"/>
          <a:ext cx="3412214" cy="1067181"/>
        </p:xfrm>
        <a:graphic>
          <a:graphicData uri="http://schemas.openxmlformats.org/drawingml/2006/table">
            <a:tbl>
              <a:tblPr firstRow="1" bandRow="1">
                <a:tableStyleId>{5C22544A-7EE6-4342-B048-85BDC9FD1C3A}</a:tableStyleId>
              </a:tblPr>
              <a:tblGrid>
                <a:gridCol w="1706107">
                  <a:extLst>
                    <a:ext uri="{9D8B030D-6E8A-4147-A177-3AD203B41FA5}">
                      <a16:colId xmlns:a16="http://schemas.microsoft.com/office/drawing/2014/main" val="2676599256"/>
                    </a:ext>
                  </a:extLst>
                </a:gridCol>
                <a:gridCol w="1706107">
                  <a:extLst>
                    <a:ext uri="{9D8B030D-6E8A-4147-A177-3AD203B41FA5}">
                      <a16:colId xmlns:a16="http://schemas.microsoft.com/office/drawing/2014/main" val="3772249711"/>
                    </a:ext>
                  </a:extLst>
                </a:gridCol>
              </a:tblGrid>
              <a:tr h="0">
                <a:tc>
                  <a:txBody>
                    <a:bodyPr/>
                    <a:lstStyle/>
                    <a:p>
                      <a:pPr algn="ctr"/>
                      <a:r>
                        <a:rPr lang="es-ES" sz="1400" dirty="0">
                          <a:latin typeface="Century Gothic" panose="020B0502020202020204" pitchFamily="34" charset="0"/>
                        </a:rPr>
                        <a:t>ACTA</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DETALLES</a:t>
                      </a:r>
                      <a:endParaRPr lang="es-CO" sz="1400" dirty="0">
                        <a:latin typeface="Century Gothic" panose="020B0502020202020204" pitchFamily="34" charset="0"/>
                      </a:endParaRPr>
                    </a:p>
                  </a:txBody>
                  <a:tcPr/>
                </a:tc>
                <a:extLst>
                  <a:ext uri="{0D108BD9-81ED-4DB2-BD59-A6C34878D82A}">
                    <a16:rowId xmlns:a16="http://schemas.microsoft.com/office/drawing/2014/main" val="2141740044"/>
                  </a:ext>
                </a:extLst>
              </a:tr>
              <a:tr h="433199">
                <a:tc>
                  <a:txBody>
                    <a:bodyPr/>
                    <a:lstStyle/>
                    <a:p>
                      <a:r>
                        <a:rPr lang="es-ES" sz="1400" dirty="0">
                          <a:latin typeface="Century Gothic" panose="020B0502020202020204" pitchFamily="34" charset="0"/>
                        </a:rPr>
                        <a:t>Suspensión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31/12/2024</a:t>
                      </a:r>
                      <a:endParaRPr lang="es-CO" sz="1400" dirty="0">
                        <a:latin typeface="Century Gothic" panose="020B0502020202020204" pitchFamily="34" charset="0"/>
                      </a:endParaRPr>
                    </a:p>
                  </a:txBody>
                  <a:tcPr/>
                </a:tc>
                <a:extLst>
                  <a:ext uri="{0D108BD9-81ED-4DB2-BD59-A6C34878D82A}">
                    <a16:rowId xmlns:a16="http://schemas.microsoft.com/office/drawing/2014/main" val="4212904692"/>
                  </a:ext>
                </a:extLst>
              </a:tr>
              <a:tr h="329182">
                <a:tc>
                  <a:txBody>
                    <a:bodyPr/>
                    <a:lstStyle/>
                    <a:p>
                      <a:r>
                        <a:rPr lang="es-ES" sz="1400" dirty="0">
                          <a:latin typeface="Century Gothic" panose="020B0502020202020204" pitchFamily="34" charset="0"/>
                        </a:rPr>
                        <a:t>Reinicio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12/03/2025</a:t>
                      </a:r>
                      <a:endParaRPr lang="es-CO" sz="1400" dirty="0">
                        <a:latin typeface="Century Gothic" panose="020B0502020202020204" pitchFamily="34" charset="0"/>
                      </a:endParaRPr>
                    </a:p>
                  </a:txBody>
                  <a:tcPr/>
                </a:tc>
                <a:extLst>
                  <a:ext uri="{0D108BD9-81ED-4DB2-BD59-A6C34878D82A}">
                    <a16:rowId xmlns:a16="http://schemas.microsoft.com/office/drawing/2014/main" val="1229033740"/>
                  </a:ext>
                </a:extLst>
              </a:tr>
            </a:tbl>
          </a:graphicData>
        </a:graphic>
      </p:graphicFrame>
      <p:sp>
        <p:nvSpPr>
          <p:cNvPr id="8" name="CuadroTexto 7">
            <a:extLst>
              <a:ext uri="{FF2B5EF4-FFF2-40B4-BE49-F238E27FC236}">
                <a16:creationId xmlns:a16="http://schemas.microsoft.com/office/drawing/2014/main" id="{6186C15E-D484-DB5B-6D46-5F9C674E8057}"/>
              </a:ext>
            </a:extLst>
          </p:cNvPr>
          <p:cNvSpPr txBox="1"/>
          <p:nvPr/>
        </p:nvSpPr>
        <p:spPr>
          <a:xfrm>
            <a:off x="6118037" y="2549208"/>
            <a:ext cx="5728848" cy="307777"/>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Seguimiento contractual:</a:t>
            </a:r>
            <a:endParaRPr lang="es-CO" sz="1300" i="1" dirty="0">
              <a:cs typeface="Arial" panose="020B0604020202020204" pitchFamily="34" charset="0"/>
            </a:endParaRPr>
          </a:p>
        </p:txBody>
      </p:sp>
    </p:spTree>
    <p:extLst>
      <p:ext uri="{BB962C8B-B14F-4D97-AF65-F5344CB8AC3E}">
        <p14:creationId xmlns:p14="http://schemas.microsoft.com/office/powerpoint/2010/main" val="2005009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2591649" y="353754"/>
            <a:ext cx="7008714" cy="461665"/>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CONTRATO INTERADMINISTRATIVO 235 -2025</a:t>
            </a: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1597061" y="2414075"/>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$ 450.000.000,00</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Enero de 2025</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11 de Agosto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203226"/>
            <a:ext cx="10751846" cy="814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dirty="0">
                <a:solidFill>
                  <a:schemeClr val="tx1"/>
                </a:solidFill>
                <a:latin typeface="Century Gothic" panose="020B0502020202020204" pitchFamily="34" charset="0"/>
                <a:cs typeface="Arial" panose="020B0604020202020204" pitchFamily="34" charset="0"/>
              </a:rPr>
              <a:t>SIT - 80 Aunar Esfuerzos Entre La </a:t>
            </a:r>
            <a:r>
              <a:rPr lang="es-ES" b="1" dirty="0">
                <a:solidFill>
                  <a:schemeClr val="tx1"/>
                </a:solidFill>
                <a:latin typeface="Century Gothic" panose="020B0502020202020204" pitchFamily="34" charset="0"/>
                <a:cs typeface="Arial" panose="020B0604020202020204" pitchFamily="34" charset="0"/>
              </a:rPr>
              <a:t>Alcaldía Mayor De Tunja </a:t>
            </a:r>
            <a:r>
              <a:rPr lang="es-ES" dirty="0">
                <a:solidFill>
                  <a:schemeClr val="tx1"/>
                </a:solidFill>
                <a:latin typeface="Century Gothic" panose="020B0502020202020204" pitchFamily="34" charset="0"/>
                <a:cs typeface="Arial" panose="020B0604020202020204" pitchFamily="34" charset="0"/>
              </a:rPr>
              <a:t>Y Tierrasua S.A.S Para El Mantenimiento Y Recuperación De La Malla Vial Del Municipio, A Través De La Instalación De Mezcla Asfáltica, En La Zona Urbana De La Ciudad De Tunja.</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5" name="CuadroTexto 4">
            <a:extLst>
              <a:ext uri="{FF2B5EF4-FFF2-40B4-BE49-F238E27FC236}">
                <a16:creationId xmlns:a16="http://schemas.microsoft.com/office/drawing/2014/main" id="{4F94BD10-F2E1-F3E9-4C03-B94555C27234}"/>
              </a:ext>
            </a:extLst>
          </p:cNvPr>
          <p:cNvSpPr txBox="1"/>
          <p:nvPr/>
        </p:nvSpPr>
        <p:spPr>
          <a:xfrm>
            <a:off x="1402633" y="4810490"/>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78,35%</a:t>
            </a:r>
          </a:p>
          <a:p>
            <a:pPr algn="ctr"/>
            <a:r>
              <a:rPr lang="es-ES" sz="1400" dirty="0">
                <a:latin typeface="Century Gothic" panose="020B0502020202020204" pitchFamily="34" charset="0"/>
                <a:cs typeface="Arial" panose="020B0604020202020204" pitchFamily="34" charset="0"/>
              </a:rPr>
              <a:t>Ejecución presupuestal reportada : 5</a:t>
            </a:r>
            <a:r>
              <a:rPr lang="es-CO" sz="1400" dirty="0">
                <a:latin typeface="Century Gothic" panose="020B0502020202020204" pitchFamily="34" charset="0"/>
                <a:cs typeface="Arial" panose="020B0604020202020204" pitchFamily="34" charset="0"/>
              </a:rPr>
              <a:t>0,00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graphicFrame>
        <p:nvGraphicFramePr>
          <p:cNvPr id="2" name="Tabla 1">
            <a:extLst>
              <a:ext uri="{FF2B5EF4-FFF2-40B4-BE49-F238E27FC236}">
                <a16:creationId xmlns:a16="http://schemas.microsoft.com/office/drawing/2014/main" id="{B7C68268-47E8-C2E7-5091-D7DDFAED6B22}"/>
              </a:ext>
            </a:extLst>
          </p:cNvPr>
          <p:cNvGraphicFramePr>
            <a:graphicFrameLocks noGrp="1"/>
          </p:cNvGraphicFramePr>
          <p:nvPr>
            <p:extLst>
              <p:ext uri="{D42A27DB-BD31-4B8C-83A1-F6EECF244321}">
                <p14:modId xmlns:p14="http://schemas.microsoft.com/office/powerpoint/2010/main" val="3012062154"/>
              </p:ext>
            </p:extLst>
          </p:nvPr>
        </p:nvGraphicFramePr>
        <p:xfrm>
          <a:off x="6710121" y="4599045"/>
          <a:ext cx="4302776" cy="720557"/>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300276">
                <a:tc>
                  <a:txBody>
                    <a:bodyPr/>
                    <a:lstStyle/>
                    <a:p>
                      <a:pPr algn="ctr">
                        <a:lnSpc>
                          <a:spcPct val="107000"/>
                        </a:lnSpc>
                      </a:pPr>
                      <a:r>
                        <a:rPr lang="es-MX" sz="1100" dirty="0">
                          <a:effectLst/>
                        </a:rPr>
                        <a:t>GIRO</a:t>
                      </a:r>
                      <a:endParaRPr lang="es-CO" sz="11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100" dirty="0">
                          <a:effectLst/>
                        </a:rPr>
                        <a:t>VALOR PAGADO</a:t>
                      </a:r>
                      <a:endParaRPr lang="es-CO" sz="11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100" dirty="0">
                          <a:effectLst/>
                        </a:rPr>
                        <a:t>SALDO PENDIENTE POR COBRAR</a:t>
                      </a:r>
                    </a:p>
                  </a:txBody>
                  <a:tcPr marL="44450" marR="44450" marT="0" marB="0" anchor="ctr"/>
                </a:tc>
                <a:extLst>
                  <a:ext uri="{0D108BD9-81ED-4DB2-BD59-A6C34878D82A}">
                    <a16:rowId xmlns:a16="http://schemas.microsoft.com/office/drawing/2014/main" val="949472305"/>
                  </a:ext>
                </a:extLst>
              </a:tr>
              <a:tr h="369719">
                <a:tc>
                  <a:txBody>
                    <a:bodyPr/>
                    <a:lstStyle/>
                    <a:p>
                      <a:pPr algn="ctr">
                        <a:lnSpc>
                          <a:spcPct val="107000"/>
                        </a:lnSpc>
                      </a:pPr>
                      <a:r>
                        <a:rPr lang="es-ES" sz="1100" dirty="0">
                          <a:effectLst/>
                          <a:latin typeface="+mn-lt"/>
                          <a:ea typeface="Bitstream Vera Sans"/>
                          <a:cs typeface="Times New Roman" panose="02020603050405020304" pitchFamily="18" charset="0"/>
                        </a:rPr>
                        <a:t>ANTICIPO</a:t>
                      </a:r>
                      <a:endParaRPr lang="es-CO" sz="110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CO" sz="1100" dirty="0">
                          <a:effectLst/>
                        </a:rPr>
                        <a:t> $ 225.000.000,00</a:t>
                      </a:r>
                    </a:p>
                  </a:txBody>
                  <a:tcPr marL="44450" marR="4445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effectLst/>
                        </a:rPr>
                        <a:t> $ 225.000.000,00</a:t>
                      </a:r>
                      <a:endParaRPr lang="es-ES" sz="1100" dirty="0"/>
                    </a:p>
                  </a:txBody>
                  <a:tcPr marL="44450" marR="44450" marT="0" marB="0" anchor="ctr"/>
                </a:tc>
                <a:extLst>
                  <a:ext uri="{0D108BD9-81ED-4DB2-BD59-A6C34878D82A}">
                    <a16:rowId xmlns:a16="http://schemas.microsoft.com/office/drawing/2014/main" val="553412911"/>
                  </a:ext>
                </a:extLst>
              </a:tr>
            </a:tbl>
          </a:graphicData>
        </a:graphic>
      </p:graphicFrame>
      <p:sp>
        <p:nvSpPr>
          <p:cNvPr id="4" name="CuadroTexto 3">
            <a:extLst>
              <a:ext uri="{FF2B5EF4-FFF2-40B4-BE49-F238E27FC236}">
                <a16:creationId xmlns:a16="http://schemas.microsoft.com/office/drawing/2014/main" id="{BFD72E3D-9249-6B75-1647-67FEB5AB40C5}"/>
              </a:ext>
            </a:extLst>
          </p:cNvPr>
          <p:cNvSpPr txBox="1"/>
          <p:nvPr/>
        </p:nvSpPr>
        <p:spPr>
          <a:xfrm>
            <a:off x="6221911" y="2305624"/>
            <a:ext cx="5728848" cy="307777"/>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Seguimiento contractual</a:t>
            </a:r>
            <a:r>
              <a:rPr lang="es-ES" sz="1400" i="1" dirty="0">
                <a:latin typeface="Century Gothic" panose="020B0502020202020204" pitchFamily="34" charset="0"/>
                <a:ea typeface="Calibri" panose="020F0502020204030204" pitchFamily="34" charset="0"/>
              </a:rPr>
              <a:t>:</a:t>
            </a:r>
            <a:endParaRPr lang="es-CO" sz="1300" i="1" dirty="0">
              <a:cs typeface="Arial" panose="020B0604020202020204" pitchFamily="34" charset="0"/>
            </a:endParaRPr>
          </a:p>
        </p:txBody>
      </p:sp>
      <p:graphicFrame>
        <p:nvGraphicFramePr>
          <p:cNvPr id="7" name="Tabla 6">
            <a:extLst>
              <a:ext uri="{FF2B5EF4-FFF2-40B4-BE49-F238E27FC236}">
                <a16:creationId xmlns:a16="http://schemas.microsoft.com/office/drawing/2014/main" id="{C68D2EE0-9AA5-9E25-57CE-04E5CBC1F82E}"/>
              </a:ext>
            </a:extLst>
          </p:cNvPr>
          <p:cNvGraphicFramePr>
            <a:graphicFrameLocks noGrp="1"/>
          </p:cNvGraphicFramePr>
          <p:nvPr/>
        </p:nvGraphicFramePr>
        <p:xfrm>
          <a:off x="7094249" y="2826076"/>
          <a:ext cx="3500690" cy="1524000"/>
        </p:xfrm>
        <a:graphic>
          <a:graphicData uri="http://schemas.openxmlformats.org/drawingml/2006/table">
            <a:tbl>
              <a:tblPr firstRow="1" bandRow="1">
                <a:tableStyleId>{5C22544A-7EE6-4342-B048-85BDC9FD1C3A}</a:tableStyleId>
              </a:tblPr>
              <a:tblGrid>
                <a:gridCol w="1750345">
                  <a:extLst>
                    <a:ext uri="{9D8B030D-6E8A-4147-A177-3AD203B41FA5}">
                      <a16:colId xmlns:a16="http://schemas.microsoft.com/office/drawing/2014/main" val="2676599256"/>
                    </a:ext>
                  </a:extLst>
                </a:gridCol>
                <a:gridCol w="1750345">
                  <a:extLst>
                    <a:ext uri="{9D8B030D-6E8A-4147-A177-3AD203B41FA5}">
                      <a16:colId xmlns:a16="http://schemas.microsoft.com/office/drawing/2014/main" val="3772249711"/>
                    </a:ext>
                  </a:extLst>
                </a:gridCol>
              </a:tblGrid>
              <a:tr h="296400">
                <a:tc>
                  <a:txBody>
                    <a:bodyPr/>
                    <a:lstStyle/>
                    <a:p>
                      <a:pPr algn="ctr"/>
                      <a:r>
                        <a:rPr lang="es-ES" sz="1400" dirty="0">
                          <a:latin typeface="Century Gothic" panose="020B0502020202020204" pitchFamily="34" charset="0"/>
                        </a:rPr>
                        <a:t>ACTA</a:t>
                      </a:r>
                      <a:endParaRPr lang="es-CO" sz="1400" dirty="0">
                        <a:latin typeface="Century Gothic" panose="020B0502020202020204" pitchFamily="34" charset="0"/>
                      </a:endParaRPr>
                    </a:p>
                  </a:txBody>
                  <a:tcPr/>
                </a:tc>
                <a:tc>
                  <a:txBody>
                    <a:bodyPr/>
                    <a:lstStyle/>
                    <a:p>
                      <a:pPr algn="ctr"/>
                      <a:r>
                        <a:rPr lang="es-ES" sz="1400" dirty="0">
                          <a:latin typeface="Century Gothic" panose="020B0502020202020204" pitchFamily="34" charset="0"/>
                        </a:rPr>
                        <a:t>DETALLES</a:t>
                      </a:r>
                      <a:endParaRPr lang="es-CO" sz="1400" dirty="0">
                        <a:latin typeface="Century Gothic" panose="020B0502020202020204" pitchFamily="34" charset="0"/>
                      </a:endParaRPr>
                    </a:p>
                  </a:txBody>
                  <a:tcPr/>
                </a:tc>
                <a:extLst>
                  <a:ext uri="{0D108BD9-81ED-4DB2-BD59-A6C34878D82A}">
                    <a16:rowId xmlns:a16="http://schemas.microsoft.com/office/drawing/2014/main" val="2141740044"/>
                  </a:ext>
                </a:extLst>
              </a:tr>
              <a:tr h="296400">
                <a:tc>
                  <a:txBody>
                    <a:bodyPr/>
                    <a:lstStyle/>
                    <a:p>
                      <a:r>
                        <a:rPr lang="es-ES" sz="1400" dirty="0">
                          <a:latin typeface="Century Gothic" panose="020B0502020202020204" pitchFamily="34" charset="0"/>
                        </a:rPr>
                        <a:t>Suspensión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27/03/2025</a:t>
                      </a:r>
                      <a:endParaRPr lang="es-CO" sz="1400" dirty="0">
                        <a:latin typeface="Century Gothic" panose="020B0502020202020204" pitchFamily="34" charset="0"/>
                      </a:endParaRPr>
                    </a:p>
                  </a:txBody>
                  <a:tcPr/>
                </a:tc>
                <a:extLst>
                  <a:ext uri="{0D108BD9-81ED-4DB2-BD59-A6C34878D82A}">
                    <a16:rowId xmlns:a16="http://schemas.microsoft.com/office/drawing/2014/main" val="4212904692"/>
                  </a:ext>
                </a:extLst>
              </a:tr>
              <a:tr h="296400">
                <a:tc>
                  <a:txBody>
                    <a:bodyPr/>
                    <a:lstStyle/>
                    <a:p>
                      <a:r>
                        <a:rPr lang="es-ES" sz="1400" dirty="0">
                          <a:latin typeface="Century Gothic" panose="020B0502020202020204" pitchFamily="34" charset="0"/>
                        </a:rPr>
                        <a:t>Reinicio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28/04/2025</a:t>
                      </a:r>
                      <a:endParaRPr lang="es-CO" sz="1400" dirty="0">
                        <a:latin typeface="Century Gothic" panose="020B0502020202020204" pitchFamily="34" charset="0"/>
                      </a:endParaRPr>
                    </a:p>
                  </a:txBody>
                  <a:tcPr/>
                </a:tc>
                <a:extLst>
                  <a:ext uri="{0D108BD9-81ED-4DB2-BD59-A6C34878D82A}">
                    <a16:rowId xmlns:a16="http://schemas.microsoft.com/office/drawing/2014/main" val="1229033740"/>
                  </a:ext>
                </a:extLst>
              </a:tr>
              <a:tr h="296400">
                <a:tc>
                  <a:txBody>
                    <a:bodyPr/>
                    <a:lstStyle/>
                    <a:p>
                      <a:r>
                        <a:rPr lang="es-ES" sz="1400" dirty="0">
                          <a:latin typeface="Century Gothic" panose="020B0502020202020204" pitchFamily="34" charset="0"/>
                        </a:rPr>
                        <a:t>Prórroga N° 1</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30 Días</a:t>
                      </a:r>
                      <a:endParaRPr lang="es-CO" sz="1400" dirty="0">
                        <a:latin typeface="Century Gothic" panose="020B0502020202020204" pitchFamily="34" charset="0"/>
                      </a:endParaRPr>
                    </a:p>
                  </a:txBody>
                  <a:tcPr/>
                </a:tc>
                <a:extLst>
                  <a:ext uri="{0D108BD9-81ED-4DB2-BD59-A6C34878D82A}">
                    <a16:rowId xmlns:a16="http://schemas.microsoft.com/office/drawing/2014/main" val="894529978"/>
                  </a:ext>
                </a:extLst>
              </a:tr>
              <a:tr h="296400">
                <a:tc>
                  <a:txBody>
                    <a:bodyPr/>
                    <a:lstStyle/>
                    <a:p>
                      <a:r>
                        <a:rPr lang="es-ES" sz="1400" dirty="0">
                          <a:latin typeface="Century Gothic" panose="020B0502020202020204" pitchFamily="34" charset="0"/>
                        </a:rPr>
                        <a:t>Prórroga N°  2</a:t>
                      </a:r>
                      <a:endParaRPr lang="es-CO" sz="1400" dirty="0">
                        <a:latin typeface="Century Gothic" panose="020B0502020202020204" pitchFamily="34" charset="0"/>
                      </a:endParaRPr>
                    </a:p>
                  </a:txBody>
                  <a:tcPr/>
                </a:tc>
                <a:tc>
                  <a:txBody>
                    <a:bodyPr/>
                    <a:lstStyle/>
                    <a:p>
                      <a:r>
                        <a:rPr lang="es-ES" sz="1400" dirty="0">
                          <a:latin typeface="Century Gothic" panose="020B0502020202020204" pitchFamily="34" charset="0"/>
                        </a:rPr>
                        <a:t>75 Días</a:t>
                      </a:r>
                      <a:endParaRPr lang="es-CO" sz="1400" dirty="0">
                        <a:latin typeface="Century Gothic" panose="020B0502020202020204" pitchFamily="34" charset="0"/>
                      </a:endParaRPr>
                    </a:p>
                  </a:txBody>
                  <a:tcPr/>
                </a:tc>
                <a:extLst>
                  <a:ext uri="{0D108BD9-81ED-4DB2-BD59-A6C34878D82A}">
                    <a16:rowId xmlns:a16="http://schemas.microsoft.com/office/drawing/2014/main" val="82463295"/>
                  </a:ext>
                </a:extLst>
              </a:tr>
            </a:tbl>
          </a:graphicData>
        </a:graphic>
      </p:graphicFrame>
    </p:spTree>
    <p:extLst>
      <p:ext uri="{BB962C8B-B14F-4D97-AF65-F5344CB8AC3E}">
        <p14:creationId xmlns:p14="http://schemas.microsoft.com/office/powerpoint/2010/main" val="113258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A276DB44-BA95-0B31-5213-FF6E64F6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1681163"/>
            <a:ext cx="1148397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7">
            <a:extLst>
              <a:ext uri="{FF2B5EF4-FFF2-40B4-BE49-F238E27FC236}">
                <a16:creationId xmlns:a16="http://schemas.microsoft.com/office/drawing/2014/main" id="{521CA01D-3C9C-695A-EC20-28BCBEFB5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150" y="4654550"/>
            <a:ext cx="64897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8">
            <a:extLst>
              <a:ext uri="{FF2B5EF4-FFF2-40B4-BE49-F238E27FC236}">
                <a16:creationId xmlns:a16="http://schemas.microsoft.com/office/drawing/2014/main" id="{FB949793-A6B0-9A57-C46A-5BF2E03C1DEA}"/>
              </a:ext>
            </a:extLst>
          </p:cNvPr>
          <p:cNvSpPr txBox="1"/>
          <p:nvPr/>
        </p:nvSpPr>
        <p:spPr>
          <a:xfrm>
            <a:off x="4387850" y="165100"/>
            <a:ext cx="3416300" cy="954088"/>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CAPITALIZACION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TIERRASUA</a:t>
            </a:r>
          </a:p>
        </p:txBody>
      </p:sp>
    </p:spTree>
    <p:extLst>
      <p:ext uri="{BB962C8B-B14F-4D97-AF65-F5344CB8AC3E}">
        <p14:creationId xmlns:p14="http://schemas.microsoft.com/office/powerpoint/2010/main" val="2917027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20151" y="347036"/>
            <a:ext cx="4477508"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2108 de 2025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856525" y="2439132"/>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$ 1.390.977.904,44</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14 de Mayo de 2025</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03 de Agosto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014430"/>
            <a:ext cx="10751846" cy="104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dirty="0">
                <a:solidFill>
                  <a:schemeClr val="tx1"/>
                </a:solidFill>
                <a:latin typeface="Century Gothic" panose="020B0502020202020204" pitchFamily="34" charset="0"/>
                <a:cs typeface="Arial" panose="020B0604020202020204" pitchFamily="34" charset="0"/>
              </a:rPr>
              <a:t>Aunar Esfuerzos Entre El Departamento De Boyacá Y Tierrasua S.A.S. Para El </a:t>
            </a:r>
            <a:r>
              <a:rPr lang="es-ES" b="1" dirty="0">
                <a:solidFill>
                  <a:schemeClr val="tx1"/>
                </a:solidFill>
                <a:latin typeface="Century Gothic" panose="020B0502020202020204" pitchFamily="34" charset="0"/>
                <a:cs typeface="Arial" panose="020B0604020202020204" pitchFamily="34" charset="0"/>
              </a:rPr>
              <a:t>Mantenimiento Del Corredor Vial </a:t>
            </a:r>
            <a:r>
              <a:rPr lang="es-ES" dirty="0">
                <a:solidFill>
                  <a:schemeClr val="tx1"/>
                </a:solidFill>
                <a:latin typeface="Century Gothic" panose="020B0502020202020204" pitchFamily="34" charset="0"/>
                <a:cs typeface="Arial" panose="020B0604020202020204" pitchFamily="34" charset="0"/>
              </a:rPr>
              <a:t>Con Código 55BY09 En El Tramo Denominado </a:t>
            </a:r>
            <a:r>
              <a:rPr lang="es-ES" b="1" dirty="0">
                <a:solidFill>
                  <a:schemeClr val="tx1"/>
                </a:solidFill>
                <a:latin typeface="Century Gothic" panose="020B0502020202020204" pitchFamily="34" charset="0"/>
                <a:cs typeface="Arial" panose="020B0604020202020204" pitchFamily="34" charset="0"/>
              </a:rPr>
              <a:t>Puente La Balsa - Pantano De Vargas</a:t>
            </a:r>
            <a:r>
              <a:rPr lang="es-ES" dirty="0">
                <a:solidFill>
                  <a:schemeClr val="tx1"/>
                </a:solidFill>
                <a:latin typeface="Century Gothic" panose="020B0502020202020204" pitchFamily="34" charset="0"/>
                <a:cs typeface="Arial" panose="020B0604020202020204" pitchFamily="34" charset="0"/>
              </a:rPr>
              <a:t> Y El Corredor Con Código 55BY08 En El Tramo Denominado Pantano De Vargas - </a:t>
            </a:r>
            <a:r>
              <a:rPr lang="es-ES" b="1" dirty="0">
                <a:solidFill>
                  <a:schemeClr val="tx1"/>
                </a:solidFill>
                <a:latin typeface="Century Gothic" panose="020B0502020202020204" pitchFamily="34" charset="0"/>
                <a:cs typeface="Arial" panose="020B0604020202020204" pitchFamily="34" charset="0"/>
              </a:rPr>
              <a:t>Termales,</a:t>
            </a:r>
            <a:r>
              <a:rPr lang="es-ES" dirty="0">
                <a:solidFill>
                  <a:schemeClr val="tx1"/>
                </a:solidFill>
                <a:latin typeface="Century Gothic" panose="020B0502020202020204" pitchFamily="34" charset="0"/>
                <a:cs typeface="Arial" panose="020B0604020202020204" pitchFamily="34" charset="0"/>
              </a:rPr>
              <a:t> En El Departamento De Boyacá.</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nvGraphicFramePr>
        <p:xfrm>
          <a:off x="6226660" y="4440725"/>
          <a:ext cx="4302776" cy="705338"/>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300276">
                <a:tc>
                  <a:txBody>
                    <a:bodyPr/>
                    <a:lstStyle/>
                    <a:p>
                      <a:pPr algn="ctr">
                        <a:lnSpc>
                          <a:spcPct val="107000"/>
                        </a:lnSpc>
                      </a:pPr>
                      <a:r>
                        <a:rPr lang="es-MX" sz="1050" dirty="0">
                          <a:effectLst/>
                        </a:rPr>
                        <a:t>GIRO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VALOR RECIBIDO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SALDO PENDIENTE</a:t>
                      </a:r>
                      <a:endParaRPr lang="es-CO" sz="105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949472305"/>
                  </a:ext>
                </a:extLst>
              </a:tr>
              <a:tr h="405062">
                <a:tc>
                  <a:txBody>
                    <a:bodyPr/>
                    <a:lstStyle/>
                    <a:p>
                      <a:pPr algn="ctr">
                        <a:lnSpc>
                          <a:spcPct val="107000"/>
                        </a:lnSpc>
                      </a:pPr>
                      <a:r>
                        <a:rPr lang="es-CO" sz="1050" dirty="0">
                          <a:effectLst/>
                        </a:rPr>
                        <a:t>ANTICIPO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CO" sz="1100" dirty="0">
                          <a:effectLst/>
                        </a:rPr>
                        <a:t> $ 695.488.952,22</a:t>
                      </a:r>
                      <a:endParaRPr lang="es-ES" sz="1100" dirty="0"/>
                    </a:p>
                  </a:txBody>
                  <a:tcPr marL="44450" marR="44450" marT="0" marB="0" anchor="ctr"/>
                </a:tc>
                <a:tc>
                  <a:txBody>
                    <a:bodyPr/>
                    <a:lstStyle/>
                    <a:p>
                      <a:pPr algn="ctr"/>
                      <a:r>
                        <a:rPr lang="es-CO" sz="1100" dirty="0"/>
                        <a:t>$ 695.488.952,22</a:t>
                      </a:r>
                      <a:endParaRPr lang="es-ES" sz="1100" dirty="0"/>
                    </a:p>
                  </a:txBody>
                  <a:tcPr marL="44450" marR="44450" marT="0" marB="0" anchor="ctr"/>
                </a:tc>
                <a:extLst>
                  <a:ext uri="{0D108BD9-81ED-4DB2-BD59-A6C34878D82A}">
                    <a16:rowId xmlns:a16="http://schemas.microsoft.com/office/drawing/2014/main" val="553412911"/>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799170" y="4784723"/>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58,54%</a:t>
            </a:r>
          </a:p>
          <a:p>
            <a:pPr algn="ctr"/>
            <a:r>
              <a:rPr lang="es-ES" sz="1400" dirty="0">
                <a:latin typeface="Century Gothic" panose="020B0502020202020204" pitchFamily="34" charset="0"/>
                <a:cs typeface="Arial" panose="020B0604020202020204" pitchFamily="34" charset="0"/>
              </a:rPr>
              <a:t>Ejecución presupuestal reportada : </a:t>
            </a:r>
            <a:r>
              <a:rPr lang="es-CO" sz="1400" dirty="0">
                <a:latin typeface="Century Gothic" panose="020B0502020202020204" pitchFamily="34" charset="0"/>
                <a:cs typeface="Arial" panose="020B0604020202020204" pitchFamily="34" charset="0"/>
              </a:rPr>
              <a:t>50,00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17201E6-F4FE-CC26-EFA0-DA3283740EFE}"/>
              </a:ext>
            </a:extLst>
          </p:cNvPr>
          <p:cNvSpPr txBox="1"/>
          <p:nvPr/>
        </p:nvSpPr>
        <p:spPr>
          <a:xfrm>
            <a:off x="5743074" y="2733938"/>
            <a:ext cx="5728848" cy="1384995"/>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Contractualmente el convenio tuvo una </a:t>
            </a:r>
            <a:r>
              <a:rPr lang="es-ES" sz="1400" i="1" dirty="0">
                <a:latin typeface="Century Gothic" panose="020B0502020202020204" pitchFamily="34" charset="0"/>
                <a:ea typeface="Calibri" panose="020F0502020204030204" pitchFamily="34" charset="0"/>
              </a:rPr>
              <a:t>prórroga por un tiempo de (45 días) y a</a:t>
            </a:r>
            <a:r>
              <a:rPr lang="es-ES" sz="1400" i="1" dirty="0">
                <a:effectLst/>
                <a:latin typeface="Century Gothic" panose="020B0502020202020204" pitchFamily="34" charset="0"/>
                <a:ea typeface="Calibri" panose="020F0502020204030204" pitchFamily="34" charset="0"/>
              </a:rPr>
              <a:t>ctualmente TIERRASUA S.A.S., se encuentra efectuando el  proceso documental pertinente para el trámite de acta parcial N° 1 del convenio de la mano y con la supervisión designada por parte de la Gobernación de Boyacá. </a:t>
            </a:r>
            <a:endParaRPr lang="es-CO" sz="1300" i="1" dirty="0">
              <a:cs typeface="Arial" panose="020B0604020202020204" pitchFamily="34" charset="0"/>
            </a:endParaRPr>
          </a:p>
        </p:txBody>
      </p:sp>
    </p:spTree>
    <p:extLst>
      <p:ext uri="{BB962C8B-B14F-4D97-AF65-F5344CB8AC3E}">
        <p14:creationId xmlns:p14="http://schemas.microsoft.com/office/powerpoint/2010/main" val="351092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3820151" y="347036"/>
            <a:ext cx="4477508"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2212 de 2025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856525" y="2439132"/>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$ 1.801.894.488,23</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27 de Mayo de 2025</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26 de Julio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014430"/>
            <a:ext cx="10751846" cy="104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dirty="0">
                <a:solidFill>
                  <a:schemeClr val="tx1"/>
                </a:solidFill>
                <a:latin typeface="Century Gothic" panose="020B0502020202020204" pitchFamily="34" charset="0"/>
                <a:cs typeface="Arial" panose="020B0604020202020204" pitchFamily="34" charset="0"/>
              </a:rPr>
              <a:t>Aunar Esfuerzos Entre El Departamento De Boyacá Y Tierrasua S.A.S. Para El </a:t>
            </a:r>
            <a:r>
              <a:rPr lang="es-ES" b="1" dirty="0">
                <a:solidFill>
                  <a:schemeClr val="tx1"/>
                </a:solidFill>
                <a:latin typeface="Century Gothic" panose="020B0502020202020204" pitchFamily="34" charset="0"/>
                <a:cs typeface="Arial" panose="020B0604020202020204" pitchFamily="34" charset="0"/>
              </a:rPr>
              <a:t>Mantenimiento De Algunas Vías Urbanas En Los Municipios Santa Rosa De Viterbo, Paz De Rio, Tasco </a:t>
            </a:r>
            <a:r>
              <a:rPr lang="es-ES" dirty="0">
                <a:solidFill>
                  <a:schemeClr val="tx1"/>
                </a:solidFill>
                <a:latin typeface="Century Gothic" panose="020B0502020202020204" pitchFamily="34" charset="0"/>
                <a:cs typeface="Arial" panose="020B0604020202020204" pitchFamily="34" charset="0"/>
              </a:rPr>
              <a:t>Y Vía Con Código 6103 Puente Blanco Santa Teresa (Cruce Ruta 64), En El Departamento De Boyacá.</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92DE4857-3F40-956B-96D6-EC3215A86D2E}"/>
              </a:ext>
            </a:extLst>
          </p:cNvPr>
          <p:cNvGraphicFramePr>
            <a:graphicFrameLocks noGrp="1"/>
          </p:cNvGraphicFramePr>
          <p:nvPr/>
        </p:nvGraphicFramePr>
        <p:xfrm>
          <a:off x="6447395" y="4389176"/>
          <a:ext cx="4302776" cy="851531"/>
        </p:xfrm>
        <a:graphic>
          <a:graphicData uri="http://schemas.openxmlformats.org/drawingml/2006/table">
            <a:tbl>
              <a:tblPr firstRow="1" firstCol="1" bandRow="1">
                <a:tableStyleId>{5DA37D80-6434-44D0-A028-1B22A696006F}</a:tableStyleId>
              </a:tblPr>
              <a:tblGrid>
                <a:gridCol w="1430201">
                  <a:extLst>
                    <a:ext uri="{9D8B030D-6E8A-4147-A177-3AD203B41FA5}">
                      <a16:colId xmlns:a16="http://schemas.microsoft.com/office/drawing/2014/main" val="972220750"/>
                    </a:ext>
                  </a:extLst>
                </a:gridCol>
                <a:gridCol w="1442374">
                  <a:extLst>
                    <a:ext uri="{9D8B030D-6E8A-4147-A177-3AD203B41FA5}">
                      <a16:colId xmlns:a16="http://schemas.microsoft.com/office/drawing/2014/main" val="4068566739"/>
                    </a:ext>
                  </a:extLst>
                </a:gridCol>
                <a:gridCol w="1430201">
                  <a:extLst>
                    <a:ext uri="{9D8B030D-6E8A-4147-A177-3AD203B41FA5}">
                      <a16:colId xmlns:a16="http://schemas.microsoft.com/office/drawing/2014/main" val="3849487016"/>
                    </a:ext>
                  </a:extLst>
                </a:gridCol>
              </a:tblGrid>
              <a:tr h="300276">
                <a:tc>
                  <a:txBody>
                    <a:bodyPr/>
                    <a:lstStyle/>
                    <a:p>
                      <a:pPr algn="ctr">
                        <a:lnSpc>
                          <a:spcPct val="107000"/>
                        </a:lnSpc>
                      </a:pPr>
                      <a:r>
                        <a:rPr lang="es-MX" sz="1400" dirty="0">
                          <a:effectLst/>
                        </a:rPr>
                        <a:t>GIRO</a:t>
                      </a:r>
                      <a:endParaRPr lang="es-CO" sz="14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400" dirty="0">
                          <a:effectLst/>
                        </a:rPr>
                        <a:t>VALOR RECIBIDO</a:t>
                      </a:r>
                      <a:endParaRPr lang="es-CO" sz="14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400" dirty="0">
                          <a:effectLst/>
                        </a:rPr>
                        <a:t>SALDO POR EJECUTAR</a:t>
                      </a:r>
                      <a:endParaRPr lang="es-CO" sz="14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949472305"/>
                  </a:ext>
                </a:extLst>
              </a:tr>
              <a:tr h="405062">
                <a:tc>
                  <a:txBody>
                    <a:bodyPr/>
                    <a:lstStyle/>
                    <a:p>
                      <a:pPr algn="ctr">
                        <a:lnSpc>
                          <a:spcPct val="107000"/>
                        </a:lnSpc>
                      </a:pPr>
                      <a:r>
                        <a:rPr lang="es-CO" sz="1400" dirty="0">
                          <a:effectLst/>
                        </a:rPr>
                        <a:t>ANTICIPO</a:t>
                      </a:r>
                      <a:endParaRPr lang="es-CO" sz="1400" dirty="0">
                        <a:effectLst/>
                        <a:latin typeface="+mn-lt"/>
                        <a:ea typeface="Bitstream Vera Sans"/>
                        <a:cs typeface="Times New Roman" panose="02020603050405020304" pitchFamily="18" charset="0"/>
                      </a:endParaRPr>
                    </a:p>
                  </a:txBody>
                  <a:tcPr marL="44450" marR="44450" marT="0" marB="0" anchor="ctr"/>
                </a:tc>
                <a:tc>
                  <a:txBody>
                    <a:bodyPr/>
                    <a:lstStyle/>
                    <a:p>
                      <a:pPr algn="ctr"/>
                      <a:r>
                        <a:rPr lang="es-CO" sz="1400" dirty="0">
                          <a:effectLst/>
                        </a:rPr>
                        <a:t> $ 900.947.244,12</a:t>
                      </a:r>
                      <a:endParaRPr lang="es-ES" sz="1400" dirty="0"/>
                    </a:p>
                  </a:txBody>
                  <a:tcPr marL="44450" marR="44450" marT="0" marB="0" anchor="ctr"/>
                </a:tc>
                <a:tc>
                  <a:txBody>
                    <a:bodyPr/>
                    <a:lstStyle/>
                    <a:p>
                      <a:pPr algn="ctr"/>
                      <a:r>
                        <a:rPr lang="es-ES" sz="1400" dirty="0"/>
                        <a:t>$ 900.947.244,12</a:t>
                      </a:r>
                    </a:p>
                  </a:txBody>
                  <a:tcPr marL="44450" marR="44450" marT="0" marB="0" anchor="ctr"/>
                </a:tc>
                <a:extLst>
                  <a:ext uri="{0D108BD9-81ED-4DB2-BD59-A6C34878D82A}">
                    <a16:rowId xmlns:a16="http://schemas.microsoft.com/office/drawing/2014/main" val="553412911"/>
                  </a:ext>
                </a:extLst>
              </a:tr>
            </a:tbl>
          </a:graphicData>
        </a:graphic>
      </p:graphicFrame>
      <p:sp>
        <p:nvSpPr>
          <p:cNvPr id="5" name="CuadroTexto 4">
            <a:extLst>
              <a:ext uri="{FF2B5EF4-FFF2-40B4-BE49-F238E27FC236}">
                <a16:creationId xmlns:a16="http://schemas.microsoft.com/office/drawing/2014/main" id="{4F94BD10-F2E1-F3E9-4C03-B94555C27234}"/>
              </a:ext>
            </a:extLst>
          </p:cNvPr>
          <p:cNvSpPr txBox="1"/>
          <p:nvPr/>
        </p:nvSpPr>
        <p:spPr>
          <a:xfrm>
            <a:off x="799170" y="4784723"/>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56,67%</a:t>
            </a:r>
          </a:p>
          <a:p>
            <a:pPr algn="ctr"/>
            <a:r>
              <a:rPr lang="es-ES" sz="1400" dirty="0">
                <a:latin typeface="Century Gothic" panose="020B0502020202020204" pitchFamily="34" charset="0"/>
                <a:cs typeface="Arial" panose="020B0604020202020204" pitchFamily="34" charset="0"/>
              </a:rPr>
              <a:t>Ejecución presupuestal reportada : </a:t>
            </a:r>
            <a:r>
              <a:rPr lang="es-CO" sz="1400" dirty="0">
                <a:latin typeface="Century Gothic" panose="020B0502020202020204" pitchFamily="34" charset="0"/>
                <a:cs typeface="Arial" panose="020B0604020202020204" pitchFamily="34" charset="0"/>
              </a:rPr>
              <a:t>50,00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17201E6-F4FE-CC26-EFA0-DA3283740EFE}"/>
              </a:ext>
            </a:extLst>
          </p:cNvPr>
          <p:cNvSpPr txBox="1"/>
          <p:nvPr/>
        </p:nvSpPr>
        <p:spPr>
          <a:xfrm>
            <a:off x="5743074" y="2733938"/>
            <a:ext cx="5728848" cy="1384995"/>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Contractualmente el convenio tuvo una </a:t>
            </a:r>
            <a:r>
              <a:rPr lang="es-ES" sz="1400" i="1" dirty="0">
                <a:latin typeface="Century Gothic" panose="020B0502020202020204" pitchFamily="34" charset="0"/>
                <a:ea typeface="Calibri" panose="020F0502020204030204" pitchFamily="34" charset="0"/>
              </a:rPr>
              <a:t>prorroga por un tiempo de (1 mes) y a</a:t>
            </a:r>
            <a:r>
              <a:rPr lang="es-ES" sz="1400" i="1" dirty="0">
                <a:effectLst/>
                <a:latin typeface="Century Gothic" panose="020B0502020202020204" pitchFamily="34" charset="0"/>
                <a:ea typeface="Calibri" panose="020F0502020204030204" pitchFamily="34" charset="0"/>
              </a:rPr>
              <a:t>ctualmente TIERRASUA S.A.S., se encuentra efectuando el  proceso documental pertinente para el trámite de acta parcial N° 1 del convenio de la mano y con la supervisión designada por parte de la Gobernación de Boyacá. </a:t>
            </a:r>
            <a:endParaRPr lang="es-CO" sz="1300" i="1" dirty="0">
              <a:cs typeface="Arial" panose="020B0604020202020204" pitchFamily="34" charset="0"/>
            </a:endParaRPr>
          </a:p>
        </p:txBody>
      </p:sp>
    </p:spTree>
    <p:extLst>
      <p:ext uri="{BB962C8B-B14F-4D97-AF65-F5344CB8AC3E}">
        <p14:creationId xmlns:p14="http://schemas.microsoft.com/office/powerpoint/2010/main" val="2731297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AD7A-F0A5-4124-0A62-64C68659D3E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5277D14-9D26-80B8-CC19-334C149222D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754DACE-B293-A3C7-1A07-21086F8A191F}"/>
              </a:ext>
            </a:extLst>
          </p:cNvPr>
          <p:cNvSpPr txBox="1"/>
          <p:nvPr/>
        </p:nvSpPr>
        <p:spPr>
          <a:xfrm>
            <a:off x="2368348" y="196495"/>
            <a:ext cx="7211461" cy="830997"/>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PROYECTO DE REGALIAS </a:t>
            </a:r>
            <a:r>
              <a:rPr lang="es-CO" sz="2400" b="1" dirty="0">
                <a:latin typeface="Arial" panose="020B0604020202020204" pitchFamily="34" charset="0"/>
                <a:cs typeface="Arial" panose="020B0604020202020204" pitchFamily="34" charset="0"/>
              </a:rPr>
              <a:t>BPIN 2025004150012</a:t>
            </a:r>
          </a:p>
          <a:p>
            <a:r>
              <a:rPr lang="es-CO" sz="24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a 12">
            <a:extLst>
              <a:ext uri="{FF2B5EF4-FFF2-40B4-BE49-F238E27FC236}">
                <a16:creationId xmlns:a16="http://schemas.microsoft.com/office/drawing/2014/main" id="{9CA79C6C-7180-FA6F-0FF2-75898527CF4F}"/>
              </a:ext>
            </a:extLst>
          </p:cNvPr>
          <p:cNvGraphicFramePr>
            <a:graphicFrameLocks noGrp="1"/>
          </p:cNvGraphicFramePr>
          <p:nvPr/>
        </p:nvGraphicFramePr>
        <p:xfrm>
          <a:off x="1374526" y="2326268"/>
          <a:ext cx="4456254" cy="2086262"/>
        </p:xfrm>
        <a:graphic>
          <a:graphicData uri="http://schemas.openxmlformats.org/drawingml/2006/table">
            <a:tbl>
              <a:tblPr firstRow="1" bandRow="1">
                <a:tableStyleId>{3B4B98B0-60AC-42C2-AFA5-B58CD77FA1E5}</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$ 2.849.153.128,32</a:t>
                      </a:r>
                    </a:p>
                  </a:txBody>
                  <a:tcPr anchor="ctr"/>
                </a:tc>
                <a:extLst>
                  <a:ext uri="{0D108BD9-81ED-4DB2-BD59-A6C34878D82A}">
                    <a16:rowId xmlns:a16="http://schemas.microsoft.com/office/drawing/2014/main" val="3799243388"/>
                  </a:ext>
                </a:extLst>
              </a:tr>
              <a:tr h="46958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23 de Mayo de 2025</a:t>
                      </a:r>
                    </a:p>
                  </a:txBody>
                  <a:tcPr anchor="ctr"/>
                </a:tc>
                <a:extLst>
                  <a:ext uri="{0D108BD9-81ED-4DB2-BD59-A6C34878D82A}">
                    <a16:rowId xmlns:a16="http://schemas.microsoft.com/office/drawing/2014/main" val="4084991408"/>
                  </a:ext>
                </a:extLst>
              </a:tr>
              <a:tr h="553303">
                <a:tc>
                  <a:txBody>
                    <a:bodyPr/>
                    <a:lstStyle/>
                    <a:p>
                      <a:r>
                        <a:rPr lang="es-CO" sz="1400" b="1" dirty="0">
                          <a:latin typeface="Century Gothic" panose="020B0502020202020204" pitchFamily="34" charset="0"/>
                        </a:rPr>
                        <a:t>Fecha actual de terminación </a:t>
                      </a:r>
                    </a:p>
                  </a:txBody>
                  <a:tcPr anchor="ctr"/>
                </a:tc>
                <a:tc>
                  <a:txBody>
                    <a:bodyPr/>
                    <a:lstStyle/>
                    <a:p>
                      <a:r>
                        <a:rPr lang="es-CO" sz="1400" dirty="0">
                          <a:latin typeface="Century Gothic" panose="020B0502020202020204" pitchFamily="34" charset="0"/>
                        </a:rPr>
                        <a:t>22 de Septiembre de 2025</a:t>
                      </a:r>
                    </a:p>
                  </a:txBody>
                  <a:tcPr anchor="ctr"/>
                </a:tc>
                <a:extLst>
                  <a:ext uri="{0D108BD9-81ED-4DB2-BD59-A6C34878D82A}">
                    <a16:rowId xmlns:a16="http://schemas.microsoft.com/office/drawing/2014/main" val="2460182974"/>
                  </a:ext>
                </a:extLst>
              </a:tr>
              <a:tr h="596166">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D130DC4-2F19-01B6-CE86-2FDFAFB3C34F}"/>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ECAECD1F-1F52-96A4-0BBA-1FC657CFB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sp>
        <p:nvSpPr>
          <p:cNvPr id="3" name="Rectángulo 2">
            <a:extLst>
              <a:ext uri="{FF2B5EF4-FFF2-40B4-BE49-F238E27FC236}">
                <a16:creationId xmlns:a16="http://schemas.microsoft.com/office/drawing/2014/main" id="{D51D1380-A232-1D13-F671-55381B6451A4}"/>
              </a:ext>
            </a:extLst>
          </p:cNvPr>
          <p:cNvSpPr/>
          <p:nvPr/>
        </p:nvSpPr>
        <p:spPr>
          <a:xfrm>
            <a:off x="720076" y="1083938"/>
            <a:ext cx="10751846" cy="814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 dirty="0">
                <a:solidFill>
                  <a:schemeClr val="tx1"/>
                </a:solidFill>
                <a:latin typeface="Century Gothic" panose="020B0502020202020204" pitchFamily="34" charset="0"/>
                <a:cs typeface="Arial" panose="020B0604020202020204" pitchFamily="34" charset="0"/>
              </a:rPr>
              <a:t>Dotación De La Plaza De Mercado Del Municipio De Paipa En El Departamento De Boyacá.</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5" name="CuadroTexto 4">
            <a:extLst>
              <a:ext uri="{FF2B5EF4-FFF2-40B4-BE49-F238E27FC236}">
                <a16:creationId xmlns:a16="http://schemas.microsoft.com/office/drawing/2014/main" id="{4F94BD10-F2E1-F3E9-4C03-B94555C27234}"/>
              </a:ext>
            </a:extLst>
          </p:cNvPr>
          <p:cNvSpPr txBox="1"/>
          <p:nvPr/>
        </p:nvSpPr>
        <p:spPr>
          <a:xfrm>
            <a:off x="3908946" y="4739119"/>
            <a:ext cx="4570965" cy="954107"/>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 </a:t>
            </a:r>
          </a:p>
          <a:p>
            <a:pPr algn="ctr"/>
            <a:r>
              <a:rPr lang="es-ES" sz="1400" b="1" dirty="0">
                <a:latin typeface="Century Gothic" panose="020B0502020202020204" pitchFamily="34" charset="0"/>
                <a:cs typeface="Arial" panose="020B0604020202020204" pitchFamily="34" charset="0"/>
              </a:rPr>
              <a:t>(30 DE JUNIO)</a:t>
            </a:r>
          </a:p>
          <a:p>
            <a:pPr algn="ctr"/>
            <a:r>
              <a:rPr lang="es-ES" sz="1400" dirty="0">
                <a:latin typeface="Century Gothic" panose="020B0502020202020204" pitchFamily="34" charset="0"/>
                <a:cs typeface="Arial" panose="020B0604020202020204" pitchFamily="34" charset="0"/>
              </a:rPr>
              <a:t>Tiempo transcurrido a la fecha: 31,71%</a:t>
            </a:r>
          </a:p>
          <a:p>
            <a:pPr algn="ctr"/>
            <a:r>
              <a:rPr lang="es-ES" sz="1400" dirty="0">
                <a:latin typeface="Century Gothic" panose="020B0502020202020204" pitchFamily="34" charset="0"/>
                <a:cs typeface="Arial" panose="020B0604020202020204" pitchFamily="34" charset="0"/>
              </a:rPr>
              <a:t>Ejecución presupuestal reportada : </a:t>
            </a:r>
            <a:r>
              <a:rPr lang="es-CO" sz="1400" dirty="0">
                <a:latin typeface="Century Gothic" panose="020B0502020202020204" pitchFamily="34" charset="0"/>
                <a:cs typeface="Arial" panose="020B0604020202020204" pitchFamily="34" charset="0"/>
              </a:rPr>
              <a:t>0,00</a:t>
            </a:r>
            <a:r>
              <a:rPr lang="es-CO" sz="1400" dirty="0">
                <a:effectLst/>
                <a:latin typeface="Century Gothic" panose="020B0502020202020204" pitchFamily="34" charset="0"/>
                <a:cs typeface="Arial" panose="020B0604020202020204" pitchFamily="34" charset="0"/>
              </a:rPr>
              <a:t>%</a:t>
            </a:r>
            <a:endParaRPr lang="es-ES" sz="1400" b="1" dirty="0">
              <a:latin typeface="Century Gothic" panose="020B0502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17201E6-F4FE-CC26-EFA0-DA3283740EFE}"/>
              </a:ext>
            </a:extLst>
          </p:cNvPr>
          <p:cNvSpPr txBox="1"/>
          <p:nvPr/>
        </p:nvSpPr>
        <p:spPr>
          <a:xfrm>
            <a:off x="6286500" y="2733938"/>
            <a:ext cx="4588329" cy="1169551"/>
          </a:xfrm>
          <a:prstGeom prst="rect">
            <a:avLst/>
          </a:prstGeom>
          <a:noFill/>
        </p:spPr>
        <p:txBody>
          <a:bodyPr wrap="square" rtlCol="0">
            <a:spAutoFit/>
          </a:bodyPr>
          <a:lstStyle/>
          <a:p>
            <a:pPr algn="just"/>
            <a:r>
              <a:rPr lang="es-ES" sz="1400" i="1" dirty="0">
                <a:latin typeface="Century Gothic" panose="020B0502020202020204" pitchFamily="34" charset="0"/>
                <a:ea typeface="Calibri" panose="020F0502020204030204" pitchFamily="34" charset="0"/>
              </a:rPr>
              <a:t>Actualmente </a:t>
            </a:r>
            <a:r>
              <a:rPr lang="es-ES" sz="1400" i="1" dirty="0">
                <a:effectLst/>
                <a:latin typeface="Century Gothic" panose="020B0502020202020204" pitchFamily="34" charset="0"/>
                <a:ea typeface="Calibri" panose="020F0502020204030204" pitchFamily="34" charset="0"/>
              </a:rPr>
              <a:t>TIERRASUA S.A.S., se encuentra realizando el seguimiento y supervisión a los contratistas encargados de suministrar los diferentes componentes derivados del cumplimiento del objeto del proyecto de regalías. </a:t>
            </a:r>
            <a:endParaRPr lang="es-CO" sz="1300" i="1" dirty="0">
              <a:cs typeface="Arial" panose="020B0604020202020204" pitchFamily="34" charset="0"/>
            </a:endParaRPr>
          </a:p>
        </p:txBody>
      </p:sp>
    </p:spTree>
    <p:extLst>
      <p:ext uri="{BB962C8B-B14F-4D97-AF65-F5344CB8AC3E}">
        <p14:creationId xmlns:p14="http://schemas.microsoft.com/office/powerpoint/2010/main" val="923866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6FA4C8-496C-4992-8CDA-1769722457BF}"/>
              </a:ext>
            </a:extLst>
          </p:cNvPr>
          <p:cNvSpPr txBox="1"/>
          <p:nvPr/>
        </p:nvSpPr>
        <p:spPr>
          <a:xfrm>
            <a:off x="786479" y="2779594"/>
            <a:ext cx="10558462" cy="1323439"/>
          </a:xfrm>
          <a:prstGeom prst="rect">
            <a:avLst/>
          </a:prstGeom>
          <a:noFill/>
        </p:spPr>
        <p:txBody>
          <a:bodyPr wrap="square">
            <a:spAutoFit/>
          </a:bodyPr>
          <a:lstStyle/>
          <a:p>
            <a:pPr algn="ctr"/>
            <a:r>
              <a:rPr lang="es-CO" sz="4800" b="1" dirty="0">
                <a:solidFill>
                  <a:schemeClr val="bg1"/>
                </a:solidFill>
                <a:latin typeface="Arial" panose="020B0604020202020204" pitchFamily="34" charset="0"/>
                <a:cs typeface="Arial" panose="020B0604020202020204" pitchFamily="34" charset="0"/>
              </a:rPr>
              <a:t>AREA OPERATIVA</a:t>
            </a:r>
          </a:p>
          <a:p>
            <a:pPr algn="ctr"/>
            <a:r>
              <a:rPr lang="es-CO" sz="3200" b="1" dirty="0">
                <a:solidFill>
                  <a:schemeClr val="bg1"/>
                </a:solidFill>
                <a:latin typeface="Arial" panose="020B0604020202020204" pitchFamily="34" charset="0"/>
                <a:cs typeface="Arial" panose="020B0604020202020204" pitchFamily="34" charset="0"/>
              </a:rPr>
              <a:t>MAYO - JUNIO 2025</a:t>
            </a:r>
          </a:p>
        </p:txBody>
      </p:sp>
      <p:sp>
        <p:nvSpPr>
          <p:cNvPr id="5" name="CuadroTexto 4">
            <a:extLst>
              <a:ext uri="{FF2B5EF4-FFF2-40B4-BE49-F238E27FC236}">
                <a16:creationId xmlns:a16="http://schemas.microsoft.com/office/drawing/2014/main" id="{2DD409B7-9757-4132-AD15-26A86D84AD7C}"/>
              </a:ext>
            </a:extLst>
          </p:cNvPr>
          <p:cNvSpPr txBox="1"/>
          <p:nvPr/>
        </p:nvSpPr>
        <p:spPr>
          <a:xfrm>
            <a:off x="628650" y="5124449"/>
            <a:ext cx="5105400" cy="1477328"/>
          </a:xfrm>
          <a:prstGeom prst="rect">
            <a:avLst/>
          </a:prstGeom>
          <a:noFill/>
        </p:spPr>
        <p:txBody>
          <a:bodyPr wrap="square" rtlCol="0">
            <a:spAutoFit/>
          </a:bodyPr>
          <a:lstStyle/>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CONVENIOS Y CONTRATOS INTERADMINISTRATIVOS</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INTERVENCIONES </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COSTOS DE OPERATIVIDAD </a:t>
            </a:r>
          </a:p>
          <a:p>
            <a:pPr marL="285750" indent="-285750">
              <a:buFont typeface="Arial" panose="020B0604020202020204" pitchFamily="34" charset="0"/>
              <a:buChar char="•"/>
            </a:pPr>
            <a:r>
              <a:rPr lang="es-CO" b="1" dirty="0">
                <a:solidFill>
                  <a:schemeClr val="bg1"/>
                </a:solidFill>
                <a:latin typeface="Arial" panose="020B0604020202020204" pitchFamily="34" charset="0"/>
                <a:cs typeface="Arial" panose="020B0604020202020204" pitchFamily="34" charset="0"/>
              </a:rPr>
              <a:t>MAQUINARIA </a:t>
            </a:r>
          </a:p>
        </p:txBody>
      </p:sp>
    </p:spTree>
    <p:extLst>
      <p:ext uri="{BB962C8B-B14F-4D97-AF65-F5344CB8AC3E}">
        <p14:creationId xmlns:p14="http://schemas.microsoft.com/office/powerpoint/2010/main" val="2652402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098818D-55DE-473C-AE25-6B8BF2BA0E0F}"/>
              </a:ext>
            </a:extLst>
          </p:cNvPr>
          <p:cNvSpPr txBox="1"/>
          <p:nvPr/>
        </p:nvSpPr>
        <p:spPr>
          <a:xfrm>
            <a:off x="3820151" y="347036"/>
            <a:ext cx="4551695"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No. 2803 de 2021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6B1F33D8-95EE-49C5-89CD-A77CC9FEB9C4}"/>
              </a:ext>
            </a:extLst>
          </p:cNvPr>
          <p:cNvGraphicFramePr>
            <a:graphicFrameLocks noGrp="1"/>
          </p:cNvGraphicFramePr>
          <p:nvPr/>
        </p:nvGraphicFramePr>
        <p:xfrm>
          <a:off x="856525" y="2439132"/>
          <a:ext cx="4456254" cy="2086262"/>
        </p:xfrm>
        <a:graphic>
          <a:graphicData uri="http://schemas.openxmlformats.org/drawingml/2006/table">
            <a:tbl>
              <a:tblPr firstRow="1" bandRow="1">
                <a:tableStyleId>{912C8C85-51F0-491E-9774-3900AFEF0FD7}</a:tableStyleId>
              </a:tblPr>
              <a:tblGrid>
                <a:gridCol w="1574469">
                  <a:extLst>
                    <a:ext uri="{9D8B030D-6E8A-4147-A177-3AD203B41FA5}">
                      <a16:colId xmlns:a16="http://schemas.microsoft.com/office/drawing/2014/main" val="3386221600"/>
                    </a:ext>
                  </a:extLst>
                </a:gridCol>
                <a:gridCol w="2881785">
                  <a:extLst>
                    <a:ext uri="{9D8B030D-6E8A-4147-A177-3AD203B41FA5}">
                      <a16:colId xmlns:a16="http://schemas.microsoft.com/office/drawing/2014/main" val="3023588219"/>
                    </a:ext>
                  </a:extLst>
                </a:gridCol>
              </a:tblGrid>
              <a:tr h="467209">
                <a:tc>
                  <a:txBody>
                    <a:bodyPr/>
                    <a:lstStyle/>
                    <a:p>
                      <a:r>
                        <a:rPr lang="es-CO" sz="1400" b="1" dirty="0"/>
                        <a:t>VALOR</a:t>
                      </a:r>
                      <a:endParaRPr lang="es-CO" sz="1400" b="1" dirty="0">
                        <a:latin typeface="Century Gothic" panose="020B0502020202020204" pitchFamily="34" charset="0"/>
                      </a:endParaRPr>
                    </a:p>
                  </a:txBody>
                  <a:tcPr anchor="ctr"/>
                </a:tc>
                <a:tc>
                  <a:txBody>
                    <a:bodyPr/>
                    <a:lstStyle/>
                    <a:p>
                      <a:r>
                        <a:rPr lang="es-CO" sz="1400" b="0" dirty="0"/>
                        <a:t>$</a:t>
                      </a:r>
                      <a:r>
                        <a:rPr lang="es-CO" sz="1400" b="1" dirty="0"/>
                        <a:t>1.499.998.942.64</a:t>
                      </a:r>
                      <a:endParaRPr lang="es-CO" sz="1400" b="1" dirty="0">
                        <a:latin typeface="Century Gothic" panose="020B0502020202020204" pitchFamily="34" charset="0"/>
                      </a:endParaRPr>
                    </a:p>
                  </a:txBody>
                  <a:tcPr anchor="ctr"/>
                </a:tc>
                <a:extLst>
                  <a:ext uri="{0D108BD9-81ED-4DB2-BD59-A6C34878D82A}">
                    <a16:rowId xmlns:a16="http://schemas.microsoft.com/office/drawing/2014/main" val="3799243388"/>
                  </a:ext>
                </a:extLst>
              </a:tr>
              <a:tr h="469584">
                <a:tc>
                  <a:txBody>
                    <a:bodyPr/>
                    <a:lstStyle/>
                    <a:p>
                      <a:r>
                        <a:rPr lang="es-CO" sz="1400" b="1" dirty="0"/>
                        <a:t>Fecha de Inicio</a:t>
                      </a:r>
                      <a:endParaRPr lang="es-CO" sz="1400" b="1" dirty="0">
                        <a:latin typeface="Century Gothic" panose="020B0502020202020204" pitchFamily="34" charset="0"/>
                      </a:endParaRPr>
                    </a:p>
                  </a:txBody>
                  <a:tcPr anchor="ctr"/>
                </a:tc>
                <a:tc>
                  <a:txBody>
                    <a:bodyPr/>
                    <a:lstStyle/>
                    <a:p>
                      <a:r>
                        <a:rPr lang="es-CO" sz="1400" dirty="0"/>
                        <a:t>05 de Noviembre de 2021</a:t>
                      </a:r>
                      <a:endParaRPr lang="es-CO" sz="1400" dirty="0">
                        <a:latin typeface="Century Gothic" panose="020B0502020202020204" pitchFamily="34" charset="0"/>
                      </a:endParaRPr>
                    </a:p>
                  </a:txBody>
                  <a:tcPr anchor="ctr"/>
                </a:tc>
                <a:extLst>
                  <a:ext uri="{0D108BD9-81ED-4DB2-BD59-A6C34878D82A}">
                    <a16:rowId xmlns:a16="http://schemas.microsoft.com/office/drawing/2014/main" val="4084991408"/>
                  </a:ext>
                </a:extLst>
              </a:tr>
              <a:tr h="553303">
                <a:tc>
                  <a:txBody>
                    <a:bodyPr/>
                    <a:lstStyle/>
                    <a:p>
                      <a:r>
                        <a:rPr lang="es-CO" sz="1400" b="1" dirty="0"/>
                        <a:t>Fecha de terminación </a:t>
                      </a:r>
                      <a:endParaRPr lang="es-CO" sz="1400" b="1" dirty="0">
                        <a:latin typeface="Century Gothic" panose="020B0502020202020204" pitchFamily="34" charset="0"/>
                      </a:endParaRPr>
                    </a:p>
                  </a:txBody>
                  <a:tcPr anchor="ctr"/>
                </a:tc>
                <a:tc>
                  <a:txBody>
                    <a:bodyPr/>
                    <a:lstStyle/>
                    <a:p>
                      <a:r>
                        <a:rPr lang="es-CO" sz="1400" dirty="0"/>
                        <a:t>02 de Septiembre de 2022</a:t>
                      </a:r>
                      <a:endParaRPr lang="es-CO" sz="1400" dirty="0">
                        <a:latin typeface="Century Gothic" panose="020B0502020202020204" pitchFamily="34" charset="0"/>
                      </a:endParaRPr>
                    </a:p>
                  </a:txBody>
                  <a:tcPr anchor="ctr"/>
                </a:tc>
                <a:extLst>
                  <a:ext uri="{0D108BD9-81ED-4DB2-BD59-A6C34878D82A}">
                    <a16:rowId xmlns:a16="http://schemas.microsoft.com/office/drawing/2014/main" val="2460182974"/>
                  </a:ext>
                </a:extLst>
              </a:tr>
              <a:tr h="596166">
                <a:tc>
                  <a:txBody>
                    <a:bodyPr/>
                    <a:lstStyle/>
                    <a:p>
                      <a:r>
                        <a:rPr lang="es-CO" sz="1400" b="1" dirty="0"/>
                        <a:t>Estado </a:t>
                      </a:r>
                      <a:endParaRPr lang="es-CO" sz="1400" b="1" dirty="0">
                        <a:latin typeface="Century Gothic" panose="020B0502020202020204" pitchFamily="34" charset="0"/>
                      </a:endParaRPr>
                    </a:p>
                  </a:txBody>
                  <a:tcPr anchor="ctr"/>
                </a:tc>
                <a:tc>
                  <a:txBody>
                    <a:bodyPr/>
                    <a:lstStyle/>
                    <a:p>
                      <a:r>
                        <a:rPr lang="es-CO" sz="1400" dirty="0"/>
                        <a:t>Finalizado, Sin Liquidar </a:t>
                      </a:r>
                      <a:endParaRPr lang="es-CO" sz="1400" dirty="0">
                        <a:latin typeface="Century Gothic" panose="020B0502020202020204" pitchFamily="34" charset="0"/>
                      </a:endParaRPr>
                    </a:p>
                  </a:txBody>
                  <a:tcPr anchor="ctr"/>
                </a:tc>
                <a:extLst>
                  <a:ext uri="{0D108BD9-81ED-4DB2-BD59-A6C34878D82A}">
                    <a16:rowId xmlns:a16="http://schemas.microsoft.com/office/drawing/2014/main" val="4105986489"/>
                  </a:ext>
                </a:extLst>
              </a:tr>
            </a:tbl>
          </a:graphicData>
        </a:graphic>
      </p:graphicFrame>
      <p:sp>
        <p:nvSpPr>
          <p:cNvPr id="8" name="Rectángulo 7">
            <a:extLst>
              <a:ext uri="{FF2B5EF4-FFF2-40B4-BE49-F238E27FC236}">
                <a16:creationId xmlns:a16="http://schemas.microsoft.com/office/drawing/2014/main" id="{F33EE658-3157-4D6A-B209-7C355BE631B0}"/>
              </a:ext>
            </a:extLst>
          </p:cNvPr>
          <p:cNvSpPr/>
          <p:nvPr/>
        </p:nvSpPr>
        <p:spPr>
          <a:xfrm>
            <a:off x="856525" y="1334613"/>
            <a:ext cx="10615396" cy="974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ES_tradnl" dirty="0">
                <a:solidFill>
                  <a:schemeClr val="tx1"/>
                </a:solidFill>
                <a:latin typeface="Century Gothic" panose="020B0502020202020204" pitchFamily="34" charset="0"/>
                <a:cs typeface="Arial" panose="020B0604020202020204" pitchFamily="34" charset="0"/>
              </a:rPr>
              <a:t>C</a:t>
            </a:r>
            <a:r>
              <a:rPr lang="es-ES_tradnl"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ontratar la construcción </a:t>
            </a:r>
            <a:r>
              <a:rPr lang="es-ES_tradnl"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y rehabilitación de </a:t>
            </a:r>
            <a:r>
              <a:rPr lang="es-ES_tradnl" b="1"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reservorios </a:t>
            </a:r>
            <a:r>
              <a:rPr lang="es-ES_tradnl"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que contribuya de manera efectiva a las medidas de adaptación y mitigación del cambio climático en el departamento de Boyacá. </a:t>
            </a:r>
            <a:endParaRPr lang="es-MX" b="1" dirty="0">
              <a:solidFill>
                <a:schemeClr val="tx1"/>
              </a:solidFill>
              <a:latin typeface="Century Gothic" panose="020B0502020202020204" pitchFamily="34" charset="0"/>
              <a:ea typeface="Times New Roman" panose="02020603050405020304" pitchFamily="18" charset="0"/>
              <a:cs typeface="Arial" panose="020B0604020202020204" pitchFamily="34" charset="0"/>
            </a:endParaRPr>
          </a:p>
        </p:txBody>
      </p:sp>
      <p:graphicFrame>
        <p:nvGraphicFramePr>
          <p:cNvPr id="9" name="Tabla 8">
            <a:extLst>
              <a:ext uri="{FF2B5EF4-FFF2-40B4-BE49-F238E27FC236}">
                <a16:creationId xmlns:a16="http://schemas.microsoft.com/office/drawing/2014/main" id="{F6D1FA4B-F0D0-45F8-99BC-13BC8860F7BC}"/>
              </a:ext>
            </a:extLst>
          </p:cNvPr>
          <p:cNvGraphicFramePr>
            <a:graphicFrameLocks noGrp="1"/>
          </p:cNvGraphicFramePr>
          <p:nvPr/>
        </p:nvGraphicFramePr>
        <p:xfrm>
          <a:off x="6447395" y="4109848"/>
          <a:ext cx="4456255" cy="1483733"/>
        </p:xfrm>
        <a:graphic>
          <a:graphicData uri="http://schemas.openxmlformats.org/drawingml/2006/table">
            <a:tbl>
              <a:tblPr firstRow="1" firstCol="1" bandRow="1">
                <a:tableStyleId>{912C8C85-51F0-491E-9774-3900AFEF0FD7}</a:tableStyleId>
              </a:tblPr>
              <a:tblGrid>
                <a:gridCol w="1481216">
                  <a:extLst>
                    <a:ext uri="{9D8B030D-6E8A-4147-A177-3AD203B41FA5}">
                      <a16:colId xmlns:a16="http://schemas.microsoft.com/office/drawing/2014/main" val="972220750"/>
                    </a:ext>
                  </a:extLst>
                </a:gridCol>
                <a:gridCol w="1493823">
                  <a:extLst>
                    <a:ext uri="{9D8B030D-6E8A-4147-A177-3AD203B41FA5}">
                      <a16:colId xmlns:a16="http://schemas.microsoft.com/office/drawing/2014/main" val="4068566739"/>
                    </a:ext>
                  </a:extLst>
                </a:gridCol>
                <a:gridCol w="1481216">
                  <a:extLst>
                    <a:ext uri="{9D8B030D-6E8A-4147-A177-3AD203B41FA5}">
                      <a16:colId xmlns:a16="http://schemas.microsoft.com/office/drawing/2014/main" val="3849487016"/>
                    </a:ext>
                  </a:extLst>
                </a:gridCol>
              </a:tblGrid>
              <a:tr h="521630">
                <a:tc>
                  <a:txBody>
                    <a:bodyPr/>
                    <a:lstStyle/>
                    <a:p>
                      <a:pPr algn="ctr">
                        <a:lnSpc>
                          <a:spcPct val="107000"/>
                        </a:lnSpc>
                      </a:pPr>
                      <a:r>
                        <a:rPr lang="es-MX" sz="1050" dirty="0">
                          <a:effectLst/>
                        </a:rPr>
                        <a:t>GIRO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VALOR RECIBIDO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rPr>
                        <a:t>VALOR POR RECIBIR</a:t>
                      </a:r>
                      <a:endParaRPr lang="es-CO" sz="105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949472305"/>
                  </a:ext>
                </a:extLst>
              </a:tr>
              <a:tr h="476540">
                <a:tc>
                  <a:txBody>
                    <a:bodyPr/>
                    <a:lstStyle/>
                    <a:p>
                      <a:pPr algn="ctr">
                        <a:lnSpc>
                          <a:spcPct val="107000"/>
                        </a:lnSpc>
                      </a:pPr>
                      <a:r>
                        <a:rPr lang="es-CO" sz="1050" dirty="0">
                          <a:effectLst/>
                        </a:rPr>
                        <a:t>Anticipo</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r>
                        <a:rPr lang="es-CO" sz="1050" dirty="0">
                          <a:effectLst/>
                        </a:rPr>
                        <a:t> $     749,999,471.32</a:t>
                      </a:r>
                      <a:endParaRPr lang="es-ES" dirty="0"/>
                    </a:p>
                  </a:txBody>
                  <a:tcPr marL="44450" marR="44450" marT="0" marB="0" anchor="ctr"/>
                </a:tc>
                <a:tc>
                  <a:txBody>
                    <a:bodyPr/>
                    <a:lstStyle/>
                    <a:p>
                      <a:endParaRPr lang="es-ES" dirty="0"/>
                    </a:p>
                  </a:txBody>
                  <a:tcPr marL="44450" marR="44450" marT="0" marB="0" anchor="ctr"/>
                </a:tc>
                <a:extLst>
                  <a:ext uri="{0D108BD9-81ED-4DB2-BD59-A6C34878D82A}">
                    <a16:rowId xmlns:a16="http://schemas.microsoft.com/office/drawing/2014/main" val="553412911"/>
                  </a:ext>
                </a:extLst>
              </a:tr>
              <a:tr h="485563">
                <a:tc>
                  <a:txBody>
                    <a:bodyPr/>
                    <a:lstStyle/>
                    <a:p>
                      <a:pPr algn="ctr">
                        <a:lnSpc>
                          <a:spcPct val="107000"/>
                        </a:lnSpc>
                      </a:pPr>
                      <a:r>
                        <a:rPr lang="es-CO" sz="1050" dirty="0">
                          <a:effectLst/>
                        </a:rPr>
                        <a:t>Acta 01</a:t>
                      </a:r>
                      <a:endParaRPr lang="es-CO" sz="1050" dirty="0">
                        <a:effectLst/>
                        <a:latin typeface="+mn-lt"/>
                        <a:ea typeface="Bitstream Vera Sans"/>
                        <a:cs typeface="Times New Roman" panose="02020603050405020304" pitchFamily="18" charset="0"/>
                      </a:endParaRPr>
                    </a:p>
                  </a:txBody>
                  <a:tcPr marL="44450" marR="44450" marT="0" marB="0" anchor="ctr"/>
                </a:tc>
                <a:tc>
                  <a:txBody>
                    <a:bodyPr/>
                    <a:lstStyle/>
                    <a:p>
                      <a:r>
                        <a:rPr lang="es-CO" sz="1050" dirty="0">
                          <a:effectLst/>
                        </a:rPr>
                        <a:t> </a:t>
                      </a:r>
                      <a:endParaRPr lang="es-ES" dirty="0"/>
                    </a:p>
                  </a:txBody>
                  <a:tcPr marL="44450" marR="44450" marT="0" marB="0" anchor="ctr"/>
                </a:tc>
                <a:tc>
                  <a:txBody>
                    <a:bodyPr/>
                    <a:lstStyle/>
                    <a:p>
                      <a:r>
                        <a:rPr lang="es-CO" sz="1050" dirty="0">
                          <a:effectLst/>
                        </a:rPr>
                        <a:t>$     526.815.352,7</a:t>
                      </a:r>
                      <a:endParaRPr lang="es-ES" dirty="0"/>
                    </a:p>
                  </a:txBody>
                  <a:tcPr marL="44450" marR="44450" marT="0" marB="0" anchor="ctr"/>
                </a:tc>
                <a:extLst>
                  <a:ext uri="{0D108BD9-81ED-4DB2-BD59-A6C34878D82A}">
                    <a16:rowId xmlns:a16="http://schemas.microsoft.com/office/drawing/2014/main" val="1571520331"/>
                  </a:ext>
                </a:extLst>
              </a:tr>
            </a:tbl>
          </a:graphicData>
        </a:graphic>
      </p:graphicFrame>
      <p:sp>
        <p:nvSpPr>
          <p:cNvPr id="10" name="CuadroTexto 9">
            <a:extLst>
              <a:ext uri="{FF2B5EF4-FFF2-40B4-BE49-F238E27FC236}">
                <a16:creationId xmlns:a16="http://schemas.microsoft.com/office/drawing/2014/main" id="{81143CB2-15E6-4C2E-B226-219C84A3FED4}"/>
              </a:ext>
            </a:extLst>
          </p:cNvPr>
          <p:cNvSpPr txBox="1"/>
          <p:nvPr/>
        </p:nvSpPr>
        <p:spPr>
          <a:xfrm>
            <a:off x="799170" y="4784723"/>
            <a:ext cx="4570965" cy="738664"/>
          </a:xfrm>
          <a:prstGeom prst="rect">
            <a:avLst/>
          </a:prstGeom>
          <a:noFill/>
        </p:spPr>
        <p:txBody>
          <a:bodyPr wrap="square">
            <a:spAutoFit/>
          </a:bodyPr>
          <a:lstStyle/>
          <a:p>
            <a:pPr algn="ctr"/>
            <a:r>
              <a:rPr lang="es-ES" sz="1400" b="1" dirty="0">
                <a:latin typeface="Century Gothic" panose="020B0502020202020204" pitchFamily="34" charset="0"/>
                <a:cs typeface="Arial" panose="020B0604020202020204" pitchFamily="34" charset="0"/>
              </a:rPr>
              <a:t>ESTADO DE EJECUCIÓN Y BALANCE FINANCIERO</a:t>
            </a:r>
          </a:p>
          <a:p>
            <a:pPr algn="ctr"/>
            <a:r>
              <a:rPr lang="es-ES" sz="1400" dirty="0">
                <a:latin typeface="Century Gothic" panose="020B0502020202020204" pitchFamily="34" charset="0"/>
                <a:cs typeface="Arial" panose="020B0604020202020204" pitchFamily="34" charset="0"/>
              </a:rPr>
              <a:t>Tiempo transcurrido a fecha de empalme: 100%</a:t>
            </a:r>
          </a:p>
          <a:p>
            <a:pPr algn="ctr"/>
            <a:r>
              <a:rPr lang="es-ES" sz="1400" dirty="0">
                <a:latin typeface="Century Gothic" panose="020B0502020202020204" pitchFamily="34" charset="0"/>
                <a:cs typeface="Arial" panose="020B0604020202020204" pitchFamily="34" charset="0"/>
              </a:rPr>
              <a:t>Ejecución presupuestal reporte de agosto: </a:t>
            </a:r>
            <a:r>
              <a:rPr lang="es-CO" sz="1400" dirty="0">
                <a:effectLst/>
                <a:latin typeface="Century Gothic" panose="020B0502020202020204" pitchFamily="34" charset="0"/>
                <a:cs typeface="Arial" panose="020B0604020202020204" pitchFamily="34" charset="0"/>
              </a:rPr>
              <a:t>38.63%</a:t>
            </a:r>
            <a:endParaRPr lang="es-ES" sz="1400" b="1" dirty="0">
              <a:latin typeface="Century Gothic" panose="020B0502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DEFCD2B7-1866-4F75-8288-6DD43A20DE07}"/>
              </a:ext>
            </a:extLst>
          </p:cNvPr>
          <p:cNvSpPr txBox="1"/>
          <p:nvPr/>
        </p:nvSpPr>
        <p:spPr>
          <a:xfrm>
            <a:off x="5597214" y="2733938"/>
            <a:ext cx="6310350" cy="1369606"/>
          </a:xfrm>
          <a:prstGeom prst="rect">
            <a:avLst/>
          </a:prstGeom>
          <a:noFill/>
        </p:spPr>
        <p:txBody>
          <a:bodyPr wrap="square" rtlCol="0">
            <a:spAutoFit/>
          </a:bodyPr>
          <a:lstStyle/>
          <a:p>
            <a:pPr algn="just"/>
            <a:r>
              <a:rPr lang="es-ES" sz="1400" i="1" dirty="0">
                <a:effectLst/>
                <a:latin typeface="Century Gothic" panose="020B0502020202020204" pitchFamily="34" charset="0"/>
                <a:ea typeface="Calibri" panose="020F0502020204030204" pitchFamily="34" charset="0"/>
              </a:rPr>
              <a:t>Actualmente TIERRASUA S.A.S., con apoyo de la Secretaria de Agricultura de la Gobernación de Boyacá se encuentran en proceso de revisión y visitas a los reservorios existentes, con el fin de corroborar la ejecución y estado de los mismos para así generar el informe final, amortización del anticipo recibido y la liquidación del contrato. </a:t>
            </a:r>
          </a:p>
          <a:p>
            <a:pPr marL="285750" indent="-285750" algn="just">
              <a:buFontTx/>
              <a:buChar char="-"/>
            </a:pPr>
            <a:endParaRPr lang="es-CO" sz="1300" i="1" dirty="0">
              <a:cs typeface="Arial" panose="020B0604020202020204" pitchFamily="34" charset="0"/>
            </a:endParaRPr>
          </a:p>
        </p:txBody>
      </p:sp>
    </p:spTree>
    <p:extLst>
      <p:ext uri="{BB962C8B-B14F-4D97-AF65-F5344CB8AC3E}">
        <p14:creationId xmlns:p14="http://schemas.microsoft.com/office/powerpoint/2010/main" val="711237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a:extLst>
              <a:ext uri="{FF2B5EF4-FFF2-40B4-BE49-F238E27FC236}">
                <a16:creationId xmlns:a16="http://schemas.microsoft.com/office/drawing/2014/main" id="{45398C16-AE6C-4032-ADAD-1AAAF7B138BE}"/>
              </a:ext>
            </a:extLst>
          </p:cNvPr>
          <p:cNvGraphicFramePr>
            <a:graphicFrameLocks noGrp="1"/>
          </p:cNvGraphicFramePr>
          <p:nvPr/>
        </p:nvGraphicFramePr>
        <p:xfrm>
          <a:off x="1144620" y="1294196"/>
          <a:ext cx="9902755" cy="5447705"/>
        </p:xfrm>
        <a:graphic>
          <a:graphicData uri="http://schemas.openxmlformats.org/drawingml/2006/table">
            <a:tbl>
              <a:tblPr firstRow="1" firstCol="1" bandRow="1">
                <a:tableStyleId>{912C8C85-51F0-491E-9774-3900AFEF0FD7}</a:tableStyleId>
              </a:tblPr>
              <a:tblGrid>
                <a:gridCol w="2075214">
                  <a:extLst>
                    <a:ext uri="{9D8B030D-6E8A-4147-A177-3AD203B41FA5}">
                      <a16:colId xmlns:a16="http://schemas.microsoft.com/office/drawing/2014/main" val="533734122"/>
                    </a:ext>
                  </a:extLst>
                </a:gridCol>
                <a:gridCol w="2067398">
                  <a:extLst>
                    <a:ext uri="{9D8B030D-6E8A-4147-A177-3AD203B41FA5}">
                      <a16:colId xmlns:a16="http://schemas.microsoft.com/office/drawing/2014/main" val="2859092932"/>
                    </a:ext>
                  </a:extLst>
                </a:gridCol>
                <a:gridCol w="1882094">
                  <a:extLst>
                    <a:ext uri="{9D8B030D-6E8A-4147-A177-3AD203B41FA5}">
                      <a16:colId xmlns:a16="http://schemas.microsoft.com/office/drawing/2014/main" val="968824828"/>
                    </a:ext>
                  </a:extLst>
                </a:gridCol>
                <a:gridCol w="3878049">
                  <a:extLst>
                    <a:ext uri="{9D8B030D-6E8A-4147-A177-3AD203B41FA5}">
                      <a16:colId xmlns:a16="http://schemas.microsoft.com/office/drawing/2014/main" val="3748995929"/>
                    </a:ext>
                  </a:extLst>
                </a:gridCol>
              </a:tblGrid>
              <a:tr h="313880">
                <a:tc gridSpan="4">
                  <a:txBody>
                    <a:bodyPr/>
                    <a:lstStyle/>
                    <a:p>
                      <a:pPr algn="ctr">
                        <a:lnSpc>
                          <a:spcPct val="107000"/>
                        </a:lnSpc>
                        <a:spcAft>
                          <a:spcPts val="800"/>
                        </a:spcAft>
                        <a:buNone/>
                      </a:pPr>
                      <a:r>
                        <a:rPr lang="es-ES" sz="1050" kern="100" dirty="0">
                          <a:solidFill>
                            <a:schemeClr val="tx1"/>
                          </a:solidFill>
                          <a:effectLst/>
                        </a:rPr>
                        <a:t>RESERVORIOS 2803 - 2021</a:t>
                      </a:r>
                      <a:endParaRPr lang="es-CO" sz="1050"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01039020"/>
                  </a:ext>
                </a:extLst>
              </a:tr>
              <a:tr h="178707">
                <a:tc rowSpan="2">
                  <a:txBody>
                    <a:bodyPr/>
                    <a:lstStyle/>
                    <a:p>
                      <a:pPr algn="ctr">
                        <a:lnSpc>
                          <a:spcPct val="107000"/>
                        </a:lnSpc>
                        <a:spcAft>
                          <a:spcPts val="800"/>
                        </a:spcAft>
                        <a:buNone/>
                      </a:pPr>
                      <a:r>
                        <a:rPr lang="es-ES" sz="1050" b="1" kern="100" dirty="0">
                          <a:solidFill>
                            <a:schemeClr val="tx1"/>
                          </a:solidFill>
                          <a:effectLst/>
                        </a:rPr>
                        <a:t>MUNICIPIO</a:t>
                      </a:r>
                      <a:endParaRPr lang="es-CO" sz="105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7000"/>
                        </a:lnSpc>
                        <a:spcAft>
                          <a:spcPts val="800"/>
                        </a:spcAft>
                        <a:buNone/>
                      </a:pPr>
                      <a:r>
                        <a:rPr lang="es-ES" sz="1050" b="1" kern="100" dirty="0">
                          <a:solidFill>
                            <a:schemeClr val="tx1"/>
                          </a:solidFill>
                          <a:effectLst/>
                        </a:rPr>
                        <a:t>INTERVENCION</a:t>
                      </a:r>
                      <a:endParaRPr lang="es-CO" sz="105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rowSpan="2">
                  <a:txBody>
                    <a:bodyPr/>
                    <a:lstStyle/>
                    <a:p>
                      <a:pPr algn="ctr">
                        <a:lnSpc>
                          <a:spcPct val="107000"/>
                        </a:lnSpc>
                        <a:spcAft>
                          <a:spcPts val="800"/>
                        </a:spcAft>
                        <a:buNone/>
                      </a:pPr>
                      <a:r>
                        <a:rPr lang="es-ES" sz="1050" b="1" kern="100" dirty="0">
                          <a:solidFill>
                            <a:schemeClr val="tx1"/>
                          </a:solidFill>
                          <a:effectLst/>
                        </a:rPr>
                        <a:t>OBSERVACIONES</a:t>
                      </a:r>
                      <a:endParaRPr lang="es-CO" sz="105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6221179"/>
                  </a:ext>
                </a:extLst>
              </a:tr>
              <a:tr h="178707">
                <a:tc vMerge="1">
                  <a:txBody>
                    <a:bodyPr/>
                    <a:lstStyle/>
                    <a:p>
                      <a:endParaRPr lang="es-CO"/>
                    </a:p>
                  </a:txBody>
                  <a:tcPr/>
                </a:tc>
                <a:tc>
                  <a:txBody>
                    <a:bodyPr/>
                    <a:lstStyle/>
                    <a:p>
                      <a:pPr algn="ctr">
                        <a:lnSpc>
                          <a:spcPct val="107000"/>
                        </a:lnSpc>
                        <a:spcAft>
                          <a:spcPts val="800"/>
                        </a:spcAft>
                        <a:buNone/>
                      </a:pPr>
                      <a:r>
                        <a:rPr lang="es-ES" sz="1050" b="1" kern="100" dirty="0">
                          <a:effectLst/>
                        </a:rPr>
                        <a:t>EXCAVACIONES</a:t>
                      </a:r>
                      <a:endParaRPr lang="es-CO" sz="1050" b="1"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050" b="1" kern="100" dirty="0">
                          <a:effectLst/>
                        </a:rPr>
                        <a:t>RECUBIERTOS</a:t>
                      </a:r>
                      <a:endParaRPr lang="es-CO" sz="1050" b="1"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68509567"/>
                  </a:ext>
                </a:extLst>
              </a:tr>
              <a:tr h="1748876">
                <a:tc>
                  <a:txBody>
                    <a:bodyPr/>
                    <a:lstStyle/>
                    <a:p>
                      <a:pPr algn="ctr">
                        <a:lnSpc>
                          <a:spcPct val="107000"/>
                        </a:lnSpc>
                        <a:spcAft>
                          <a:spcPts val="800"/>
                        </a:spcAft>
                        <a:buNone/>
                      </a:pPr>
                      <a:r>
                        <a:rPr lang="es-ES" sz="1400" b="1" kern="100" dirty="0">
                          <a:solidFill>
                            <a:schemeClr val="tx1"/>
                          </a:solidFill>
                          <a:effectLst/>
                        </a:rPr>
                        <a:t>Duitama</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9</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9</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El beneficiario Oscar Medina vendió el predio y destruyó el reservorio después de realizado. </a:t>
                      </a:r>
                      <a:endParaRPr lang="es-CO" sz="1050" kern="100" dirty="0">
                        <a:effectLst/>
                      </a:endParaRPr>
                    </a:p>
                    <a:p>
                      <a:pPr algn="l">
                        <a:lnSpc>
                          <a:spcPct val="107000"/>
                        </a:lnSpc>
                        <a:spcAft>
                          <a:spcPts val="800"/>
                        </a:spcAft>
                        <a:buNone/>
                      </a:pPr>
                      <a:r>
                        <a:rPr lang="es-ES" sz="1050" kern="100" dirty="0">
                          <a:effectLst/>
                        </a:rPr>
                        <a:t>El beneficiario Joselyn Tabera recibió recubrimiento, pero su reservorio es un nacimiento de agua por lo cual él retiró el recubrimiento y usa solo la excavación.</a:t>
                      </a:r>
                      <a:endParaRPr lang="es-CO" sz="1050" kern="100" dirty="0">
                        <a:effectLst/>
                      </a:endParaRPr>
                    </a:p>
                    <a:p>
                      <a:pPr algn="l">
                        <a:lnSpc>
                          <a:spcPct val="107000"/>
                        </a:lnSpc>
                        <a:spcAft>
                          <a:spcPts val="800"/>
                        </a:spcAft>
                        <a:buNone/>
                      </a:pPr>
                      <a:r>
                        <a:rPr lang="es-ES" sz="1050" kern="100" dirty="0">
                          <a:effectLst/>
                        </a:rPr>
                        <a:t>(Quedan 8 excavaciones visibles al día de hoy, de las cuales 7 tienen recubrimiento a pesar de haber realizado 9 en total)</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509890"/>
                  </a:ext>
                </a:extLst>
              </a:tr>
              <a:tr h="483026">
                <a:tc>
                  <a:txBody>
                    <a:bodyPr/>
                    <a:lstStyle/>
                    <a:p>
                      <a:pPr algn="ctr">
                        <a:lnSpc>
                          <a:spcPct val="107000"/>
                        </a:lnSpc>
                        <a:spcAft>
                          <a:spcPts val="800"/>
                        </a:spcAft>
                        <a:buNone/>
                      </a:pPr>
                      <a:r>
                        <a:rPr lang="es-ES" sz="1400" b="1" kern="100" dirty="0">
                          <a:solidFill>
                            <a:schemeClr val="tx1"/>
                          </a:solidFill>
                          <a:effectLst/>
                        </a:rPr>
                        <a:t>Santa Rosa de Viterbo</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8</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7</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Beneficiario Jhon Enrique Martinez Falleció, por lo cual su esposa firma actualmente en calidad de Beneficiario. </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069151"/>
                  </a:ext>
                </a:extLst>
              </a:tr>
              <a:tr h="483026">
                <a:tc>
                  <a:txBody>
                    <a:bodyPr/>
                    <a:lstStyle/>
                    <a:p>
                      <a:pPr algn="ctr">
                        <a:lnSpc>
                          <a:spcPct val="107000"/>
                        </a:lnSpc>
                        <a:spcAft>
                          <a:spcPts val="800"/>
                        </a:spcAft>
                        <a:buNone/>
                      </a:pPr>
                      <a:r>
                        <a:rPr lang="es-ES" sz="1400" b="1" kern="100" dirty="0">
                          <a:solidFill>
                            <a:schemeClr val="tx1"/>
                          </a:solidFill>
                          <a:effectLst/>
                        </a:rPr>
                        <a:t>Tibasosa</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9</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5</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Se presentan 3 recubrimientos rotos, sin embargo, es obligación del beneficiario cercar para cuidar su reservorio previa entrega. </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690900"/>
                  </a:ext>
                </a:extLst>
              </a:tr>
              <a:tr h="238507">
                <a:tc>
                  <a:txBody>
                    <a:bodyPr/>
                    <a:lstStyle/>
                    <a:p>
                      <a:pPr algn="ctr">
                        <a:lnSpc>
                          <a:spcPct val="107000"/>
                        </a:lnSpc>
                        <a:spcAft>
                          <a:spcPts val="800"/>
                        </a:spcAft>
                        <a:buNone/>
                      </a:pPr>
                      <a:r>
                        <a:rPr lang="es-ES" sz="1400" b="1" kern="100" dirty="0">
                          <a:solidFill>
                            <a:schemeClr val="tx1"/>
                          </a:solidFill>
                          <a:effectLst/>
                        </a:rPr>
                        <a:t>Paz de Rio</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a:effectLst/>
                        </a:rPr>
                        <a:t>7</a:t>
                      </a:r>
                      <a:endParaRPr lang="es-CO" sz="1400" kern="10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0</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a:effectLst/>
                        </a:rPr>
                        <a:t>Dos excavaciones no retienen agua sin recubrimiento </a:t>
                      </a:r>
                      <a:endParaRPr lang="es-CO" sz="1050" kern="10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5305718"/>
                  </a:ext>
                </a:extLst>
              </a:tr>
              <a:tr h="483026">
                <a:tc>
                  <a:txBody>
                    <a:bodyPr/>
                    <a:lstStyle/>
                    <a:p>
                      <a:pPr algn="ctr">
                        <a:lnSpc>
                          <a:spcPct val="107000"/>
                        </a:lnSpc>
                        <a:spcAft>
                          <a:spcPts val="800"/>
                        </a:spcAft>
                        <a:buNone/>
                      </a:pPr>
                      <a:r>
                        <a:rPr lang="es-ES" sz="1400" b="1" kern="100" dirty="0">
                          <a:solidFill>
                            <a:schemeClr val="tx1"/>
                          </a:solidFill>
                          <a:effectLst/>
                        </a:rPr>
                        <a:t>Sáchica</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4</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0</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Un reservorio despareció por deslizamiento. </a:t>
                      </a:r>
                      <a:br>
                        <a:rPr lang="es-ES" sz="1050" kern="100" dirty="0">
                          <a:effectLst/>
                        </a:rPr>
                      </a:br>
                      <a:r>
                        <a:rPr lang="es-ES" sz="1050" kern="100" dirty="0">
                          <a:effectLst/>
                        </a:rPr>
                        <a:t>(Actualmente se pueden observar 3 excavaciones con vegetación)</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755041"/>
                  </a:ext>
                </a:extLst>
              </a:tr>
              <a:tr h="674533">
                <a:tc>
                  <a:txBody>
                    <a:bodyPr/>
                    <a:lstStyle/>
                    <a:p>
                      <a:pPr algn="ctr">
                        <a:lnSpc>
                          <a:spcPct val="107000"/>
                        </a:lnSpc>
                        <a:spcAft>
                          <a:spcPts val="800"/>
                        </a:spcAft>
                        <a:buNone/>
                      </a:pPr>
                      <a:r>
                        <a:rPr lang="es-ES" sz="1400" b="1" kern="100" dirty="0">
                          <a:solidFill>
                            <a:schemeClr val="tx1"/>
                          </a:solidFill>
                          <a:effectLst/>
                        </a:rPr>
                        <a:t>Sativa Norte</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9</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8</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Un reservorio despareció por deslizamiento. </a:t>
                      </a:r>
                      <a:endParaRPr lang="es-CO" sz="1050" kern="100" dirty="0">
                        <a:effectLst/>
                      </a:endParaRPr>
                    </a:p>
                    <a:p>
                      <a:pPr algn="l">
                        <a:lnSpc>
                          <a:spcPct val="107000"/>
                        </a:lnSpc>
                        <a:spcAft>
                          <a:spcPts val="800"/>
                        </a:spcAft>
                        <a:buNone/>
                      </a:pPr>
                      <a:r>
                        <a:rPr lang="es-ES" sz="1050" kern="100" dirty="0">
                          <a:effectLst/>
                        </a:rPr>
                        <a:t>(Actualmente se pueden observar 8 excavaciones, de las cuales 8 se encuentran recubiertas)</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039821"/>
                  </a:ext>
                </a:extLst>
              </a:tr>
              <a:tr h="304650">
                <a:tc>
                  <a:txBody>
                    <a:bodyPr/>
                    <a:lstStyle/>
                    <a:p>
                      <a:pPr algn="ctr">
                        <a:lnSpc>
                          <a:spcPct val="107000"/>
                        </a:lnSpc>
                        <a:spcAft>
                          <a:spcPts val="800"/>
                        </a:spcAft>
                        <a:buNone/>
                      </a:pPr>
                      <a:r>
                        <a:rPr lang="es-ES" sz="1400" b="1" kern="100" dirty="0">
                          <a:solidFill>
                            <a:schemeClr val="tx1"/>
                          </a:solidFill>
                          <a:effectLst/>
                        </a:rPr>
                        <a:t>Jericó</a:t>
                      </a:r>
                      <a:endParaRPr lang="es-CO" sz="140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a:effectLst/>
                        </a:rPr>
                        <a:t>8</a:t>
                      </a:r>
                      <a:endParaRPr lang="es-CO" sz="1400" kern="10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0</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Cinco excavaciones no retienen agua sin recubrimiento </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37449"/>
                  </a:ext>
                </a:extLst>
              </a:tr>
              <a:tr h="360767">
                <a:tc>
                  <a:txBody>
                    <a:bodyPr/>
                    <a:lstStyle/>
                    <a:p>
                      <a:pPr algn="ctr">
                        <a:lnSpc>
                          <a:spcPct val="107000"/>
                        </a:lnSpc>
                        <a:spcAft>
                          <a:spcPts val="800"/>
                        </a:spcAft>
                        <a:buNone/>
                      </a:pPr>
                      <a:r>
                        <a:rPr lang="es-ES" sz="1050" b="1" kern="100" dirty="0">
                          <a:solidFill>
                            <a:schemeClr val="tx1"/>
                          </a:solidFill>
                          <a:effectLst/>
                        </a:rPr>
                        <a:t>Total</a:t>
                      </a:r>
                      <a:endParaRPr lang="es-CO" sz="1050" b="1" kern="100" dirty="0">
                        <a:solidFill>
                          <a:schemeClr val="tx1"/>
                        </a:solidFill>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63</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s-ES" sz="1400" kern="100" dirty="0">
                          <a:effectLst/>
                        </a:rPr>
                        <a:t>29</a:t>
                      </a:r>
                      <a:endParaRPr lang="es-CO" sz="140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buNone/>
                      </a:pPr>
                      <a:r>
                        <a:rPr lang="es-ES" sz="1050" kern="100" dirty="0">
                          <a:effectLst/>
                        </a:rPr>
                        <a:t>51 Excavaciones y 27 Recubrimientos Visibles a Día de Hoy en total</a:t>
                      </a:r>
                      <a:endParaRPr lang="es-CO" sz="1050" kern="100" dirty="0">
                        <a:effectLst/>
                        <a:latin typeface="+mn-lt"/>
                        <a:ea typeface="Calibri" panose="020F0502020204030204" pitchFamily="34" charset="0"/>
                      </a:endParaRPr>
                    </a:p>
                  </a:txBody>
                  <a:tcPr marL="23828" marR="238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508508"/>
                  </a:ext>
                </a:extLst>
              </a:tr>
            </a:tbl>
          </a:graphicData>
        </a:graphic>
      </p:graphicFrame>
      <p:sp>
        <p:nvSpPr>
          <p:cNvPr id="10" name="CuadroTexto 9">
            <a:extLst>
              <a:ext uri="{FF2B5EF4-FFF2-40B4-BE49-F238E27FC236}">
                <a16:creationId xmlns:a16="http://schemas.microsoft.com/office/drawing/2014/main" id="{AFE2024D-3E9C-4EF4-AC5A-4F21AA2ED30D}"/>
              </a:ext>
            </a:extLst>
          </p:cNvPr>
          <p:cNvSpPr txBox="1"/>
          <p:nvPr/>
        </p:nvSpPr>
        <p:spPr>
          <a:xfrm>
            <a:off x="3820149" y="742771"/>
            <a:ext cx="4620624"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No. 2803 DE 2021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875152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D41DA4F-63B7-42E0-BAAF-44C2E398893B}"/>
              </a:ext>
            </a:extLst>
          </p:cNvPr>
          <p:cNvSpPr txBox="1"/>
          <p:nvPr/>
        </p:nvSpPr>
        <p:spPr>
          <a:xfrm>
            <a:off x="2045820" y="267546"/>
            <a:ext cx="8100359"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CONTRATO INTERADMINISTRATIVO No. 874 del 2023 </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graphicFrame>
        <p:nvGraphicFramePr>
          <p:cNvPr id="10" name="Tabla 9">
            <a:extLst>
              <a:ext uri="{FF2B5EF4-FFF2-40B4-BE49-F238E27FC236}">
                <a16:creationId xmlns:a16="http://schemas.microsoft.com/office/drawing/2014/main" id="{1531B854-B329-4FD0-8C23-6D3504E4EA18}"/>
              </a:ext>
            </a:extLst>
          </p:cNvPr>
          <p:cNvGraphicFramePr>
            <a:graphicFrameLocks noGrp="1"/>
          </p:cNvGraphicFramePr>
          <p:nvPr/>
        </p:nvGraphicFramePr>
        <p:xfrm>
          <a:off x="989456" y="2130228"/>
          <a:ext cx="4829468" cy="3009088"/>
        </p:xfrm>
        <a:graphic>
          <a:graphicData uri="http://schemas.openxmlformats.org/drawingml/2006/table">
            <a:tbl>
              <a:tblPr firstRow="1" bandRow="1">
                <a:tableStyleId>{912C8C85-51F0-491E-9774-3900AFEF0FD7}</a:tableStyleId>
              </a:tblPr>
              <a:tblGrid>
                <a:gridCol w="1706333">
                  <a:extLst>
                    <a:ext uri="{9D8B030D-6E8A-4147-A177-3AD203B41FA5}">
                      <a16:colId xmlns:a16="http://schemas.microsoft.com/office/drawing/2014/main" val="3386221600"/>
                    </a:ext>
                  </a:extLst>
                </a:gridCol>
                <a:gridCol w="3123135">
                  <a:extLst>
                    <a:ext uri="{9D8B030D-6E8A-4147-A177-3AD203B41FA5}">
                      <a16:colId xmlns:a16="http://schemas.microsoft.com/office/drawing/2014/main" val="3023588219"/>
                    </a:ext>
                  </a:extLst>
                </a:gridCol>
              </a:tblGrid>
              <a:tr h="530804">
                <a:tc>
                  <a:txBody>
                    <a:bodyPr/>
                    <a:lstStyle/>
                    <a:p>
                      <a:r>
                        <a:rPr lang="es-CO" sz="1400" b="1" dirty="0"/>
                        <a:t>VALOR</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400" b="1" dirty="0"/>
                        <a:t>$2.000.000.000.00</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243388"/>
                  </a:ext>
                </a:extLst>
              </a:tr>
              <a:tr h="839195">
                <a:tc>
                  <a:txBody>
                    <a:bodyPr/>
                    <a:lstStyle/>
                    <a:p>
                      <a:r>
                        <a:rPr lang="es-CO" sz="1400" b="1" dirty="0"/>
                        <a:t>Fecha de Inicio</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400" dirty="0"/>
                        <a:t>29 de Junio de 2023</a:t>
                      </a:r>
                      <a:endParaRPr lang="es-CO" sz="14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4991408"/>
                  </a:ext>
                </a:extLst>
              </a:tr>
              <a:tr h="961775">
                <a:tc>
                  <a:txBody>
                    <a:bodyPr/>
                    <a:lstStyle/>
                    <a:p>
                      <a:r>
                        <a:rPr lang="es-CO" sz="1400" b="1" dirty="0"/>
                        <a:t>Fecha de terminación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400" dirty="0"/>
                        <a:t>31 de marzo de 2024</a:t>
                      </a:r>
                      <a:endParaRPr lang="es-CO" sz="14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182974"/>
                  </a:ext>
                </a:extLst>
              </a:tr>
              <a:tr h="677314">
                <a:tc>
                  <a:txBody>
                    <a:bodyPr/>
                    <a:lstStyle/>
                    <a:p>
                      <a:r>
                        <a:rPr lang="es-CO" sz="1400" b="1" dirty="0"/>
                        <a:t>Estado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400" dirty="0"/>
                        <a:t>En liquidación </a:t>
                      </a:r>
                      <a:endParaRPr lang="es-CO" sz="14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5986489"/>
                  </a:ext>
                </a:extLst>
              </a:tr>
            </a:tbl>
          </a:graphicData>
        </a:graphic>
      </p:graphicFrame>
      <p:graphicFrame>
        <p:nvGraphicFramePr>
          <p:cNvPr id="11" name="Tabla 10">
            <a:extLst>
              <a:ext uri="{FF2B5EF4-FFF2-40B4-BE49-F238E27FC236}">
                <a16:creationId xmlns:a16="http://schemas.microsoft.com/office/drawing/2014/main" id="{7741933C-CA55-452D-830D-B2F5EACC907E}"/>
              </a:ext>
            </a:extLst>
          </p:cNvPr>
          <p:cNvGraphicFramePr>
            <a:graphicFrameLocks noGrp="1"/>
          </p:cNvGraphicFramePr>
          <p:nvPr/>
        </p:nvGraphicFramePr>
        <p:xfrm>
          <a:off x="6636268" y="2117678"/>
          <a:ext cx="4309236" cy="3021638"/>
        </p:xfrm>
        <a:graphic>
          <a:graphicData uri="http://schemas.openxmlformats.org/drawingml/2006/table">
            <a:tbl>
              <a:tblPr firstRow="1" bandRow="1">
                <a:tableStyleId>{912C8C85-51F0-491E-9774-3900AFEF0FD7}</a:tableStyleId>
              </a:tblPr>
              <a:tblGrid>
                <a:gridCol w="2208488">
                  <a:extLst>
                    <a:ext uri="{9D8B030D-6E8A-4147-A177-3AD203B41FA5}">
                      <a16:colId xmlns:a16="http://schemas.microsoft.com/office/drawing/2014/main" val="1309804575"/>
                    </a:ext>
                  </a:extLst>
                </a:gridCol>
                <a:gridCol w="2100748">
                  <a:extLst>
                    <a:ext uri="{9D8B030D-6E8A-4147-A177-3AD203B41FA5}">
                      <a16:colId xmlns:a16="http://schemas.microsoft.com/office/drawing/2014/main" val="2453841416"/>
                    </a:ext>
                  </a:extLst>
                </a:gridCol>
              </a:tblGrid>
              <a:tr h="336041">
                <a:tc>
                  <a:txBody>
                    <a:bodyPr/>
                    <a:lstStyle/>
                    <a:p>
                      <a:pPr algn="ctr"/>
                      <a:r>
                        <a:rPr lang="es-CO" sz="1200" dirty="0"/>
                        <a:t>GIRO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dirty="0"/>
                        <a:t>VALOR RECIBIDO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8013603"/>
                  </a:ext>
                </a:extLst>
              </a:tr>
              <a:tr h="336041">
                <a:tc>
                  <a:txBody>
                    <a:bodyPr/>
                    <a:lstStyle/>
                    <a:p>
                      <a:pPr algn="ctr"/>
                      <a:r>
                        <a:rPr lang="es-CO" sz="1200" dirty="0"/>
                        <a:t>Acta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$532.663.470.00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6217693"/>
                  </a:ext>
                </a:extLst>
              </a:tr>
              <a:tr h="333310">
                <a:tc>
                  <a:txBody>
                    <a:bodyPr/>
                    <a:lstStyle/>
                    <a:p>
                      <a:pPr algn="ctr"/>
                      <a:r>
                        <a:rPr lang="es-CO" sz="1200" dirty="0"/>
                        <a:t>Acta 02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$454.460.085.00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79113"/>
                  </a:ext>
                </a:extLst>
              </a:tr>
              <a:tr h="336041">
                <a:tc>
                  <a:txBody>
                    <a:bodyPr/>
                    <a:lstStyle/>
                    <a:p>
                      <a:pPr algn="ctr"/>
                      <a:r>
                        <a:rPr lang="es-CO" sz="1200" dirty="0"/>
                        <a:t>Acta 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$123.565.374.33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0862873"/>
                  </a:ext>
                </a:extLst>
              </a:tr>
              <a:tr h="336041">
                <a:tc>
                  <a:txBody>
                    <a:bodyPr/>
                    <a:lstStyle/>
                    <a:p>
                      <a:pPr algn="ctr"/>
                      <a:r>
                        <a:rPr lang="es-CO" sz="1200" dirty="0"/>
                        <a:t>Acta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$64.277.581.00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0711883"/>
                  </a:ext>
                </a:extLst>
              </a:tr>
              <a:tr h="336041">
                <a:tc>
                  <a:txBody>
                    <a:bodyPr/>
                    <a:lstStyle/>
                    <a:p>
                      <a:pPr algn="ctr"/>
                      <a:r>
                        <a:rPr lang="es-CO" sz="1200" dirty="0"/>
                        <a:t>Acta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$54.110.255.53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0283844"/>
                  </a:ext>
                </a:extLst>
              </a:tr>
              <a:tr h="336041">
                <a:tc>
                  <a:txBody>
                    <a:bodyPr/>
                    <a:lstStyle/>
                    <a:p>
                      <a:pPr algn="ctr"/>
                      <a:r>
                        <a:rPr lang="es-CO" sz="1200" dirty="0"/>
                        <a:t>Acta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$167.152.50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7928"/>
                  </a:ext>
                </a:extLst>
              </a:tr>
              <a:tr h="336041">
                <a:tc>
                  <a:txBody>
                    <a:bodyPr/>
                    <a:lstStyle/>
                    <a:p>
                      <a:pPr algn="ctr"/>
                      <a:r>
                        <a:rPr lang="es-CO" sz="1200" dirty="0"/>
                        <a:t>Acta 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$10.888.029.12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570039"/>
                  </a:ext>
                </a:extLst>
              </a:tr>
              <a:tr h="336041">
                <a:tc>
                  <a:txBody>
                    <a:bodyPr/>
                    <a:lstStyle/>
                    <a:p>
                      <a:pPr algn="ctr"/>
                      <a:r>
                        <a:rPr lang="es-CO" sz="1200" dirty="0"/>
                        <a:t>Acta 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s-CO" sz="1200" dirty="0"/>
                        <a:t>$413.357.666.08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440067"/>
                  </a:ext>
                </a:extLst>
              </a:tr>
            </a:tbl>
          </a:graphicData>
        </a:graphic>
      </p:graphicFrame>
      <p:sp>
        <p:nvSpPr>
          <p:cNvPr id="12" name="CuadroTexto 11">
            <a:extLst>
              <a:ext uri="{FF2B5EF4-FFF2-40B4-BE49-F238E27FC236}">
                <a16:creationId xmlns:a16="http://schemas.microsoft.com/office/drawing/2014/main" id="{6AB397B6-9930-4101-9936-05D60272C2F9}"/>
              </a:ext>
            </a:extLst>
          </p:cNvPr>
          <p:cNvSpPr txBox="1"/>
          <p:nvPr/>
        </p:nvSpPr>
        <p:spPr>
          <a:xfrm>
            <a:off x="408214" y="5288340"/>
            <a:ext cx="11073610" cy="1569660"/>
          </a:xfrm>
          <a:prstGeom prst="rect">
            <a:avLst/>
          </a:prstGeom>
          <a:noFill/>
        </p:spPr>
        <p:txBody>
          <a:bodyPr wrap="square">
            <a:spAutoFit/>
          </a:bodyPr>
          <a:lstStyle/>
          <a:p>
            <a:pPr algn="just"/>
            <a:r>
              <a:rPr lang="es-ES" sz="1200" dirty="0">
                <a:latin typeface="Arial" panose="020B0604020202020204" pitchFamily="34" charset="0"/>
                <a:cs typeface="Arial" panose="020B0604020202020204" pitchFamily="34" charset="0"/>
              </a:rPr>
              <a:t>Para el proceso de liquidación, hacen parte los siguientes conceptos: </a:t>
            </a:r>
            <a:endParaRPr lang="es-ES" sz="1200" i="1"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Mantenimiento Excavadora Komatsu, de la cual se encuentra pendiente la entrega de correcciones del informe y el pago correspondiente al proveedor CONTROLES 	INDUSTRIALES E.U.. </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Traslados maquinaria distrito de Alto Chicamocha y Firavitoba, los cuales ya fueron aprobados.</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Combustible estación Galvis y Jaimes distrito de Lebrija Santander, del cual se encuentra pendiente la devolución anticipo debido a que no fue ejecutado.</a:t>
            </a:r>
          </a:p>
          <a:p>
            <a:pPr marL="171450" indent="-171450" algn="just">
              <a:buFont typeface="Arial" panose="020B0604020202020204" pitchFamily="34" charset="0"/>
              <a:buChar char="•"/>
            </a:pPr>
            <a:r>
              <a:rPr lang="es-CO" sz="1200" i="1" dirty="0">
                <a:latin typeface="Arial" panose="020B0604020202020204" pitchFamily="34" charset="0"/>
                <a:cs typeface="Arial" panose="020B0604020202020204" pitchFamily="34" charset="0"/>
              </a:rPr>
              <a:t>Actualmente Tierrasua S.A.S se encuentra en espera del fallo de la entidad luego del procedimiento administrativo sancionatorio por el presunto incumplimiento por parte de Tierrasua S.AS. ejecutado en dos audiencias finalizadas el 28 de Mayo de 2025</a:t>
            </a:r>
          </a:p>
          <a:p>
            <a:pPr marL="171450" indent="-171450" algn="just">
              <a:buFont typeface="Arial" panose="020B0604020202020204" pitchFamily="34" charset="0"/>
              <a:buChar char="•"/>
            </a:pPr>
            <a:endParaRPr lang="es-CO" sz="1200" dirty="0"/>
          </a:p>
        </p:txBody>
      </p:sp>
      <p:sp>
        <p:nvSpPr>
          <p:cNvPr id="13" name="Rectángulo 12">
            <a:extLst>
              <a:ext uri="{FF2B5EF4-FFF2-40B4-BE49-F238E27FC236}">
                <a16:creationId xmlns:a16="http://schemas.microsoft.com/office/drawing/2014/main" id="{737493D3-B328-4445-99C2-7814B685E852}"/>
              </a:ext>
            </a:extLst>
          </p:cNvPr>
          <p:cNvSpPr/>
          <p:nvPr/>
        </p:nvSpPr>
        <p:spPr>
          <a:xfrm>
            <a:off x="560439" y="1235192"/>
            <a:ext cx="10921385" cy="74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MX"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Prestar servicios de administración y alquiler de maquinaria que permita la prestación del servicio público en los distritos de adecuación de tierras de propiedad de la </a:t>
            </a:r>
            <a:r>
              <a:rPr lang="es-MX"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Agencia de Desarrollo Rural (A.D.R)</a:t>
            </a:r>
            <a:endParaRPr lang="es-MX" b="1" dirty="0">
              <a:solidFill>
                <a:schemeClr val="tx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997083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25490E1-1938-47FA-AE78-17A9C9FD96F1}"/>
              </a:ext>
            </a:extLst>
          </p:cNvPr>
          <p:cNvSpPr txBox="1"/>
          <p:nvPr/>
        </p:nvSpPr>
        <p:spPr>
          <a:xfrm>
            <a:off x="2510121" y="352692"/>
            <a:ext cx="6515915" cy="954107"/>
          </a:xfrm>
          <a:prstGeom prst="rect">
            <a:avLst/>
          </a:prstGeom>
          <a:noFill/>
        </p:spPr>
        <p:txBody>
          <a:bodyPr wrap="square" rtlCol="0">
            <a:spAutoFit/>
          </a:bodyPr>
          <a:lstStyle/>
          <a:p>
            <a:pPr algn="ctr"/>
            <a:r>
              <a:rPr lang="es-ES" sz="28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0657 DE 2025</a:t>
            </a:r>
            <a:endParaRPr lang="es-CO" sz="28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008A080A-9784-438D-98B8-554EDCA8D802}"/>
              </a:ext>
            </a:extLst>
          </p:cNvPr>
          <p:cNvSpPr/>
          <p:nvPr/>
        </p:nvSpPr>
        <p:spPr>
          <a:xfrm>
            <a:off x="961732" y="1212918"/>
            <a:ext cx="10432781" cy="95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 </a:t>
            </a:r>
            <a:r>
              <a:rPr lang="es-MX" dirty="0">
                <a:solidFill>
                  <a:schemeClr val="tx1"/>
                </a:solidFill>
                <a:latin typeface="Century Gothic" panose="020B0502020202020204" pitchFamily="34" charset="0"/>
              </a:rPr>
              <a:t>Aunar esfuerzos entre el departamento de Boyacá y Tierrasua S.A.S para el fortalecimiento en </a:t>
            </a:r>
            <a:r>
              <a:rPr lang="es-MX" b="1" dirty="0">
                <a:solidFill>
                  <a:schemeClr val="tx1"/>
                </a:solidFill>
                <a:latin typeface="Century Gothic" panose="020B0502020202020204" pitchFamily="34" charset="0"/>
              </a:rPr>
              <a:t>la red vial secundaria y terciaria </a:t>
            </a:r>
            <a:r>
              <a:rPr lang="es-MX" dirty="0">
                <a:solidFill>
                  <a:schemeClr val="tx1"/>
                </a:solidFill>
                <a:latin typeface="Century Gothic" panose="020B0502020202020204" pitchFamily="34" charset="0"/>
              </a:rPr>
              <a:t>por medio del mantenimiento periódico y rutinario de la infraestructura vial año 2025, en el departamento de Boyacá.</a:t>
            </a:r>
            <a:endParaRPr lang="es-ES" dirty="0">
              <a:solidFill>
                <a:schemeClr val="tx1"/>
              </a:solidFill>
              <a:latin typeface="Century Gothic" panose="020B0502020202020204" pitchFamily="34" charset="0"/>
            </a:endParaRPr>
          </a:p>
        </p:txBody>
      </p:sp>
      <p:graphicFrame>
        <p:nvGraphicFramePr>
          <p:cNvPr id="12" name="Tabla 11">
            <a:extLst>
              <a:ext uri="{FF2B5EF4-FFF2-40B4-BE49-F238E27FC236}">
                <a16:creationId xmlns:a16="http://schemas.microsoft.com/office/drawing/2014/main" id="{D00A3D77-00B2-4327-8A16-A853E80A8CAA}"/>
              </a:ext>
            </a:extLst>
          </p:cNvPr>
          <p:cNvGraphicFramePr>
            <a:graphicFrameLocks noGrp="1"/>
          </p:cNvGraphicFramePr>
          <p:nvPr/>
        </p:nvGraphicFramePr>
        <p:xfrm>
          <a:off x="533400" y="2249624"/>
          <a:ext cx="4256336" cy="3057872"/>
        </p:xfrm>
        <a:graphic>
          <a:graphicData uri="http://schemas.openxmlformats.org/drawingml/2006/table">
            <a:tbl>
              <a:tblPr firstRow="1" bandRow="1">
                <a:tableStyleId>{912C8C85-51F0-491E-9774-3900AFEF0FD7}</a:tableStyleId>
              </a:tblPr>
              <a:tblGrid>
                <a:gridCol w="1503835">
                  <a:extLst>
                    <a:ext uri="{9D8B030D-6E8A-4147-A177-3AD203B41FA5}">
                      <a16:colId xmlns:a16="http://schemas.microsoft.com/office/drawing/2014/main" val="3386221600"/>
                    </a:ext>
                  </a:extLst>
                </a:gridCol>
                <a:gridCol w="2752501">
                  <a:extLst>
                    <a:ext uri="{9D8B030D-6E8A-4147-A177-3AD203B41FA5}">
                      <a16:colId xmlns:a16="http://schemas.microsoft.com/office/drawing/2014/main" val="3023588219"/>
                    </a:ext>
                  </a:extLst>
                </a:gridCol>
              </a:tblGrid>
              <a:tr h="620290">
                <a:tc>
                  <a:txBody>
                    <a:bodyPr/>
                    <a:lstStyle/>
                    <a:p>
                      <a:pPr algn="ctr"/>
                      <a:r>
                        <a:rPr lang="es-CO" sz="1400" b="1" dirty="0"/>
                        <a:t>VALOR</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$5.049.996.400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243388"/>
                  </a:ext>
                </a:extLst>
              </a:tr>
              <a:tr h="621421">
                <a:tc>
                  <a:txBody>
                    <a:bodyPr/>
                    <a:lstStyle/>
                    <a:p>
                      <a:pPr algn="ctr"/>
                      <a:r>
                        <a:rPr lang="es-CO" sz="1400" b="1" dirty="0"/>
                        <a:t>Fecha de Inicio</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13 de Febrero 2025</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4991408"/>
                  </a:ext>
                </a:extLst>
              </a:tr>
              <a:tr h="858752">
                <a:tc>
                  <a:txBody>
                    <a:bodyPr/>
                    <a:lstStyle/>
                    <a:p>
                      <a:pPr algn="ctr"/>
                      <a:r>
                        <a:rPr lang="es-CO" sz="1400" b="1" dirty="0"/>
                        <a:t>Plazo de ejecución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5 meses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182974"/>
                  </a:ext>
                </a:extLst>
              </a:tr>
              <a:tr h="957409">
                <a:tc>
                  <a:txBody>
                    <a:bodyPr/>
                    <a:lstStyle/>
                    <a:p>
                      <a:pPr algn="ctr"/>
                      <a:r>
                        <a:rPr lang="es-CO" sz="1400" b="1" dirty="0"/>
                        <a:t>Estado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En ejecución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5986489"/>
                  </a:ext>
                </a:extLst>
              </a:tr>
            </a:tbl>
          </a:graphicData>
        </a:graphic>
      </p:graphicFrame>
      <p:sp>
        <p:nvSpPr>
          <p:cNvPr id="13" name="CuadroTexto 12">
            <a:extLst>
              <a:ext uri="{FF2B5EF4-FFF2-40B4-BE49-F238E27FC236}">
                <a16:creationId xmlns:a16="http://schemas.microsoft.com/office/drawing/2014/main" id="{03D5FCE3-1D48-4470-BE4A-466A1CC9E71C}"/>
              </a:ext>
            </a:extLst>
          </p:cNvPr>
          <p:cNvSpPr txBox="1"/>
          <p:nvPr/>
        </p:nvSpPr>
        <p:spPr>
          <a:xfrm>
            <a:off x="5768079" y="2249623"/>
            <a:ext cx="5626434"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Times New Roman" panose="02020603050405020304" pitchFamily="18" charset="0"/>
                <a:ea typeface="Calibri" panose="020F0502020204030204" pitchFamily="34" charset="0"/>
              </a:rPr>
              <a:t>Estado de ejecución del contrato </a:t>
            </a:r>
            <a:endParaRPr lang="es-CO" sz="1800" dirty="0">
              <a:effectLst/>
              <a:latin typeface="Calibri" panose="020F0502020204030204" pitchFamily="34" charset="0"/>
              <a:ea typeface="Calibri" panose="020F0502020204030204" pitchFamily="34" charset="0"/>
            </a:endParaRPr>
          </a:p>
          <a:p>
            <a:pPr marL="457200" indent="-228600" algn="ctr">
              <a:spcBef>
                <a:spcPts val="225"/>
              </a:spcBef>
              <a:tabLst>
                <a:tab pos="622300" algn="l"/>
              </a:tabLst>
            </a:pPr>
            <a:endParaRPr lang="es-CO" dirty="0"/>
          </a:p>
        </p:txBody>
      </p:sp>
      <p:sp>
        <p:nvSpPr>
          <p:cNvPr id="14" name="CuadroTexto 13">
            <a:extLst>
              <a:ext uri="{FF2B5EF4-FFF2-40B4-BE49-F238E27FC236}">
                <a16:creationId xmlns:a16="http://schemas.microsoft.com/office/drawing/2014/main" id="{D5F88261-C490-4A18-A07E-CBFA80F51C6F}"/>
              </a:ext>
            </a:extLst>
          </p:cNvPr>
          <p:cNvSpPr txBox="1"/>
          <p:nvPr/>
        </p:nvSpPr>
        <p:spPr>
          <a:xfrm>
            <a:off x="5076824" y="2526434"/>
            <a:ext cx="6743700" cy="830997"/>
          </a:xfrm>
          <a:prstGeom prst="rect">
            <a:avLst/>
          </a:prstGeom>
          <a:noFill/>
        </p:spPr>
        <p:txBody>
          <a:bodyPr wrap="square" rtlCol="0">
            <a:spAutoFit/>
          </a:bodyPr>
          <a:lstStyle/>
          <a:p>
            <a:pPr algn="just"/>
            <a:r>
              <a:rPr lang="es-CO" sz="1600" dirty="0">
                <a:latin typeface="Century Gothic" panose="020B0502020202020204" pitchFamily="34" charset="0"/>
              </a:rPr>
              <a:t>Desde el inicio de convenio a corte de 06 de julio de 2025 se ha ejecutado </a:t>
            </a:r>
            <a:r>
              <a:rPr lang="es-CO" sz="1600" b="1" dirty="0">
                <a:latin typeface="Century Gothic" panose="020B0502020202020204" pitchFamily="34" charset="0"/>
              </a:rPr>
              <a:t>54,11% </a:t>
            </a:r>
            <a:r>
              <a:rPr lang="es-CO" sz="1600" dirty="0">
                <a:latin typeface="Century Gothic" panose="020B0502020202020204" pitchFamily="34" charset="0"/>
              </a:rPr>
              <a:t>del valor total del convenio, por consiguiente una ejecución en tiempo de </a:t>
            </a:r>
            <a:r>
              <a:rPr lang="es-CO" sz="1600" b="1" dirty="0">
                <a:latin typeface="Century Gothic" panose="020B0502020202020204" pitchFamily="34" charset="0"/>
              </a:rPr>
              <a:t>72,67%.</a:t>
            </a:r>
          </a:p>
        </p:txBody>
      </p:sp>
      <p:graphicFrame>
        <p:nvGraphicFramePr>
          <p:cNvPr id="15" name="Tabla 14">
            <a:extLst>
              <a:ext uri="{FF2B5EF4-FFF2-40B4-BE49-F238E27FC236}">
                <a16:creationId xmlns:a16="http://schemas.microsoft.com/office/drawing/2014/main" id="{FC99ACDC-54E0-4AB0-8F0A-31E12C2431B4}"/>
              </a:ext>
            </a:extLst>
          </p:cNvPr>
          <p:cNvGraphicFramePr>
            <a:graphicFrameLocks noGrp="1"/>
          </p:cNvGraphicFramePr>
          <p:nvPr/>
        </p:nvGraphicFramePr>
        <p:xfrm>
          <a:off x="5076825" y="3384092"/>
          <a:ext cx="6743700" cy="3140821"/>
        </p:xfrm>
        <a:graphic>
          <a:graphicData uri="http://schemas.openxmlformats.org/drawingml/2006/table">
            <a:tbl>
              <a:tblPr firstRow="1" bandRow="1">
                <a:tableStyleId>{912C8C85-51F0-491E-9774-3900AFEF0FD7}</a:tableStyleId>
              </a:tblPr>
              <a:tblGrid>
                <a:gridCol w="3000375">
                  <a:extLst>
                    <a:ext uri="{9D8B030D-6E8A-4147-A177-3AD203B41FA5}">
                      <a16:colId xmlns:a16="http://schemas.microsoft.com/office/drawing/2014/main" val="262353202"/>
                    </a:ext>
                  </a:extLst>
                </a:gridCol>
                <a:gridCol w="2247900">
                  <a:extLst>
                    <a:ext uri="{9D8B030D-6E8A-4147-A177-3AD203B41FA5}">
                      <a16:colId xmlns:a16="http://schemas.microsoft.com/office/drawing/2014/main" val="577628568"/>
                    </a:ext>
                  </a:extLst>
                </a:gridCol>
                <a:gridCol w="1495425">
                  <a:extLst>
                    <a:ext uri="{9D8B030D-6E8A-4147-A177-3AD203B41FA5}">
                      <a16:colId xmlns:a16="http://schemas.microsoft.com/office/drawing/2014/main" val="3415627234"/>
                    </a:ext>
                  </a:extLst>
                </a:gridCol>
              </a:tblGrid>
              <a:tr h="324844">
                <a:tc>
                  <a:txBody>
                    <a:bodyPr/>
                    <a:lstStyle/>
                    <a:p>
                      <a:pPr algn="ctr"/>
                      <a:r>
                        <a:rPr lang="es-CO" sz="1600" dirty="0"/>
                        <a:t>ACTA </a:t>
                      </a:r>
                      <a:endParaRPr lang="es-CO"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VALOR</a:t>
                      </a:r>
                      <a:endParaRPr lang="es-CO"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ESTADO </a:t>
                      </a:r>
                      <a:endParaRPr lang="es-CO"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801855"/>
                  </a:ext>
                </a:extLst>
              </a:tr>
              <a:tr h="488930">
                <a:tc>
                  <a:txBody>
                    <a:bodyPr/>
                    <a:lstStyle/>
                    <a:p>
                      <a:pPr algn="ctr"/>
                      <a:r>
                        <a:rPr lang="es-ES" sz="1600" dirty="0">
                          <a:latin typeface="+mn-lt"/>
                        </a:rPr>
                        <a:t>Anticipo</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dirty="0">
                          <a:latin typeface="+mn-lt"/>
                        </a:rPr>
                        <a:t>$2.499.999.950,00</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dirty="0">
                          <a:latin typeface="+mn-lt"/>
                        </a:rPr>
                        <a:t>Pagada </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2246847"/>
                  </a:ext>
                </a:extLst>
              </a:tr>
              <a:tr h="561094">
                <a:tc>
                  <a:txBody>
                    <a:bodyPr/>
                    <a:lstStyle/>
                    <a:p>
                      <a:pPr algn="ctr"/>
                      <a:r>
                        <a:rPr lang="es-CO" sz="1600" dirty="0"/>
                        <a:t>Acta 1 </a:t>
                      </a:r>
                    </a:p>
                    <a:p>
                      <a:pPr algn="ctr"/>
                      <a:r>
                        <a:rPr lang="es-CO" sz="1600" dirty="0">
                          <a:latin typeface="+mn-lt"/>
                        </a:rPr>
                        <a:t>(13 de febrero – 02 de Marzo)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$ 434.711.195,00</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Pagada</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9258981"/>
                  </a:ext>
                </a:extLst>
              </a:tr>
              <a:tr h="561094">
                <a:tc>
                  <a:txBody>
                    <a:bodyPr/>
                    <a:lstStyle/>
                    <a:p>
                      <a:pPr algn="ctr"/>
                      <a:r>
                        <a:rPr lang="es-CO" sz="1600" dirty="0"/>
                        <a:t>Acta 2</a:t>
                      </a:r>
                    </a:p>
                    <a:p>
                      <a:pPr algn="ctr"/>
                      <a:r>
                        <a:rPr lang="es-CO" sz="1600" dirty="0">
                          <a:latin typeface="+mn-lt"/>
                        </a:rPr>
                        <a:t>(03 de Marzo – 30 de Marzo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$ 866.887.960,00</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Pagada </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394534"/>
                  </a:ext>
                </a:extLst>
              </a:tr>
              <a:tr h="579251">
                <a:tc>
                  <a:txBody>
                    <a:bodyPr/>
                    <a:lstStyle/>
                    <a:p>
                      <a:pPr algn="ctr"/>
                      <a:r>
                        <a:rPr lang="es-CO" sz="1600" dirty="0"/>
                        <a:t>Acta 3</a:t>
                      </a:r>
                    </a:p>
                    <a:p>
                      <a:pPr algn="ctr"/>
                      <a:r>
                        <a:rPr lang="es-CO" sz="1600" dirty="0">
                          <a:latin typeface="+mn-lt"/>
                        </a:rPr>
                        <a:t>(31 de Marzo – 04 de Mayo)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$ 743.287.668,33</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Pagada </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916174"/>
                  </a:ext>
                </a:extLst>
              </a:tr>
              <a:tr h="561094">
                <a:tc>
                  <a:txBody>
                    <a:bodyPr/>
                    <a:lstStyle/>
                    <a:p>
                      <a:pPr algn="ctr"/>
                      <a:r>
                        <a:rPr lang="es-CO" sz="1600" dirty="0"/>
                        <a:t>Acta 4</a:t>
                      </a:r>
                    </a:p>
                    <a:p>
                      <a:pPr algn="ctr"/>
                      <a:r>
                        <a:rPr lang="es-CO" sz="1600" dirty="0">
                          <a:latin typeface="+mn-lt"/>
                        </a:rPr>
                        <a:t>(05 de Mayo – 01 de Junio)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$ 748,196,570,00</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dirty="0"/>
                        <a:t>En revisión de supervisión </a:t>
                      </a:r>
                      <a:endParaRPr lang="es-CO"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5226573"/>
                  </a:ext>
                </a:extLst>
              </a:tr>
            </a:tbl>
          </a:graphicData>
        </a:graphic>
      </p:graphicFrame>
      <p:sp>
        <p:nvSpPr>
          <p:cNvPr id="9" name="CuadroTexto 8">
            <a:extLst>
              <a:ext uri="{FF2B5EF4-FFF2-40B4-BE49-F238E27FC236}">
                <a16:creationId xmlns:a16="http://schemas.microsoft.com/office/drawing/2014/main" id="{DB3DBF69-A541-4BE1-ABEA-DD5AA72E66B3}"/>
              </a:ext>
            </a:extLst>
          </p:cNvPr>
          <p:cNvSpPr txBox="1"/>
          <p:nvPr/>
        </p:nvSpPr>
        <p:spPr>
          <a:xfrm>
            <a:off x="349781" y="5379813"/>
            <a:ext cx="4583499" cy="1004186"/>
          </a:xfrm>
          <a:prstGeom prst="rect">
            <a:avLst/>
          </a:prstGeom>
          <a:noFill/>
        </p:spPr>
        <p:txBody>
          <a:bodyPr wrap="square">
            <a:spAutoFit/>
          </a:bodyPr>
          <a:lstStyle/>
          <a:p>
            <a:pPr algn="just">
              <a:lnSpc>
                <a:spcPct val="107000"/>
              </a:lnSpc>
              <a:spcAft>
                <a:spcPts val="800"/>
              </a:spcAft>
            </a:pPr>
            <a:r>
              <a:rPr lang="es-CO" sz="1400" i="1" dirty="0">
                <a:effectLst/>
                <a:ea typeface="Calibri" panose="020F0502020204030204" pitchFamily="34" charset="0"/>
              </a:rPr>
              <a:t>Actualmente TIERRASUA S.A.S se encuentra en proceso de revisión y radicación de la </a:t>
            </a:r>
            <a:r>
              <a:rPr lang="es-CO" sz="1400" i="1" dirty="0">
                <a:ea typeface="Calibri" panose="020F0502020204030204" pitchFamily="34" charset="0"/>
              </a:rPr>
              <a:t>quinta </a:t>
            </a:r>
            <a:r>
              <a:rPr lang="es-CO" sz="1400" i="1" dirty="0">
                <a:effectLst/>
                <a:ea typeface="Calibri" panose="020F0502020204030204" pitchFamily="34" charset="0"/>
              </a:rPr>
              <a:t>acta de ejecución correspondiente al mes de junio con un valor proyectado de $</a:t>
            </a:r>
            <a:r>
              <a:rPr lang="es-CO" sz="1400" i="1" dirty="0">
                <a:ea typeface="Calibri" panose="020F0502020204030204" pitchFamily="34" charset="0"/>
              </a:rPr>
              <a:t>870.814.000,00 </a:t>
            </a:r>
            <a:r>
              <a:rPr lang="es-CO" sz="1400" i="1" dirty="0">
                <a:effectLst/>
                <a:ea typeface="Calibri" panose="020F0502020204030204" pitchFamily="34" charset="0"/>
              </a:rPr>
              <a:t>(Este valor sujeto a modificación). </a:t>
            </a:r>
            <a:endParaRPr lang="es-CO" sz="1400" dirty="0"/>
          </a:p>
        </p:txBody>
      </p:sp>
    </p:spTree>
    <p:extLst>
      <p:ext uri="{BB962C8B-B14F-4D97-AF65-F5344CB8AC3E}">
        <p14:creationId xmlns:p14="http://schemas.microsoft.com/office/powerpoint/2010/main" val="4008327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E37438-1B86-4E78-A719-D741FB24F036}"/>
              </a:ext>
            </a:extLst>
          </p:cNvPr>
          <p:cNvSpPr txBox="1"/>
          <p:nvPr/>
        </p:nvSpPr>
        <p:spPr>
          <a:xfrm>
            <a:off x="3899725" y="706480"/>
            <a:ext cx="4392549" cy="461665"/>
          </a:xfrm>
          <a:prstGeom prst="rect">
            <a:avLst/>
          </a:prstGeom>
          <a:noFill/>
        </p:spPr>
        <p:txBody>
          <a:bodyPr wrap="none" rtlCol="0">
            <a:spAutoFit/>
          </a:bodyPr>
          <a:lstStyle/>
          <a:p>
            <a:r>
              <a:rPr lang="es-CO" sz="2400" b="1" dirty="0">
                <a:solidFill>
                  <a:schemeClr val="tx1">
                    <a:lumMod val="75000"/>
                    <a:lumOff val="25000"/>
                  </a:schemeClr>
                </a:solidFill>
                <a:latin typeface="Arial" panose="020B0604020202020204" pitchFamily="34" charset="0"/>
                <a:cs typeface="Arial" panose="020B0604020202020204" pitchFamily="34" charset="0"/>
              </a:rPr>
              <a:t>CONVENIO No. 1303 de 2025</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29752F4B-4914-4C70-BAF4-954E97A84757}"/>
              </a:ext>
            </a:extLst>
          </p:cNvPr>
          <p:cNvSpPr/>
          <p:nvPr/>
        </p:nvSpPr>
        <p:spPr>
          <a:xfrm>
            <a:off x="875729" y="1199250"/>
            <a:ext cx="10689207" cy="875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schemeClr val="tx1"/>
                </a:solidFill>
                <a:latin typeface="Century Gothic" panose="020B0502020202020204" pitchFamily="34" charset="0"/>
                <a:cs typeface="Arial" panose="020B0604020202020204" pitchFamily="34" charset="0"/>
              </a:rPr>
              <a:t>OBJETO</a:t>
            </a:r>
            <a:r>
              <a:rPr lang="es-MX" dirty="0">
                <a:solidFill>
                  <a:schemeClr val="tx1"/>
                </a:solidFill>
                <a:latin typeface="Century Gothic" panose="020B0502020202020204" pitchFamily="34" charset="0"/>
                <a:cs typeface="Arial" panose="020B0604020202020204" pitchFamily="34" charset="0"/>
              </a:rPr>
              <a:t>: Prestación de servicios para garantizar la </a:t>
            </a:r>
            <a:r>
              <a:rPr lang="es-MX" b="1" dirty="0">
                <a:solidFill>
                  <a:schemeClr val="tx1"/>
                </a:solidFill>
                <a:latin typeface="Century Gothic" panose="020B0502020202020204" pitchFamily="34" charset="0"/>
                <a:cs typeface="Arial" panose="020B0604020202020204" pitchFamily="34" charset="0"/>
              </a:rPr>
              <a:t>operación </a:t>
            </a:r>
            <a:r>
              <a:rPr lang="es-MX" dirty="0">
                <a:solidFill>
                  <a:schemeClr val="tx1"/>
                </a:solidFill>
                <a:latin typeface="Century Gothic" panose="020B0502020202020204" pitchFamily="34" charset="0"/>
                <a:cs typeface="Arial" panose="020B0604020202020204" pitchFamily="34" charset="0"/>
              </a:rPr>
              <a:t>de la maquinaria pesada y vehículos livianos de la </a:t>
            </a:r>
            <a:r>
              <a:rPr lang="es-MX" b="1" dirty="0">
                <a:solidFill>
                  <a:schemeClr val="tx1"/>
                </a:solidFill>
                <a:latin typeface="Century Gothic" panose="020B0502020202020204" pitchFamily="34" charset="0"/>
                <a:cs typeface="Arial" panose="020B0604020202020204" pitchFamily="34" charset="0"/>
              </a:rPr>
              <a:t>unidad de gestión del riesgo </a:t>
            </a:r>
            <a:r>
              <a:rPr lang="es-MX" dirty="0">
                <a:solidFill>
                  <a:schemeClr val="tx1"/>
                </a:solidFill>
                <a:latin typeface="Century Gothic" panose="020B0502020202020204" pitchFamily="34" charset="0"/>
                <a:cs typeface="Arial" panose="020B0604020202020204" pitchFamily="34" charset="0"/>
              </a:rPr>
              <a:t>del departamento de Boyacá. </a:t>
            </a:r>
            <a:endParaRPr lang="es-MX" sz="1600" b="1" dirty="0">
              <a:solidFill>
                <a:schemeClr val="tx1"/>
              </a:solidFill>
              <a:latin typeface="Century Gothic" panose="020B0502020202020204" pitchFamily="34" charset="0"/>
              <a:cs typeface="Arial" panose="020B0604020202020204" pitchFamily="34" charset="0"/>
            </a:endParaRPr>
          </a:p>
        </p:txBody>
      </p:sp>
      <p:graphicFrame>
        <p:nvGraphicFramePr>
          <p:cNvPr id="6" name="Tabla 5">
            <a:extLst>
              <a:ext uri="{FF2B5EF4-FFF2-40B4-BE49-F238E27FC236}">
                <a16:creationId xmlns:a16="http://schemas.microsoft.com/office/drawing/2014/main" id="{D1CDFA36-BFC8-4B53-BC99-FA6284AD7104}"/>
              </a:ext>
            </a:extLst>
          </p:cNvPr>
          <p:cNvGraphicFramePr>
            <a:graphicFrameLocks noGrp="1"/>
          </p:cNvGraphicFramePr>
          <p:nvPr/>
        </p:nvGraphicFramePr>
        <p:xfrm>
          <a:off x="875729" y="2101995"/>
          <a:ext cx="4402178" cy="3129791"/>
        </p:xfrm>
        <a:graphic>
          <a:graphicData uri="http://schemas.openxmlformats.org/drawingml/2006/table">
            <a:tbl>
              <a:tblPr firstRow="1" bandRow="1">
                <a:tableStyleId>{912C8C85-51F0-491E-9774-3900AFEF0FD7}</a:tableStyleId>
              </a:tblPr>
              <a:tblGrid>
                <a:gridCol w="1818499">
                  <a:extLst>
                    <a:ext uri="{9D8B030D-6E8A-4147-A177-3AD203B41FA5}">
                      <a16:colId xmlns:a16="http://schemas.microsoft.com/office/drawing/2014/main" val="3386221600"/>
                    </a:ext>
                  </a:extLst>
                </a:gridCol>
                <a:gridCol w="2583679">
                  <a:extLst>
                    <a:ext uri="{9D8B030D-6E8A-4147-A177-3AD203B41FA5}">
                      <a16:colId xmlns:a16="http://schemas.microsoft.com/office/drawing/2014/main" val="3023588219"/>
                    </a:ext>
                  </a:extLst>
                </a:gridCol>
              </a:tblGrid>
              <a:tr h="423582">
                <a:tc>
                  <a:txBody>
                    <a:bodyPr/>
                    <a:lstStyle/>
                    <a:p>
                      <a:pPr algn="ctr"/>
                      <a:r>
                        <a:rPr lang="es-CO" sz="1400" b="1" dirty="0"/>
                        <a:t>Valor</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$ 1.528.756.720</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243388"/>
                  </a:ext>
                </a:extLst>
              </a:tr>
              <a:tr h="419391">
                <a:tc>
                  <a:txBody>
                    <a:bodyPr/>
                    <a:lstStyle/>
                    <a:p>
                      <a:pPr algn="ctr"/>
                      <a:r>
                        <a:rPr lang="es-CO" sz="1400" b="1" dirty="0"/>
                        <a:t>Fecha de Inicio</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27 de febrero de 2025</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4991408"/>
                  </a:ext>
                </a:extLst>
              </a:tr>
              <a:tr h="517120">
                <a:tc>
                  <a:txBody>
                    <a:bodyPr/>
                    <a:lstStyle/>
                    <a:p>
                      <a:pPr algn="ctr"/>
                      <a:r>
                        <a:rPr lang="es-CO" sz="1400" b="1" dirty="0"/>
                        <a:t>Plazo de ejecución inicial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4 meses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182974"/>
                  </a:ext>
                </a:extLst>
              </a:tr>
              <a:tr h="517120">
                <a:tc>
                  <a:txBody>
                    <a:bodyPr/>
                    <a:lstStyle/>
                    <a:p>
                      <a:pPr algn="ctr"/>
                      <a:r>
                        <a:rPr lang="es-CO" sz="1400" b="1" dirty="0"/>
                        <a:t>Adición en tiempo </a:t>
                      </a:r>
                      <a:endParaRPr lang="es-CO"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1 mes </a:t>
                      </a:r>
                      <a:endParaRPr lang="es-CO"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119807"/>
                  </a:ext>
                </a:extLst>
              </a:tr>
              <a:tr h="711040">
                <a:tc>
                  <a:txBody>
                    <a:bodyPr/>
                    <a:lstStyle/>
                    <a:p>
                      <a:pPr algn="ctr"/>
                      <a:r>
                        <a:rPr lang="es-CO" sz="1400" b="1" dirty="0"/>
                        <a:t>Fecha de terminación </a:t>
                      </a:r>
                      <a:endParaRPr lang="es-CO"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26 de Julio de 2025</a:t>
                      </a:r>
                      <a:endParaRPr lang="es-CO"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7136723"/>
                  </a:ext>
                </a:extLst>
              </a:tr>
              <a:tr h="540498">
                <a:tc>
                  <a:txBody>
                    <a:bodyPr/>
                    <a:lstStyle/>
                    <a:p>
                      <a:pPr algn="ctr"/>
                      <a:r>
                        <a:rPr lang="es-CO" sz="1400" b="1" dirty="0"/>
                        <a:t>Estado </a:t>
                      </a:r>
                      <a:endParaRPr lang="es-CO"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En ejecución </a:t>
                      </a:r>
                      <a:endParaRPr lang="es-CO"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5986489"/>
                  </a:ext>
                </a:extLst>
              </a:tr>
            </a:tbl>
          </a:graphicData>
        </a:graphic>
      </p:graphicFrame>
      <p:sp>
        <p:nvSpPr>
          <p:cNvPr id="7" name="CuadroTexto 6">
            <a:extLst>
              <a:ext uri="{FF2B5EF4-FFF2-40B4-BE49-F238E27FC236}">
                <a16:creationId xmlns:a16="http://schemas.microsoft.com/office/drawing/2014/main" id="{F169CFDF-1454-4F3C-943A-F3829EAB7838}"/>
              </a:ext>
            </a:extLst>
          </p:cNvPr>
          <p:cNvSpPr txBox="1"/>
          <p:nvPr/>
        </p:nvSpPr>
        <p:spPr>
          <a:xfrm>
            <a:off x="5726740" y="2137391"/>
            <a:ext cx="5551438" cy="1102866"/>
          </a:xfrm>
          <a:prstGeom prst="rect">
            <a:avLst/>
          </a:prstGeom>
          <a:noFill/>
        </p:spPr>
        <p:txBody>
          <a:bodyPr wrap="square" rtlCol="0">
            <a:spAutoFit/>
          </a:bodyPr>
          <a:lstStyle/>
          <a:p>
            <a:pPr lvl="0" algn="just">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del contrato:</a:t>
            </a:r>
          </a:p>
          <a:p>
            <a:pPr lvl="0" algn="just">
              <a:spcBef>
                <a:spcPts val="225"/>
              </a:spcBef>
              <a:tabLst>
                <a:tab pos="622300" algn="l"/>
              </a:tabLst>
            </a:pPr>
            <a:r>
              <a:rPr lang="es-CO" sz="1600" dirty="0">
                <a:latin typeface="Century Gothic" panose="020B0502020202020204" pitchFamily="34" charset="0"/>
                <a:ea typeface="Calibri" panose="020F0502020204030204" pitchFamily="34" charset="0"/>
              </a:rPr>
              <a:t>A corte del 10 de julio de 2025 se ha ejecutado un </a:t>
            </a:r>
            <a:r>
              <a:rPr lang="es-CO" sz="1600" b="1" dirty="0">
                <a:latin typeface="Century Gothic" panose="020B0502020202020204" pitchFamily="34" charset="0"/>
                <a:ea typeface="Calibri" panose="020F0502020204030204" pitchFamily="34" charset="0"/>
              </a:rPr>
              <a:t>73%</a:t>
            </a:r>
            <a:r>
              <a:rPr lang="es-CO" sz="1600" dirty="0">
                <a:latin typeface="Century Gothic" panose="020B0502020202020204" pitchFamily="34" charset="0"/>
                <a:ea typeface="Calibri" panose="020F0502020204030204" pitchFamily="34" charset="0"/>
              </a:rPr>
              <a:t> de valor del contrato y un </a:t>
            </a:r>
            <a:r>
              <a:rPr lang="es-CO" sz="1600" b="1" dirty="0">
                <a:latin typeface="Century Gothic" panose="020B0502020202020204" pitchFamily="34" charset="0"/>
                <a:ea typeface="Calibri" panose="020F0502020204030204" pitchFamily="34" charset="0"/>
              </a:rPr>
              <a:t>89% </a:t>
            </a:r>
            <a:r>
              <a:rPr lang="es-CO" sz="1600" dirty="0">
                <a:latin typeface="Century Gothic" panose="020B0502020202020204" pitchFamily="34" charset="0"/>
                <a:ea typeface="Calibri" panose="020F0502020204030204" pitchFamily="34" charset="0"/>
              </a:rPr>
              <a:t>del tiempo establecido </a:t>
            </a:r>
            <a:endParaRPr lang="es-CO" sz="1600" dirty="0">
              <a:latin typeface="Century Gothic" panose="020B0502020202020204" pitchFamily="34" charset="0"/>
            </a:endParaRPr>
          </a:p>
        </p:txBody>
      </p:sp>
      <p:grpSp>
        <p:nvGrpSpPr>
          <p:cNvPr id="8" name="Grupo 7">
            <a:extLst>
              <a:ext uri="{FF2B5EF4-FFF2-40B4-BE49-F238E27FC236}">
                <a16:creationId xmlns:a16="http://schemas.microsoft.com/office/drawing/2014/main" id="{51116983-18AC-42B6-88CF-CC18866E6F5B}"/>
              </a:ext>
            </a:extLst>
          </p:cNvPr>
          <p:cNvGrpSpPr/>
          <p:nvPr/>
        </p:nvGrpSpPr>
        <p:grpSpPr>
          <a:xfrm>
            <a:off x="5726740" y="3352222"/>
            <a:ext cx="3506084" cy="349628"/>
            <a:chOff x="5965506" y="2648687"/>
            <a:chExt cx="3119584" cy="420539"/>
          </a:xfrm>
        </p:grpSpPr>
        <p:pic>
          <p:nvPicPr>
            <p:cNvPr id="9" name="Gráfico 8" descr="Coins contorno">
              <a:extLst>
                <a:ext uri="{FF2B5EF4-FFF2-40B4-BE49-F238E27FC236}">
                  <a16:creationId xmlns:a16="http://schemas.microsoft.com/office/drawing/2014/main" id="{AF6AC8AC-66A3-4553-982C-5450236038A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65506" y="2723513"/>
              <a:ext cx="439181" cy="345713"/>
            </a:xfrm>
            <a:prstGeom prst="rect">
              <a:avLst/>
            </a:prstGeom>
          </p:spPr>
        </p:pic>
        <p:sp>
          <p:nvSpPr>
            <p:cNvPr id="10" name="CuadroTexto 9">
              <a:extLst>
                <a:ext uri="{FF2B5EF4-FFF2-40B4-BE49-F238E27FC236}">
                  <a16:creationId xmlns:a16="http://schemas.microsoft.com/office/drawing/2014/main" id="{A7AC4868-2951-402D-A3EC-44436BBF35CE}"/>
                </a:ext>
              </a:extLst>
            </p:cNvPr>
            <p:cNvSpPr txBox="1"/>
            <p:nvPr/>
          </p:nvSpPr>
          <p:spPr>
            <a:xfrm>
              <a:off x="6404687" y="2648687"/>
              <a:ext cx="2680403" cy="420539"/>
            </a:xfrm>
            <a:prstGeom prst="rect">
              <a:avLst/>
            </a:prstGeom>
            <a:noFill/>
            <a:ln>
              <a:noFill/>
            </a:ln>
          </p:spPr>
          <p:txBody>
            <a:bodyPr wrap="square" lIns="91440" tIns="45720" rIns="91440" bIns="45720" anchor="t">
              <a:spAutoFit/>
            </a:bodyPr>
            <a:lstStyle/>
            <a:p>
              <a:pPr rtl="0" fontAlgn="ctr"/>
              <a:r>
                <a:rPr lang="es-CO" sz="1400" b="1" i="0" u="none" strike="noStrike" dirty="0">
                  <a:solidFill>
                    <a:srgbClr val="336600"/>
                  </a:solidFill>
                  <a:effectLst/>
                  <a:latin typeface="Arial Black"/>
                </a:rPr>
                <a:t>Aspectos</a:t>
              </a:r>
              <a:r>
                <a:rPr lang="es-CO" sz="1600" b="1" i="0" u="none" strike="noStrike" dirty="0">
                  <a:solidFill>
                    <a:srgbClr val="336600"/>
                  </a:solidFill>
                  <a:effectLst/>
                  <a:latin typeface="Arial Black"/>
                </a:rPr>
                <a:t> </a:t>
              </a:r>
              <a:r>
                <a:rPr lang="es-CO" sz="1400" b="1" i="0" u="none" strike="noStrike" dirty="0">
                  <a:solidFill>
                    <a:srgbClr val="336600"/>
                  </a:solidFill>
                  <a:effectLst/>
                  <a:latin typeface="Arial Black"/>
                </a:rPr>
                <a:t>Financieros</a:t>
              </a:r>
              <a:endParaRPr lang="es-CO" sz="1600" b="1" i="0" u="none" strike="noStrike" dirty="0">
                <a:solidFill>
                  <a:srgbClr val="336600"/>
                </a:solidFill>
                <a:effectLst/>
                <a:latin typeface="Arial Black" panose="020B0A04020102020204" pitchFamily="34" charset="0"/>
              </a:endParaRPr>
            </a:p>
          </p:txBody>
        </p:sp>
      </p:grpSp>
      <p:graphicFrame>
        <p:nvGraphicFramePr>
          <p:cNvPr id="11" name="Tabla 10">
            <a:extLst>
              <a:ext uri="{FF2B5EF4-FFF2-40B4-BE49-F238E27FC236}">
                <a16:creationId xmlns:a16="http://schemas.microsoft.com/office/drawing/2014/main" id="{EC63A784-D0DE-4FCA-9BF5-FC112B32728C}"/>
              </a:ext>
            </a:extLst>
          </p:cNvPr>
          <p:cNvGraphicFramePr>
            <a:graphicFrameLocks noGrp="1"/>
          </p:cNvGraphicFramePr>
          <p:nvPr/>
        </p:nvGraphicFramePr>
        <p:xfrm>
          <a:off x="5726740" y="3829756"/>
          <a:ext cx="5605983" cy="2298270"/>
        </p:xfrm>
        <a:graphic>
          <a:graphicData uri="http://schemas.openxmlformats.org/drawingml/2006/table">
            <a:tbl>
              <a:tblPr firstRow="1">
                <a:tableStyleId>{912C8C85-51F0-491E-9774-3900AFEF0FD7}</a:tableStyleId>
              </a:tblPr>
              <a:tblGrid>
                <a:gridCol w="1964100">
                  <a:extLst>
                    <a:ext uri="{9D8B030D-6E8A-4147-A177-3AD203B41FA5}">
                      <a16:colId xmlns:a16="http://schemas.microsoft.com/office/drawing/2014/main" val="2635801642"/>
                    </a:ext>
                  </a:extLst>
                </a:gridCol>
                <a:gridCol w="1689965">
                  <a:extLst>
                    <a:ext uri="{9D8B030D-6E8A-4147-A177-3AD203B41FA5}">
                      <a16:colId xmlns:a16="http://schemas.microsoft.com/office/drawing/2014/main" val="2896539816"/>
                    </a:ext>
                  </a:extLst>
                </a:gridCol>
                <a:gridCol w="1951918">
                  <a:extLst>
                    <a:ext uri="{9D8B030D-6E8A-4147-A177-3AD203B41FA5}">
                      <a16:colId xmlns:a16="http://schemas.microsoft.com/office/drawing/2014/main" val="1612102749"/>
                    </a:ext>
                  </a:extLst>
                </a:gridCol>
              </a:tblGrid>
              <a:tr h="424581">
                <a:tc gridSpan="2">
                  <a:txBody>
                    <a:bodyPr/>
                    <a:lstStyle/>
                    <a:p>
                      <a:pPr algn="ctr" rtl="0" fontAlgn="ctr"/>
                      <a:r>
                        <a:rPr lang="es-CO" sz="1400" b="1" u="none" strike="noStrike" dirty="0">
                          <a:solidFill>
                            <a:schemeClr val="tx1"/>
                          </a:solidFill>
                          <a:effectLst/>
                        </a:rPr>
                        <a:t>Costo del Proyecto</a:t>
                      </a:r>
                      <a:endParaRPr lang="es-CO" sz="14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rtl="0" fontAlgn="ctr"/>
                      <a:r>
                        <a:rPr lang="es-CO" sz="1400" b="1" u="none" strike="noStrike" dirty="0">
                          <a:solidFill>
                            <a:schemeClr val="tx1"/>
                          </a:solidFill>
                          <a:effectLst/>
                        </a:rPr>
                        <a:t>ESTADO </a:t>
                      </a:r>
                      <a:endParaRPr lang="es-CO" sz="14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989304"/>
                  </a:ext>
                </a:extLst>
              </a:tr>
              <a:tr h="345802">
                <a:tc>
                  <a:txBody>
                    <a:bodyPr/>
                    <a:lstStyle/>
                    <a:p>
                      <a:pPr algn="ctr" rtl="0" fontAlgn="ctr"/>
                      <a:r>
                        <a:rPr lang="es-CO" sz="1400" b="0" u="none" strike="noStrike" dirty="0">
                          <a:solidFill>
                            <a:schemeClr val="tx1"/>
                          </a:solidFill>
                          <a:effectLst/>
                        </a:rPr>
                        <a:t>Valor del Anticipo </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$ 764.378.360,00</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Pagado </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635255"/>
                  </a:ext>
                </a:extLst>
              </a:tr>
              <a:tr h="504653">
                <a:tc>
                  <a:txBody>
                    <a:bodyPr/>
                    <a:lstStyle/>
                    <a:p>
                      <a:pPr algn="ctr" rtl="0" fontAlgn="ctr"/>
                      <a:r>
                        <a:rPr lang="es-ES" sz="1400" b="0" u="none" strike="noStrike" dirty="0">
                          <a:solidFill>
                            <a:schemeClr val="tx1"/>
                          </a:solidFill>
                          <a:effectLst/>
                          <a:latin typeface="+mn-lt"/>
                        </a:rPr>
                        <a:t>Valor Acta 1 </a:t>
                      </a:r>
                    </a:p>
                    <a:p>
                      <a:pPr algn="ctr" rtl="0" fontAlgn="ctr"/>
                      <a:r>
                        <a:rPr lang="es-ES" sz="1400" b="0" i="0" u="none" strike="noStrike" dirty="0">
                          <a:solidFill>
                            <a:schemeClr val="tx1"/>
                          </a:solidFill>
                          <a:effectLst/>
                          <a:latin typeface="+mn-lt"/>
                        </a:rPr>
                        <a:t>(27 Febrero – 31 Marzo)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$ 282.398.630,00</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Pagado </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52515"/>
                  </a:ext>
                </a:extLst>
              </a:tr>
              <a:tr h="518581">
                <a:tc>
                  <a:txBody>
                    <a:bodyPr/>
                    <a:lstStyle/>
                    <a:p>
                      <a:pPr algn="ctr" rtl="0" fontAlgn="ctr"/>
                      <a:r>
                        <a:rPr lang="es-ES" sz="1400" b="0" u="none" strike="noStrike" dirty="0">
                          <a:solidFill>
                            <a:schemeClr val="tx1"/>
                          </a:solidFill>
                          <a:effectLst/>
                          <a:latin typeface="+mn-lt"/>
                        </a:rPr>
                        <a:t>Valor Acta 2</a:t>
                      </a:r>
                    </a:p>
                    <a:p>
                      <a:pPr algn="ctr" rtl="0" fontAlgn="ctr"/>
                      <a:r>
                        <a:rPr lang="es-ES" sz="1400" b="0" i="0" u="none" strike="noStrike" dirty="0">
                          <a:solidFill>
                            <a:schemeClr val="tx1"/>
                          </a:solidFill>
                          <a:effectLst/>
                          <a:latin typeface="+mn-lt"/>
                        </a:rPr>
                        <a:t>(01 Abril – 30 Abril)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$262.413.444,00</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Pagado </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4831779"/>
                  </a:ext>
                </a:extLst>
              </a:tr>
              <a:tr h="504653">
                <a:tc>
                  <a:txBody>
                    <a:bodyPr/>
                    <a:lstStyle/>
                    <a:p>
                      <a:pPr algn="ctr" rtl="0" fontAlgn="ctr"/>
                      <a:r>
                        <a:rPr lang="es-ES" sz="1400" b="0" u="none" strike="noStrike" dirty="0">
                          <a:solidFill>
                            <a:schemeClr val="tx1"/>
                          </a:solidFill>
                          <a:effectLst/>
                          <a:latin typeface="+mn-lt"/>
                        </a:rPr>
                        <a:t>Valor Acta 3</a:t>
                      </a:r>
                    </a:p>
                    <a:p>
                      <a:pPr algn="ctr" rtl="0" fontAlgn="ctr"/>
                      <a:r>
                        <a:rPr lang="es-ES" sz="1400" b="0" i="0" u="none" strike="noStrike" dirty="0">
                          <a:solidFill>
                            <a:schemeClr val="tx1"/>
                          </a:solidFill>
                          <a:effectLst/>
                          <a:latin typeface="+mn-lt"/>
                        </a:rPr>
                        <a:t>(01 Mayo – 31 Mayo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$277,300,799,00</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dirty="0"/>
                        <a:t>En revisión de supervisión </a:t>
                      </a:r>
                    </a:p>
                    <a:p>
                      <a:pPr algn="ctr" rtl="0" fontAlgn="ct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452581"/>
                  </a:ext>
                </a:extLst>
              </a:tr>
            </a:tbl>
          </a:graphicData>
        </a:graphic>
      </p:graphicFrame>
      <p:sp>
        <p:nvSpPr>
          <p:cNvPr id="2" name="CuadroTexto 1">
            <a:extLst>
              <a:ext uri="{FF2B5EF4-FFF2-40B4-BE49-F238E27FC236}">
                <a16:creationId xmlns:a16="http://schemas.microsoft.com/office/drawing/2014/main" id="{BF220F9A-3D98-4C5B-924B-8EB818216E46}"/>
              </a:ext>
            </a:extLst>
          </p:cNvPr>
          <p:cNvSpPr txBox="1"/>
          <p:nvPr/>
        </p:nvSpPr>
        <p:spPr>
          <a:xfrm>
            <a:off x="457199" y="4978891"/>
            <a:ext cx="4929809" cy="1403141"/>
          </a:xfrm>
          <a:prstGeom prst="rect">
            <a:avLst/>
          </a:prstGeom>
          <a:noFill/>
        </p:spPr>
        <p:txBody>
          <a:bodyPr wrap="square" rtlCol="0">
            <a:spAutoFit/>
          </a:bodyPr>
          <a:lstStyle/>
          <a:p>
            <a:pPr>
              <a:lnSpc>
                <a:spcPct val="107000"/>
              </a:lnSpc>
              <a:spcAft>
                <a:spcPts val="800"/>
              </a:spcAft>
            </a:pPr>
            <a:r>
              <a:rPr lang="es-CO" sz="1800" dirty="0">
                <a:effectLst/>
                <a:latin typeface="Times New Roman" panose="02020603050405020304" pitchFamily="18" charset="0"/>
                <a:ea typeface="Calibri" panose="020F0502020204030204" pitchFamily="34" charset="0"/>
              </a:rPr>
              <a:t> </a:t>
            </a:r>
            <a:endParaRPr lang="es-CO" sz="1800" dirty="0">
              <a:effectLst/>
              <a:latin typeface="Calibri" panose="020F0502020204030204" pitchFamily="34" charset="0"/>
              <a:ea typeface="Calibri" panose="020F0502020204030204" pitchFamily="34" charset="0"/>
            </a:endParaRPr>
          </a:p>
          <a:p>
            <a:pPr algn="just">
              <a:lnSpc>
                <a:spcPct val="107000"/>
              </a:lnSpc>
              <a:spcAft>
                <a:spcPts val="800"/>
              </a:spcAft>
            </a:pPr>
            <a:r>
              <a:rPr lang="es-CO" sz="1400" i="1" dirty="0">
                <a:effectLst/>
                <a:ea typeface="Calibri" panose="020F0502020204030204" pitchFamily="34" charset="0"/>
              </a:rPr>
              <a:t>Actualmente TIERRASUA S.A.S se encuentra en proceso de revisión y radicación de la cuarta acta de ejecución correspondiente al mes de junio con un valor proyectado de $299.777.787,00 (Este valor sujeto a modificación). </a:t>
            </a:r>
            <a:endParaRPr lang="es-CO" dirty="0"/>
          </a:p>
        </p:txBody>
      </p:sp>
    </p:spTree>
    <p:extLst>
      <p:ext uri="{BB962C8B-B14F-4D97-AF65-F5344CB8AC3E}">
        <p14:creationId xmlns:p14="http://schemas.microsoft.com/office/powerpoint/2010/main" val="3900656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95506D5-AE47-4554-937A-F6C5335E8A8C}"/>
              </a:ext>
            </a:extLst>
          </p:cNvPr>
          <p:cNvSpPr txBox="1"/>
          <p:nvPr/>
        </p:nvSpPr>
        <p:spPr>
          <a:xfrm>
            <a:off x="3273014" y="379404"/>
            <a:ext cx="6175785" cy="954107"/>
          </a:xfrm>
          <a:prstGeom prst="rect">
            <a:avLst/>
          </a:prstGeom>
          <a:noFill/>
        </p:spPr>
        <p:txBody>
          <a:bodyPr wrap="square" rtlCol="0">
            <a:spAutoFit/>
          </a:bodyPr>
          <a:lstStyle/>
          <a:p>
            <a:pPr algn="ctr"/>
            <a:r>
              <a:rPr lang="es-ES" sz="28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1708 DE 2025</a:t>
            </a:r>
            <a:endParaRPr lang="es-CO" sz="28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0EAAD192-DFD6-417C-9224-B96DCB328230}"/>
              </a:ext>
            </a:extLst>
          </p:cNvPr>
          <p:cNvSpPr/>
          <p:nvPr/>
        </p:nvSpPr>
        <p:spPr>
          <a:xfrm>
            <a:off x="961733" y="1542938"/>
            <a:ext cx="10268534" cy="966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a:t>
            </a:r>
            <a:r>
              <a:rPr lang="es-MX" dirty="0">
                <a:solidFill>
                  <a:schemeClr val="tx1"/>
                </a:solidFill>
                <a:latin typeface="Century Gothic" panose="020B0502020202020204" pitchFamily="34" charset="0"/>
                <a:cs typeface="Arial" panose="020B0604020202020204" pitchFamily="34" charset="0"/>
              </a:rPr>
              <a:t>: </a:t>
            </a:r>
            <a:r>
              <a:rPr lang="es-ES" dirty="0">
                <a:solidFill>
                  <a:schemeClr val="tx1"/>
                </a:solidFill>
                <a:effectLst/>
                <a:latin typeface="Century Gothic" panose="020B0502020202020204" pitchFamily="34" charset="0"/>
                <a:ea typeface="Calibri" panose="020F0502020204030204" pitchFamily="34" charset="0"/>
              </a:rPr>
              <a:t>Fortalecimiento en la </a:t>
            </a:r>
            <a:r>
              <a:rPr lang="es-ES" b="1" dirty="0">
                <a:solidFill>
                  <a:schemeClr val="tx1"/>
                </a:solidFill>
                <a:effectLst/>
                <a:latin typeface="Century Gothic" panose="020B0502020202020204" pitchFamily="34" charset="0"/>
                <a:ea typeface="Calibri" panose="020F0502020204030204" pitchFamily="34" charset="0"/>
              </a:rPr>
              <a:t>atención de emergencias y obras de mitigación </a:t>
            </a:r>
            <a:r>
              <a:rPr lang="es-ES" dirty="0">
                <a:solidFill>
                  <a:schemeClr val="tx1"/>
                </a:solidFill>
                <a:effectLst/>
                <a:latin typeface="Century Gothic" panose="020B0502020202020204" pitchFamily="34" charset="0"/>
                <a:ea typeface="Calibri" panose="020F0502020204030204" pitchFamily="34" charset="0"/>
              </a:rPr>
              <a:t>de situaciones de riesgo mediante el uso de maquinaria amarilla en el departamento de Boyacá.</a:t>
            </a:r>
            <a:endParaRPr lang="es-CO" dirty="0">
              <a:solidFill>
                <a:schemeClr val="tx1"/>
              </a:solidFill>
              <a:latin typeface="Century Gothic" panose="020B0502020202020204" pitchFamily="34" charset="0"/>
            </a:endParaRPr>
          </a:p>
        </p:txBody>
      </p:sp>
      <p:graphicFrame>
        <p:nvGraphicFramePr>
          <p:cNvPr id="7" name="Tabla 6">
            <a:extLst>
              <a:ext uri="{FF2B5EF4-FFF2-40B4-BE49-F238E27FC236}">
                <a16:creationId xmlns:a16="http://schemas.microsoft.com/office/drawing/2014/main" id="{0CDFD531-29D8-4AFC-9CE4-245D32688606}"/>
              </a:ext>
            </a:extLst>
          </p:cNvPr>
          <p:cNvGraphicFramePr>
            <a:graphicFrameLocks noGrp="1"/>
          </p:cNvGraphicFramePr>
          <p:nvPr/>
        </p:nvGraphicFramePr>
        <p:xfrm>
          <a:off x="864500" y="2658320"/>
          <a:ext cx="5097752" cy="3274053"/>
        </p:xfrm>
        <a:graphic>
          <a:graphicData uri="http://schemas.openxmlformats.org/drawingml/2006/table">
            <a:tbl>
              <a:tblPr firstRow="1" bandRow="1">
                <a:tableStyleId>{912C8C85-51F0-491E-9774-3900AFEF0FD7}</a:tableStyleId>
              </a:tblPr>
              <a:tblGrid>
                <a:gridCol w="1954046">
                  <a:extLst>
                    <a:ext uri="{9D8B030D-6E8A-4147-A177-3AD203B41FA5}">
                      <a16:colId xmlns:a16="http://schemas.microsoft.com/office/drawing/2014/main" val="3386221600"/>
                    </a:ext>
                  </a:extLst>
                </a:gridCol>
                <a:gridCol w="3143706">
                  <a:extLst>
                    <a:ext uri="{9D8B030D-6E8A-4147-A177-3AD203B41FA5}">
                      <a16:colId xmlns:a16="http://schemas.microsoft.com/office/drawing/2014/main" val="3023588219"/>
                    </a:ext>
                  </a:extLst>
                </a:gridCol>
              </a:tblGrid>
              <a:tr h="853007">
                <a:tc>
                  <a:txBody>
                    <a:bodyPr/>
                    <a:lstStyle/>
                    <a:p>
                      <a:pPr algn="ctr"/>
                      <a:r>
                        <a:rPr lang="es-CO" sz="1400" b="1" dirty="0"/>
                        <a:t>VALOR</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1400" b="1" kern="12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bg1"/>
                          </a:solidFill>
                        </a:rPr>
                        <a:t>$ 756.724.000.00</a:t>
                      </a:r>
                    </a:p>
                    <a:p>
                      <a:pPr algn="ct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243388"/>
                  </a:ext>
                </a:extLst>
              </a:tr>
              <a:tr h="807506">
                <a:tc>
                  <a:txBody>
                    <a:bodyPr/>
                    <a:lstStyle/>
                    <a:p>
                      <a:pPr algn="ctr"/>
                      <a:r>
                        <a:rPr lang="es-CO" sz="1400" b="1" dirty="0"/>
                        <a:t>Fecha de Inicio</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26 de Marzo de 2025</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4991408"/>
                  </a:ext>
                </a:extLst>
              </a:tr>
              <a:tr h="742572">
                <a:tc>
                  <a:txBody>
                    <a:bodyPr/>
                    <a:lstStyle/>
                    <a:p>
                      <a:pPr algn="ctr"/>
                      <a:r>
                        <a:rPr lang="es-CO" sz="1400" b="1" dirty="0"/>
                        <a:t>Fecha de terminación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25 de Septiembre de 2025</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0017"/>
                  </a:ext>
                </a:extLst>
              </a:tr>
              <a:tr h="870968">
                <a:tc>
                  <a:txBody>
                    <a:bodyPr/>
                    <a:lstStyle/>
                    <a:p>
                      <a:pPr algn="ctr"/>
                      <a:r>
                        <a:rPr lang="es-CO" sz="1400" b="1" dirty="0"/>
                        <a:t>Estado </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400" b="1" dirty="0"/>
                        <a:t>En ejecución</a:t>
                      </a:r>
                      <a:endParaRPr lang="es-CO" sz="14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5986489"/>
                  </a:ext>
                </a:extLst>
              </a:tr>
            </a:tbl>
          </a:graphicData>
        </a:graphic>
      </p:graphicFrame>
      <p:sp>
        <p:nvSpPr>
          <p:cNvPr id="8" name="CuadroTexto 7">
            <a:extLst>
              <a:ext uri="{FF2B5EF4-FFF2-40B4-BE49-F238E27FC236}">
                <a16:creationId xmlns:a16="http://schemas.microsoft.com/office/drawing/2014/main" id="{0FCB02F2-E326-4DF0-8E8D-AAA16EB983FA}"/>
              </a:ext>
            </a:extLst>
          </p:cNvPr>
          <p:cNvSpPr txBox="1"/>
          <p:nvPr/>
        </p:nvSpPr>
        <p:spPr>
          <a:xfrm>
            <a:off x="6671368" y="2469771"/>
            <a:ext cx="4558897"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Times New Roman" panose="02020603050405020304" pitchFamily="18" charset="0"/>
                <a:ea typeface="Calibri" panose="020F0502020204030204" pitchFamily="34" charset="0"/>
              </a:rPr>
              <a:t>Estado de ejecución del contrato </a:t>
            </a:r>
            <a:endParaRPr lang="es-CO" sz="1800" dirty="0">
              <a:effectLst/>
              <a:latin typeface="Calibri" panose="020F0502020204030204" pitchFamily="34" charset="0"/>
              <a:ea typeface="Calibri" panose="020F0502020204030204" pitchFamily="34" charset="0"/>
            </a:endParaRPr>
          </a:p>
          <a:p>
            <a:pPr marL="457200" indent="-228600" algn="ctr">
              <a:spcBef>
                <a:spcPts val="225"/>
              </a:spcBef>
              <a:tabLst>
                <a:tab pos="622300" algn="l"/>
              </a:tabLst>
            </a:pPr>
            <a:endParaRPr lang="es-CO" dirty="0"/>
          </a:p>
        </p:txBody>
      </p:sp>
      <p:graphicFrame>
        <p:nvGraphicFramePr>
          <p:cNvPr id="9" name="Tabla 8">
            <a:extLst>
              <a:ext uri="{FF2B5EF4-FFF2-40B4-BE49-F238E27FC236}">
                <a16:creationId xmlns:a16="http://schemas.microsoft.com/office/drawing/2014/main" id="{32C176ED-A6DD-4296-80A4-3CB25C60C23A}"/>
              </a:ext>
            </a:extLst>
          </p:cNvPr>
          <p:cNvGraphicFramePr>
            <a:graphicFrameLocks noGrp="1"/>
          </p:cNvGraphicFramePr>
          <p:nvPr/>
        </p:nvGraphicFramePr>
        <p:xfrm>
          <a:off x="6293618" y="4062199"/>
          <a:ext cx="5344030" cy="1896939"/>
        </p:xfrm>
        <a:graphic>
          <a:graphicData uri="http://schemas.openxmlformats.org/drawingml/2006/table">
            <a:tbl>
              <a:tblPr firstRow="1">
                <a:tableStyleId>{912C8C85-51F0-491E-9774-3900AFEF0FD7}</a:tableStyleId>
              </a:tblPr>
              <a:tblGrid>
                <a:gridCol w="1751156">
                  <a:extLst>
                    <a:ext uri="{9D8B030D-6E8A-4147-A177-3AD203B41FA5}">
                      <a16:colId xmlns:a16="http://schemas.microsoft.com/office/drawing/2014/main" val="2635801642"/>
                    </a:ext>
                  </a:extLst>
                </a:gridCol>
                <a:gridCol w="1902909">
                  <a:extLst>
                    <a:ext uri="{9D8B030D-6E8A-4147-A177-3AD203B41FA5}">
                      <a16:colId xmlns:a16="http://schemas.microsoft.com/office/drawing/2014/main" val="2896539816"/>
                    </a:ext>
                  </a:extLst>
                </a:gridCol>
                <a:gridCol w="1689965">
                  <a:extLst>
                    <a:ext uri="{9D8B030D-6E8A-4147-A177-3AD203B41FA5}">
                      <a16:colId xmlns:a16="http://schemas.microsoft.com/office/drawing/2014/main" val="4281543723"/>
                    </a:ext>
                  </a:extLst>
                </a:gridCol>
              </a:tblGrid>
              <a:tr h="285295">
                <a:tc gridSpan="2">
                  <a:txBody>
                    <a:bodyPr/>
                    <a:lstStyle/>
                    <a:p>
                      <a:pPr algn="ctr" rtl="0" fontAlgn="ctr"/>
                      <a:r>
                        <a:rPr lang="es-CO" sz="1400" b="1" u="none" strike="noStrike" dirty="0">
                          <a:solidFill>
                            <a:schemeClr val="tx1"/>
                          </a:solidFill>
                          <a:effectLst/>
                        </a:rPr>
                        <a:t>Costo del Proyecto</a:t>
                      </a:r>
                      <a:endParaRPr lang="es-CO" sz="14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rtl="0" fontAlgn="ctr"/>
                      <a:r>
                        <a:rPr lang="es-CO" sz="1400" b="1" u="none" strike="noStrike" dirty="0">
                          <a:solidFill>
                            <a:schemeClr val="tx1"/>
                          </a:solidFill>
                          <a:effectLst/>
                        </a:rPr>
                        <a:t>Estado</a:t>
                      </a:r>
                      <a:endParaRPr lang="es-CO" sz="1400" b="1"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989304"/>
                  </a:ext>
                </a:extLst>
              </a:tr>
              <a:tr h="298927">
                <a:tc>
                  <a:txBody>
                    <a:bodyPr/>
                    <a:lstStyle/>
                    <a:p>
                      <a:pPr algn="ctr" rtl="0" fontAlgn="ctr"/>
                      <a:r>
                        <a:rPr lang="es-CO" sz="1400" b="0" u="none" strike="noStrike" dirty="0">
                          <a:solidFill>
                            <a:schemeClr val="tx1"/>
                          </a:solidFill>
                          <a:effectLst/>
                        </a:rPr>
                        <a:t>Valor del Anticipo </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$ 378,362,000,00</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Pagado </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635255"/>
                  </a:ext>
                </a:extLst>
              </a:tr>
              <a:tr h="409480">
                <a:tc>
                  <a:txBody>
                    <a:bodyPr/>
                    <a:lstStyle/>
                    <a:p>
                      <a:pPr algn="ctr" rtl="0" fontAlgn="ctr"/>
                      <a:r>
                        <a:rPr lang="es-ES" sz="1400" b="0" u="none" strike="noStrike" dirty="0">
                          <a:solidFill>
                            <a:schemeClr val="tx1"/>
                          </a:solidFill>
                          <a:effectLst/>
                        </a:rPr>
                        <a:t>Valor Acta 1 </a:t>
                      </a:r>
                    </a:p>
                    <a:p>
                      <a:pPr algn="ctr" rtl="0" fontAlgn="ctr"/>
                      <a:r>
                        <a:rPr lang="es-ES" sz="1400" b="0" i="0" u="none" strike="noStrike" dirty="0">
                          <a:solidFill>
                            <a:schemeClr val="tx1"/>
                          </a:solidFill>
                          <a:effectLst/>
                          <a:latin typeface="+mn-lt"/>
                        </a:rPr>
                        <a:t>(26 Marzo – 25 Abril)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$ 125,938,000,00</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Pagado</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52515"/>
                  </a:ext>
                </a:extLst>
              </a:tr>
              <a:tr h="440227">
                <a:tc>
                  <a:txBody>
                    <a:bodyPr/>
                    <a:lstStyle/>
                    <a:p>
                      <a:pPr algn="ctr" rtl="0" fontAlgn="ctr"/>
                      <a:r>
                        <a:rPr lang="es-ES" sz="1400" b="0" u="none" strike="noStrike" dirty="0">
                          <a:solidFill>
                            <a:schemeClr val="tx1"/>
                          </a:solidFill>
                          <a:effectLst/>
                        </a:rPr>
                        <a:t>Valor Acta 2</a:t>
                      </a:r>
                    </a:p>
                    <a:p>
                      <a:pPr algn="ctr" rtl="0" fontAlgn="ctr"/>
                      <a:r>
                        <a:rPr lang="es-ES" sz="1400" b="0" i="0" u="none" strike="noStrike" dirty="0">
                          <a:solidFill>
                            <a:schemeClr val="tx1"/>
                          </a:solidFill>
                          <a:effectLst/>
                          <a:latin typeface="+mn-lt"/>
                        </a:rPr>
                        <a:t>(26 Abril – 25 Mayo)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$ 122,153,000,00</a:t>
                      </a:r>
                      <a:endParaRPr lang="es-CO" sz="14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dirty="0"/>
                        <a:t>En espera de sellos</a:t>
                      </a:r>
                      <a:endParaRPr lang="es-CO" sz="1400"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4831779"/>
                  </a:ext>
                </a:extLst>
              </a:tr>
              <a:tr h="168331">
                <a:tc>
                  <a:txBody>
                    <a:bodyPr/>
                    <a:lstStyle/>
                    <a:p>
                      <a:pPr algn="ctr" rtl="0" fontAlgn="ctr"/>
                      <a:r>
                        <a:rPr lang="es-ES" sz="1400" b="0" u="none" strike="noStrike" dirty="0">
                          <a:solidFill>
                            <a:schemeClr val="tx1"/>
                          </a:solidFill>
                          <a:effectLst/>
                        </a:rPr>
                        <a:t>Valor Acta 3</a:t>
                      </a:r>
                    </a:p>
                    <a:p>
                      <a:pPr algn="ctr" rtl="0" fontAlgn="ctr"/>
                      <a:r>
                        <a:rPr lang="es-ES" sz="1400" b="0" i="0" u="none" strike="noStrike" dirty="0">
                          <a:solidFill>
                            <a:schemeClr val="tx1"/>
                          </a:solidFill>
                          <a:effectLst/>
                          <a:latin typeface="+mn-lt"/>
                        </a:rPr>
                        <a:t>(26 Mayo – 25 Junio)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CO" sz="1400" b="0" u="none" strike="noStrike" dirty="0">
                          <a:solidFill>
                            <a:schemeClr val="tx1"/>
                          </a:solidFill>
                          <a:effectLst/>
                        </a:rPr>
                        <a:t>$316.316.000,00</a:t>
                      </a:r>
                      <a:endParaRPr lang="es-CO" sz="14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dirty="0"/>
                        <a:t>En revisión de supervisión </a:t>
                      </a:r>
                      <a:endParaRPr lang="es-CO" sz="1400"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7916705"/>
                  </a:ext>
                </a:extLst>
              </a:tr>
            </a:tbl>
          </a:graphicData>
        </a:graphic>
      </p:graphicFrame>
      <p:sp>
        <p:nvSpPr>
          <p:cNvPr id="10" name="CuadroTexto 9">
            <a:extLst>
              <a:ext uri="{FF2B5EF4-FFF2-40B4-BE49-F238E27FC236}">
                <a16:creationId xmlns:a16="http://schemas.microsoft.com/office/drawing/2014/main" id="{D848AF36-357A-498F-B627-EE29896E1E96}"/>
              </a:ext>
            </a:extLst>
          </p:cNvPr>
          <p:cNvSpPr txBox="1"/>
          <p:nvPr/>
        </p:nvSpPr>
        <p:spPr>
          <a:xfrm>
            <a:off x="6263982" y="2797822"/>
            <a:ext cx="5373666" cy="1077218"/>
          </a:xfrm>
          <a:prstGeom prst="rect">
            <a:avLst/>
          </a:prstGeom>
          <a:noFill/>
        </p:spPr>
        <p:txBody>
          <a:bodyPr wrap="square" rtlCol="0">
            <a:spAutoFit/>
          </a:bodyPr>
          <a:lstStyle/>
          <a:p>
            <a:pPr algn="just"/>
            <a:r>
              <a:rPr lang="es-CO" sz="1600" dirty="0">
                <a:latin typeface="Century Gothic" panose="020B0502020202020204" pitchFamily="34" charset="0"/>
              </a:rPr>
              <a:t>Desde el inicio de convenio a corte de 7 de julio de 2025 se ha ejecutado </a:t>
            </a:r>
            <a:r>
              <a:rPr lang="es-CO" sz="1600" b="1" dirty="0">
                <a:latin typeface="Century Gothic" panose="020B0502020202020204" pitchFamily="34" charset="0"/>
              </a:rPr>
              <a:t>75% </a:t>
            </a:r>
            <a:r>
              <a:rPr lang="es-CO" sz="1600" dirty="0">
                <a:latin typeface="Century Gothic" panose="020B0502020202020204" pitchFamily="34" charset="0"/>
              </a:rPr>
              <a:t>del valor total del convenio, por consiguiente una ejecución en tiempo de </a:t>
            </a:r>
            <a:r>
              <a:rPr lang="es-CO" sz="1600" b="1" dirty="0">
                <a:latin typeface="Century Gothic" panose="020B0502020202020204" pitchFamily="34" charset="0"/>
              </a:rPr>
              <a:t>57%.</a:t>
            </a:r>
          </a:p>
        </p:txBody>
      </p:sp>
    </p:spTree>
    <p:extLst>
      <p:ext uri="{BB962C8B-B14F-4D97-AF65-F5344CB8AC3E}">
        <p14:creationId xmlns:p14="http://schemas.microsoft.com/office/powerpoint/2010/main" val="3664522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C214E33A-A5F6-2537-72DE-3D0BD955C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62" y="1466840"/>
            <a:ext cx="8818276" cy="392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8">
            <a:extLst>
              <a:ext uri="{FF2B5EF4-FFF2-40B4-BE49-F238E27FC236}">
                <a16:creationId xmlns:a16="http://schemas.microsoft.com/office/drawing/2014/main" id="{AC61EB05-7535-88EC-6353-ABCE96117520}"/>
              </a:ext>
            </a:extLst>
          </p:cNvPr>
          <p:cNvSpPr txBox="1"/>
          <p:nvPr/>
        </p:nvSpPr>
        <p:spPr>
          <a:xfrm>
            <a:off x="4387850" y="165100"/>
            <a:ext cx="3416300" cy="954088"/>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CAPITALIZACION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TIERRASUA</a:t>
            </a:r>
          </a:p>
        </p:txBody>
      </p:sp>
    </p:spTree>
    <p:extLst>
      <p:ext uri="{BB962C8B-B14F-4D97-AF65-F5344CB8AC3E}">
        <p14:creationId xmlns:p14="http://schemas.microsoft.com/office/powerpoint/2010/main" val="2486786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B6FAD8D-EDF4-44B5-A76B-E9D7DE3D32CA}"/>
              </a:ext>
            </a:extLst>
          </p:cNvPr>
          <p:cNvSpPr txBox="1"/>
          <p:nvPr/>
        </p:nvSpPr>
        <p:spPr>
          <a:xfrm>
            <a:off x="6636853" y="2899696"/>
            <a:ext cx="5027642" cy="1354217"/>
          </a:xfrm>
          <a:prstGeom prst="rect">
            <a:avLst/>
          </a:prstGeom>
          <a:noFill/>
        </p:spPr>
        <p:txBody>
          <a:bodyPr wrap="square" rtlCol="0">
            <a:spAutoFit/>
          </a:bodyPr>
          <a:lstStyle/>
          <a:p>
            <a:pPr algn="ctr"/>
            <a:r>
              <a:rPr lang="es-ES" sz="3200" b="1" dirty="0">
                <a:solidFill>
                  <a:schemeClr val="tx1">
                    <a:lumMod val="75000"/>
                    <a:lumOff val="25000"/>
                  </a:schemeClr>
                </a:solidFill>
                <a:latin typeface="Century Gothic" panose="020B0502020202020204" pitchFamily="34" charset="0"/>
                <a:cs typeface="Arial" panose="020B0604020202020204" pitchFamily="34" charset="0"/>
              </a:rPr>
              <a:t>INTERVENCION TIERRASUA S.A.S </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MAYO - JUNIO 2025</a:t>
            </a:r>
            <a:endParaRPr lang="es-CO" b="1"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2A6A13EF-AB88-4B2B-BB86-A3125FBCEA2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06909" y="1593081"/>
            <a:ext cx="7053242" cy="3967449"/>
          </a:xfrm>
          <a:prstGeom prst="rect">
            <a:avLst/>
          </a:prstGeom>
        </p:spPr>
      </p:pic>
    </p:spTree>
    <p:extLst>
      <p:ext uri="{BB962C8B-B14F-4D97-AF65-F5344CB8AC3E}">
        <p14:creationId xmlns:p14="http://schemas.microsoft.com/office/powerpoint/2010/main" val="3429805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9CA88-352E-45AA-A8F1-3E9BB0549C60}"/>
              </a:ext>
            </a:extLst>
          </p:cNvPr>
          <p:cNvSpPr txBox="1"/>
          <p:nvPr/>
        </p:nvSpPr>
        <p:spPr>
          <a:xfrm>
            <a:off x="3216525" y="251069"/>
            <a:ext cx="5758949" cy="738664"/>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INTERVENCIONES TIERRASUA S.A.S </a:t>
            </a:r>
          </a:p>
          <a:p>
            <a:pPr algn="ctr"/>
            <a:r>
              <a:rPr lang="es-CO" b="1" dirty="0">
                <a:solidFill>
                  <a:schemeClr val="tx1">
                    <a:lumMod val="75000"/>
                    <a:lumOff val="25000"/>
                  </a:schemeClr>
                </a:solidFill>
                <a:latin typeface="Arial" panose="020B0604020202020204" pitchFamily="34" charset="0"/>
                <a:cs typeface="Arial" panose="020B0604020202020204" pitchFamily="34" charset="0"/>
              </a:rPr>
              <a:t>MAYO - JUNIO 2025</a:t>
            </a:r>
          </a:p>
        </p:txBody>
      </p:sp>
      <p:graphicFrame>
        <p:nvGraphicFramePr>
          <p:cNvPr id="4" name="Tabla 3">
            <a:extLst>
              <a:ext uri="{FF2B5EF4-FFF2-40B4-BE49-F238E27FC236}">
                <a16:creationId xmlns:a16="http://schemas.microsoft.com/office/drawing/2014/main" id="{61D587DD-10E4-4DB8-B714-C45B242F5AE6}"/>
              </a:ext>
            </a:extLst>
          </p:cNvPr>
          <p:cNvGraphicFramePr>
            <a:graphicFrameLocks noGrp="1"/>
          </p:cNvGraphicFramePr>
          <p:nvPr/>
        </p:nvGraphicFramePr>
        <p:xfrm>
          <a:off x="847319" y="2306418"/>
          <a:ext cx="4120679" cy="1757713"/>
        </p:xfrm>
        <a:graphic>
          <a:graphicData uri="http://schemas.openxmlformats.org/drawingml/2006/table">
            <a:tbl>
              <a:tblPr firstRow="1" firstCol="1" bandRow="1">
                <a:tableStyleId>{912C8C85-51F0-491E-9774-3900AFEF0FD7}</a:tableStyleId>
              </a:tblPr>
              <a:tblGrid>
                <a:gridCol w="1945397">
                  <a:extLst>
                    <a:ext uri="{9D8B030D-6E8A-4147-A177-3AD203B41FA5}">
                      <a16:colId xmlns:a16="http://schemas.microsoft.com/office/drawing/2014/main" val="1689217104"/>
                    </a:ext>
                  </a:extLst>
                </a:gridCol>
                <a:gridCol w="2175282">
                  <a:extLst>
                    <a:ext uri="{9D8B030D-6E8A-4147-A177-3AD203B41FA5}">
                      <a16:colId xmlns:a16="http://schemas.microsoft.com/office/drawing/2014/main" val="1687026583"/>
                    </a:ext>
                  </a:extLst>
                </a:gridCol>
              </a:tblGrid>
              <a:tr h="451129">
                <a:tc>
                  <a:txBody>
                    <a:bodyPr/>
                    <a:lstStyle/>
                    <a:p>
                      <a:pPr algn="ctr">
                        <a:lnSpc>
                          <a:spcPct val="107000"/>
                        </a:lnSpc>
                        <a:spcAft>
                          <a:spcPts val="800"/>
                        </a:spcAft>
                      </a:pPr>
                      <a:r>
                        <a:rPr lang="es-CO" sz="1200" b="1" dirty="0">
                          <a:effectLst/>
                        </a:rPr>
                        <a:t>PERIODO</a:t>
                      </a:r>
                      <a:endParaRPr lang="es-CO" sz="1100" b="1"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KILOMETROS INTERVENIDOS</a:t>
                      </a:r>
                      <a:endParaRPr lang="es-CO" sz="1100" b="1"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0550890"/>
                  </a:ext>
                </a:extLst>
              </a:tr>
              <a:tr h="428263">
                <a:tc>
                  <a:txBody>
                    <a:bodyPr/>
                    <a:lstStyle/>
                    <a:p>
                      <a:pPr algn="ctr">
                        <a:lnSpc>
                          <a:spcPct val="107000"/>
                        </a:lnSpc>
                        <a:spcAft>
                          <a:spcPts val="800"/>
                        </a:spcAft>
                      </a:pPr>
                      <a:r>
                        <a:rPr lang="es-CO" sz="1100" dirty="0">
                          <a:effectLst/>
                        </a:rPr>
                        <a:t>Mayo </a:t>
                      </a:r>
                      <a:endParaRPr lang="es-CO" sz="1100"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dirty="0">
                          <a:effectLst/>
                        </a:rPr>
                        <a:t>205,3</a:t>
                      </a:r>
                      <a:endParaRPr lang="es-CO" sz="1100"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2937086"/>
                  </a:ext>
                </a:extLst>
              </a:tr>
              <a:tr h="393132">
                <a:tc>
                  <a:txBody>
                    <a:bodyPr/>
                    <a:lstStyle/>
                    <a:p>
                      <a:pPr algn="ctr">
                        <a:lnSpc>
                          <a:spcPct val="107000"/>
                        </a:lnSpc>
                        <a:spcAft>
                          <a:spcPts val="800"/>
                        </a:spcAft>
                      </a:pPr>
                      <a:r>
                        <a:rPr lang="es-CO" sz="1200" dirty="0">
                          <a:effectLst/>
                        </a:rPr>
                        <a:t>Junio </a:t>
                      </a:r>
                      <a:endParaRPr lang="es-CO" sz="1100"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219,2</a:t>
                      </a:r>
                      <a:endParaRPr lang="es-CO" sz="1200"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684087"/>
                  </a:ext>
                </a:extLst>
              </a:tr>
              <a:tr h="485189">
                <a:tc>
                  <a:txBody>
                    <a:bodyPr/>
                    <a:lstStyle/>
                    <a:p>
                      <a:pPr algn="ctr">
                        <a:lnSpc>
                          <a:spcPct val="107000"/>
                        </a:lnSpc>
                        <a:spcAft>
                          <a:spcPts val="800"/>
                        </a:spcAft>
                      </a:pPr>
                      <a:r>
                        <a:rPr lang="es-CO" sz="1200" dirty="0">
                          <a:effectLst/>
                        </a:rPr>
                        <a:t>Total </a:t>
                      </a:r>
                      <a:endParaRPr lang="es-CO" sz="1100"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b="1" dirty="0">
                          <a:effectLst/>
                        </a:rPr>
                        <a:t>424,5</a:t>
                      </a:r>
                      <a:endParaRPr lang="es-CO" sz="1100" b="1" dirty="0">
                        <a:effectLst/>
                        <a:latin typeface="Calibri" panose="020F0502020204030204" pitchFamily="34" charset="0"/>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127197"/>
                  </a:ext>
                </a:extLst>
              </a:tr>
            </a:tbl>
          </a:graphicData>
        </a:graphic>
      </p:graphicFrame>
      <p:sp>
        <p:nvSpPr>
          <p:cNvPr id="5" name="CuadroTexto 4">
            <a:extLst>
              <a:ext uri="{FF2B5EF4-FFF2-40B4-BE49-F238E27FC236}">
                <a16:creationId xmlns:a16="http://schemas.microsoft.com/office/drawing/2014/main" id="{FCB24D2B-46E7-4D39-8B8F-EDD9DE2CB25B}"/>
              </a:ext>
            </a:extLst>
          </p:cNvPr>
          <p:cNvSpPr txBox="1"/>
          <p:nvPr/>
        </p:nvSpPr>
        <p:spPr>
          <a:xfrm>
            <a:off x="609193" y="1173768"/>
            <a:ext cx="10973612" cy="862416"/>
          </a:xfrm>
          <a:prstGeom prst="rect">
            <a:avLst/>
          </a:prstGeom>
          <a:noFill/>
        </p:spPr>
        <p:txBody>
          <a:bodyPr wrap="square">
            <a:spAutoFit/>
          </a:bodyPr>
          <a:lstStyle/>
          <a:p>
            <a:pPr algn="just">
              <a:lnSpc>
                <a:spcPct val="107000"/>
              </a:lnSpc>
              <a:spcAft>
                <a:spcPts val="800"/>
              </a:spcAft>
              <a:tabLst>
                <a:tab pos="622300" algn="l"/>
              </a:tabLst>
            </a:pPr>
            <a:r>
              <a:rPr lang="es-ES" sz="1600" dirty="0">
                <a:effectLst/>
                <a:latin typeface="Century Gothic" panose="020B0502020202020204" pitchFamily="34" charset="0"/>
                <a:ea typeface="Calibri" panose="020F0502020204030204" pitchFamily="34" charset="0"/>
              </a:rPr>
              <a:t>En el periodo comprendido entre el </a:t>
            </a:r>
            <a:r>
              <a:rPr lang="es-ES" sz="1600" dirty="0">
                <a:latin typeface="Century Gothic" panose="020B0502020202020204" pitchFamily="34" charset="0"/>
                <a:ea typeface="Calibri" panose="020F0502020204030204" pitchFamily="34" charset="0"/>
              </a:rPr>
              <a:t>05 de Mayo al 6 de Julio de 2025</a:t>
            </a:r>
            <a:r>
              <a:rPr lang="es-ES" sz="1600" dirty="0">
                <a:effectLst/>
                <a:latin typeface="Century Gothic" panose="020B0502020202020204" pitchFamily="34" charset="0"/>
                <a:ea typeface="Calibri" panose="020F0502020204030204" pitchFamily="34" charset="0"/>
              </a:rPr>
              <a:t> Tierrasua S.A.S intervino </a:t>
            </a:r>
            <a:r>
              <a:rPr lang="es-ES" sz="1600" b="1" dirty="0">
                <a:effectLst/>
                <a:latin typeface="Century Gothic" panose="020B0502020202020204" pitchFamily="34" charset="0"/>
                <a:ea typeface="Calibri" panose="020F0502020204030204" pitchFamily="34" charset="0"/>
              </a:rPr>
              <a:t>un total de </a:t>
            </a:r>
            <a:r>
              <a:rPr lang="es-ES" sz="1600" b="1" dirty="0">
                <a:latin typeface="Century Gothic" panose="020B0502020202020204" pitchFamily="34" charset="0"/>
                <a:ea typeface="Calibri" panose="020F0502020204030204" pitchFamily="34" charset="0"/>
              </a:rPr>
              <a:t>424,5</a:t>
            </a:r>
            <a:r>
              <a:rPr lang="es-ES" sz="1600" b="1" dirty="0">
                <a:effectLst/>
                <a:latin typeface="Century Gothic" panose="020B0502020202020204" pitchFamily="34" charset="0"/>
                <a:ea typeface="Calibri" panose="020F0502020204030204" pitchFamily="34" charset="0"/>
              </a:rPr>
              <a:t> km</a:t>
            </a:r>
            <a:r>
              <a:rPr lang="es-ES" sz="1600" dirty="0">
                <a:effectLst/>
                <a:latin typeface="Century Gothic" panose="020B0502020202020204" pitchFamily="34" charset="0"/>
                <a:ea typeface="Calibri" panose="020F0502020204030204" pitchFamily="34" charset="0"/>
              </a:rPr>
              <a:t>, ejecutados </a:t>
            </a:r>
            <a:r>
              <a:rPr lang="es-ES" sz="1600" dirty="0">
                <a:latin typeface="Century Gothic" panose="020B0502020202020204" pitchFamily="34" charset="0"/>
                <a:ea typeface="Calibri" panose="020F0502020204030204" pitchFamily="34" charset="0"/>
              </a:rPr>
              <a:t>144,9</a:t>
            </a:r>
            <a:r>
              <a:rPr lang="es-ES" sz="1600" dirty="0">
                <a:effectLst/>
                <a:latin typeface="Century Gothic" panose="020B0502020202020204" pitchFamily="34" charset="0"/>
                <a:ea typeface="Calibri" panose="020F0502020204030204" pitchFamily="34" charset="0"/>
              </a:rPr>
              <a:t> km en vías </a:t>
            </a:r>
            <a:r>
              <a:rPr lang="es-ES" sz="1600" dirty="0">
                <a:latin typeface="Century Gothic" panose="020B0502020202020204" pitchFamily="34" charset="0"/>
                <a:ea typeface="Calibri" panose="020F0502020204030204" pitchFamily="34" charset="0"/>
              </a:rPr>
              <a:t>departamentales </a:t>
            </a:r>
            <a:r>
              <a:rPr lang="es-ES" sz="1600" dirty="0">
                <a:effectLst/>
                <a:latin typeface="Century Gothic" panose="020B0502020202020204" pitchFamily="34" charset="0"/>
                <a:ea typeface="Calibri" panose="020F0502020204030204" pitchFamily="34" charset="0"/>
              </a:rPr>
              <a:t>y </a:t>
            </a:r>
            <a:r>
              <a:rPr lang="es-ES" sz="1600" b="1" dirty="0">
                <a:effectLst/>
                <a:latin typeface="Century Gothic" panose="020B0502020202020204" pitchFamily="34" charset="0"/>
                <a:ea typeface="Calibri" panose="020F0502020204030204" pitchFamily="34" charset="0"/>
              </a:rPr>
              <a:t>279,6 km en vías </a:t>
            </a:r>
            <a:r>
              <a:rPr lang="es-ES" sz="1600" b="1" dirty="0">
                <a:latin typeface="Century Gothic" panose="020B0502020202020204" pitchFamily="34" charset="0"/>
                <a:ea typeface="Calibri" panose="020F0502020204030204" pitchFamily="34" charset="0"/>
              </a:rPr>
              <a:t>municipales</a:t>
            </a:r>
            <a:r>
              <a:rPr lang="es-ES" sz="1600" dirty="0">
                <a:latin typeface="Century Gothic" panose="020B0502020202020204" pitchFamily="34" charset="0"/>
                <a:ea typeface="Calibri" panose="020F0502020204030204" pitchFamily="34" charset="0"/>
              </a:rPr>
              <a:t>.</a:t>
            </a:r>
            <a:r>
              <a:rPr lang="es-ES" sz="1600" dirty="0">
                <a:effectLst/>
                <a:latin typeface="Century Gothic" panose="020B0502020202020204" pitchFamily="34" charset="0"/>
                <a:ea typeface="Calibri" panose="020F0502020204030204" pitchFamily="34" charset="0"/>
              </a:rPr>
              <a:t> </a:t>
            </a:r>
            <a:r>
              <a:rPr lang="es-ES" sz="1600" dirty="0">
                <a:latin typeface="Century Gothic" panose="020B0502020202020204" pitchFamily="34" charset="0"/>
                <a:ea typeface="Calibri" panose="020F0502020204030204" pitchFamily="34" charset="0"/>
              </a:rPr>
              <a:t>F</a:t>
            </a:r>
            <a:r>
              <a:rPr lang="es-ES" sz="1600" dirty="0">
                <a:effectLst/>
                <a:latin typeface="Century Gothic" panose="020B0502020202020204" pitchFamily="34" charset="0"/>
                <a:ea typeface="Calibri" panose="020F0502020204030204" pitchFamily="34" charset="0"/>
              </a:rPr>
              <a:t>ueron intervenidos</a:t>
            </a:r>
            <a:r>
              <a:rPr lang="es-ES" sz="1600" b="1" dirty="0">
                <a:effectLst/>
                <a:latin typeface="Century Gothic" panose="020B0502020202020204" pitchFamily="34" charset="0"/>
                <a:ea typeface="Calibri" panose="020F0502020204030204" pitchFamily="34" charset="0"/>
              </a:rPr>
              <a:t> 39 </a:t>
            </a:r>
            <a:r>
              <a:rPr lang="es-ES" sz="1600" dirty="0">
                <a:effectLst/>
                <a:latin typeface="Century Gothic" panose="020B0502020202020204" pitchFamily="34" charset="0"/>
                <a:ea typeface="Calibri" panose="020F0502020204030204" pitchFamily="34" charset="0"/>
              </a:rPr>
              <a:t>municipios </a:t>
            </a:r>
            <a:r>
              <a:rPr lang="es-ES" sz="1600" dirty="0">
                <a:latin typeface="Century Gothic" panose="020B0502020202020204" pitchFamily="34" charset="0"/>
                <a:ea typeface="Calibri" panose="020F0502020204030204" pitchFamily="34" charset="0"/>
              </a:rPr>
              <a:t>y</a:t>
            </a:r>
            <a:r>
              <a:rPr lang="es-ES" sz="1600" b="1" dirty="0">
                <a:latin typeface="Century Gothic" panose="020B0502020202020204" pitchFamily="34" charset="0"/>
                <a:ea typeface="Calibri" panose="020F0502020204030204" pitchFamily="34" charset="0"/>
              </a:rPr>
              <a:t> 162 </a:t>
            </a:r>
            <a:r>
              <a:rPr lang="es-ES" sz="1600" dirty="0">
                <a:latin typeface="Century Gothic" panose="020B0502020202020204" pitchFamily="34" charset="0"/>
                <a:ea typeface="Calibri" panose="020F0502020204030204" pitchFamily="34" charset="0"/>
              </a:rPr>
              <a:t>veredas.</a:t>
            </a:r>
            <a:endParaRPr lang="es-CO" sz="1600" dirty="0">
              <a:effectLst/>
              <a:latin typeface="Century Gothic" panose="020B0502020202020204" pitchFamily="34" charset="0"/>
              <a:ea typeface="Calibri" panose="020F0502020204030204" pitchFamily="34" charset="0"/>
            </a:endParaRPr>
          </a:p>
        </p:txBody>
      </p:sp>
      <p:pic>
        <p:nvPicPr>
          <p:cNvPr id="6" name="Imagen 5">
            <a:extLst>
              <a:ext uri="{FF2B5EF4-FFF2-40B4-BE49-F238E27FC236}">
                <a16:creationId xmlns:a16="http://schemas.microsoft.com/office/drawing/2014/main" id="{32B8D5DF-D56C-436F-9652-38CA198B7375}"/>
              </a:ext>
            </a:extLst>
          </p:cNvPr>
          <p:cNvPicPr/>
          <p:nvPr/>
        </p:nvPicPr>
        <p:blipFill>
          <a:blip r:embed="rId2">
            <a:extLst>
              <a:ext uri="{BEBA8EAE-BF5A-486C-A8C5-ECC9F3942E4B}">
                <a14:imgProps xmlns:a14="http://schemas.microsoft.com/office/drawing/2010/main">
                  <a14:imgLayer r:embed="rId3">
                    <a14:imgEffect>
                      <a14:backgroundRemoval t="5556" b="91358" l="7253" r="90000">
                        <a14:foregroundMark x1="79560" y1="6481" x2="79560" y2="6481"/>
                        <a14:foregroundMark x1="71099" y1="10031" x2="71099" y2="10031"/>
                        <a14:foregroundMark x1="76154" y1="5864" x2="76154" y2="5864"/>
                        <a14:foregroundMark x1="80659" y1="5556" x2="80659" y2="5556"/>
                        <a14:foregroundMark x1="53516" y1="91512" x2="53516" y2="91512"/>
                        <a14:backgroundMark x1="21978" y1="10031" x2="21978" y2="10031"/>
                        <a14:backgroundMark x1="8681" y1="13580" x2="8681" y2="13580"/>
                        <a14:backgroundMark x1="8681" y1="13580" x2="8681" y2="13580"/>
                        <a14:backgroundMark x1="8681" y1="13580" x2="8681" y2="13580"/>
                        <a14:backgroundMark x1="9780" y1="13272" x2="10549" y2="12346"/>
                        <a14:backgroundMark x1="11319" y1="11265" x2="11319" y2="11265"/>
                        <a14:backgroundMark x1="12857" y1="10031" x2="12857" y2="10031"/>
                        <a14:backgroundMark x1="13407" y1="9414" x2="14835" y2="9105"/>
                        <a14:backgroundMark x1="17473" y1="8179" x2="17473" y2="8179"/>
                        <a14:backgroundMark x1="17473" y1="8025" x2="17143" y2="10031"/>
                        <a14:backgroundMark x1="16703" y1="11728" x2="16703" y2="11728"/>
                        <a14:backgroundMark x1="16703" y1="11728" x2="16703" y2="11728"/>
                        <a14:backgroundMark x1="16703" y1="11728" x2="16703" y2="14198"/>
                        <a14:backgroundMark x1="16703" y1="14506" x2="16703" y2="14506"/>
                        <a14:backgroundMark x1="16703" y1="14660" x2="16703" y2="14660"/>
                        <a14:backgroundMark x1="11868" y1="14660" x2="11868" y2="14660"/>
                        <a14:backgroundMark x1="10000" y1="14198" x2="9231" y2="15278"/>
                        <a14:backgroundMark x1="8901" y1="14198" x2="8901" y2="14198"/>
                        <a14:backgroundMark x1="8681" y1="8796" x2="9231" y2="10957"/>
                        <a14:backgroundMark x1="9121" y1="10340" x2="8901" y2="11420"/>
                        <a14:backgroundMark x1="8132" y1="10031" x2="17802" y2="14969"/>
                        <a14:backgroundMark x1="17802" y1="14969" x2="41429" y2="12191"/>
                        <a14:backgroundMark x1="41429" y1="12191" x2="29670" y2="4167"/>
                        <a14:backgroundMark x1="29670" y1="4167" x2="1758" y2="4784"/>
                        <a14:backgroundMark x1="4615" y1="4784" x2="19011" y2="21759"/>
                        <a14:backgroundMark x1="19011" y1="21759" x2="38462" y2="21914"/>
                        <a14:backgroundMark x1="38462" y1="21914" x2="48462" y2="16512"/>
                        <a14:backgroundMark x1="48462" y1="16512" x2="29560" y2="3241"/>
                        <a14:backgroundMark x1="29560" y1="3241" x2="10000" y2="6019"/>
                        <a14:backgroundMark x1="10000" y1="6019" x2="5385" y2="4167"/>
                        <a14:backgroundMark x1="32308" y1="8025" x2="27802" y2="10031"/>
                        <a14:backgroundMark x1="29231" y1="10340" x2="29121" y2="9414"/>
                        <a14:backgroundMark x1="29121" y1="9414" x2="29121" y2="9414"/>
                      </a14:backgroundRemoval>
                    </a14:imgEffect>
                  </a14:imgLayer>
                </a14:imgProps>
              </a:ext>
              <a:ext uri="{28A0092B-C50C-407E-A947-70E740481C1C}">
                <a14:useLocalDpi xmlns:a14="http://schemas.microsoft.com/office/drawing/2010/main" val="0"/>
              </a:ext>
            </a:extLst>
          </a:blip>
          <a:stretch>
            <a:fillRect/>
          </a:stretch>
        </p:blipFill>
        <p:spPr>
          <a:xfrm>
            <a:off x="5969798" y="1858297"/>
            <a:ext cx="5265263" cy="3623922"/>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1EDAFAD5-F908-4CB4-9A4D-F0A5E090E101}"/>
              </a:ext>
            </a:extLst>
          </p:cNvPr>
          <p:cNvPicPr/>
          <p:nvPr/>
        </p:nvPicPr>
        <p:blipFill rotWithShape="1">
          <a:blip r:embed="rId4">
            <a:extLst>
              <a:ext uri="{28A0092B-C50C-407E-A947-70E740481C1C}">
                <a14:useLocalDpi xmlns:a14="http://schemas.microsoft.com/office/drawing/2010/main" val="0"/>
              </a:ext>
            </a:extLst>
          </a:blip>
          <a:srcRect l="3539" t="37845" r="14376" b="1573"/>
          <a:stretch/>
        </p:blipFill>
        <p:spPr>
          <a:xfrm>
            <a:off x="6577025" y="5482219"/>
            <a:ext cx="4077308" cy="1124712"/>
          </a:xfrm>
          <a:prstGeom prst="rect">
            <a:avLst/>
          </a:prstGeom>
        </p:spPr>
      </p:pic>
      <p:graphicFrame>
        <p:nvGraphicFramePr>
          <p:cNvPr id="8" name="Gráfico 7">
            <a:extLst>
              <a:ext uri="{FF2B5EF4-FFF2-40B4-BE49-F238E27FC236}">
                <a16:creationId xmlns:a16="http://schemas.microsoft.com/office/drawing/2014/main" id="{51DA6E86-D58E-40C1-8258-05C9F890B2E1}"/>
              </a:ext>
            </a:extLst>
          </p:cNvPr>
          <p:cNvGraphicFramePr/>
          <p:nvPr/>
        </p:nvGraphicFramePr>
        <p:xfrm>
          <a:off x="956939" y="3925435"/>
          <a:ext cx="4272674" cy="2874016"/>
        </p:xfrm>
        <a:graphic>
          <a:graphicData uri="http://schemas.openxmlformats.org/drawingml/2006/chart">
            <c:chart xmlns:c="http://schemas.openxmlformats.org/drawingml/2006/chart" xmlns:r="http://schemas.openxmlformats.org/officeDocument/2006/relationships" r:id="rId5"/>
          </a:graphicData>
        </a:graphic>
      </p:graphicFrame>
      <p:sp>
        <p:nvSpPr>
          <p:cNvPr id="2" name="CuadroTexto 1">
            <a:extLst>
              <a:ext uri="{FF2B5EF4-FFF2-40B4-BE49-F238E27FC236}">
                <a16:creationId xmlns:a16="http://schemas.microsoft.com/office/drawing/2014/main" id="{B0A84852-3F44-6520-A7FC-02D86E1B455E}"/>
              </a:ext>
            </a:extLst>
          </p:cNvPr>
          <p:cNvSpPr txBox="1"/>
          <p:nvPr/>
        </p:nvSpPr>
        <p:spPr>
          <a:xfrm>
            <a:off x="5820404" y="2220219"/>
            <a:ext cx="2807199" cy="646331"/>
          </a:xfrm>
          <a:prstGeom prst="rect">
            <a:avLst/>
          </a:prstGeom>
          <a:noFill/>
        </p:spPr>
        <p:txBody>
          <a:bodyPr wrap="square" rtlCol="0">
            <a:spAutoFit/>
          </a:bodyPr>
          <a:lstStyle/>
          <a:p>
            <a:r>
              <a:rPr lang="es-ES" dirty="0"/>
              <a:t>Intervención de Kilómetros </a:t>
            </a:r>
          </a:p>
          <a:p>
            <a:pPr algn="ctr"/>
            <a:r>
              <a:rPr lang="es-ES" dirty="0"/>
              <a:t>Mayo – Junio 2025</a:t>
            </a:r>
            <a:endParaRPr lang="es-CO" dirty="0"/>
          </a:p>
        </p:txBody>
      </p:sp>
    </p:spTree>
    <p:extLst>
      <p:ext uri="{BB962C8B-B14F-4D97-AF65-F5344CB8AC3E}">
        <p14:creationId xmlns:p14="http://schemas.microsoft.com/office/powerpoint/2010/main" val="1704871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06450E5-B0C4-4C64-B05E-C35A202271C2}"/>
              </a:ext>
            </a:extLst>
          </p:cNvPr>
          <p:cNvSpPr txBox="1"/>
          <p:nvPr/>
        </p:nvSpPr>
        <p:spPr>
          <a:xfrm>
            <a:off x="3018330" y="481467"/>
            <a:ext cx="6094378" cy="646331"/>
          </a:xfrm>
          <a:prstGeom prst="rect">
            <a:avLst/>
          </a:prstGeom>
          <a:noFill/>
        </p:spPr>
        <p:txBody>
          <a:bodyPr wrap="square">
            <a:spAutoFit/>
          </a:bodyPr>
          <a:lstStyle/>
          <a:p>
            <a:pPr algn="ctr"/>
            <a:r>
              <a:rPr lang="es-CO" b="1" dirty="0">
                <a:solidFill>
                  <a:schemeClr val="tx1">
                    <a:lumMod val="75000"/>
                    <a:lumOff val="25000"/>
                  </a:schemeClr>
                </a:solidFill>
                <a:latin typeface="Arial" panose="020B0604020202020204" pitchFamily="34" charset="0"/>
                <a:cs typeface="Arial" panose="020B0604020202020204" pitchFamily="34" charset="0"/>
              </a:rPr>
              <a:t>SEGUIMIENTO Y CONTROL POR EL SISTEMA DE POSICIONAMIENTO GLOBAL (GPS) </a:t>
            </a:r>
            <a:endParaRPr lang="es-CO" sz="1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2B375319-C4C5-4997-9943-5B4E1380D1D7}"/>
              </a:ext>
            </a:extLst>
          </p:cNvPr>
          <p:cNvSpPr txBox="1"/>
          <p:nvPr/>
        </p:nvSpPr>
        <p:spPr>
          <a:xfrm>
            <a:off x="453389" y="1238432"/>
            <a:ext cx="11285222" cy="830997"/>
          </a:xfrm>
          <a:prstGeom prst="rect">
            <a:avLst/>
          </a:prstGeom>
          <a:solidFill>
            <a:schemeClr val="bg1">
              <a:lumMod val="95000"/>
            </a:schemeClr>
          </a:solidFill>
        </p:spPr>
        <p:txBody>
          <a:bodyPr wrap="square">
            <a:spAutoFit/>
          </a:bodyPr>
          <a:lstStyle/>
          <a:p>
            <a:pPr marL="457200" indent="-228600" algn="just">
              <a:spcBef>
                <a:spcPts val="225"/>
              </a:spcBef>
            </a:pPr>
            <a:r>
              <a:rPr lang="es-CO" sz="1600" dirty="0">
                <a:latin typeface="Century Gothic" panose="020B0502020202020204" pitchFamily="34" charset="0"/>
                <a:ea typeface="Calibri" panose="020F0502020204030204" pitchFamily="34" charset="0"/>
              </a:rPr>
              <a:t>     Cada una de las maquinas y vehículos administrados por Tierrasua S.A.S cuenta con un sistema de posicionamiento </a:t>
            </a:r>
            <a:r>
              <a:rPr lang="es-CO" sz="1600" b="1" dirty="0">
                <a:latin typeface="Century Gothic" panose="020B0502020202020204" pitchFamily="34" charset="0"/>
                <a:ea typeface="Calibri" panose="020F0502020204030204" pitchFamily="34" charset="0"/>
              </a:rPr>
              <a:t>global (GPS), </a:t>
            </a:r>
            <a:r>
              <a:rPr lang="es-CO" sz="1600" dirty="0">
                <a:latin typeface="Century Gothic" panose="020B0502020202020204" pitchFamily="34" charset="0"/>
                <a:ea typeface="Calibri" panose="020F0502020204030204" pitchFamily="34" charset="0"/>
              </a:rPr>
              <a:t>el cual permite ejercer un control y seguimiento riguroso de los movimientos, ubicaciones y tiempos de actividad del banco de maquinaria.</a:t>
            </a:r>
            <a:endParaRPr lang="es-CO" sz="1600" dirty="0">
              <a:effectLst/>
              <a:latin typeface="Century Gothic" panose="020B0502020202020204" pitchFamily="34" charset="0"/>
              <a:ea typeface="Calibri" panose="020F0502020204030204" pitchFamily="34" charset="0"/>
            </a:endParaRPr>
          </a:p>
        </p:txBody>
      </p:sp>
      <p:pic>
        <p:nvPicPr>
          <p:cNvPr id="4" name="Imagen 3">
            <a:extLst>
              <a:ext uri="{FF2B5EF4-FFF2-40B4-BE49-F238E27FC236}">
                <a16:creationId xmlns:a16="http://schemas.microsoft.com/office/drawing/2014/main" id="{C1155F5E-7F19-4BB8-A4A6-79E024FFA54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3389" y="2284939"/>
            <a:ext cx="5612130" cy="3435985"/>
          </a:xfrm>
          <a:prstGeom prst="rect">
            <a:avLst/>
          </a:prstGeom>
        </p:spPr>
      </p:pic>
      <p:pic>
        <p:nvPicPr>
          <p:cNvPr id="5" name="Imagen 4">
            <a:extLst>
              <a:ext uri="{FF2B5EF4-FFF2-40B4-BE49-F238E27FC236}">
                <a16:creationId xmlns:a16="http://schemas.microsoft.com/office/drawing/2014/main" id="{44E4308F-87EE-4800-A010-FDCA73EF41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26481" y="3113054"/>
            <a:ext cx="5612130" cy="3448050"/>
          </a:xfrm>
          <a:prstGeom prst="rect">
            <a:avLst/>
          </a:prstGeom>
        </p:spPr>
      </p:pic>
    </p:spTree>
    <p:extLst>
      <p:ext uri="{BB962C8B-B14F-4D97-AF65-F5344CB8AC3E}">
        <p14:creationId xmlns:p14="http://schemas.microsoft.com/office/powerpoint/2010/main" val="3675657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791BA9A-A74D-4478-9F86-829D9E8EADA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8383" y="1204841"/>
            <a:ext cx="7788727" cy="5045528"/>
          </a:xfrm>
          <a:prstGeom prst="rect">
            <a:avLst/>
          </a:prstGeom>
        </p:spPr>
      </p:pic>
      <p:sp>
        <p:nvSpPr>
          <p:cNvPr id="3" name="CuadroTexto 2">
            <a:extLst>
              <a:ext uri="{FF2B5EF4-FFF2-40B4-BE49-F238E27FC236}">
                <a16:creationId xmlns:a16="http://schemas.microsoft.com/office/drawing/2014/main" id="{C339FD07-40B8-4DCA-A587-E7D3F2439942}"/>
              </a:ext>
            </a:extLst>
          </p:cNvPr>
          <p:cNvSpPr txBox="1"/>
          <p:nvPr/>
        </p:nvSpPr>
        <p:spPr>
          <a:xfrm>
            <a:off x="3057241" y="510650"/>
            <a:ext cx="6094378" cy="646331"/>
          </a:xfrm>
          <a:prstGeom prst="rect">
            <a:avLst/>
          </a:prstGeom>
          <a:noFill/>
        </p:spPr>
        <p:txBody>
          <a:bodyPr wrap="square">
            <a:spAutoFit/>
          </a:bodyPr>
          <a:lstStyle/>
          <a:p>
            <a:pPr algn="ctr"/>
            <a:r>
              <a:rPr lang="es-CO" sz="1800" b="1" dirty="0">
                <a:solidFill>
                  <a:schemeClr val="tx1">
                    <a:lumMod val="75000"/>
                    <a:lumOff val="25000"/>
                  </a:schemeClr>
                </a:solidFill>
                <a:latin typeface="Arial" panose="020B0604020202020204" pitchFamily="34" charset="0"/>
                <a:cs typeface="Arial" panose="020B0604020202020204" pitchFamily="34" charset="0"/>
              </a:rPr>
              <a:t>RESULTADOS DEL GEOPROCESAMIENTO DE LA INFROMACION </a:t>
            </a:r>
          </a:p>
        </p:txBody>
      </p:sp>
      <p:sp>
        <p:nvSpPr>
          <p:cNvPr id="4" name="CuadroTexto 3">
            <a:extLst>
              <a:ext uri="{FF2B5EF4-FFF2-40B4-BE49-F238E27FC236}">
                <a16:creationId xmlns:a16="http://schemas.microsoft.com/office/drawing/2014/main" id="{5F3200B3-F7DD-4113-A9DC-DAF0D29E9564}"/>
              </a:ext>
            </a:extLst>
          </p:cNvPr>
          <p:cNvSpPr txBox="1"/>
          <p:nvPr/>
        </p:nvSpPr>
        <p:spPr>
          <a:xfrm>
            <a:off x="8497110" y="1711668"/>
            <a:ext cx="2884252" cy="4031873"/>
          </a:xfrm>
          <a:prstGeom prst="rect">
            <a:avLst/>
          </a:prstGeom>
          <a:noFill/>
        </p:spPr>
        <p:txBody>
          <a:bodyPr wrap="square">
            <a:spAutoFit/>
          </a:bodyPr>
          <a:lstStyle/>
          <a:p>
            <a:pPr marL="457200" indent="-228600" algn="just">
              <a:spcBef>
                <a:spcPts val="225"/>
              </a:spcBef>
            </a:pPr>
            <a:r>
              <a:rPr lang="es-CO" sz="1600" dirty="0">
                <a:latin typeface="Century Gothic" panose="020B0502020202020204" pitchFamily="34" charset="0"/>
                <a:ea typeface="Calibri" panose="020F0502020204030204" pitchFamily="34" charset="0"/>
              </a:rPr>
              <a:t>     El uso del GPS brinda información geográfica de las intervenciones realizadas por la maquinaria  la cual es geo procesada para obtener insumos gráficos (cartografía) de las </a:t>
            </a:r>
            <a:r>
              <a:rPr lang="es-CO" sz="1600" b="1" dirty="0">
                <a:latin typeface="Century Gothic" panose="020B0502020202020204" pitchFamily="34" charset="0"/>
                <a:ea typeface="Calibri" panose="020F0502020204030204" pitchFamily="34" charset="0"/>
              </a:rPr>
              <a:t>ubicaciones donde se han realizado actividades con el banco de maquinaria </a:t>
            </a:r>
            <a:r>
              <a:rPr lang="es-CO" sz="1600" dirty="0">
                <a:latin typeface="Century Gothic" panose="020B0502020202020204" pitchFamily="34" charset="0"/>
                <a:ea typeface="Calibri" panose="020F0502020204030204" pitchFamily="34" charset="0"/>
              </a:rPr>
              <a:t>administrado por Tierrasua S.A.S.</a:t>
            </a:r>
            <a:endParaRPr lang="es-CO" sz="1600" dirty="0">
              <a:effectLst/>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923961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ED02E75-D07A-477B-AD0C-E342248AE1CB}"/>
              </a:ext>
            </a:extLst>
          </p:cNvPr>
          <p:cNvSpPr txBox="1"/>
          <p:nvPr/>
        </p:nvSpPr>
        <p:spPr>
          <a:xfrm>
            <a:off x="6882986" y="3165920"/>
            <a:ext cx="5288332" cy="1354217"/>
          </a:xfrm>
          <a:prstGeom prst="rect">
            <a:avLst/>
          </a:prstGeom>
          <a:noFill/>
        </p:spPr>
        <p:txBody>
          <a:bodyPr wrap="square" rtlCol="0">
            <a:spAutoFit/>
          </a:bodyPr>
          <a:lstStyle/>
          <a:p>
            <a:pPr algn="ctr"/>
            <a:r>
              <a:rPr lang="es-ES" sz="3200" b="1" dirty="0">
                <a:solidFill>
                  <a:schemeClr val="tx1">
                    <a:lumMod val="75000"/>
                    <a:lumOff val="25000"/>
                  </a:schemeClr>
                </a:solidFill>
                <a:latin typeface="Century Gothic" panose="020B0502020202020204" pitchFamily="34" charset="0"/>
                <a:cs typeface="Arial" panose="020B0604020202020204" pitchFamily="34" charset="0"/>
              </a:rPr>
              <a:t>COSTOS OPERATIVOS TIERRASUA S.A.S </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MAYO – JUNIO 2025</a:t>
            </a:r>
          </a:p>
        </p:txBody>
      </p:sp>
      <p:pic>
        <p:nvPicPr>
          <p:cNvPr id="3" name="Imagen 2">
            <a:extLst>
              <a:ext uri="{FF2B5EF4-FFF2-40B4-BE49-F238E27FC236}">
                <a16:creationId xmlns:a16="http://schemas.microsoft.com/office/drawing/2014/main" id="{B9958AAC-E8E0-4F9D-8B95-8A0CEAE8E0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06909" y="1593081"/>
            <a:ext cx="7053242" cy="3967449"/>
          </a:xfrm>
          <a:prstGeom prst="rect">
            <a:avLst/>
          </a:prstGeom>
        </p:spPr>
      </p:pic>
    </p:spTree>
    <p:extLst>
      <p:ext uri="{BB962C8B-B14F-4D97-AF65-F5344CB8AC3E}">
        <p14:creationId xmlns:p14="http://schemas.microsoft.com/office/powerpoint/2010/main" val="2156410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03C014-D8CF-487E-A30E-F76A6C946759}"/>
              </a:ext>
            </a:extLst>
          </p:cNvPr>
          <p:cNvSpPr txBox="1"/>
          <p:nvPr/>
        </p:nvSpPr>
        <p:spPr>
          <a:xfrm>
            <a:off x="2736937" y="491578"/>
            <a:ext cx="7080080" cy="769441"/>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COSTOS AREA OPERATIVA TIERRASUA S.A.S </a:t>
            </a:r>
          </a:p>
          <a:p>
            <a:pPr algn="ctr"/>
            <a:r>
              <a:rPr lang="es-CO" sz="2000" b="1" dirty="0">
                <a:solidFill>
                  <a:schemeClr val="tx1">
                    <a:lumMod val="75000"/>
                    <a:lumOff val="25000"/>
                  </a:schemeClr>
                </a:solidFill>
                <a:latin typeface="Arial" panose="020B0604020202020204" pitchFamily="34" charset="0"/>
                <a:cs typeface="Arial" panose="020B0604020202020204" pitchFamily="34" charset="0"/>
              </a:rPr>
              <a:t>MAYO – JUNIO  2025</a:t>
            </a:r>
          </a:p>
        </p:txBody>
      </p:sp>
      <p:sp>
        <p:nvSpPr>
          <p:cNvPr id="3" name="CuadroTexto 2">
            <a:extLst>
              <a:ext uri="{FF2B5EF4-FFF2-40B4-BE49-F238E27FC236}">
                <a16:creationId xmlns:a16="http://schemas.microsoft.com/office/drawing/2014/main" id="{9F91FB4B-FBDB-45E7-91DC-090A4261F7E6}"/>
              </a:ext>
            </a:extLst>
          </p:cNvPr>
          <p:cNvSpPr txBox="1"/>
          <p:nvPr/>
        </p:nvSpPr>
        <p:spPr>
          <a:xfrm>
            <a:off x="1209040" y="1363877"/>
            <a:ext cx="9773919" cy="646331"/>
          </a:xfrm>
          <a:prstGeom prst="rect">
            <a:avLst/>
          </a:prstGeom>
          <a:noFill/>
        </p:spPr>
        <p:txBody>
          <a:bodyPr wrap="square">
            <a:spAutoFit/>
          </a:bodyPr>
          <a:lstStyle/>
          <a:p>
            <a:pPr marL="457200" indent="-228600" algn="just">
              <a:spcBef>
                <a:spcPts val="225"/>
              </a:spcBef>
            </a:pPr>
            <a:r>
              <a:rPr lang="es-ES" sz="1800" dirty="0">
                <a:effectLst/>
                <a:latin typeface="Century Gothic" panose="020B0502020202020204" pitchFamily="34" charset="0"/>
                <a:ea typeface="Calibri" panose="020F0502020204030204" pitchFamily="34" charset="0"/>
              </a:rPr>
              <a:t>Costos asociados a las </a:t>
            </a:r>
            <a:r>
              <a:rPr lang="es-ES" sz="1800" b="1" dirty="0">
                <a:effectLst/>
                <a:latin typeface="Century Gothic" panose="020B0502020202020204" pitchFamily="34" charset="0"/>
                <a:ea typeface="Calibri" panose="020F0502020204030204" pitchFamily="34" charset="0"/>
              </a:rPr>
              <a:t>actividades diarias </a:t>
            </a:r>
            <a:r>
              <a:rPr lang="es-ES" sz="1800" dirty="0">
                <a:effectLst/>
                <a:latin typeface="Century Gothic" panose="020B0502020202020204" pitchFamily="34" charset="0"/>
                <a:ea typeface="Calibri" panose="020F0502020204030204" pitchFamily="34" charset="0"/>
              </a:rPr>
              <a:t>y a la ejecución de los procesos operativos esenciales para el funcionamiento de la sociedad  TIERRASUA S.A.S.</a:t>
            </a:r>
            <a:endParaRPr lang="es-CO" sz="1600" dirty="0">
              <a:effectLst/>
              <a:latin typeface="Century Gothic" panose="020B0502020202020204" pitchFamily="34" charset="0"/>
              <a:ea typeface="Calibri" panose="020F0502020204030204" pitchFamily="34" charset="0"/>
            </a:endParaRPr>
          </a:p>
        </p:txBody>
      </p:sp>
      <p:graphicFrame>
        <p:nvGraphicFramePr>
          <p:cNvPr id="10" name="Objeto 9">
            <a:extLst>
              <a:ext uri="{FF2B5EF4-FFF2-40B4-BE49-F238E27FC236}">
                <a16:creationId xmlns:a16="http://schemas.microsoft.com/office/drawing/2014/main" id="{12F93B7C-64BB-1AC3-0660-B80AC8AB8A89}"/>
              </a:ext>
            </a:extLst>
          </p:cNvPr>
          <p:cNvGraphicFramePr>
            <a:graphicFrameLocks noChangeAspect="1"/>
          </p:cNvGraphicFramePr>
          <p:nvPr/>
        </p:nvGraphicFramePr>
        <p:xfrm>
          <a:off x="599005" y="2113066"/>
          <a:ext cx="4722643" cy="3982934"/>
        </p:xfrm>
        <a:graphic>
          <a:graphicData uri="http://schemas.openxmlformats.org/presentationml/2006/ole">
            <mc:AlternateContent xmlns:mc="http://schemas.openxmlformats.org/markup-compatibility/2006">
              <mc:Choice xmlns:v="urn:schemas-microsoft-com:vml" Requires="v">
                <p:oleObj name="Worksheet" r:id="rId3" imgW="2826985" imgH="2384878" progId="Excel.Sheet.12">
                  <p:embed/>
                </p:oleObj>
              </mc:Choice>
              <mc:Fallback>
                <p:oleObj name="Worksheet" r:id="rId3" imgW="2826985" imgH="2384878" progId="Excel.Sheet.12">
                  <p:embed/>
                  <p:pic>
                    <p:nvPicPr>
                      <p:cNvPr id="10" name="Objeto 9">
                        <a:extLst>
                          <a:ext uri="{FF2B5EF4-FFF2-40B4-BE49-F238E27FC236}">
                            <a16:creationId xmlns:a16="http://schemas.microsoft.com/office/drawing/2014/main" id="{12F93B7C-64BB-1AC3-0660-B80AC8AB8A89}"/>
                          </a:ext>
                        </a:extLst>
                      </p:cNvPr>
                      <p:cNvPicPr/>
                      <p:nvPr/>
                    </p:nvPicPr>
                    <p:blipFill>
                      <a:blip r:embed="rId4"/>
                      <a:stretch>
                        <a:fillRect/>
                      </a:stretch>
                    </p:blipFill>
                    <p:spPr>
                      <a:xfrm>
                        <a:off x="599005" y="2113066"/>
                        <a:ext cx="4722643" cy="3982934"/>
                      </a:xfrm>
                      <a:prstGeom prst="rect">
                        <a:avLst/>
                      </a:prstGeom>
                    </p:spPr>
                  </p:pic>
                </p:oleObj>
              </mc:Fallback>
            </mc:AlternateContent>
          </a:graphicData>
        </a:graphic>
      </p:graphicFrame>
      <p:graphicFrame>
        <p:nvGraphicFramePr>
          <p:cNvPr id="7" name="Gráfico 6">
            <a:extLst>
              <a:ext uri="{FF2B5EF4-FFF2-40B4-BE49-F238E27FC236}">
                <a16:creationId xmlns:a16="http://schemas.microsoft.com/office/drawing/2014/main" id="{FC3AF3B3-F879-4092-A650-797A4D291951}"/>
              </a:ext>
            </a:extLst>
          </p:cNvPr>
          <p:cNvGraphicFramePr>
            <a:graphicFrameLocks/>
          </p:cNvGraphicFramePr>
          <p:nvPr/>
        </p:nvGraphicFramePr>
        <p:xfrm>
          <a:off x="5619750" y="2113065"/>
          <a:ext cx="6296025" cy="44877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49955553"/>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375EA02-8E44-4C8F-95F2-5207414EDA70}"/>
              </a:ext>
            </a:extLst>
          </p:cNvPr>
          <p:cNvSpPr txBox="1"/>
          <p:nvPr/>
        </p:nvSpPr>
        <p:spPr>
          <a:xfrm>
            <a:off x="6948502" y="3429000"/>
            <a:ext cx="4936589" cy="1107996"/>
          </a:xfrm>
          <a:prstGeom prst="rect">
            <a:avLst/>
          </a:prstGeom>
          <a:noFill/>
        </p:spPr>
        <p:txBody>
          <a:bodyPr wrap="squar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DIAGNOSTICO DE MAQIONARIA TIERRASUA S.A.S</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MAYO – JUNIO  2025</a:t>
            </a:r>
          </a:p>
        </p:txBody>
      </p:sp>
      <p:pic>
        <p:nvPicPr>
          <p:cNvPr id="3" name="Imagen 2">
            <a:extLst>
              <a:ext uri="{FF2B5EF4-FFF2-40B4-BE49-F238E27FC236}">
                <a16:creationId xmlns:a16="http://schemas.microsoft.com/office/drawing/2014/main" id="{8E1E6FB4-730F-4F15-8DB3-D09AE85CDB9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06909" y="1720901"/>
            <a:ext cx="7053242" cy="3967449"/>
          </a:xfrm>
          <a:prstGeom prst="rect">
            <a:avLst/>
          </a:prstGeom>
        </p:spPr>
      </p:pic>
    </p:spTree>
    <p:extLst>
      <p:ext uri="{BB962C8B-B14F-4D97-AF65-F5344CB8AC3E}">
        <p14:creationId xmlns:p14="http://schemas.microsoft.com/office/powerpoint/2010/main" val="1777582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27FD5A-42C0-4889-BED3-AAB2D288AD3F}"/>
              </a:ext>
            </a:extLst>
          </p:cNvPr>
          <p:cNvSpPr txBox="1"/>
          <p:nvPr/>
        </p:nvSpPr>
        <p:spPr>
          <a:xfrm>
            <a:off x="3076182" y="265158"/>
            <a:ext cx="6791475" cy="830997"/>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ESTADO DE MAQUINARIA TIERRASUA S.A.S</a:t>
            </a:r>
          </a:p>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MAYO – JUNIO  2025</a:t>
            </a:r>
          </a:p>
        </p:txBody>
      </p:sp>
      <p:sp>
        <p:nvSpPr>
          <p:cNvPr id="3" name="Rectangle 1">
            <a:extLst>
              <a:ext uri="{FF2B5EF4-FFF2-40B4-BE49-F238E27FC236}">
                <a16:creationId xmlns:a16="http://schemas.microsoft.com/office/drawing/2014/main" id="{5CCD3178-800E-41EE-8A64-12C96605D845}"/>
              </a:ext>
            </a:extLst>
          </p:cNvPr>
          <p:cNvSpPr>
            <a:spLocks noChangeArrowheads="1"/>
          </p:cNvSpPr>
          <p:nvPr/>
        </p:nvSpPr>
        <p:spPr bwMode="auto">
          <a:xfrm>
            <a:off x="1290320" y="1212339"/>
            <a:ext cx="96113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 corte de </a:t>
            </a:r>
            <a:r>
              <a:rPr lang="es-CO" altLang="es-CO" dirty="0">
                <a:latin typeface="Century Gothic" panose="020B0502020202020204" pitchFamily="34" charset="0"/>
                <a:ea typeface="Calibri" panose="020F0502020204030204" pitchFamily="34" charset="0"/>
                <a:cs typeface="Times New Roman" panose="02020603050405020304" pitchFamily="18" charset="0"/>
              </a:rPr>
              <a:t>29 </a:t>
            </a: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de Junio del año en curso la maquinaria administrada por Tierrasua S.A.S </a:t>
            </a:r>
            <a:r>
              <a:rPr lang="es-CO" altLang="es-CO" dirty="0">
                <a:latin typeface="Century Gothic" panose="020B0502020202020204" pitchFamily="34" charset="0"/>
                <a:ea typeface="Calibri" panose="020F0502020204030204" pitchFamily="34" charset="0"/>
                <a:cs typeface="Times New Roman" panose="02020603050405020304" pitchFamily="18" charset="0"/>
              </a:rPr>
              <a:t>se encuentra en el siguiente estado:</a:t>
            </a:r>
            <a:endParaRPr kumimoji="0" lang="es-CO" altLang="es-CO"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6D4BDF81-38C5-470E-9CF5-90A3D587F40F}"/>
              </a:ext>
            </a:extLst>
          </p:cNvPr>
          <p:cNvGraphicFramePr>
            <a:graphicFrameLocks/>
          </p:cNvGraphicFramePr>
          <p:nvPr/>
        </p:nvGraphicFramePr>
        <p:xfrm>
          <a:off x="701997" y="1971675"/>
          <a:ext cx="6317929" cy="4332531"/>
        </p:xfrm>
        <a:graphic>
          <a:graphicData uri="http://schemas.openxmlformats.org/drawingml/2006/table">
            <a:tbl>
              <a:tblPr firstRow="1" bandRow="1">
                <a:tableStyleId>{912C8C85-51F0-491E-9774-3900AFEF0FD7}</a:tableStyleId>
              </a:tblPr>
              <a:tblGrid>
                <a:gridCol w="2303800">
                  <a:extLst>
                    <a:ext uri="{9D8B030D-6E8A-4147-A177-3AD203B41FA5}">
                      <a16:colId xmlns:a16="http://schemas.microsoft.com/office/drawing/2014/main" val="743283930"/>
                    </a:ext>
                  </a:extLst>
                </a:gridCol>
                <a:gridCol w="1237500">
                  <a:extLst>
                    <a:ext uri="{9D8B030D-6E8A-4147-A177-3AD203B41FA5}">
                      <a16:colId xmlns:a16="http://schemas.microsoft.com/office/drawing/2014/main" val="3943525994"/>
                    </a:ext>
                  </a:extLst>
                </a:gridCol>
                <a:gridCol w="1213606">
                  <a:extLst>
                    <a:ext uri="{9D8B030D-6E8A-4147-A177-3AD203B41FA5}">
                      <a16:colId xmlns:a16="http://schemas.microsoft.com/office/drawing/2014/main" val="2233398728"/>
                    </a:ext>
                  </a:extLst>
                </a:gridCol>
                <a:gridCol w="1563023">
                  <a:extLst>
                    <a:ext uri="{9D8B030D-6E8A-4147-A177-3AD203B41FA5}">
                      <a16:colId xmlns:a16="http://schemas.microsoft.com/office/drawing/2014/main" val="2633347219"/>
                    </a:ext>
                  </a:extLst>
                </a:gridCol>
              </a:tblGrid>
              <a:tr h="358668">
                <a:tc>
                  <a:txBody>
                    <a:bodyPr/>
                    <a:lstStyle/>
                    <a:p>
                      <a:pPr algn="ctr" fontAlgn="b"/>
                      <a:r>
                        <a:rPr lang="es-CO" sz="1400" b="1" u="none" strike="noStrike" dirty="0">
                          <a:solidFill>
                            <a:srgbClr val="000000"/>
                          </a:solidFill>
                          <a:effectLst/>
                        </a:rPr>
                        <a:t>MAQUINA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u="none" strike="noStrike" dirty="0">
                          <a:solidFill>
                            <a:srgbClr val="000000"/>
                          </a:solidFill>
                          <a:effectLst/>
                        </a:rPr>
                        <a:t>OPERATIVAS</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u="none" strike="noStrike" dirty="0">
                          <a:solidFill>
                            <a:srgbClr val="000000"/>
                          </a:solidFill>
                          <a:effectLst/>
                        </a:rPr>
                        <a:t>NO OPERATIVO</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u="none" strike="noStrike" dirty="0">
                          <a:solidFill>
                            <a:srgbClr val="000000"/>
                          </a:solidFill>
                          <a:effectLst/>
                        </a:rPr>
                        <a:t>TOTAL</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005942"/>
                  </a:ext>
                </a:extLst>
              </a:tr>
              <a:tr h="216616">
                <a:tc>
                  <a:txBody>
                    <a:bodyPr/>
                    <a:lstStyle/>
                    <a:p>
                      <a:pPr algn="ctr" fontAlgn="b"/>
                      <a:r>
                        <a:rPr lang="es-CO" sz="1400" b="1" u="none" strike="noStrike" dirty="0">
                          <a:solidFill>
                            <a:srgbClr val="000000"/>
                          </a:solidFill>
                          <a:effectLst/>
                        </a:rPr>
                        <a:t>Bulldozer</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1646170"/>
                  </a:ext>
                </a:extLst>
              </a:tr>
              <a:tr h="216616">
                <a:tc>
                  <a:txBody>
                    <a:bodyPr/>
                    <a:lstStyle/>
                    <a:p>
                      <a:pPr algn="ctr" fontAlgn="b"/>
                      <a:r>
                        <a:rPr lang="es-CO" sz="1400" b="1" u="none" strike="noStrike" dirty="0">
                          <a:solidFill>
                            <a:srgbClr val="000000"/>
                          </a:solidFill>
                          <a:effectLst/>
                        </a:rPr>
                        <a:t>Cargadores</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5771083"/>
                  </a:ext>
                </a:extLst>
              </a:tr>
              <a:tr h="216616">
                <a:tc>
                  <a:txBody>
                    <a:bodyPr/>
                    <a:lstStyle/>
                    <a:p>
                      <a:pPr algn="ctr" fontAlgn="b"/>
                      <a:r>
                        <a:rPr lang="es-CO" sz="1400" b="1" u="none" strike="noStrike" dirty="0">
                          <a:solidFill>
                            <a:srgbClr val="000000"/>
                          </a:solidFill>
                          <a:effectLst/>
                        </a:rPr>
                        <a:t>Minicargador</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6040855"/>
                  </a:ext>
                </a:extLst>
              </a:tr>
              <a:tr h="358668">
                <a:tc>
                  <a:txBody>
                    <a:bodyPr/>
                    <a:lstStyle/>
                    <a:p>
                      <a:pPr algn="ctr" fontAlgn="b"/>
                      <a:r>
                        <a:rPr lang="es-CO" sz="1400" b="1" u="none" strike="noStrike" dirty="0">
                          <a:solidFill>
                            <a:srgbClr val="000000"/>
                          </a:solidFill>
                          <a:effectLst/>
                        </a:rPr>
                        <a:t>Excavadoras de oruga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4</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5111022"/>
                  </a:ext>
                </a:extLst>
              </a:tr>
              <a:tr h="358668">
                <a:tc>
                  <a:txBody>
                    <a:bodyPr/>
                    <a:lstStyle/>
                    <a:p>
                      <a:pPr algn="ctr" fontAlgn="b"/>
                      <a:r>
                        <a:rPr lang="es-CO" sz="1400" b="1" u="none" strike="noStrike" dirty="0">
                          <a:solidFill>
                            <a:srgbClr val="000000"/>
                          </a:solidFill>
                          <a:effectLst/>
                        </a:rPr>
                        <a:t>Motoniveladora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13</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3</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16</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3635415"/>
                  </a:ext>
                </a:extLst>
              </a:tr>
              <a:tr h="441579">
                <a:tc>
                  <a:txBody>
                    <a:bodyPr/>
                    <a:lstStyle/>
                    <a:p>
                      <a:pPr algn="ctr" fontAlgn="b"/>
                      <a:r>
                        <a:rPr lang="es-CO" sz="1400" b="1" u="none" strike="noStrike" dirty="0">
                          <a:solidFill>
                            <a:srgbClr val="000000"/>
                          </a:solidFill>
                          <a:effectLst/>
                        </a:rPr>
                        <a:t>Retroexcavadora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5</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6</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056648"/>
                  </a:ext>
                </a:extLst>
              </a:tr>
              <a:tr h="358668">
                <a:tc>
                  <a:txBody>
                    <a:bodyPr/>
                    <a:lstStyle/>
                    <a:p>
                      <a:pPr algn="ctr" fontAlgn="b"/>
                      <a:r>
                        <a:rPr lang="es-CO" sz="1400" b="1" u="none" strike="noStrike" dirty="0">
                          <a:solidFill>
                            <a:srgbClr val="000000"/>
                          </a:solidFill>
                          <a:effectLst/>
                        </a:rPr>
                        <a:t>Vibrocompactadores</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10</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4</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14</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2885481"/>
                  </a:ext>
                </a:extLst>
              </a:tr>
              <a:tr h="358668">
                <a:tc>
                  <a:txBody>
                    <a:bodyPr/>
                    <a:lstStyle/>
                    <a:p>
                      <a:pPr algn="ctr" fontAlgn="b"/>
                      <a:r>
                        <a:rPr lang="es-CO" sz="1400" b="1" u="none" strike="noStrike" dirty="0">
                          <a:solidFill>
                            <a:srgbClr val="000000"/>
                          </a:solidFill>
                          <a:effectLst/>
                        </a:rPr>
                        <a:t>Volqueta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16</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28</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312074"/>
                  </a:ext>
                </a:extLst>
              </a:tr>
              <a:tr h="358668">
                <a:tc>
                  <a:txBody>
                    <a:bodyPr/>
                    <a:lstStyle/>
                    <a:p>
                      <a:pPr algn="ctr" fontAlgn="b"/>
                      <a:r>
                        <a:rPr lang="es-CO" sz="1400" b="1" u="none" strike="noStrike" dirty="0">
                          <a:solidFill>
                            <a:srgbClr val="000000"/>
                          </a:solidFill>
                          <a:effectLst/>
                        </a:rPr>
                        <a:t>Carrotanque </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0</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9680973"/>
                  </a:ext>
                </a:extLst>
              </a:tr>
              <a:tr h="358668">
                <a:tc>
                  <a:txBody>
                    <a:bodyPr/>
                    <a:lstStyle/>
                    <a:p>
                      <a:pPr algn="ctr" fontAlgn="b"/>
                      <a:r>
                        <a:rPr lang="es-CO" sz="1400" b="1" u="none" strike="noStrike" dirty="0">
                          <a:solidFill>
                            <a:srgbClr val="000000"/>
                          </a:solidFill>
                          <a:effectLst/>
                        </a:rPr>
                        <a:t>Tractocamion </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1</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3</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909267"/>
                  </a:ext>
                </a:extLst>
              </a:tr>
              <a:tr h="358668">
                <a:tc>
                  <a:txBody>
                    <a:bodyPr/>
                    <a:lstStyle/>
                    <a:p>
                      <a:pPr algn="ctr" fontAlgn="b"/>
                      <a:r>
                        <a:rPr lang="es-CO" sz="1400" b="1" u="none" strike="noStrike" dirty="0">
                          <a:solidFill>
                            <a:srgbClr val="000000"/>
                          </a:solidFill>
                          <a:effectLst/>
                        </a:rPr>
                        <a:t>Camabaja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0</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0" u="none" strike="noStrike" dirty="0">
                          <a:solidFill>
                            <a:srgbClr val="000000"/>
                          </a:solidFill>
                          <a:effectLst/>
                        </a:rPr>
                        <a:t>2</a:t>
                      </a:r>
                      <a:endParaRPr lang="es-CO" sz="14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4144144"/>
                  </a:ext>
                </a:extLst>
              </a:tr>
              <a:tr h="358668">
                <a:tc>
                  <a:txBody>
                    <a:bodyPr/>
                    <a:lstStyle/>
                    <a:p>
                      <a:pPr algn="ctr" fontAlgn="b"/>
                      <a:r>
                        <a:rPr lang="es-CO" sz="1400" b="1" u="none" strike="noStrike" dirty="0">
                          <a:solidFill>
                            <a:srgbClr val="000000"/>
                          </a:solidFill>
                          <a:effectLst/>
                        </a:rPr>
                        <a:t>Total maquinaria</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u="none" strike="noStrike" dirty="0">
                          <a:solidFill>
                            <a:srgbClr val="000000"/>
                          </a:solidFill>
                          <a:effectLst/>
                        </a:rPr>
                        <a:t>50</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u="none" strike="noStrike" dirty="0">
                          <a:solidFill>
                            <a:srgbClr val="000000"/>
                          </a:solidFill>
                          <a:effectLst/>
                        </a:rPr>
                        <a:t>33</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u="none" strike="noStrike" dirty="0">
                          <a:solidFill>
                            <a:srgbClr val="000000"/>
                          </a:solidFill>
                          <a:effectLst/>
                        </a:rPr>
                        <a:t>83</a:t>
                      </a:r>
                      <a:endParaRPr lang="es-CO" sz="1400" b="1"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9056868"/>
                  </a:ext>
                </a:extLst>
              </a:tr>
            </a:tbl>
          </a:graphicData>
        </a:graphic>
      </p:graphicFrame>
      <p:graphicFrame>
        <p:nvGraphicFramePr>
          <p:cNvPr id="5" name="Gráfico 4">
            <a:extLst>
              <a:ext uri="{FF2B5EF4-FFF2-40B4-BE49-F238E27FC236}">
                <a16:creationId xmlns:a16="http://schemas.microsoft.com/office/drawing/2014/main" id="{B190AF5E-14C7-43A5-A1F8-3FA7DAAFFAA7}"/>
              </a:ext>
            </a:extLst>
          </p:cNvPr>
          <p:cNvGraphicFramePr/>
          <p:nvPr/>
        </p:nvGraphicFramePr>
        <p:xfrm>
          <a:off x="7112731" y="2111764"/>
          <a:ext cx="4806535" cy="3662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4121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890C0C-43E7-40A6-9A3B-35179197E4CB}"/>
              </a:ext>
            </a:extLst>
          </p:cNvPr>
          <p:cNvSpPr txBox="1"/>
          <p:nvPr/>
        </p:nvSpPr>
        <p:spPr>
          <a:xfrm>
            <a:off x="2151520" y="728878"/>
            <a:ext cx="7888956" cy="830997"/>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CONTROL CMABIO DE LLANTAS TIERRASUA S.A.S</a:t>
            </a:r>
          </a:p>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MAYO – JUNIO  2025</a:t>
            </a:r>
          </a:p>
        </p:txBody>
      </p:sp>
      <p:sp>
        <p:nvSpPr>
          <p:cNvPr id="3" name="Rectangle 1">
            <a:extLst>
              <a:ext uri="{FF2B5EF4-FFF2-40B4-BE49-F238E27FC236}">
                <a16:creationId xmlns:a16="http://schemas.microsoft.com/office/drawing/2014/main" id="{A335F3D6-5B25-4305-99C1-3CC4F493F83B}"/>
              </a:ext>
            </a:extLst>
          </p:cNvPr>
          <p:cNvSpPr>
            <a:spLocks noChangeArrowheads="1"/>
          </p:cNvSpPr>
          <p:nvPr/>
        </p:nvSpPr>
        <p:spPr bwMode="auto">
          <a:xfrm>
            <a:off x="1290318" y="1629425"/>
            <a:ext cx="96113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 corte de </a:t>
            </a:r>
            <a:r>
              <a:rPr lang="es-CO" altLang="es-CO" dirty="0">
                <a:latin typeface="Century Gothic" panose="020B0502020202020204" pitchFamily="34" charset="0"/>
                <a:ea typeface="Calibri" panose="020F0502020204030204" pitchFamily="34" charset="0"/>
                <a:cs typeface="Times New Roman" panose="02020603050405020304" pitchFamily="18" charset="0"/>
              </a:rPr>
              <a:t>29 </a:t>
            </a: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de Junio del año en curso se ha ejecutado el cambio de llantas de la siguiente manera:</a:t>
            </a:r>
            <a:endParaRPr kumimoji="0" lang="es-CO" altLang="es-CO"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6">
            <a:extLst>
              <a:ext uri="{FF2B5EF4-FFF2-40B4-BE49-F238E27FC236}">
                <a16:creationId xmlns:a16="http://schemas.microsoft.com/office/drawing/2014/main" id="{5C512457-780A-4038-A155-A929FF9FF77B}"/>
              </a:ext>
            </a:extLst>
          </p:cNvPr>
          <p:cNvGraphicFramePr>
            <a:graphicFrameLocks noGrp="1"/>
          </p:cNvGraphicFramePr>
          <p:nvPr/>
        </p:nvGraphicFramePr>
        <p:xfrm>
          <a:off x="2031999" y="2376063"/>
          <a:ext cx="8127999" cy="3337560"/>
        </p:xfrm>
        <a:graphic>
          <a:graphicData uri="http://schemas.openxmlformats.org/drawingml/2006/table">
            <a:tbl>
              <a:tblPr firstRow="1" bandRow="1">
                <a:tableStyleId>{912C8C85-51F0-491E-9774-3900AFEF0FD7}</a:tableStyleId>
              </a:tblPr>
              <a:tblGrid>
                <a:gridCol w="2709333">
                  <a:extLst>
                    <a:ext uri="{9D8B030D-6E8A-4147-A177-3AD203B41FA5}">
                      <a16:colId xmlns:a16="http://schemas.microsoft.com/office/drawing/2014/main" val="4039315510"/>
                    </a:ext>
                  </a:extLst>
                </a:gridCol>
                <a:gridCol w="2709333">
                  <a:extLst>
                    <a:ext uri="{9D8B030D-6E8A-4147-A177-3AD203B41FA5}">
                      <a16:colId xmlns:a16="http://schemas.microsoft.com/office/drawing/2014/main" val="4047685368"/>
                    </a:ext>
                  </a:extLst>
                </a:gridCol>
                <a:gridCol w="2709333">
                  <a:extLst>
                    <a:ext uri="{9D8B030D-6E8A-4147-A177-3AD203B41FA5}">
                      <a16:colId xmlns:a16="http://schemas.microsoft.com/office/drawing/2014/main" val="1739135403"/>
                    </a:ext>
                  </a:extLst>
                </a:gridCol>
              </a:tblGrid>
              <a:tr h="370840">
                <a:tc rowSpan="2">
                  <a:txBody>
                    <a:bodyPr/>
                    <a:lstStyle/>
                    <a:p>
                      <a:pPr algn="ctr"/>
                      <a:r>
                        <a:rPr lang="es-CO" dirty="0"/>
                        <a:t>CLASE DE MAQUINARIA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s-CO" dirty="0"/>
                        <a:t>CANTIDAD DE LLANATAS ASIGANADAS </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s-CO" dirty="0"/>
                    </a:p>
                  </a:txBody>
                  <a:tcPr/>
                </a:tc>
                <a:extLst>
                  <a:ext uri="{0D108BD9-81ED-4DB2-BD59-A6C34878D82A}">
                    <a16:rowId xmlns:a16="http://schemas.microsoft.com/office/drawing/2014/main" val="979880631"/>
                  </a:ext>
                </a:extLst>
              </a:tr>
              <a:tr h="370840">
                <a:tc vMerge="1">
                  <a:txBody>
                    <a:bodyPr/>
                    <a:lstStyle/>
                    <a:p>
                      <a:endParaRPr lang="es-CO" dirty="0"/>
                    </a:p>
                  </a:txBody>
                  <a:tcPr/>
                </a:tc>
                <a:tc>
                  <a:txBody>
                    <a:bodyPr/>
                    <a:lstStyle/>
                    <a:p>
                      <a:pPr algn="ctr"/>
                      <a:r>
                        <a:rPr lang="es-CO" dirty="0"/>
                        <a:t>DIRECCIÓN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TRACCIÓN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529819"/>
                  </a:ext>
                </a:extLst>
              </a:tr>
              <a:tr h="370840">
                <a:tc>
                  <a:txBody>
                    <a:bodyPr/>
                    <a:lstStyle/>
                    <a:p>
                      <a:pPr algn="ctr"/>
                      <a:r>
                        <a:rPr lang="es-CO" dirty="0"/>
                        <a:t>MINICARGADOR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923775"/>
                  </a:ext>
                </a:extLst>
              </a:tr>
              <a:tr h="370840">
                <a:tc>
                  <a:txBody>
                    <a:bodyPr/>
                    <a:lstStyle/>
                    <a:p>
                      <a:pPr algn="ctr"/>
                      <a:r>
                        <a:rPr lang="es-CO" dirty="0"/>
                        <a:t>MOTONIVELADORA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382606"/>
                  </a:ext>
                </a:extLst>
              </a:tr>
              <a:tr h="370840">
                <a:tc>
                  <a:txBody>
                    <a:bodyPr/>
                    <a:lstStyle/>
                    <a:p>
                      <a:pPr algn="ctr"/>
                      <a:r>
                        <a:rPr lang="es-CO" dirty="0"/>
                        <a:t>RETROEXCAVADORA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0472681"/>
                  </a:ext>
                </a:extLst>
              </a:tr>
              <a:tr h="370840">
                <a:tc>
                  <a:txBody>
                    <a:bodyPr/>
                    <a:lstStyle/>
                    <a:p>
                      <a:pPr algn="ctr"/>
                      <a:r>
                        <a:rPr lang="es-CO" dirty="0"/>
                        <a:t>TRACTOCAMION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960886"/>
                  </a:ext>
                </a:extLst>
              </a:tr>
              <a:tr h="370840">
                <a:tc>
                  <a:txBody>
                    <a:bodyPr/>
                    <a:lstStyle/>
                    <a:p>
                      <a:pPr algn="ctr"/>
                      <a:r>
                        <a:rPr lang="es-CO" dirty="0"/>
                        <a:t>VIBROCOMPACTADOR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051044"/>
                  </a:ext>
                </a:extLst>
              </a:tr>
              <a:tr h="370840">
                <a:tc>
                  <a:txBody>
                    <a:bodyPr/>
                    <a:lstStyle/>
                    <a:p>
                      <a:pPr algn="ctr"/>
                      <a:r>
                        <a:rPr lang="es-CO" dirty="0"/>
                        <a:t>VOLQUETA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5093506"/>
                  </a:ext>
                </a:extLst>
              </a:tr>
              <a:tr h="370840">
                <a:tc>
                  <a:txBody>
                    <a:bodyPr/>
                    <a:lstStyle/>
                    <a:p>
                      <a:pPr algn="ctr"/>
                      <a:r>
                        <a:rPr lang="es-CO" dirty="0"/>
                        <a:t>TOTAL DE LLANTAS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473467"/>
                  </a:ext>
                </a:extLst>
              </a:tr>
            </a:tbl>
          </a:graphicData>
        </a:graphic>
      </p:graphicFrame>
    </p:spTree>
    <p:extLst>
      <p:ext uri="{BB962C8B-B14F-4D97-AF65-F5344CB8AC3E}">
        <p14:creationId xmlns:p14="http://schemas.microsoft.com/office/powerpoint/2010/main" val="4396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D13B4F-BBF5-4F58-807E-46671492DE04}"/>
              </a:ext>
            </a:extLst>
          </p:cNvPr>
          <p:cNvSpPr txBox="1"/>
          <p:nvPr/>
        </p:nvSpPr>
        <p:spPr>
          <a:xfrm>
            <a:off x="2610355" y="259260"/>
            <a:ext cx="7398821" cy="769441"/>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CONTROL DE COMBUSTIBLE TIERRASUA S.A.S </a:t>
            </a:r>
          </a:p>
          <a:p>
            <a:pPr algn="ctr"/>
            <a:r>
              <a:rPr lang="es-CO" sz="2000" b="1" dirty="0">
                <a:solidFill>
                  <a:schemeClr val="tx1">
                    <a:lumMod val="75000"/>
                    <a:lumOff val="25000"/>
                  </a:schemeClr>
                </a:solidFill>
                <a:latin typeface="Arial" panose="020B0604020202020204" pitchFamily="34" charset="0"/>
                <a:cs typeface="Arial" panose="020B0604020202020204" pitchFamily="34" charset="0"/>
              </a:rPr>
              <a:t>MAYO – JUNIO  2025</a:t>
            </a:r>
          </a:p>
        </p:txBody>
      </p:sp>
      <p:graphicFrame>
        <p:nvGraphicFramePr>
          <p:cNvPr id="5" name="Gráfico 4">
            <a:extLst>
              <a:ext uri="{FF2B5EF4-FFF2-40B4-BE49-F238E27FC236}">
                <a16:creationId xmlns:a16="http://schemas.microsoft.com/office/drawing/2014/main" id="{11FFE763-8C02-4CEE-814E-A561A22D4468}"/>
              </a:ext>
            </a:extLst>
          </p:cNvPr>
          <p:cNvGraphicFramePr>
            <a:graphicFrameLocks/>
          </p:cNvGraphicFramePr>
          <p:nvPr/>
        </p:nvGraphicFramePr>
        <p:xfrm>
          <a:off x="390526" y="1643568"/>
          <a:ext cx="6753224" cy="4185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Objeto 5">
            <a:extLst>
              <a:ext uri="{FF2B5EF4-FFF2-40B4-BE49-F238E27FC236}">
                <a16:creationId xmlns:a16="http://schemas.microsoft.com/office/drawing/2014/main" id="{617A4C9F-B9C8-41F4-88E2-3ED251CF4BED}"/>
              </a:ext>
            </a:extLst>
          </p:cNvPr>
          <p:cNvGraphicFramePr>
            <a:graphicFrameLocks noChangeAspect="1"/>
          </p:cNvGraphicFramePr>
          <p:nvPr/>
        </p:nvGraphicFramePr>
        <p:xfrm>
          <a:off x="7419259" y="2349930"/>
          <a:ext cx="4242215" cy="3343275"/>
        </p:xfrm>
        <a:graphic>
          <a:graphicData uri="http://schemas.openxmlformats.org/presentationml/2006/ole">
            <mc:AlternateContent xmlns:mc="http://schemas.openxmlformats.org/markup-compatibility/2006">
              <mc:Choice xmlns:v="urn:schemas-microsoft-com:vml" Requires="v">
                <p:oleObj name="Worksheet" r:id="rId3" imgW="3093649" imgH="2438337" progId="Excel.Sheet.12">
                  <p:embed/>
                </p:oleObj>
              </mc:Choice>
              <mc:Fallback>
                <p:oleObj name="Worksheet" r:id="rId3" imgW="3093649" imgH="2438337" progId="Excel.Sheet.12">
                  <p:embed/>
                  <p:pic>
                    <p:nvPicPr>
                      <p:cNvPr id="6" name="Objeto 5">
                        <a:extLst>
                          <a:ext uri="{FF2B5EF4-FFF2-40B4-BE49-F238E27FC236}">
                            <a16:creationId xmlns:a16="http://schemas.microsoft.com/office/drawing/2014/main" id="{617A4C9F-B9C8-41F4-88E2-3ED251CF4BED}"/>
                          </a:ext>
                        </a:extLst>
                      </p:cNvPr>
                      <p:cNvPicPr/>
                      <p:nvPr/>
                    </p:nvPicPr>
                    <p:blipFill>
                      <a:blip r:embed="rId4"/>
                      <a:stretch>
                        <a:fillRect/>
                      </a:stretch>
                    </p:blipFill>
                    <p:spPr>
                      <a:xfrm>
                        <a:off x="7419259" y="2349930"/>
                        <a:ext cx="4242215" cy="3343275"/>
                      </a:xfrm>
                      <a:prstGeom prst="rect">
                        <a:avLst/>
                      </a:prstGeom>
                    </p:spPr>
                  </p:pic>
                </p:oleObj>
              </mc:Fallback>
            </mc:AlternateContent>
          </a:graphicData>
        </a:graphic>
      </p:graphicFrame>
    </p:spTree>
    <p:extLst>
      <p:ext uri="{BB962C8B-B14F-4D97-AF65-F5344CB8AC3E}">
        <p14:creationId xmlns:p14="http://schemas.microsoft.com/office/powerpoint/2010/main" val="234364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8224AF4-710D-E7DA-0DFA-296B4B51500E}"/>
              </a:ext>
            </a:extLst>
          </p:cNvPr>
          <p:cNvPicPr>
            <a:picLocks noChangeAspect="1"/>
          </p:cNvPicPr>
          <p:nvPr/>
        </p:nvPicPr>
        <p:blipFill>
          <a:blip r:embed="rId2"/>
          <a:stretch>
            <a:fillRect/>
          </a:stretch>
        </p:blipFill>
        <p:spPr>
          <a:xfrm>
            <a:off x="758872" y="1785819"/>
            <a:ext cx="10674256" cy="3158345"/>
          </a:xfrm>
          <a:prstGeom prst="rect">
            <a:avLst/>
          </a:prstGeom>
        </p:spPr>
      </p:pic>
      <p:sp>
        <p:nvSpPr>
          <p:cNvPr id="3" name="CuadroTexto 8">
            <a:extLst>
              <a:ext uri="{FF2B5EF4-FFF2-40B4-BE49-F238E27FC236}">
                <a16:creationId xmlns:a16="http://schemas.microsoft.com/office/drawing/2014/main" id="{34AD6E66-7897-8E2B-6310-C5D5E8D6C456}"/>
              </a:ext>
            </a:extLst>
          </p:cNvPr>
          <p:cNvSpPr txBox="1"/>
          <p:nvPr/>
        </p:nvSpPr>
        <p:spPr>
          <a:xfrm>
            <a:off x="4387850" y="165100"/>
            <a:ext cx="3416300" cy="954088"/>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CAPITALIZACION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TIERRASUA</a:t>
            </a:r>
          </a:p>
        </p:txBody>
      </p:sp>
    </p:spTree>
    <p:extLst>
      <p:ext uri="{BB962C8B-B14F-4D97-AF65-F5344CB8AC3E}">
        <p14:creationId xmlns:p14="http://schemas.microsoft.com/office/powerpoint/2010/main" val="3042561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7528CBB-6B17-4013-B509-27B33D0E470D}"/>
              </a:ext>
            </a:extLst>
          </p:cNvPr>
          <p:cNvSpPr txBox="1"/>
          <p:nvPr/>
        </p:nvSpPr>
        <p:spPr>
          <a:xfrm>
            <a:off x="3018330" y="481467"/>
            <a:ext cx="6094378" cy="646331"/>
          </a:xfrm>
          <a:prstGeom prst="rect">
            <a:avLst/>
          </a:prstGeom>
          <a:noFill/>
        </p:spPr>
        <p:txBody>
          <a:bodyPr wrap="square">
            <a:spAutoFit/>
          </a:bodyPr>
          <a:lstStyle/>
          <a:p>
            <a:pPr algn="ctr"/>
            <a:r>
              <a:rPr lang="es-CO" sz="1800" b="1" dirty="0">
                <a:solidFill>
                  <a:schemeClr val="tx1">
                    <a:lumMod val="75000"/>
                    <a:lumOff val="25000"/>
                  </a:schemeClr>
                </a:solidFill>
                <a:latin typeface="Arial" panose="020B0604020202020204" pitchFamily="34" charset="0"/>
                <a:cs typeface="Arial" panose="020B0604020202020204" pitchFamily="34" charset="0"/>
              </a:rPr>
              <a:t>RENDIMIENTO DE OPERARIOS TIERRASUA  </a:t>
            </a:r>
          </a:p>
          <a:p>
            <a:pPr algn="ctr"/>
            <a:r>
              <a:rPr lang="es-CO" sz="1800" b="1" dirty="0">
                <a:solidFill>
                  <a:schemeClr val="tx1">
                    <a:lumMod val="75000"/>
                    <a:lumOff val="25000"/>
                  </a:schemeClr>
                </a:solidFill>
                <a:latin typeface="Arial" panose="020B0604020202020204" pitchFamily="34" charset="0"/>
                <a:cs typeface="Arial" panose="020B0604020202020204" pitchFamily="34" charset="0"/>
              </a:rPr>
              <a:t>MAYO – JUNIO 2025</a:t>
            </a:r>
          </a:p>
        </p:txBody>
      </p:sp>
      <p:graphicFrame>
        <p:nvGraphicFramePr>
          <p:cNvPr id="3" name="Diagrama 2">
            <a:extLst>
              <a:ext uri="{FF2B5EF4-FFF2-40B4-BE49-F238E27FC236}">
                <a16:creationId xmlns:a16="http://schemas.microsoft.com/office/drawing/2014/main" id="{100FE853-4956-408D-8B8B-9866FD2EB593}"/>
              </a:ext>
            </a:extLst>
          </p:cNvPr>
          <p:cNvGraphicFramePr/>
          <p:nvPr/>
        </p:nvGraphicFramePr>
        <p:xfrm>
          <a:off x="1589087" y="1355057"/>
          <a:ext cx="9013825" cy="5021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179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4E431E-A7BB-E1C1-FD56-166DD950C2AF}"/>
              </a:ext>
            </a:extLst>
          </p:cNvPr>
          <p:cNvPicPr>
            <a:picLocks noChangeAspect="1"/>
          </p:cNvPicPr>
          <p:nvPr/>
        </p:nvPicPr>
        <p:blipFill>
          <a:blip r:embed="rId2"/>
          <a:stretch>
            <a:fillRect/>
          </a:stretch>
        </p:blipFill>
        <p:spPr>
          <a:xfrm>
            <a:off x="797433" y="1979271"/>
            <a:ext cx="10597133" cy="3157978"/>
          </a:xfrm>
          <a:prstGeom prst="rect">
            <a:avLst/>
          </a:prstGeom>
        </p:spPr>
      </p:pic>
      <p:sp>
        <p:nvSpPr>
          <p:cNvPr id="3" name="CuadroTexto 8">
            <a:extLst>
              <a:ext uri="{FF2B5EF4-FFF2-40B4-BE49-F238E27FC236}">
                <a16:creationId xmlns:a16="http://schemas.microsoft.com/office/drawing/2014/main" id="{618217C0-DE45-0681-5A36-F8F8AF1A795F}"/>
              </a:ext>
            </a:extLst>
          </p:cNvPr>
          <p:cNvSpPr txBox="1"/>
          <p:nvPr/>
        </p:nvSpPr>
        <p:spPr>
          <a:xfrm>
            <a:off x="3053339" y="361870"/>
            <a:ext cx="6085320" cy="954107"/>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GIROS UTILIDADES PENDIENTES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PARA 2025</a:t>
            </a:r>
          </a:p>
        </p:txBody>
      </p:sp>
    </p:spTree>
    <p:extLst>
      <p:ext uri="{BB962C8B-B14F-4D97-AF65-F5344CB8AC3E}">
        <p14:creationId xmlns:p14="http://schemas.microsoft.com/office/powerpoint/2010/main" val="216544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1">
            <a:extLst>
              <a:ext uri="{FF2B5EF4-FFF2-40B4-BE49-F238E27FC236}">
                <a16:creationId xmlns:a16="http://schemas.microsoft.com/office/drawing/2014/main" id="{74690AA0-752E-B3D4-F85A-6CD65A1E8A7C}"/>
              </a:ext>
            </a:extLst>
          </p:cNvPr>
          <p:cNvSpPr/>
          <p:nvPr/>
        </p:nvSpPr>
        <p:spPr>
          <a:xfrm>
            <a:off x="2609850" y="265113"/>
            <a:ext cx="6972300" cy="1077912"/>
          </a:xfrm>
          <a:prstGeom prst="rect">
            <a:avLst/>
          </a:prstGeom>
          <a:noFill/>
          <a:ln cap="flat">
            <a:noFill/>
            <a:prstDash val="solid"/>
          </a:ln>
        </p:spPr>
        <p:txBody>
          <a:bodyPr wrap="none"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s-ES" sz="3200" b="1" kern="0" dirty="0">
                <a:solidFill>
                  <a:srgbClr val="196B24"/>
                </a:solidFill>
                <a:latin typeface="Aptos"/>
              </a:rPr>
              <a:t>Convenios Interadministrativos y su </a:t>
            </a:r>
          </a:p>
          <a:p>
            <a:pPr algn="ctr" eaLnBrk="1" fontAlgn="auto" hangingPunct="1">
              <a:spcBef>
                <a:spcPts val="0"/>
              </a:spcBef>
              <a:spcAft>
                <a:spcPts val="0"/>
              </a:spcAft>
              <a:defRPr sz="1800" b="0" i="0" u="none" strike="noStrike" kern="0" cap="none" spc="0" baseline="0">
                <a:solidFill>
                  <a:srgbClr val="000000"/>
                </a:solidFill>
                <a:uFillTx/>
              </a:defRPr>
            </a:pPr>
            <a:r>
              <a:rPr lang="es-ES" sz="3200" b="1" kern="0" dirty="0">
                <a:solidFill>
                  <a:srgbClr val="196B24"/>
                </a:solidFill>
                <a:latin typeface="Aptos"/>
              </a:rPr>
              <a:t>Impacto en el Sector Público</a:t>
            </a:r>
          </a:p>
        </p:txBody>
      </p:sp>
      <p:graphicFrame>
        <p:nvGraphicFramePr>
          <p:cNvPr id="3" name="Diagrama 2">
            <a:extLst>
              <a:ext uri="{FF2B5EF4-FFF2-40B4-BE49-F238E27FC236}">
                <a16:creationId xmlns:a16="http://schemas.microsoft.com/office/drawing/2014/main" id="{8CA9F223-1F02-F9D7-7C41-460864DCC486}"/>
              </a:ext>
            </a:extLst>
          </p:cNvPr>
          <p:cNvGraphicFramePr/>
          <p:nvPr>
            <p:extLst>
              <p:ext uri="{D42A27DB-BD31-4B8C-83A1-F6EECF244321}">
                <p14:modId xmlns:p14="http://schemas.microsoft.com/office/powerpoint/2010/main" val="1370941553"/>
              </p:ext>
            </p:extLst>
          </p:nvPr>
        </p:nvGraphicFramePr>
        <p:xfrm>
          <a:off x="573589" y="1404408"/>
          <a:ext cx="1097794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5423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8">
            <a:extLst>
              <a:ext uri="{FF2B5EF4-FFF2-40B4-BE49-F238E27FC236}">
                <a16:creationId xmlns:a16="http://schemas.microsoft.com/office/drawing/2014/main" id="{74972570-B8BF-9498-D151-04430462F4F3}"/>
              </a:ext>
            </a:extLst>
          </p:cNvPr>
          <p:cNvSpPr txBox="1"/>
          <p:nvPr/>
        </p:nvSpPr>
        <p:spPr>
          <a:xfrm>
            <a:off x="3496819" y="261691"/>
            <a:ext cx="5485797" cy="523220"/>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PRESUPUESTO DE INGRESOS</a:t>
            </a:r>
          </a:p>
        </p:txBody>
      </p:sp>
      <p:pic>
        <p:nvPicPr>
          <p:cNvPr id="2" name="Imagen 1">
            <a:extLst>
              <a:ext uri="{FF2B5EF4-FFF2-40B4-BE49-F238E27FC236}">
                <a16:creationId xmlns:a16="http://schemas.microsoft.com/office/drawing/2014/main" id="{2B59617F-46DA-C5D7-2FD4-3AC763DA7CBB}"/>
              </a:ext>
            </a:extLst>
          </p:cNvPr>
          <p:cNvPicPr>
            <a:picLocks noChangeAspect="1"/>
          </p:cNvPicPr>
          <p:nvPr/>
        </p:nvPicPr>
        <p:blipFill>
          <a:blip r:embed="rId2"/>
          <a:stretch>
            <a:fillRect/>
          </a:stretch>
        </p:blipFill>
        <p:spPr>
          <a:xfrm>
            <a:off x="2288718" y="709948"/>
            <a:ext cx="7614564" cy="5438103"/>
          </a:xfrm>
          <a:prstGeom prst="rect">
            <a:avLst/>
          </a:prstGeom>
        </p:spPr>
      </p:pic>
    </p:spTree>
    <p:extLst>
      <p:ext uri="{BB962C8B-B14F-4D97-AF65-F5344CB8AC3E}">
        <p14:creationId xmlns:p14="http://schemas.microsoft.com/office/powerpoint/2010/main" val="23175994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984</TotalTime>
  <Words>5559</Words>
  <Application>Microsoft Office PowerPoint</Application>
  <PresentationFormat>Panorámica</PresentationFormat>
  <Paragraphs>994</Paragraphs>
  <Slides>60</Slides>
  <Notes>17</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60</vt:i4>
      </vt:variant>
    </vt:vector>
  </HeadingPairs>
  <TitlesOfParts>
    <vt:vector size="71" baseType="lpstr">
      <vt:lpstr>Aptos</vt:lpstr>
      <vt:lpstr>Arial</vt:lpstr>
      <vt:lpstr>Arial Black</vt:lpstr>
      <vt:lpstr>Arial Narrow</vt:lpstr>
      <vt:lpstr>Calibri</vt:lpstr>
      <vt:lpstr>Century Gothic</vt:lpstr>
      <vt:lpstr>Times New Roman</vt:lpstr>
      <vt:lpstr>TT Travels</vt:lpstr>
      <vt:lpstr>VAG Rounded Black SSi</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Usuario</cp:lastModifiedBy>
  <cp:revision>49</cp:revision>
  <cp:lastPrinted>2025-07-10T16:45:52Z</cp:lastPrinted>
  <dcterms:created xsi:type="dcterms:W3CDTF">2024-07-03T14:39:53Z</dcterms:created>
  <dcterms:modified xsi:type="dcterms:W3CDTF">2025-07-17T22:50:14Z</dcterms:modified>
</cp:coreProperties>
</file>