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7" r:id="rId2"/>
    <p:sldId id="4464" r:id="rId3"/>
    <p:sldId id="4579" r:id="rId4"/>
    <p:sldId id="4580" r:id="rId5"/>
    <p:sldId id="4581" r:id="rId6"/>
    <p:sldId id="4582" r:id="rId7"/>
    <p:sldId id="4583" r:id="rId8"/>
    <p:sldId id="4584" r:id="rId9"/>
    <p:sldId id="4585" r:id="rId10"/>
    <p:sldId id="4586" r:id="rId11"/>
    <p:sldId id="4515" r:id="rId12"/>
    <p:sldId id="4587" r:id="rId13"/>
    <p:sldId id="4588" r:id="rId14"/>
    <p:sldId id="4589" r:id="rId15"/>
    <p:sldId id="4590" r:id="rId16"/>
    <p:sldId id="4591" r:id="rId17"/>
    <p:sldId id="4592" r:id="rId18"/>
    <p:sldId id="4593" r:id="rId19"/>
    <p:sldId id="4594" r:id="rId20"/>
    <p:sldId id="4465" r:id="rId21"/>
    <p:sldId id="4561" r:id="rId22"/>
    <p:sldId id="4562" r:id="rId23"/>
    <p:sldId id="4564" r:id="rId24"/>
    <p:sldId id="4565" r:id="rId25"/>
    <p:sldId id="4566" r:id="rId26"/>
    <p:sldId id="4567" r:id="rId27"/>
    <p:sldId id="4568" r:id="rId28"/>
    <p:sldId id="4569" r:id="rId29"/>
    <p:sldId id="4570" r:id="rId30"/>
    <p:sldId id="4572" r:id="rId31"/>
    <p:sldId id="4573" r:id="rId32"/>
    <p:sldId id="4574" r:id="rId33"/>
    <p:sldId id="4575" r:id="rId34"/>
    <p:sldId id="4576" r:id="rId35"/>
    <p:sldId id="4577" r:id="rId36"/>
    <p:sldId id="4578" r:id="rId37"/>
    <p:sldId id="4466" r:id="rId38"/>
    <p:sldId id="4435" r:id="rId39"/>
    <p:sldId id="4444" r:id="rId40"/>
    <p:sldId id="4437" r:id="rId41"/>
    <p:sldId id="4445" r:id="rId42"/>
    <p:sldId id="4438" r:id="rId43"/>
    <p:sldId id="4442" r:id="rId44"/>
    <p:sldId id="4443" r:id="rId45"/>
    <p:sldId id="4447" r:id="rId46"/>
    <p:sldId id="4446" r:id="rId47"/>
    <p:sldId id="258" r:id="rId48"/>
    <p:sldId id="4426" r:id="rId49"/>
    <p:sldId id="4429" r:id="rId50"/>
    <p:sldId id="4425" r:id="rId51"/>
    <p:sldId id="4430" r:id="rId52"/>
    <p:sldId id="4431" r:id="rId53"/>
    <p:sldId id="4432" r:id="rId54"/>
    <p:sldId id="4450" r:id="rId55"/>
    <p:sldId id="4433" r:id="rId56"/>
    <p:sldId id="4428" r:id="rId57"/>
    <p:sldId id="4434" r:id="rId58"/>
    <p:sldId id="4427" r:id="rId59"/>
    <p:sldId id="4451" r:id="rId60"/>
    <p:sldId id="4452" r:id="rId61"/>
    <p:sldId id="4453" r:id="rId62"/>
    <p:sldId id="4454" r:id="rId63"/>
    <p:sldId id="4455" r:id="rId64"/>
    <p:sldId id="4456" r:id="rId65"/>
    <p:sldId id="4457" r:id="rId66"/>
    <p:sldId id="4458" r:id="rId67"/>
    <p:sldId id="4459" r:id="rId68"/>
    <p:sldId id="4467" r:id="rId69"/>
    <p:sldId id="322" r:id="rId70"/>
    <p:sldId id="4469" r:id="rId71"/>
    <p:sldId id="4549" r:id="rId72"/>
    <p:sldId id="4550" r:id="rId73"/>
    <p:sldId id="4551" r:id="rId74"/>
    <p:sldId id="4552" r:id="rId75"/>
    <p:sldId id="4361" r:id="rId76"/>
    <p:sldId id="4553" r:id="rId77"/>
    <p:sldId id="4548" r:id="rId78"/>
    <p:sldId id="4554" r:id="rId79"/>
    <p:sldId id="4555" r:id="rId80"/>
    <p:sldId id="4556" r:id="rId81"/>
    <p:sldId id="4557" r:id="rId82"/>
    <p:sldId id="4558" r:id="rId83"/>
    <p:sldId id="346" r:id="rId84"/>
    <p:sldId id="4559" r:id="rId8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56"/>
  </p:normalViewPr>
  <p:slideViewPr>
    <p:cSldViewPr snapToGrid="0">
      <p:cViewPr varScale="1">
        <p:scale>
          <a:sx n="78" d="100"/>
          <a:sy n="78" d="100"/>
        </p:scale>
        <p:origin x="4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53B53E64186EB7A9/GASTOS%20OPERATIV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53B53E64186EB7A9/GASTOS%20OPERATIVO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53B53E64186EB7A9/GASTOS%20OPERATIVO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Hoja1!$B$1</c:f>
              <c:strCache>
                <c:ptCount val="1"/>
                <c:pt idx="0">
                  <c:v>Contratos Julio- Agosto- Septiembe 2025</c:v>
                </c:pt>
              </c:strCache>
            </c:strRef>
          </c:tx>
          <c:explosion val="1"/>
          <c:dPt>
            <c:idx val="0"/>
            <c:bubble3D val="0"/>
            <c:spPr>
              <a:solidFill>
                <a:schemeClr val="accent6">
                  <a:tint val="4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FFD-4EAE-8EFE-86DB0BAC061B}"/>
              </c:ext>
            </c:extLst>
          </c:dPt>
          <c:dPt>
            <c:idx val="1"/>
            <c:bubble3D val="0"/>
            <c:spPr>
              <a:solidFill>
                <a:schemeClr val="accent6">
                  <a:tint val="6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FFD-4EAE-8EFE-86DB0BAC061B}"/>
              </c:ext>
            </c:extLst>
          </c:dPt>
          <c:dPt>
            <c:idx val="2"/>
            <c:bubble3D val="0"/>
            <c:spPr>
              <a:solidFill>
                <a:schemeClr val="accent6">
                  <a:tint val="83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FFD-4EAE-8EFE-86DB0BAC061B}"/>
              </c:ext>
            </c:extLst>
          </c:dPt>
          <c:dPt>
            <c:idx val="3"/>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FFD-4EAE-8EFE-86DB0BAC061B}"/>
              </c:ext>
            </c:extLst>
          </c:dPt>
          <c:dPt>
            <c:idx val="4"/>
            <c:bubble3D val="0"/>
            <c:spPr>
              <a:solidFill>
                <a:schemeClr val="accent6">
                  <a:shade val="82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FFD-4EAE-8EFE-86DB0BAC061B}"/>
              </c:ext>
            </c:extLst>
          </c:dPt>
          <c:dPt>
            <c:idx val="5"/>
            <c:bubble3D val="0"/>
            <c:spPr>
              <a:solidFill>
                <a:schemeClr val="accent6">
                  <a:shade val="6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4FFD-4EAE-8EFE-86DB0BAC061B}"/>
              </c:ext>
            </c:extLst>
          </c:dPt>
          <c:dPt>
            <c:idx val="6"/>
            <c:bubble3D val="0"/>
            <c:spPr>
              <a:solidFill>
                <a:schemeClr val="accent6">
                  <a:shade val="4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4FFD-4EAE-8EFE-86DB0BAC061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330" b="1" i="0" u="none" strike="noStrike" kern="1200" baseline="0">
                    <a:solidFill>
                      <a:schemeClr val="lt1"/>
                    </a:solidFill>
                    <a:latin typeface="Verdana" panose="020B0604030504040204" pitchFamily="34" charset="0"/>
                    <a:ea typeface="Verdana" panose="020B0604030504040204" pitchFamily="34" charset="0"/>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Hoja1!$A$2:$A$8</c:f>
              <c:strCache>
                <c:ptCount val="7"/>
                <c:pt idx="0">
                  <c:v>Contratos de Prestación de Servicios </c:v>
                </c:pt>
                <c:pt idx="1">
                  <c:v>Contratos de imnterventoria:</c:v>
                </c:pt>
                <c:pt idx="2">
                  <c:v>Contratos de Suministro</c:v>
                </c:pt>
                <c:pt idx="3">
                  <c:v>Contratos de Compraventa</c:v>
                </c:pt>
                <c:pt idx="4">
                  <c:v>Contratos de Alquiler</c:v>
                </c:pt>
                <c:pt idx="5">
                  <c:v>Contratos de Obra</c:v>
                </c:pt>
                <c:pt idx="6">
                  <c:v>TOTAL CONTRATOS: 35</c:v>
                </c:pt>
              </c:strCache>
            </c:strRef>
          </c:cat>
          <c:val>
            <c:numRef>
              <c:f>Hoja1!$B$2:$B$8</c:f>
              <c:numCache>
                <c:formatCode>General</c:formatCode>
                <c:ptCount val="7"/>
                <c:pt idx="0">
                  <c:v>26</c:v>
                </c:pt>
                <c:pt idx="1">
                  <c:v>3</c:v>
                </c:pt>
                <c:pt idx="2">
                  <c:v>1</c:v>
                </c:pt>
                <c:pt idx="3">
                  <c:v>0</c:v>
                </c:pt>
                <c:pt idx="4">
                  <c:v>0</c:v>
                </c:pt>
                <c:pt idx="5">
                  <c:v>5</c:v>
                </c:pt>
              </c:numCache>
            </c:numRef>
          </c:val>
          <c:extLst>
            <c:ext xmlns:c16="http://schemas.microsoft.com/office/drawing/2014/chart" uri="{C3380CC4-5D6E-409C-BE32-E72D297353CC}">
              <c16:uniqueId val="{0000000E-4FFD-4EAE-8EFE-86DB0BAC061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mn-cs"/>
              </a:defRPr>
            </a:pPr>
            <a:r>
              <a:rPr lang="en-US"/>
              <a:t>CONTRATOS A TÉRMINO FIJO</a:t>
            </a:r>
          </a:p>
        </c:rich>
      </c:tx>
      <c:overlay val="0"/>
      <c:spPr>
        <a:noFill/>
        <a:ln>
          <a:noFill/>
        </a:ln>
        <a:effectLst>
          <a:outerShdw blurRad="50800" dist="38100" dir="5400000" algn="t" rotWithShape="0">
            <a:prstClr val="black">
              <a:alpha val="40000"/>
            </a:prstClr>
          </a:outerShdw>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mn-cs"/>
            </a:defRPr>
          </a:pPr>
          <a:endParaRPr lang="es-CO"/>
        </a:p>
      </c:txPr>
    </c:title>
    <c:autoTitleDeleted val="0"/>
    <c:plotArea>
      <c:layout/>
      <c:pieChart>
        <c:varyColors val="1"/>
        <c:ser>
          <c:idx val="0"/>
          <c:order val="0"/>
          <c:tx>
            <c:strRef>
              <c:f>Hoja1!$B$1</c:f>
              <c:strCache>
                <c:ptCount val="1"/>
                <c:pt idx="0">
                  <c:v>Ventas</c:v>
                </c:pt>
              </c:strCache>
            </c:strRef>
          </c:tx>
          <c:spPr>
            <a:effectLst>
              <a:outerShdw blurRad="63500" sx="102000" sy="102000" algn="ctr" rotWithShape="0">
                <a:prstClr val="black">
                  <a:alpha val="40000"/>
                </a:prstClr>
              </a:outerShdw>
            </a:effectLst>
          </c:spPr>
          <c:dPt>
            <c:idx val="0"/>
            <c:bubble3D val="0"/>
            <c:spPr>
              <a:solidFill>
                <a:schemeClr val="accent3">
                  <a:tint val="58000"/>
                </a:schemeClr>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7F2F-4BD8-9F35-563BC2EA288F}"/>
              </c:ext>
            </c:extLst>
          </c:dPt>
          <c:dPt>
            <c:idx val="1"/>
            <c:bubble3D val="0"/>
            <c:spPr>
              <a:solidFill>
                <a:schemeClr val="accent3">
                  <a:tint val="86000"/>
                </a:schemeClr>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7F2F-4BD8-9F35-563BC2EA288F}"/>
              </c:ext>
            </c:extLst>
          </c:dPt>
          <c:dPt>
            <c:idx val="2"/>
            <c:bubble3D val="0"/>
            <c:spPr>
              <a:solidFill>
                <a:schemeClr val="accent3">
                  <a:shade val="86000"/>
                </a:schemeClr>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7F2F-4BD8-9F35-563BC2EA288F}"/>
              </c:ext>
            </c:extLst>
          </c:dPt>
          <c:dPt>
            <c:idx val="3"/>
            <c:bubble3D val="0"/>
            <c:spPr>
              <a:solidFill>
                <a:schemeClr val="accent3">
                  <a:shade val="58000"/>
                </a:schemeClr>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7F2F-4BD8-9F35-563BC2EA288F}"/>
              </c:ext>
            </c:extLst>
          </c:dPt>
          <c:dLbls>
            <c:dLbl>
              <c:idx val="0"/>
              <c:tx>
                <c:rich>
                  <a:bodyPr/>
                  <a:lstStyle/>
                  <a:p>
                    <a:fld id="{C2AEC240-8124-4361-AEDE-9924D3E9CDAC}" type="VALUE">
                      <a:rPr lang="en-US" smtClean="0"/>
                      <a:pPr/>
                      <a:t>[VALOR]</a:t>
                    </a:fld>
                    <a:endParaRPr lang="es-CO"/>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F2F-4BD8-9F35-563BC2EA288F}"/>
                </c:ext>
              </c:extLst>
            </c:dLbl>
            <c:dLbl>
              <c:idx val="1"/>
              <c:tx>
                <c:rich>
                  <a:bodyPr/>
                  <a:lstStyle/>
                  <a:p>
                    <a:fld id="{D436B0B6-01B5-435D-8B1F-10C365987EAE}" type="VALUE">
                      <a:rPr lang="en-US" smtClean="0"/>
                      <a:pPr/>
                      <a:t>[VALOR]</a:t>
                    </a:fld>
                    <a:endParaRPr lang="es-CO"/>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F2F-4BD8-9F35-563BC2EA288F}"/>
                </c:ext>
              </c:extLst>
            </c:dLbl>
            <c:dLbl>
              <c:idx val="2"/>
              <c:tx>
                <c:rich>
                  <a:bodyPr/>
                  <a:lstStyle/>
                  <a:p>
                    <a:fld id="{BD4F7FB2-2755-402C-83FA-A494A1362583}" type="VALUE">
                      <a:rPr lang="en-US" smtClean="0"/>
                      <a:pPr/>
                      <a:t>[VALOR]</a:t>
                    </a:fld>
                    <a:endParaRPr lang="es-CO"/>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F2F-4BD8-9F35-563BC2EA288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330" b="1" i="0" u="none" strike="noStrike" kern="1200" baseline="0">
                    <a:solidFill>
                      <a:schemeClr val="lt1"/>
                    </a:solidFill>
                    <a:latin typeface="Verdana" panose="020B0604030504040204" pitchFamily="34" charset="0"/>
                    <a:ea typeface="Verdana" panose="020B0604030504040204" pitchFamily="34" charset="0"/>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3"/>
                <c:pt idx="0">
                  <c:v>TIERRASUA</c:v>
                </c:pt>
                <c:pt idx="1">
                  <c:v>GESTIÓN DEL RIESGO</c:v>
                </c:pt>
                <c:pt idx="2">
                  <c:v>INDEPORTES</c:v>
                </c:pt>
              </c:strCache>
            </c:strRef>
          </c:cat>
          <c:val>
            <c:numRef>
              <c:f>Hoja1!$B$2:$B$5</c:f>
              <c:numCache>
                <c:formatCode>General</c:formatCode>
                <c:ptCount val="4"/>
                <c:pt idx="0">
                  <c:v>11</c:v>
                </c:pt>
                <c:pt idx="1">
                  <c:v>40</c:v>
                </c:pt>
                <c:pt idx="2">
                  <c:v>1</c:v>
                </c:pt>
              </c:numCache>
            </c:numRef>
          </c:val>
          <c:extLst>
            <c:ext xmlns:c16="http://schemas.microsoft.com/office/drawing/2014/chart" uri="{C3380CC4-5D6E-409C-BE32-E72D297353CC}">
              <c16:uniqueId val="{00000008-7F2F-4BD8-9F35-563BC2EA288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overlay val="0"/>
      <c:spPr>
        <a:solidFill>
          <a:schemeClr val="lt1">
            <a:lumMod val="95000"/>
            <a:alpha val="39000"/>
          </a:schemeClr>
        </a:solidFill>
        <a:ln>
          <a:noFill/>
        </a:ln>
        <a:effectLst>
          <a:outerShdw blurRad="50800" dist="38100" dir="5400000" algn="t" rotWithShape="0">
            <a:prstClr val="black">
              <a:alpha val="40000"/>
            </a:prstClr>
          </a:outerShdw>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Hoja1!$D$2</c:f>
              <c:strCache>
                <c:ptCount val="1"/>
                <c:pt idx="0">
                  <c:v>VALOR </c:v>
                </c:pt>
              </c:strCache>
            </c:strRef>
          </c:tx>
          <c:dPt>
            <c:idx val="0"/>
            <c:bubble3D val="0"/>
            <c:spPr>
              <a:solidFill>
                <a:srgbClr val="637CEF"/>
              </a:solidFill>
              <a:ln w="19050">
                <a:solidFill>
                  <a:schemeClr val="lt1"/>
                </a:solidFill>
              </a:ln>
              <a:effectLst/>
            </c:spPr>
            <c:extLst>
              <c:ext xmlns:c16="http://schemas.microsoft.com/office/drawing/2014/chart" uri="{C3380CC4-5D6E-409C-BE32-E72D297353CC}">
                <c16:uniqueId val="{00000001-F325-49A3-8A3E-3C7FE65B54EB}"/>
              </c:ext>
            </c:extLst>
          </c:dPt>
          <c:dPt>
            <c:idx val="1"/>
            <c:bubble3D val="0"/>
            <c:spPr>
              <a:solidFill>
                <a:srgbClr val="E3008C"/>
              </a:solidFill>
              <a:ln w="19050">
                <a:solidFill>
                  <a:schemeClr val="lt1"/>
                </a:solidFill>
              </a:ln>
              <a:effectLst/>
            </c:spPr>
            <c:extLst>
              <c:ext xmlns:c16="http://schemas.microsoft.com/office/drawing/2014/chart" uri="{C3380CC4-5D6E-409C-BE32-E72D297353CC}">
                <c16:uniqueId val="{00000003-F325-49A3-8A3E-3C7FE65B54EB}"/>
              </c:ext>
            </c:extLst>
          </c:dPt>
          <c:dPt>
            <c:idx val="2"/>
            <c:bubble3D val="0"/>
            <c:spPr>
              <a:solidFill>
                <a:srgbClr val="2AA0A4"/>
              </a:solidFill>
              <a:ln w="19050">
                <a:solidFill>
                  <a:schemeClr val="lt1"/>
                </a:solidFill>
              </a:ln>
              <a:effectLst/>
            </c:spPr>
            <c:extLst>
              <c:ext xmlns:c16="http://schemas.microsoft.com/office/drawing/2014/chart" uri="{C3380CC4-5D6E-409C-BE32-E72D297353CC}">
                <c16:uniqueId val="{00000005-F325-49A3-8A3E-3C7FE65B54EB}"/>
              </c:ext>
            </c:extLst>
          </c:dPt>
          <c:dPt>
            <c:idx val="3"/>
            <c:bubble3D val="0"/>
            <c:spPr>
              <a:solidFill>
                <a:srgbClr val="9373C0"/>
              </a:solidFill>
              <a:ln w="19050">
                <a:solidFill>
                  <a:schemeClr val="lt1"/>
                </a:solidFill>
              </a:ln>
              <a:effectLst/>
            </c:spPr>
            <c:extLst>
              <c:ext xmlns:c16="http://schemas.microsoft.com/office/drawing/2014/chart" uri="{C3380CC4-5D6E-409C-BE32-E72D297353CC}">
                <c16:uniqueId val="{00000007-F325-49A3-8A3E-3C7FE65B54EB}"/>
              </c:ext>
            </c:extLst>
          </c:dPt>
          <c:dPt>
            <c:idx val="4"/>
            <c:bubble3D val="0"/>
            <c:spPr>
              <a:solidFill>
                <a:srgbClr val="13A10E"/>
              </a:solidFill>
              <a:ln w="19050">
                <a:solidFill>
                  <a:schemeClr val="lt1"/>
                </a:solidFill>
              </a:ln>
              <a:effectLst/>
            </c:spPr>
            <c:extLst>
              <c:ext xmlns:c16="http://schemas.microsoft.com/office/drawing/2014/chart" uri="{C3380CC4-5D6E-409C-BE32-E72D297353CC}">
                <c16:uniqueId val="{00000009-F325-49A3-8A3E-3C7FE65B54EB}"/>
              </c:ext>
            </c:extLst>
          </c:dPt>
          <c:dPt>
            <c:idx val="5"/>
            <c:bubble3D val="0"/>
            <c:spPr>
              <a:solidFill>
                <a:srgbClr val="3A96DD"/>
              </a:solidFill>
              <a:ln w="19050">
                <a:solidFill>
                  <a:schemeClr val="lt1"/>
                </a:solidFill>
              </a:ln>
              <a:effectLst/>
            </c:spPr>
            <c:extLst>
              <c:ext xmlns:c16="http://schemas.microsoft.com/office/drawing/2014/chart" uri="{C3380CC4-5D6E-409C-BE32-E72D297353CC}">
                <c16:uniqueId val="{0000000B-F325-49A3-8A3E-3C7FE65B54EB}"/>
              </c:ext>
            </c:extLst>
          </c:dPt>
          <c:dPt>
            <c:idx val="6"/>
            <c:bubble3D val="0"/>
            <c:spPr>
              <a:solidFill>
                <a:srgbClr val="CA5010"/>
              </a:solidFill>
              <a:ln w="19050">
                <a:solidFill>
                  <a:schemeClr val="lt1"/>
                </a:solidFill>
              </a:ln>
              <a:effectLst/>
            </c:spPr>
            <c:extLst>
              <c:ext xmlns:c16="http://schemas.microsoft.com/office/drawing/2014/chart" uri="{C3380CC4-5D6E-409C-BE32-E72D297353CC}">
                <c16:uniqueId val="{0000000D-F325-49A3-8A3E-3C7FE65B54EB}"/>
              </c:ext>
            </c:extLst>
          </c:dPt>
          <c:dPt>
            <c:idx val="7"/>
            <c:bubble3D val="0"/>
            <c:spPr>
              <a:solidFill>
                <a:srgbClr val="57811B"/>
              </a:solidFill>
              <a:ln w="19050">
                <a:solidFill>
                  <a:schemeClr val="lt1"/>
                </a:solidFill>
              </a:ln>
              <a:effectLst/>
            </c:spPr>
            <c:extLst>
              <c:ext xmlns:c16="http://schemas.microsoft.com/office/drawing/2014/chart" uri="{C3380CC4-5D6E-409C-BE32-E72D297353CC}">
                <c16:uniqueId val="{0000000F-F325-49A3-8A3E-3C7FE65B54EB}"/>
              </c:ext>
            </c:extLst>
          </c:dPt>
          <c:dPt>
            <c:idx val="8"/>
            <c:bubble3D val="0"/>
            <c:spPr>
              <a:solidFill>
                <a:srgbClr val="B146C2"/>
              </a:solidFill>
              <a:ln w="19050">
                <a:solidFill>
                  <a:schemeClr val="lt1"/>
                </a:solidFill>
              </a:ln>
              <a:effectLst/>
            </c:spPr>
            <c:extLst>
              <c:ext xmlns:c16="http://schemas.microsoft.com/office/drawing/2014/chart" uri="{C3380CC4-5D6E-409C-BE32-E72D297353CC}">
                <c16:uniqueId val="{00000011-F325-49A3-8A3E-3C7FE65B54EB}"/>
              </c:ext>
            </c:extLst>
          </c:dPt>
          <c:dPt>
            <c:idx val="9"/>
            <c:bubble3D val="0"/>
            <c:spPr>
              <a:solidFill>
                <a:srgbClr val="AE8C00"/>
              </a:solidFill>
              <a:ln w="19050">
                <a:solidFill>
                  <a:schemeClr val="lt1"/>
                </a:solidFill>
              </a:ln>
              <a:effectLst/>
            </c:spPr>
            <c:extLst>
              <c:ext xmlns:c16="http://schemas.microsoft.com/office/drawing/2014/chart" uri="{C3380CC4-5D6E-409C-BE32-E72D297353CC}">
                <c16:uniqueId val="{00000013-F325-49A3-8A3E-3C7FE65B54EB}"/>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Hoja1!$B$3:$B$12</c:f>
              <c:strCache>
                <c:ptCount val="10"/>
                <c:pt idx="0">
                  <c:v>PEAJES</c:v>
                </c:pt>
                <c:pt idx="1">
                  <c:v>SEGUIMIENTO DE GPS</c:v>
                </c:pt>
                <c:pt idx="2">
                  <c:v>AREA MANTENIMIENTO</c:v>
                </c:pt>
                <c:pt idx="3">
                  <c:v>ALQ. MAQUINARIA 1708</c:v>
                </c:pt>
                <c:pt idx="4">
                  <c:v>ALQ. MAQUINARIA 0657</c:v>
                </c:pt>
                <c:pt idx="5">
                  <c:v>COMBUSTIBLE </c:v>
                </c:pt>
                <c:pt idx="6">
                  <c:v>ADMINISTRATIVOS </c:v>
                </c:pt>
                <c:pt idx="7">
                  <c:v>REPUESTOS</c:v>
                </c:pt>
                <c:pt idx="8">
                  <c:v>OPERARIOS G. RIESGO </c:v>
                </c:pt>
                <c:pt idx="9">
                  <c:v>OPERARIOS TIERRASUA</c:v>
                </c:pt>
              </c:strCache>
            </c:strRef>
          </c:cat>
          <c:val>
            <c:numRef>
              <c:f>Hoja1!$D$3:$D$12</c:f>
              <c:numCache>
                <c:formatCode>_-[$$-409]* #,##0.00_ ;_-[$$-409]* \-#,##0.00\ ;_-[$$-409]* "-"??_ ;_-@_ </c:formatCode>
                <c:ptCount val="10"/>
                <c:pt idx="0">
                  <c:v>9343100</c:v>
                </c:pt>
                <c:pt idx="1">
                  <c:v>15658067</c:v>
                </c:pt>
                <c:pt idx="2">
                  <c:v>63870000</c:v>
                </c:pt>
                <c:pt idx="3">
                  <c:v>109112150</c:v>
                </c:pt>
                <c:pt idx="4">
                  <c:v>165837000</c:v>
                </c:pt>
                <c:pt idx="5">
                  <c:v>180557382.38</c:v>
                </c:pt>
                <c:pt idx="6">
                  <c:v>202156800</c:v>
                </c:pt>
                <c:pt idx="7">
                  <c:v>224867000</c:v>
                </c:pt>
                <c:pt idx="8">
                  <c:v>353974681</c:v>
                </c:pt>
                <c:pt idx="9">
                  <c:v>635871779</c:v>
                </c:pt>
              </c:numCache>
            </c:numRef>
          </c:val>
          <c:extLst>
            <c:ext xmlns:c16="http://schemas.microsoft.com/office/drawing/2014/chart" uri="{C3380CC4-5D6E-409C-BE32-E72D297353CC}">
              <c16:uniqueId val="{00000014-F325-49A3-8A3E-3C7FE65B54E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65168362720006068"/>
          <c:y val="8.1004684739118427E-2"/>
          <c:w val="0.21647962584303934"/>
          <c:h val="0.758620427765678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US"/>
              <a:t>MAQUINARIA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autoTitleDeleted val="0"/>
    <c:plotArea>
      <c:layout/>
      <c:pieChart>
        <c:varyColors val="1"/>
        <c:ser>
          <c:idx val="0"/>
          <c:order val="0"/>
          <c:spPr>
            <a:ln w="6350"/>
          </c:spPr>
          <c:dPt>
            <c:idx val="0"/>
            <c:bubble3D val="0"/>
            <c:spPr>
              <a:solidFill>
                <a:srgbClr val="8ED973"/>
              </a:solidFill>
              <a:ln w="6350">
                <a:solidFill>
                  <a:srgbClr val="000000"/>
                </a:solidFill>
                <a:prstDash val="solid"/>
              </a:ln>
              <a:effectLst/>
            </c:spPr>
            <c:extLst>
              <c:ext xmlns:c16="http://schemas.microsoft.com/office/drawing/2014/chart" uri="{C3380CC4-5D6E-409C-BE32-E72D297353CC}">
                <c16:uniqueId val="{00000001-AA7A-489F-83E2-E6E8C596C673}"/>
              </c:ext>
            </c:extLst>
          </c:dPt>
          <c:dPt>
            <c:idx val="1"/>
            <c:bubble3D val="0"/>
            <c:spPr>
              <a:solidFill>
                <a:srgbClr val="B5E6A2"/>
              </a:solidFill>
              <a:ln w="6350">
                <a:solidFill>
                  <a:srgbClr val="000000"/>
                </a:solidFill>
                <a:prstDash val="solid"/>
              </a:ln>
              <a:effectLst/>
            </c:spPr>
            <c:extLst>
              <c:ext xmlns:c16="http://schemas.microsoft.com/office/drawing/2014/chart" uri="{C3380CC4-5D6E-409C-BE32-E72D297353CC}">
                <c16:uniqueId val="{00000003-AA7A-489F-83E2-E6E8C596C673}"/>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Hoja1!$B$39:$B$40</c:f>
              <c:strCache>
                <c:ptCount val="2"/>
                <c:pt idx="0">
                  <c:v>OPERATIVA</c:v>
                </c:pt>
                <c:pt idx="1">
                  <c:v>NO OPERATIVA </c:v>
                </c:pt>
              </c:strCache>
            </c:strRef>
          </c:cat>
          <c:val>
            <c:numRef>
              <c:f>Hoja1!$C$39:$C$40</c:f>
              <c:numCache>
                <c:formatCode>General</c:formatCode>
                <c:ptCount val="2"/>
                <c:pt idx="0">
                  <c:v>51</c:v>
                </c:pt>
                <c:pt idx="1">
                  <c:v>32</c:v>
                </c:pt>
              </c:numCache>
            </c:numRef>
          </c:val>
          <c:extLst>
            <c:ext xmlns:c16="http://schemas.microsoft.com/office/drawing/2014/chart" uri="{C3380CC4-5D6E-409C-BE32-E72D297353CC}">
              <c16:uniqueId val="{00000004-AA7A-489F-83E2-E6E8C596C67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autoTitleDeleted val="0"/>
    <c:plotArea>
      <c:layout/>
      <c:barChart>
        <c:barDir val="col"/>
        <c:grouping val="clustered"/>
        <c:varyColors val="0"/>
        <c:ser>
          <c:idx val="0"/>
          <c:order val="0"/>
          <c:tx>
            <c:strRef>
              <c:f>Hoja1!$D$46</c:f>
            </c:strRef>
          </c:tx>
          <c:spPr>
            <a:solidFill>
              <a:srgbClr val="637CE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Hoja1!$C$47:$C$51</c:f>
              <c:strCache>
                <c:ptCount val="5"/>
                <c:pt idx="0">
                  <c:v>RT</c:v>
                </c:pt>
                <c:pt idx="1">
                  <c:v>EX</c:v>
                </c:pt>
                <c:pt idx="2">
                  <c:v>VR</c:v>
                </c:pt>
                <c:pt idx="3">
                  <c:v>MT</c:v>
                </c:pt>
                <c:pt idx="4">
                  <c:v>VQ</c:v>
                </c:pt>
              </c:strCache>
            </c:strRef>
          </c:cat>
          <c:val>
            <c:numRef>
              <c:f>Hoja1!$D$47:$D$51</c:f>
            </c:numRef>
          </c:val>
          <c:extLst>
            <c:ext xmlns:c16="http://schemas.microsoft.com/office/drawing/2014/chart" uri="{C3380CC4-5D6E-409C-BE32-E72D297353CC}">
              <c16:uniqueId val="{00000000-D954-4625-80C4-18BF0B9DAD68}"/>
            </c:ext>
          </c:extLst>
        </c:ser>
        <c:ser>
          <c:idx val="1"/>
          <c:order val="1"/>
          <c:tx>
            <c:strRef>
              <c:f>Hoja1!$E$46</c:f>
            </c:strRef>
          </c:tx>
          <c:spPr>
            <a:solidFill>
              <a:srgbClr val="E3008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Hoja1!$C$47:$C$51</c:f>
              <c:strCache>
                <c:ptCount val="5"/>
                <c:pt idx="0">
                  <c:v>RT</c:v>
                </c:pt>
                <c:pt idx="1">
                  <c:v>EX</c:v>
                </c:pt>
                <c:pt idx="2">
                  <c:v>VR</c:v>
                </c:pt>
                <c:pt idx="3">
                  <c:v>MT</c:v>
                </c:pt>
                <c:pt idx="4">
                  <c:v>VQ</c:v>
                </c:pt>
              </c:strCache>
            </c:strRef>
          </c:cat>
          <c:val>
            <c:numRef>
              <c:f>Hoja1!$E$47:$E$51</c:f>
            </c:numRef>
          </c:val>
          <c:extLst>
            <c:ext xmlns:c16="http://schemas.microsoft.com/office/drawing/2014/chart" uri="{C3380CC4-5D6E-409C-BE32-E72D297353CC}">
              <c16:uniqueId val="{00000001-D954-4625-80C4-18BF0B9DAD68}"/>
            </c:ext>
          </c:extLst>
        </c:ser>
        <c:ser>
          <c:idx val="2"/>
          <c:order val="2"/>
          <c:tx>
            <c:strRef>
              <c:f>Hoja1!$F$46</c:f>
              <c:strCache>
                <c:ptCount val="1"/>
                <c:pt idx="0">
                  <c:v>CONSUMO (gl)</c:v>
                </c:pt>
              </c:strCache>
            </c:strRef>
          </c:tx>
          <c:spPr>
            <a:solidFill>
              <a:srgbClr val="8ED97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Hoja1!$C$47:$C$51</c:f>
              <c:strCache>
                <c:ptCount val="5"/>
                <c:pt idx="0">
                  <c:v>RT</c:v>
                </c:pt>
                <c:pt idx="1">
                  <c:v>EX</c:v>
                </c:pt>
                <c:pt idx="2">
                  <c:v>VR</c:v>
                </c:pt>
                <c:pt idx="3">
                  <c:v>MT</c:v>
                </c:pt>
                <c:pt idx="4">
                  <c:v>VQ</c:v>
                </c:pt>
              </c:strCache>
            </c:strRef>
          </c:cat>
          <c:val>
            <c:numRef>
              <c:f>Hoja1!$F$47:$F$51</c:f>
              <c:numCache>
                <c:formatCode>General</c:formatCode>
                <c:ptCount val="5"/>
                <c:pt idx="0">
                  <c:v>4591.1099999999997</c:v>
                </c:pt>
                <c:pt idx="1">
                  <c:v>1385.04</c:v>
                </c:pt>
                <c:pt idx="2">
                  <c:v>2100.73</c:v>
                </c:pt>
                <c:pt idx="3">
                  <c:v>5278.77</c:v>
                </c:pt>
                <c:pt idx="4">
                  <c:v>22653.52</c:v>
                </c:pt>
              </c:numCache>
            </c:numRef>
          </c:val>
          <c:extLst>
            <c:ext xmlns:c16="http://schemas.microsoft.com/office/drawing/2014/chart" uri="{C3380CC4-5D6E-409C-BE32-E72D297353CC}">
              <c16:uniqueId val="{00000002-D954-4625-80C4-18BF0B9DAD68}"/>
            </c:ext>
          </c:extLst>
        </c:ser>
        <c:dLbls>
          <c:dLblPos val="outEnd"/>
          <c:showLegendKey val="0"/>
          <c:showVal val="1"/>
          <c:showCatName val="0"/>
          <c:showSerName val="0"/>
          <c:showPercent val="0"/>
          <c:showBubbleSize val="0"/>
        </c:dLbls>
        <c:gapWidth val="219"/>
        <c:overlap val="-27"/>
        <c:axId val="835428871"/>
        <c:axId val="835430919"/>
      </c:barChart>
      <c:catAx>
        <c:axId val="8354288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US"/>
                  <a:t>Maquinaria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35430919"/>
        <c:crosses val="autoZero"/>
        <c:auto val="1"/>
        <c:lblAlgn val="ctr"/>
        <c:lblOffset val="100"/>
        <c:noMultiLvlLbl val="0"/>
      </c:catAx>
      <c:valAx>
        <c:axId val="835430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US"/>
                  <a:t>Galones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35428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colors3.xml><?xml version="1.0" encoding="utf-8"?>
<cs:colorStyle xmlns:cs="http://schemas.microsoft.com/office/drawing/2012/chartStyle" xmlns:a="http://schemas.openxmlformats.org/drawingml/2006/main" meth="cycle" id="10000">
  <a:srgbClr val="637CEF"/>
  <a:srgbClr val="E3008C"/>
  <a:srgbClr val="2AA0A4"/>
  <a:srgbClr val="9373C0"/>
  <a:srgbClr val="13A10E"/>
  <a:srgbClr val="3A96DD"/>
  <a:srgbClr val="CA5010"/>
  <a:srgbClr val="57811B"/>
  <a:srgbClr val="B146C2"/>
  <a:srgbClr val="AE8C00"/>
  <a:srgbClr val="AE8C00"/>
  <a:srgbClr val="637CEF"/>
  <a:srgbClr val="EE5FB7"/>
  <a:srgbClr val="008B94"/>
  <a:srgbClr val="D77440"/>
  <a:srgbClr val="BA58C9"/>
  <a:srgbClr val="3A96DD"/>
  <a:srgbClr val="E3008C"/>
  <a:srgbClr val="C36BD1"/>
  <a:srgbClr val="D06228"/>
  <a:srgbClr val="57811B"/>
</cs:colorStyle>
</file>

<file path=ppt/charts/colors4.xml><?xml version="1.0" encoding="utf-8"?>
<cs:colorStyle xmlns:cs="http://schemas.microsoft.com/office/drawing/2012/chartStyle" xmlns:a="http://schemas.openxmlformats.org/drawingml/2006/main" meth="cycle" id="10000">
  <a:srgbClr val="637CEF"/>
  <a:srgbClr val="E3008C"/>
  <a:srgbClr val="2AA0A4"/>
  <a:srgbClr val="9373C0"/>
  <a:srgbClr val="13A10E"/>
  <a:srgbClr val="3A96DD"/>
  <a:srgbClr val="CA5010"/>
  <a:srgbClr val="57811B"/>
  <a:srgbClr val="B146C2"/>
  <a:srgbClr val="AE8C00"/>
  <a:srgbClr val="AE8C00"/>
  <a:srgbClr val="637CEF"/>
  <a:srgbClr val="EE5FB7"/>
  <a:srgbClr val="008B94"/>
  <a:srgbClr val="D77440"/>
  <a:srgbClr val="BA58C9"/>
  <a:srgbClr val="3A96DD"/>
  <a:srgbClr val="E3008C"/>
  <a:srgbClr val="C36BD1"/>
  <a:srgbClr val="D06228"/>
  <a:srgbClr val="57811B"/>
</cs:colorStyle>
</file>

<file path=ppt/charts/colors5.xml><?xml version="1.0" encoding="utf-8"?>
<cs:colorStyle xmlns:cs="http://schemas.microsoft.com/office/drawing/2012/chartStyle" xmlns:a="http://schemas.openxmlformats.org/drawingml/2006/main" meth="cycle" id="10000">
  <a:srgbClr val="637CEF"/>
  <a:srgbClr val="E3008C"/>
  <a:srgbClr val="2AA0A4"/>
  <a:srgbClr val="9373C0"/>
  <a:srgbClr val="13A10E"/>
  <a:srgbClr val="3A96DD"/>
  <a:srgbClr val="CA5010"/>
  <a:srgbClr val="57811B"/>
  <a:srgbClr val="B146C2"/>
  <a:srgbClr val="AE8C00"/>
  <a:srgbClr val="AE8C00"/>
  <a:srgbClr val="637CEF"/>
  <a:srgbClr val="EE5FB7"/>
  <a:srgbClr val="008B94"/>
  <a:srgbClr val="D77440"/>
  <a:srgbClr val="BA58C9"/>
  <a:srgbClr val="3A96DD"/>
  <a:srgbClr val="E3008C"/>
  <a:srgbClr val="C36BD1"/>
  <a:srgbClr val="D06228"/>
  <a:srgbClr val="57811B"/>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63CEA-7FFE-4386-A9CC-0599F604A885}" type="doc">
      <dgm:prSet loTypeId="urn:microsoft.com/office/officeart/2005/8/layout/hList1" loCatId="list" qsTypeId="urn:microsoft.com/office/officeart/2005/8/quickstyle/simple1" qsCatId="simple" csTypeId="urn:microsoft.com/office/officeart/2005/8/colors/accent3_3" csCatId="accent3" phldr="1"/>
      <dgm:spPr/>
      <dgm:t>
        <a:bodyPr/>
        <a:lstStyle/>
        <a:p>
          <a:endParaRPr lang="es-CO"/>
        </a:p>
      </dgm:t>
    </dgm:pt>
    <dgm:pt modelId="{28573210-4AED-42AB-8626-93FC6059890B}">
      <dgm:prSet phldrT="[Texto]"/>
      <dgm:spPr/>
      <dgm:t>
        <a:bodyPr/>
        <a:lstStyle/>
        <a:p>
          <a:r>
            <a:rPr lang="es-CO" b="1" dirty="0">
              <a:latin typeface="Verdana" panose="020B0604030504040204" pitchFamily="34" charset="0"/>
              <a:ea typeface="Verdana" panose="020B0604030504040204" pitchFamily="34" charset="0"/>
            </a:rPr>
            <a:t>Naturaleza Jurídica</a:t>
          </a:r>
        </a:p>
      </dgm:t>
    </dgm:pt>
    <dgm:pt modelId="{A979A257-67CC-455B-A781-C6D2675D5054}" type="parTrans" cxnId="{06CD4C7F-D7D0-4AE9-8151-29A21195F113}">
      <dgm:prSet/>
      <dgm:spPr/>
      <dgm:t>
        <a:bodyPr/>
        <a:lstStyle/>
        <a:p>
          <a:endParaRPr lang="es-CO">
            <a:latin typeface="Verdana" panose="020B0604030504040204" pitchFamily="34" charset="0"/>
            <a:ea typeface="Verdana" panose="020B0604030504040204" pitchFamily="34" charset="0"/>
          </a:endParaRPr>
        </a:p>
      </dgm:t>
    </dgm:pt>
    <dgm:pt modelId="{DF069358-BDC9-4492-A376-09CCEF6A85B4}" type="sibTrans" cxnId="{06CD4C7F-D7D0-4AE9-8151-29A21195F113}">
      <dgm:prSet/>
      <dgm:spPr/>
      <dgm:t>
        <a:bodyPr/>
        <a:lstStyle/>
        <a:p>
          <a:endParaRPr lang="es-CO">
            <a:latin typeface="Verdana" panose="020B0604030504040204" pitchFamily="34" charset="0"/>
            <a:ea typeface="Verdana" panose="020B0604030504040204" pitchFamily="34" charset="0"/>
          </a:endParaRPr>
        </a:p>
      </dgm:t>
    </dgm:pt>
    <dgm:pt modelId="{1B4937DF-24B9-4AE7-92EE-5B4BDBFD819F}">
      <dgm:prSet phldrT="[Texto]"/>
      <dgm:spPr/>
      <dgm:t>
        <a:bodyPr/>
        <a:lstStyle/>
        <a:p>
          <a:pPr>
            <a:buFont typeface="Arial" panose="020B0604020202020204" pitchFamily="34" charset="0"/>
            <a:buChar char="•"/>
          </a:pPr>
          <a:r>
            <a:rPr lang="es-CO" b="0" dirty="0">
              <a:latin typeface="Verdana" panose="020B0604030504040204" pitchFamily="34" charset="0"/>
              <a:ea typeface="Verdana" panose="020B0604030504040204" pitchFamily="34" charset="0"/>
            </a:rPr>
            <a:t>Instrumentos de cooperación entre entidades públicas.</a:t>
          </a:r>
        </a:p>
      </dgm:t>
    </dgm:pt>
    <dgm:pt modelId="{00137F56-D594-4FF4-8C27-6E4D7396EFD7}" type="parTrans" cxnId="{0E8D766E-8793-4D23-943D-71CF51AE400B}">
      <dgm:prSet/>
      <dgm:spPr/>
      <dgm:t>
        <a:bodyPr/>
        <a:lstStyle/>
        <a:p>
          <a:endParaRPr lang="es-CO">
            <a:latin typeface="Verdana" panose="020B0604030504040204" pitchFamily="34" charset="0"/>
            <a:ea typeface="Verdana" panose="020B0604030504040204" pitchFamily="34" charset="0"/>
          </a:endParaRPr>
        </a:p>
      </dgm:t>
    </dgm:pt>
    <dgm:pt modelId="{CAE17799-346E-4D56-AA31-9B308E4F8E6E}" type="sibTrans" cxnId="{0E8D766E-8793-4D23-943D-71CF51AE400B}">
      <dgm:prSet/>
      <dgm:spPr/>
      <dgm:t>
        <a:bodyPr/>
        <a:lstStyle/>
        <a:p>
          <a:endParaRPr lang="es-CO">
            <a:latin typeface="Verdana" panose="020B0604030504040204" pitchFamily="34" charset="0"/>
            <a:ea typeface="Verdana" panose="020B0604030504040204" pitchFamily="34" charset="0"/>
          </a:endParaRPr>
        </a:p>
      </dgm:t>
    </dgm:pt>
    <dgm:pt modelId="{98E20EC9-34E2-4C32-89A2-7D3CEDED539E}">
      <dgm:prSet phldrT="[Texto]"/>
      <dgm:spPr/>
      <dgm:t>
        <a:bodyPr/>
        <a:lstStyle/>
        <a:p>
          <a:r>
            <a:rPr lang="es-CO" b="1" dirty="0">
              <a:latin typeface="Verdana" panose="020B0604030504040204" pitchFamily="34" charset="0"/>
              <a:ea typeface="Verdana" panose="020B0604030504040204" pitchFamily="34" charset="0"/>
            </a:rPr>
            <a:t>Finalidad Principal</a:t>
          </a:r>
        </a:p>
      </dgm:t>
    </dgm:pt>
    <dgm:pt modelId="{A5AA35C2-5A18-4C1C-9354-79147612A099}" type="parTrans" cxnId="{40295920-2A21-441B-9CC6-5BF51D082323}">
      <dgm:prSet/>
      <dgm:spPr/>
      <dgm:t>
        <a:bodyPr/>
        <a:lstStyle/>
        <a:p>
          <a:endParaRPr lang="es-CO">
            <a:latin typeface="Verdana" panose="020B0604030504040204" pitchFamily="34" charset="0"/>
            <a:ea typeface="Verdana" panose="020B0604030504040204" pitchFamily="34" charset="0"/>
          </a:endParaRPr>
        </a:p>
      </dgm:t>
    </dgm:pt>
    <dgm:pt modelId="{2D0A86C3-9FD8-459F-BC63-271F565D07B4}" type="sibTrans" cxnId="{40295920-2A21-441B-9CC6-5BF51D082323}">
      <dgm:prSet/>
      <dgm:spPr/>
      <dgm:t>
        <a:bodyPr/>
        <a:lstStyle/>
        <a:p>
          <a:endParaRPr lang="es-CO">
            <a:latin typeface="Verdana" panose="020B0604030504040204" pitchFamily="34" charset="0"/>
            <a:ea typeface="Verdana" panose="020B0604030504040204" pitchFamily="34" charset="0"/>
          </a:endParaRPr>
        </a:p>
      </dgm:t>
    </dgm:pt>
    <dgm:pt modelId="{A3A252FC-B2FD-4872-9852-2D67FDD9BED8}">
      <dgm:prSet phldrT="[Texto]"/>
      <dgm:spPr/>
      <dgm:t>
        <a:bodyPr/>
        <a:lstStyle/>
        <a:p>
          <a:pPr>
            <a:buFont typeface="Arial" panose="020B0604020202020204" pitchFamily="34" charset="0"/>
            <a:buChar char="•"/>
          </a:pPr>
          <a:r>
            <a:rPr lang="es-ES" b="0" dirty="0">
              <a:latin typeface="Verdana" panose="020B0604030504040204" pitchFamily="34" charset="0"/>
              <a:ea typeface="Verdana" panose="020B0604030504040204" pitchFamily="34" charset="0"/>
            </a:rPr>
            <a:t>Aunar esfuerzos, capacidades y recursos para alcanzar fines comunes.</a:t>
          </a:r>
          <a:endParaRPr lang="es-CO" b="0" dirty="0">
            <a:latin typeface="Verdana" panose="020B0604030504040204" pitchFamily="34" charset="0"/>
            <a:ea typeface="Verdana" panose="020B0604030504040204" pitchFamily="34" charset="0"/>
          </a:endParaRPr>
        </a:p>
      </dgm:t>
    </dgm:pt>
    <dgm:pt modelId="{7B25D5D8-AA8E-413F-80A0-35CC1DC8FAA7}" type="parTrans" cxnId="{A00E5EAB-B3CF-4476-959B-E46367968BD2}">
      <dgm:prSet/>
      <dgm:spPr/>
      <dgm:t>
        <a:bodyPr/>
        <a:lstStyle/>
        <a:p>
          <a:endParaRPr lang="es-CO">
            <a:latin typeface="Verdana" panose="020B0604030504040204" pitchFamily="34" charset="0"/>
            <a:ea typeface="Verdana" panose="020B0604030504040204" pitchFamily="34" charset="0"/>
          </a:endParaRPr>
        </a:p>
      </dgm:t>
    </dgm:pt>
    <dgm:pt modelId="{E8AEA0E1-42F1-4E4D-B6D9-8A7B26399980}" type="sibTrans" cxnId="{A00E5EAB-B3CF-4476-959B-E46367968BD2}">
      <dgm:prSet/>
      <dgm:spPr/>
      <dgm:t>
        <a:bodyPr/>
        <a:lstStyle/>
        <a:p>
          <a:endParaRPr lang="es-CO">
            <a:latin typeface="Verdana" panose="020B0604030504040204" pitchFamily="34" charset="0"/>
            <a:ea typeface="Verdana" panose="020B0604030504040204" pitchFamily="34" charset="0"/>
          </a:endParaRPr>
        </a:p>
      </dgm:t>
    </dgm:pt>
    <dgm:pt modelId="{4F9D1B22-73E8-4452-A837-04EECCAD4F5E}">
      <dgm:prSet phldrT="[Texto]"/>
      <dgm:spPr/>
      <dgm:t>
        <a:bodyPr/>
        <a:lstStyle/>
        <a:p>
          <a:r>
            <a:rPr lang="es-CO" b="1" dirty="0">
              <a:latin typeface="Verdana" panose="020B0604030504040204" pitchFamily="34" charset="0"/>
              <a:ea typeface="Verdana" panose="020B0604030504040204" pitchFamily="34" charset="0"/>
            </a:rPr>
            <a:t>¿Rentabilidad económica?</a:t>
          </a:r>
        </a:p>
      </dgm:t>
    </dgm:pt>
    <dgm:pt modelId="{C6E84B1B-783F-48FD-878A-A5FD0131A94E}" type="parTrans" cxnId="{443F5AA6-BC7C-4475-9A5A-79CB0E6406D0}">
      <dgm:prSet/>
      <dgm:spPr/>
      <dgm:t>
        <a:bodyPr/>
        <a:lstStyle/>
        <a:p>
          <a:endParaRPr lang="es-CO">
            <a:latin typeface="Verdana" panose="020B0604030504040204" pitchFamily="34" charset="0"/>
            <a:ea typeface="Verdana" panose="020B0604030504040204" pitchFamily="34" charset="0"/>
          </a:endParaRPr>
        </a:p>
      </dgm:t>
    </dgm:pt>
    <dgm:pt modelId="{9A735F8F-7FDF-4A16-BB3B-0852935F9A38}" type="sibTrans" cxnId="{443F5AA6-BC7C-4475-9A5A-79CB0E6406D0}">
      <dgm:prSet/>
      <dgm:spPr/>
      <dgm:t>
        <a:bodyPr/>
        <a:lstStyle/>
        <a:p>
          <a:endParaRPr lang="es-CO">
            <a:latin typeface="Verdana" panose="020B0604030504040204" pitchFamily="34" charset="0"/>
            <a:ea typeface="Verdana" panose="020B0604030504040204" pitchFamily="34" charset="0"/>
          </a:endParaRPr>
        </a:p>
      </dgm:t>
    </dgm:pt>
    <dgm:pt modelId="{56B4763D-1EDA-4434-8074-9D19DA05D30F}">
      <dgm:prSet phldrT="[Texto]"/>
      <dgm:spPr/>
      <dgm:t>
        <a:bodyPr/>
        <a:lstStyle/>
        <a:p>
          <a:pPr>
            <a:buFont typeface="Arial" panose="020B0604020202020204" pitchFamily="34" charset="0"/>
            <a:buChar char="•"/>
          </a:pPr>
          <a:r>
            <a:rPr lang="es-ES" b="0" dirty="0">
              <a:latin typeface="Verdana" panose="020B0604030504040204" pitchFamily="34" charset="0"/>
              <a:ea typeface="Verdana" panose="020B0604030504040204" pitchFamily="34" charset="0"/>
            </a:rPr>
            <a:t>No aplica el concepto de rentabilidad financiera.</a:t>
          </a:r>
          <a:endParaRPr lang="es-CO" b="0" dirty="0">
            <a:latin typeface="Verdana" panose="020B0604030504040204" pitchFamily="34" charset="0"/>
            <a:ea typeface="Verdana" panose="020B0604030504040204" pitchFamily="34" charset="0"/>
          </a:endParaRPr>
        </a:p>
      </dgm:t>
    </dgm:pt>
    <dgm:pt modelId="{46FB1F27-4172-4E19-84D8-0E1DED6C132A}" type="parTrans" cxnId="{D6FD89DB-2C38-48D8-B70D-DD105B104A91}">
      <dgm:prSet/>
      <dgm:spPr/>
      <dgm:t>
        <a:bodyPr/>
        <a:lstStyle/>
        <a:p>
          <a:endParaRPr lang="es-CO">
            <a:latin typeface="Verdana" panose="020B0604030504040204" pitchFamily="34" charset="0"/>
            <a:ea typeface="Verdana" panose="020B0604030504040204" pitchFamily="34" charset="0"/>
          </a:endParaRPr>
        </a:p>
      </dgm:t>
    </dgm:pt>
    <dgm:pt modelId="{F00823C4-E8D6-4F11-8CC6-5DD9A932C724}" type="sibTrans" cxnId="{D6FD89DB-2C38-48D8-B70D-DD105B104A91}">
      <dgm:prSet/>
      <dgm:spPr/>
      <dgm:t>
        <a:bodyPr/>
        <a:lstStyle/>
        <a:p>
          <a:endParaRPr lang="es-CO">
            <a:latin typeface="Verdana" panose="020B0604030504040204" pitchFamily="34" charset="0"/>
            <a:ea typeface="Verdana" panose="020B0604030504040204" pitchFamily="34" charset="0"/>
          </a:endParaRPr>
        </a:p>
      </dgm:t>
    </dgm:pt>
    <dgm:pt modelId="{EE59FFD0-5E1E-4CE9-B4A6-7F1C6D3678AA}">
      <dgm:prSet/>
      <dgm:spPr/>
      <dgm:t>
        <a:bodyPr/>
        <a:lstStyle/>
        <a:p>
          <a:pPr>
            <a:buFont typeface="Arial" panose="020B0604020202020204" pitchFamily="34" charset="0"/>
            <a:buChar char="•"/>
          </a:pPr>
          <a:r>
            <a:rPr lang="es-ES" b="0" dirty="0">
              <a:latin typeface="Verdana" panose="020B0604030504040204" pitchFamily="34" charset="0"/>
              <a:ea typeface="Verdana" panose="020B0604030504040204" pitchFamily="34" charset="0"/>
            </a:rPr>
            <a:t>Regulados por la Ley 489 de 1998 (Art. 95).</a:t>
          </a:r>
        </a:p>
      </dgm:t>
    </dgm:pt>
    <dgm:pt modelId="{BB089CC5-9FAE-4C59-88D4-37ABA7942FDA}" type="parTrans" cxnId="{9003CC11-7790-430D-A099-E5C06BCAA670}">
      <dgm:prSet/>
      <dgm:spPr/>
      <dgm:t>
        <a:bodyPr/>
        <a:lstStyle/>
        <a:p>
          <a:endParaRPr lang="es-CO">
            <a:latin typeface="Verdana" panose="020B0604030504040204" pitchFamily="34" charset="0"/>
            <a:ea typeface="Verdana" panose="020B0604030504040204" pitchFamily="34" charset="0"/>
          </a:endParaRPr>
        </a:p>
      </dgm:t>
    </dgm:pt>
    <dgm:pt modelId="{6C08456C-A4E4-4598-A25E-6D71CD44932E}" type="sibTrans" cxnId="{9003CC11-7790-430D-A099-E5C06BCAA670}">
      <dgm:prSet/>
      <dgm:spPr/>
      <dgm:t>
        <a:bodyPr/>
        <a:lstStyle/>
        <a:p>
          <a:endParaRPr lang="es-CO">
            <a:latin typeface="Verdana" panose="020B0604030504040204" pitchFamily="34" charset="0"/>
            <a:ea typeface="Verdana" panose="020B0604030504040204" pitchFamily="34" charset="0"/>
          </a:endParaRPr>
        </a:p>
      </dgm:t>
    </dgm:pt>
    <dgm:pt modelId="{EE2AAB6C-6D0C-4776-BE10-2BDAD72B1C4E}">
      <dgm:prSet/>
      <dgm:spPr/>
      <dgm:t>
        <a:bodyPr/>
        <a:lstStyle/>
        <a:p>
          <a:pPr>
            <a:buFont typeface="Arial" panose="020B0604020202020204" pitchFamily="34" charset="0"/>
            <a:buChar char="•"/>
          </a:pPr>
          <a:r>
            <a:rPr lang="es-ES" b="0" dirty="0">
              <a:latin typeface="Verdana" panose="020B0604030504040204" pitchFamily="34" charset="0"/>
              <a:ea typeface="Verdana" panose="020B0604030504040204" pitchFamily="34" charset="0"/>
            </a:rPr>
            <a:t>No persiguen lucro ni utilidad económica.</a:t>
          </a:r>
        </a:p>
      </dgm:t>
    </dgm:pt>
    <dgm:pt modelId="{E06F4441-8220-4D01-95A7-47625813AD41}" type="parTrans" cxnId="{A73570A5-0251-40B4-A05E-FD83C7ECFDFA}">
      <dgm:prSet/>
      <dgm:spPr/>
      <dgm:t>
        <a:bodyPr/>
        <a:lstStyle/>
        <a:p>
          <a:endParaRPr lang="es-CO">
            <a:latin typeface="Verdana" panose="020B0604030504040204" pitchFamily="34" charset="0"/>
            <a:ea typeface="Verdana" panose="020B0604030504040204" pitchFamily="34" charset="0"/>
          </a:endParaRPr>
        </a:p>
      </dgm:t>
    </dgm:pt>
    <dgm:pt modelId="{6A2229E7-7540-4118-8176-0ABCB4C5D479}" type="sibTrans" cxnId="{A73570A5-0251-40B4-A05E-FD83C7ECFDFA}">
      <dgm:prSet/>
      <dgm:spPr/>
      <dgm:t>
        <a:bodyPr/>
        <a:lstStyle/>
        <a:p>
          <a:endParaRPr lang="es-CO">
            <a:latin typeface="Verdana" panose="020B0604030504040204" pitchFamily="34" charset="0"/>
            <a:ea typeface="Verdana" panose="020B0604030504040204" pitchFamily="34" charset="0"/>
          </a:endParaRPr>
        </a:p>
      </dgm:t>
    </dgm:pt>
    <dgm:pt modelId="{812E0AF9-9E08-4E75-AF71-1DB8CA6D0D91}">
      <dgm:prSet/>
      <dgm:spPr/>
      <dgm:t>
        <a:bodyPr/>
        <a:lstStyle/>
        <a:p>
          <a:pPr>
            <a:buFont typeface="Arial" panose="020B0604020202020204" pitchFamily="34" charset="0"/>
            <a:buChar char="•"/>
          </a:pPr>
          <a:r>
            <a:rPr lang="es-ES" b="0" dirty="0">
              <a:latin typeface="Verdana" panose="020B0604030504040204" pitchFamily="34" charset="0"/>
              <a:ea typeface="Verdana" panose="020B0604030504040204" pitchFamily="34" charset="0"/>
            </a:rPr>
            <a:t>Optimización del interés público mediante coordinación institucional.</a:t>
          </a:r>
        </a:p>
      </dgm:t>
    </dgm:pt>
    <dgm:pt modelId="{572358D2-641B-455B-B7A6-E9FA2D5FF667}" type="parTrans" cxnId="{31D942EA-31A4-4E7B-ADBC-DA9F6004DD50}">
      <dgm:prSet/>
      <dgm:spPr/>
      <dgm:t>
        <a:bodyPr/>
        <a:lstStyle/>
        <a:p>
          <a:endParaRPr lang="es-CO">
            <a:latin typeface="Verdana" panose="020B0604030504040204" pitchFamily="34" charset="0"/>
            <a:ea typeface="Verdana" panose="020B0604030504040204" pitchFamily="34" charset="0"/>
          </a:endParaRPr>
        </a:p>
      </dgm:t>
    </dgm:pt>
    <dgm:pt modelId="{1BE745A0-D029-4A32-8758-436219C8463D}" type="sibTrans" cxnId="{31D942EA-31A4-4E7B-ADBC-DA9F6004DD50}">
      <dgm:prSet/>
      <dgm:spPr/>
      <dgm:t>
        <a:bodyPr/>
        <a:lstStyle/>
        <a:p>
          <a:endParaRPr lang="es-CO">
            <a:latin typeface="Verdana" panose="020B0604030504040204" pitchFamily="34" charset="0"/>
            <a:ea typeface="Verdana" panose="020B0604030504040204" pitchFamily="34" charset="0"/>
          </a:endParaRPr>
        </a:p>
      </dgm:t>
    </dgm:pt>
    <dgm:pt modelId="{90620A9B-7C43-464F-8403-CA12451A8DD8}">
      <dgm:prSet/>
      <dgm:spPr/>
      <dgm:t>
        <a:bodyPr/>
        <a:lstStyle/>
        <a:p>
          <a:pPr>
            <a:buFont typeface="Arial" panose="020B0604020202020204" pitchFamily="34" charset="0"/>
            <a:buChar char="•"/>
          </a:pPr>
          <a:r>
            <a:rPr lang="es-CO" b="0" dirty="0">
              <a:latin typeface="Verdana" panose="020B0604030504040204" pitchFamily="34" charset="0"/>
              <a:ea typeface="Verdana" panose="020B0604030504040204" pitchFamily="34" charset="0"/>
            </a:rPr>
            <a:t>Fortalecimiento de la eficacia administrativa (Corte Constitucional, Consejo de Estado).</a:t>
          </a:r>
        </a:p>
      </dgm:t>
    </dgm:pt>
    <dgm:pt modelId="{7644F622-B691-48F8-96E8-16A3C527186A}" type="parTrans" cxnId="{2C7971DA-68A3-4C77-80BF-8D41F0B03825}">
      <dgm:prSet/>
      <dgm:spPr/>
      <dgm:t>
        <a:bodyPr/>
        <a:lstStyle/>
        <a:p>
          <a:endParaRPr lang="es-CO">
            <a:latin typeface="Verdana" panose="020B0604030504040204" pitchFamily="34" charset="0"/>
            <a:ea typeface="Verdana" panose="020B0604030504040204" pitchFamily="34" charset="0"/>
          </a:endParaRPr>
        </a:p>
      </dgm:t>
    </dgm:pt>
    <dgm:pt modelId="{99809755-93BF-422C-8F8B-77E8705D3BB8}" type="sibTrans" cxnId="{2C7971DA-68A3-4C77-80BF-8D41F0B03825}">
      <dgm:prSet/>
      <dgm:spPr/>
      <dgm:t>
        <a:bodyPr/>
        <a:lstStyle/>
        <a:p>
          <a:endParaRPr lang="es-CO">
            <a:latin typeface="Verdana" panose="020B0604030504040204" pitchFamily="34" charset="0"/>
            <a:ea typeface="Verdana" panose="020B0604030504040204" pitchFamily="34" charset="0"/>
          </a:endParaRPr>
        </a:p>
      </dgm:t>
    </dgm:pt>
    <dgm:pt modelId="{46E0C1FD-637A-47F9-AADA-0B500961983C}">
      <dgm:prSet/>
      <dgm:spPr/>
      <dgm:t>
        <a:bodyPr/>
        <a:lstStyle/>
        <a:p>
          <a:pPr>
            <a:buFont typeface="Arial" panose="020B0604020202020204" pitchFamily="34" charset="0"/>
            <a:buChar char="•"/>
          </a:pPr>
          <a:r>
            <a:rPr lang="es-ES" b="0" dirty="0">
              <a:latin typeface="Verdana" panose="020B0604030504040204" pitchFamily="34" charset="0"/>
              <a:ea typeface="Verdana" panose="020B0604030504040204" pitchFamily="34" charset="0"/>
            </a:rPr>
            <a:t>No existe relación comercial ni contrato oneroso entre partes.</a:t>
          </a:r>
        </a:p>
      </dgm:t>
    </dgm:pt>
    <dgm:pt modelId="{40254ED5-4155-46EC-816E-4B6BB75C66C0}" type="parTrans" cxnId="{E9403FC7-F0FC-44FC-905D-164DFE291EA2}">
      <dgm:prSet/>
      <dgm:spPr/>
      <dgm:t>
        <a:bodyPr/>
        <a:lstStyle/>
        <a:p>
          <a:endParaRPr lang="es-CO">
            <a:latin typeface="Verdana" panose="020B0604030504040204" pitchFamily="34" charset="0"/>
            <a:ea typeface="Verdana" panose="020B0604030504040204" pitchFamily="34" charset="0"/>
          </a:endParaRPr>
        </a:p>
      </dgm:t>
    </dgm:pt>
    <dgm:pt modelId="{32C74038-DD59-4772-BFFF-C640DDDF2F05}" type="sibTrans" cxnId="{E9403FC7-F0FC-44FC-905D-164DFE291EA2}">
      <dgm:prSet/>
      <dgm:spPr/>
      <dgm:t>
        <a:bodyPr/>
        <a:lstStyle/>
        <a:p>
          <a:endParaRPr lang="es-CO">
            <a:latin typeface="Verdana" panose="020B0604030504040204" pitchFamily="34" charset="0"/>
            <a:ea typeface="Verdana" panose="020B0604030504040204" pitchFamily="34" charset="0"/>
          </a:endParaRPr>
        </a:p>
      </dgm:t>
    </dgm:pt>
    <dgm:pt modelId="{5C0CB024-B1D9-4262-ABD0-7B3CD0F63BB3}">
      <dgm:prSet/>
      <dgm:spPr/>
      <dgm:t>
        <a:bodyPr/>
        <a:lstStyle/>
        <a:p>
          <a:pPr>
            <a:buFont typeface="Arial" panose="020B0604020202020204" pitchFamily="34" charset="0"/>
            <a:buChar char="•"/>
          </a:pPr>
          <a:r>
            <a:rPr lang="es-ES" b="0" dirty="0">
              <a:latin typeface="Verdana" panose="020B0604030504040204" pitchFamily="34" charset="0"/>
              <a:ea typeface="Verdana" panose="020B0604030504040204" pitchFamily="34" charset="0"/>
            </a:rPr>
            <a:t>Hablar de “rentabilidad” desnaturaliza su finalidad pública.</a:t>
          </a:r>
        </a:p>
      </dgm:t>
    </dgm:pt>
    <dgm:pt modelId="{208D24D7-AB5E-4777-9DD7-E596541BA8E7}" type="parTrans" cxnId="{1A38A3B1-D8B3-4343-835E-6E7442563668}">
      <dgm:prSet/>
      <dgm:spPr/>
      <dgm:t>
        <a:bodyPr/>
        <a:lstStyle/>
        <a:p>
          <a:endParaRPr lang="es-CO">
            <a:latin typeface="Verdana" panose="020B0604030504040204" pitchFamily="34" charset="0"/>
            <a:ea typeface="Verdana" panose="020B0604030504040204" pitchFamily="34" charset="0"/>
          </a:endParaRPr>
        </a:p>
      </dgm:t>
    </dgm:pt>
    <dgm:pt modelId="{D6322CBD-344D-4DD1-9497-F3E851BC3D0F}" type="sibTrans" cxnId="{1A38A3B1-D8B3-4343-835E-6E7442563668}">
      <dgm:prSet/>
      <dgm:spPr/>
      <dgm:t>
        <a:bodyPr/>
        <a:lstStyle/>
        <a:p>
          <a:endParaRPr lang="es-CO">
            <a:latin typeface="Verdana" panose="020B0604030504040204" pitchFamily="34" charset="0"/>
            <a:ea typeface="Verdana" panose="020B0604030504040204" pitchFamily="34" charset="0"/>
          </a:endParaRPr>
        </a:p>
      </dgm:t>
    </dgm:pt>
    <dgm:pt modelId="{4292F80C-C2B9-4DFC-A667-EBECB87E170C}">
      <dgm:prSet custT="1"/>
      <dgm:spPr/>
      <dgm:t>
        <a:bodyPr/>
        <a:lstStyle/>
        <a:p>
          <a:pPr>
            <a:buNone/>
          </a:pPr>
          <a:r>
            <a:rPr lang="es-CO" sz="1700" b="1" dirty="0">
              <a:latin typeface="Verdana" panose="020B0604030504040204" pitchFamily="34" charset="0"/>
              <a:ea typeface="Verdana" panose="020B0604030504040204" pitchFamily="34" charset="0"/>
            </a:rPr>
            <a:t>Enfoque Correcto:</a:t>
          </a:r>
        </a:p>
        <a:p>
          <a:pPr>
            <a:buNone/>
          </a:pPr>
          <a:r>
            <a:rPr lang="es-CO" sz="1700" b="1" dirty="0">
              <a:solidFill>
                <a:schemeClr val="accent6">
                  <a:lumMod val="50000"/>
                </a:schemeClr>
              </a:solidFill>
              <a:latin typeface="Verdana" panose="020B0604030504040204" pitchFamily="34" charset="0"/>
              <a:ea typeface="Verdana" panose="020B0604030504040204" pitchFamily="34" charset="0"/>
            </a:rPr>
            <a:t>Valor Público</a:t>
          </a:r>
          <a:endParaRPr lang="es-ES" sz="1700" b="1" dirty="0">
            <a:solidFill>
              <a:schemeClr val="accent6">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dgm:t>
    </dgm:pt>
    <dgm:pt modelId="{4E5795A7-0282-4126-91D0-DBD59BC776FD}" type="parTrans" cxnId="{1B8F47F8-9E6F-4D1C-8818-9511594E2329}">
      <dgm:prSet/>
      <dgm:spPr/>
      <dgm:t>
        <a:bodyPr/>
        <a:lstStyle/>
        <a:p>
          <a:endParaRPr lang="es-CO">
            <a:latin typeface="Verdana" panose="020B0604030504040204" pitchFamily="34" charset="0"/>
            <a:ea typeface="Verdana" panose="020B0604030504040204" pitchFamily="34" charset="0"/>
          </a:endParaRPr>
        </a:p>
      </dgm:t>
    </dgm:pt>
    <dgm:pt modelId="{83D9B5D9-89E8-46FF-956A-F17C53F700A6}" type="sibTrans" cxnId="{1B8F47F8-9E6F-4D1C-8818-9511594E2329}">
      <dgm:prSet/>
      <dgm:spPr/>
      <dgm:t>
        <a:bodyPr/>
        <a:lstStyle/>
        <a:p>
          <a:endParaRPr lang="es-CO">
            <a:latin typeface="Verdana" panose="020B0604030504040204" pitchFamily="34" charset="0"/>
            <a:ea typeface="Verdana" panose="020B0604030504040204" pitchFamily="34" charset="0"/>
          </a:endParaRPr>
        </a:p>
      </dgm:t>
    </dgm:pt>
    <dgm:pt modelId="{603ECBAB-D5EB-4D29-8E2A-6940462E3147}">
      <dgm:prSet/>
      <dgm:spPr/>
      <dgm:t>
        <a:bodyPr/>
        <a:lstStyle/>
        <a:p>
          <a:pPr>
            <a:buFont typeface="Arial" panose="020B0604020202020204" pitchFamily="34" charset="0"/>
            <a:buChar char="•"/>
          </a:pPr>
          <a:r>
            <a:rPr lang="es-ES" b="0" dirty="0">
              <a:latin typeface="Verdana" panose="020B0604030504040204" pitchFamily="34" charset="0"/>
              <a:ea typeface="Verdana" panose="020B0604030504040204" pitchFamily="34" charset="0"/>
            </a:rPr>
            <a:t>Evaluación desde indicadores como:
Eficiencia y eficacia en la ejecución
Impacto social
Pertinencia y sostenibilidad
Fortalecimiento institucional</a:t>
          </a:r>
        </a:p>
      </dgm:t>
    </dgm:pt>
    <dgm:pt modelId="{562D4549-C4DD-4C8E-8DE1-1BA7F1FED8EF}" type="parTrans" cxnId="{3A7ACF89-0188-4B5E-B0C1-129EEBF6C4F3}">
      <dgm:prSet/>
      <dgm:spPr/>
      <dgm:t>
        <a:bodyPr/>
        <a:lstStyle/>
        <a:p>
          <a:endParaRPr lang="es-CO">
            <a:latin typeface="Verdana" panose="020B0604030504040204" pitchFamily="34" charset="0"/>
            <a:ea typeface="Verdana" panose="020B0604030504040204" pitchFamily="34" charset="0"/>
          </a:endParaRPr>
        </a:p>
      </dgm:t>
    </dgm:pt>
    <dgm:pt modelId="{FC6AE1AB-E5D8-4BED-8C9E-202D578CC9E5}" type="sibTrans" cxnId="{3A7ACF89-0188-4B5E-B0C1-129EEBF6C4F3}">
      <dgm:prSet/>
      <dgm:spPr/>
      <dgm:t>
        <a:bodyPr/>
        <a:lstStyle/>
        <a:p>
          <a:endParaRPr lang="es-CO">
            <a:latin typeface="Verdana" panose="020B0604030504040204" pitchFamily="34" charset="0"/>
            <a:ea typeface="Verdana" panose="020B0604030504040204" pitchFamily="34" charset="0"/>
          </a:endParaRPr>
        </a:p>
      </dgm:t>
    </dgm:pt>
    <dgm:pt modelId="{2A25C1F6-F024-4B9D-9F4C-6D5C1C6DCECB}" type="pres">
      <dgm:prSet presAssocID="{F6363CEA-7FFE-4386-A9CC-0599F604A885}" presName="Name0" presStyleCnt="0">
        <dgm:presLayoutVars>
          <dgm:dir/>
          <dgm:animLvl val="lvl"/>
          <dgm:resizeHandles val="exact"/>
        </dgm:presLayoutVars>
      </dgm:prSet>
      <dgm:spPr/>
    </dgm:pt>
    <dgm:pt modelId="{DF3A99EC-8595-45E7-93A2-79CCA35187DF}" type="pres">
      <dgm:prSet presAssocID="{28573210-4AED-42AB-8626-93FC6059890B}" presName="composite" presStyleCnt="0"/>
      <dgm:spPr/>
    </dgm:pt>
    <dgm:pt modelId="{FF7CCB4C-3F4D-4FF7-B23E-36B6F006572F}" type="pres">
      <dgm:prSet presAssocID="{28573210-4AED-42AB-8626-93FC6059890B}" presName="parTx" presStyleLbl="alignNode1" presStyleIdx="0" presStyleCnt="4">
        <dgm:presLayoutVars>
          <dgm:chMax val="0"/>
          <dgm:chPref val="0"/>
          <dgm:bulletEnabled val="1"/>
        </dgm:presLayoutVars>
      </dgm:prSet>
      <dgm:spPr/>
    </dgm:pt>
    <dgm:pt modelId="{9FE1FF18-A008-4102-858C-817CBE7BD2FA}" type="pres">
      <dgm:prSet presAssocID="{28573210-4AED-42AB-8626-93FC6059890B}" presName="desTx" presStyleLbl="alignAccFollowNode1" presStyleIdx="0" presStyleCnt="4">
        <dgm:presLayoutVars>
          <dgm:bulletEnabled val="1"/>
        </dgm:presLayoutVars>
      </dgm:prSet>
      <dgm:spPr/>
    </dgm:pt>
    <dgm:pt modelId="{55373595-FE2B-4263-9A80-125B9DAB7224}" type="pres">
      <dgm:prSet presAssocID="{DF069358-BDC9-4492-A376-09CCEF6A85B4}" presName="space" presStyleCnt="0"/>
      <dgm:spPr/>
    </dgm:pt>
    <dgm:pt modelId="{8DAEBC71-D24C-4A5C-B933-2950DE8083D7}" type="pres">
      <dgm:prSet presAssocID="{98E20EC9-34E2-4C32-89A2-7D3CEDED539E}" presName="composite" presStyleCnt="0"/>
      <dgm:spPr/>
    </dgm:pt>
    <dgm:pt modelId="{B1EC7437-F429-4D2A-8F07-5D4FAFB964A1}" type="pres">
      <dgm:prSet presAssocID="{98E20EC9-34E2-4C32-89A2-7D3CEDED539E}" presName="parTx" presStyleLbl="alignNode1" presStyleIdx="1" presStyleCnt="4">
        <dgm:presLayoutVars>
          <dgm:chMax val="0"/>
          <dgm:chPref val="0"/>
          <dgm:bulletEnabled val="1"/>
        </dgm:presLayoutVars>
      </dgm:prSet>
      <dgm:spPr/>
    </dgm:pt>
    <dgm:pt modelId="{10490480-54A0-46E4-8CBE-7637769629EE}" type="pres">
      <dgm:prSet presAssocID="{98E20EC9-34E2-4C32-89A2-7D3CEDED539E}" presName="desTx" presStyleLbl="alignAccFollowNode1" presStyleIdx="1" presStyleCnt="4">
        <dgm:presLayoutVars>
          <dgm:bulletEnabled val="1"/>
        </dgm:presLayoutVars>
      </dgm:prSet>
      <dgm:spPr/>
    </dgm:pt>
    <dgm:pt modelId="{1651081A-1C62-4995-A103-2D7D1AB220E4}" type="pres">
      <dgm:prSet presAssocID="{2D0A86C3-9FD8-459F-BC63-271F565D07B4}" presName="space" presStyleCnt="0"/>
      <dgm:spPr/>
    </dgm:pt>
    <dgm:pt modelId="{70BF0FF3-653A-4ED6-B865-1D3A80CAB229}" type="pres">
      <dgm:prSet presAssocID="{4F9D1B22-73E8-4452-A837-04EECCAD4F5E}" presName="composite" presStyleCnt="0"/>
      <dgm:spPr/>
    </dgm:pt>
    <dgm:pt modelId="{2A64A33B-814E-4B58-B75D-8156ED3EF7C9}" type="pres">
      <dgm:prSet presAssocID="{4F9D1B22-73E8-4452-A837-04EECCAD4F5E}" presName="parTx" presStyleLbl="alignNode1" presStyleIdx="2" presStyleCnt="4">
        <dgm:presLayoutVars>
          <dgm:chMax val="0"/>
          <dgm:chPref val="0"/>
          <dgm:bulletEnabled val="1"/>
        </dgm:presLayoutVars>
      </dgm:prSet>
      <dgm:spPr/>
    </dgm:pt>
    <dgm:pt modelId="{8954D70A-A638-46BB-BE5B-DE785315B9AE}" type="pres">
      <dgm:prSet presAssocID="{4F9D1B22-73E8-4452-A837-04EECCAD4F5E}" presName="desTx" presStyleLbl="alignAccFollowNode1" presStyleIdx="2" presStyleCnt="4">
        <dgm:presLayoutVars>
          <dgm:bulletEnabled val="1"/>
        </dgm:presLayoutVars>
      </dgm:prSet>
      <dgm:spPr/>
    </dgm:pt>
    <dgm:pt modelId="{452F4F1B-1C5B-420F-86DC-12EA08E9D4D1}" type="pres">
      <dgm:prSet presAssocID="{9A735F8F-7FDF-4A16-BB3B-0852935F9A38}" presName="space" presStyleCnt="0"/>
      <dgm:spPr/>
    </dgm:pt>
    <dgm:pt modelId="{3F4A0936-D5CF-4568-8C4C-8977ADB72306}" type="pres">
      <dgm:prSet presAssocID="{4292F80C-C2B9-4DFC-A667-EBECB87E170C}" presName="composite" presStyleCnt="0"/>
      <dgm:spPr/>
    </dgm:pt>
    <dgm:pt modelId="{0025091C-8111-46CC-AF65-9BEED5B9EC93}" type="pres">
      <dgm:prSet presAssocID="{4292F80C-C2B9-4DFC-A667-EBECB87E170C}" presName="parTx" presStyleLbl="alignNode1" presStyleIdx="3" presStyleCnt="4">
        <dgm:presLayoutVars>
          <dgm:chMax val="0"/>
          <dgm:chPref val="0"/>
          <dgm:bulletEnabled val="1"/>
        </dgm:presLayoutVars>
      </dgm:prSet>
      <dgm:spPr/>
    </dgm:pt>
    <dgm:pt modelId="{B23EF5E4-9E0D-44AE-B940-35110A3B9B64}" type="pres">
      <dgm:prSet presAssocID="{4292F80C-C2B9-4DFC-A667-EBECB87E170C}" presName="desTx" presStyleLbl="alignAccFollowNode1" presStyleIdx="3" presStyleCnt="4">
        <dgm:presLayoutVars>
          <dgm:bulletEnabled val="1"/>
        </dgm:presLayoutVars>
      </dgm:prSet>
      <dgm:spPr/>
    </dgm:pt>
  </dgm:ptLst>
  <dgm:cxnLst>
    <dgm:cxn modelId="{88174D11-AA14-43CD-934B-0D2BC6B348DE}" type="presOf" srcId="{4292F80C-C2B9-4DFC-A667-EBECB87E170C}" destId="{0025091C-8111-46CC-AF65-9BEED5B9EC93}" srcOrd="0" destOrd="0" presId="urn:microsoft.com/office/officeart/2005/8/layout/hList1"/>
    <dgm:cxn modelId="{9003CC11-7790-430D-A099-E5C06BCAA670}" srcId="{28573210-4AED-42AB-8626-93FC6059890B}" destId="{EE59FFD0-5E1E-4CE9-B4A6-7F1C6D3678AA}" srcOrd="1" destOrd="0" parTransId="{BB089CC5-9FAE-4C59-88D4-37ABA7942FDA}" sibTransId="{6C08456C-A4E4-4598-A25E-6D71CD44932E}"/>
    <dgm:cxn modelId="{48D8DA14-70EB-482B-A113-23F4710068A7}" type="presOf" srcId="{1B4937DF-24B9-4AE7-92EE-5B4BDBFD819F}" destId="{9FE1FF18-A008-4102-858C-817CBE7BD2FA}" srcOrd="0" destOrd="0" presId="urn:microsoft.com/office/officeart/2005/8/layout/hList1"/>
    <dgm:cxn modelId="{40295920-2A21-441B-9CC6-5BF51D082323}" srcId="{F6363CEA-7FFE-4386-A9CC-0599F604A885}" destId="{98E20EC9-34E2-4C32-89A2-7D3CEDED539E}" srcOrd="1" destOrd="0" parTransId="{A5AA35C2-5A18-4C1C-9354-79147612A099}" sibTransId="{2D0A86C3-9FD8-459F-BC63-271F565D07B4}"/>
    <dgm:cxn modelId="{63E1D72C-B647-4C9B-91A9-0EED831E4273}" type="presOf" srcId="{EE59FFD0-5E1E-4CE9-B4A6-7F1C6D3678AA}" destId="{9FE1FF18-A008-4102-858C-817CBE7BD2FA}" srcOrd="0" destOrd="1" presId="urn:microsoft.com/office/officeart/2005/8/layout/hList1"/>
    <dgm:cxn modelId="{46FF1665-23BD-43FC-B57E-22BFB0FD597D}" type="presOf" srcId="{28573210-4AED-42AB-8626-93FC6059890B}" destId="{FF7CCB4C-3F4D-4FF7-B23E-36B6F006572F}" srcOrd="0" destOrd="0" presId="urn:microsoft.com/office/officeart/2005/8/layout/hList1"/>
    <dgm:cxn modelId="{0E8D766E-8793-4D23-943D-71CF51AE400B}" srcId="{28573210-4AED-42AB-8626-93FC6059890B}" destId="{1B4937DF-24B9-4AE7-92EE-5B4BDBFD819F}" srcOrd="0" destOrd="0" parTransId="{00137F56-D594-4FF4-8C27-6E4D7396EFD7}" sibTransId="{CAE17799-346E-4D56-AA31-9B308E4F8E6E}"/>
    <dgm:cxn modelId="{93830F57-C498-49BB-8C31-5F79ADE9E300}" type="presOf" srcId="{603ECBAB-D5EB-4D29-8E2A-6940462E3147}" destId="{B23EF5E4-9E0D-44AE-B940-35110A3B9B64}" srcOrd="0" destOrd="0" presId="urn:microsoft.com/office/officeart/2005/8/layout/hList1"/>
    <dgm:cxn modelId="{06CD4C7F-D7D0-4AE9-8151-29A21195F113}" srcId="{F6363CEA-7FFE-4386-A9CC-0599F604A885}" destId="{28573210-4AED-42AB-8626-93FC6059890B}" srcOrd="0" destOrd="0" parTransId="{A979A257-67CC-455B-A781-C6D2675D5054}" sibTransId="{DF069358-BDC9-4492-A376-09CCEF6A85B4}"/>
    <dgm:cxn modelId="{580BAF87-8CEC-4866-82CC-7AE9FDDBD64B}" type="presOf" srcId="{90620A9B-7C43-464F-8403-CA12451A8DD8}" destId="{10490480-54A0-46E4-8CBE-7637769629EE}" srcOrd="0" destOrd="2" presId="urn:microsoft.com/office/officeart/2005/8/layout/hList1"/>
    <dgm:cxn modelId="{3A7ACF89-0188-4B5E-B0C1-129EEBF6C4F3}" srcId="{4292F80C-C2B9-4DFC-A667-EBECB87E170C}" destId="{603ECBAB-D5EB-4D29-8E2A-6940462E3147}" srcOrd="0" destOrd="0" parTransId="{562D4549-C4DD-4C8E-8DE1-1BA7F1FED8EF}" sibTransId="{FC6AE1AB-E5D8-4BED-8C9E-202D578CC9E5}"/>
    <dgm:cxn modelId="{698B4A9E-136A-4A08-9F10-A0FB5FCA9ED4}" type="presOf" srcId="{5C0CB024-B1D9-4262-ABD0-7B3CD0F63BB3}" destId="{8954D70A-A638-46BB-BE5B-DE785315B9AE}" srcOrd="0" destOrd="2" presId="urn:microsoft.com/office/officeart/2005/8/layout/hList1"/>
    <dgm:cxn modelId="{51991DA2-4941-4483-A470-BE603E46F936}" type="presOf" srcId="{4F9D1B22-73E8-4452-A837-04EECCAD4F5E}" destId="{2A64A33B-814E-4B58-B75D-8156ED3EF7C9}" srcOrd="0" destOrd="0" presId="urn:microsoft.com/office/officeart/2005/8/layout/hList1"/>
    <dgm:cxn modelId="{A73570A5-0251-40B4-A05E-FD83C7ECFDFA}" srcId="{28573210-4AED-42AB-8626-93FC6059890B}" destId="{EE2AAB6C-6D0C-4776-BE10-2BDAD72B1C4E}" srcOrd="2" destOrd="0" parTransId="{E06F4441-8220-4D01-95A7-47625813AD41}" sibTransId="{6A2229E7-7540-4118-8176-0ABCB4C5D479}"/>
    <dgm:cxn modelId="{443F5AA6-BC7C-4475-9A5A-79CB0E6406D0}" srcId="{F6363CEA-7FFE-4386-A9CC-0599F604A885}" destId="{4F9D1B22-73E8-4452-A837-04EECCAD4F5E}" srcOrd="2" destOrd="0" parTransId="{C6E84B1B-783F-48FD-878A-A5FD0131A94E}" sibTransId="{9A735F8F-7FDF-4A16-BB3B-0852935F9A38}"/>
    <dgm:cxn modelId="{006B69A8-73A4-456A-8D1F-80B3CAB1C670}" type="presOf" srcId="{812E0AF9-9E08-4E75-AF71-1DB8CA6D0D91}" destId="{10490480-54A0-46E4-8CBE-7637769629EE}" srcOrd="0" destOrd="1" presId="urn:microsoft.com/office/officeart/2005/8/layout/hList1"/>
    <dgm:cxn modelId="{0032B6AA-3453-4A69-AF84-272D9E269811}" type="presOf" srcId="{46E0C1FD-637A-47F9-AADA-0B500961983C}" destId="{8954D70A-A638-46BB-BE5B-DE785315B9AE}" srcOrd="0" destOrd="1" presId="urn:microsoft.com/office/officeart/2005/8/layout/hList1"/>
    <dgm:cxn modelId="{A00E5EAB-B3CF-4476-959B-E46367968BD2}" srcId="{98E20EC9-34E2-4C32-89A2-7D3CEDED539E}" destId="{A3A252FC-B2FD-4872-9852-2D67FDD9BED8}" srcOrd="0" destOrd="0" parTransId="{7B25D5D8-AA8E-413F-80A0-35CC1DC8FAA7}" sibTransId="{E8AEA0E1-42F1-4E4D-B6D9-8A7B26399980}"/>
    <dgm:cxn modelId="{86EFB4AF-D5EB-4D79-B57F-1BA28F797948}" type="presOf" srcId="{98E20EC9-34E2-4C32-89A2-7D3CEDED539E}" destId="{B1EC7437-F429-4D2A-8F07-5D4FAFB964A1}" srcOrd="0" destOrd="0" presId="urn:microsoft.com/office/officeart/2005/8/layout/hList1"/>
    <dgm:cxn modelId="{4B889BB1-F8CE-41DF-A2FF-D9D559A70895}" type="presOf" srcId="{EE2AAB6C-6D0C-4776-BE10-2BDAD72B1C4E}" destId="{9FE1FF18-A008-4102-858C-817CBE7BD2FA}" srcOrd="0" destOrd="2" presId="urn:microsoft.com/office/officeart/2005/8/layout/hList1"/>
    <dgm:cxn modelId="{1A38A3B1-D8B3-4343-835E-6E7442563668}" srcId="{4F9D1B22-73E8-4452-A837-04EECCAD4F5E}" destId="{5C0CB024-B1D9-4262-ABD0-7B3CD0F63BB3}" srcOrd="2" destOrd="0" parTransId="{208D24D7-AB5E-4777-9DD7-E596541BA8E7}" sibTransId="{D6322CBD-344D-4DD1-9497-F3E851BC3D0F}"/>
    <dgm:cxn modelId="{06FEE7BB-D647-43D3-8F96-AC8A05D5ED41}" type="presOf" srcId="{56B4763D-1EDA-4434-8074-9D19DA05D30F}" destId="{8954D70A-A638-46BB-BE5B-DE785315B9AE}" srcOrd="0" destOrd="0" presId="urn:microsoft.com/office/officeart/2005/8/layout/hList1"/>
    <dgm:cxn modelId="{51B767BD-1B6C-429C-BB1E-BF4A947DB231}" type="presOf" srcId="{A3A252FC-B2FD-4872-9852-2D67FDD9BED8}" destId="{10490480-54A0-46E4-8CBE-7637769629EE}" srcOrd="0" destOrd="0" presId="urn:microsoft.com/office/officeart/2005/8/layout/hList1"/>
    <dgm:cxn modelId="{E9403FC7-F0FC-44FC-905D-164DFE291EA2}" srcId="{4F9D1B22-73E8-4452-A837-04EECCAD4F5E}" destId="{46E0C1FD-637A-47F9-AADA-0B500961983C}" srcOrd="1" destOrd="0" parTransId="{40254ED5-4155-46EC-816E-4B6BB75C66C0}" sibTransId="{32C74038-DD59-4772-BFFF-C640DDDF2F05}"/>
    <dgm:cxn modelId="{78EABED9-8A04-46A4-AD6F-02D7D140EC22}" type="presOf" srcId="{F6363CEA-7FFE-4386-A9CC-0599F604A885}" destId="{2A25C1F6-F024-4B9D-9F4C-6D5C1C6DCECB}" srcOrd="0" destOrd="0" presId="urn:microsoft.com/office/officeart/2005/8/layout/hList1"/>
    <dgm:cxn modelId="{2C7971DA-68A3-4C77-80BF-8D41F0B03825}" srcId="{98E20EC9-34E2-4C32-89A2-7D3CEDED539E}" destId="{90620A9B-7C43-464F-8403-CA12451A8DD8}" srcOrd="2" destOrd="0" parTransId="{7644F622-B691-48F8-96E8-16A3C527186A}" sibTransId="{99809755-93BF-422C-8F8B-77E8705D3BB8}"/>
    <dgm:cxn modelId="{D6FD89DB-2C38-48D8-B70D-DD105B104A91}" srcId="{4F9D1B22-73E8-4452-A837-04EECCAD4F5E}" destId="{56B4763D-1EDA-4434-8074-9D19DA05D30F}" srcOrd="0" destOrd="0" parTransId="{46FB1F27-4172-4E19-84D8-0E1DED6C132A}" sibTransId="{F00823C4-E8D6-4F11-8CC6-5DD9A932C724}"/>
    <dgm:cxn modelId="{31D942EA-31A4-4E7B-ADBC-DA9F6004DD50}" srcId="{98E20EC9-34E2-4C32-89A2-7D3CEDED539E}" destId="{812E0AF9-9E08-4E75-AF71-1DB8CA6D0D91}" srcOrd="1" destOrd="0" parTransId="{572358D2-641B-455B-B7A6-E9FA2D5FF667}" sibTransId="{1BE745A0-D029-4A32-8758-436219C8463D}"/>
    <dgm:cxn modelId="{1B8F47F8-9E6F-4D1C-8818-9511594E2329}" srcId="{F6363CEA-7FFE-4386-A9CC-0599F604A885}" destId="{4292F80C-C2B9-4DFC-A667-EBECB87E170C}" srcOrd="3" destOrd="0" parTransId="{4E5795A7-0282-4126-91D0-DBD59BC776FD}" sibTransId="{83D9B5D9-89E8-46FF-956A-F17C53F700A6}"/>
    <dgm:cxn modelId="{9885B75E-AF8B-4CC4-8436-6BEC5E89E806}" type="presParOf" srcId="{2A25C1F6-F024-4B9D-9F4C-6D5C1C6DCECB}" destId="{DF3A99EC-8595-45E7-93A2-79CCA35187DF}" srcOrd="0" destOrd="0" presId="urn:microsoft.com/office/officeart/2005/8/layout/hList1"/>
    <dgm:cxn modelId="{5B1EEB53-66CB-4D26-B713-78B4487DAE40}" type="presParOf" srcId="{DF3A99EC-8595-45E7-93A2-79CCA35187DF}" destId="{FF7CCB4C-3F4D-4FF7-B23E-36B6F006572F}" srcOrd="0" destOrd="0" presId="urn:microsoft.com/office/officeart/2005/8/layout/hList1"/>
    <dgm:cxn modelId="{8ADAF6C7-5776-4198-A646-ED173D3A6ED8}" type="presParOf" srcId="{DF3A99EC-8595-45E7-93A2-79CCA35187DF}" destId="{9FE1FF18-A008-4102-858C-817CBE7BD2FA}" srcOrd="1" destOrd="0" presId="urn:microsoft.com/office/officeart/2005/8/layout/hList1"/>
    <dgm:cxn modelId="{B6A5927D-D421-4A23-A523-65C5850B0880}" type="presParOf" srcId="{2A25C1F6-F024-4B9D-9F4C-6D5C1C6DCECB}" destId="{55373595-FE2B-4263-9A80-125B9DAB7224}" srcOrd="1" destOrd="0" presId="urn:microsoft.com/office/officeart/2005/8/layout/hList1"/>
    <dgm:cxn modelId="{ABB6BF22-9564-4409-B922-FE0D8719ED06}" type="presParOf" srcId="{2A25C1F6-F024-4B9D-9F4C-6D5C1C6DCECB}" destId="{8DAEBC71-D24C-4A5C-B933-2950DE8083D7}" srcOrd="2" destOrd="0" presId="urn:microsoft.com/office/officeart/2005/8/layout/hList1"/>
    <dgm:cxn modelId="{ECBF6AAB-A29E-4CFF-99AD-4B41B6F47EA2}" type="presParOf" srcId="{8DAEBC71-D24C-4A5C-B933-2950DE8083D7}" destId="{B1EC7437-F429-4D2A-8F07-5D4FAFB964A1}" srcOrd="0" destOrd="0" presId="urn:microsoft.com/office/officeart/2005/8/layout/hList1"/>
    <dgm:cxn modelId="{C032D095-62DD-4CEE-8866-752FEC1D1507}" type="presParOf" srcId="{8DAEBC71-D24C-4A5C-B933-2950DE8083D7}" destId="{10490480-54A0-46E4-8CBE-7637769629EE}" srcOrd="1" destOrd="0" presId="urn:microsoft.com/office/officeart/2005/8/layout/hList1"/>
    <dgm:cxn modelId="{38A0BD7A-9911-4828-BF6C-45F870133CD9}" type="presParOf" srcId="{2A25C1F6-F024-4B9D-9F4C-6D5C1C6DCECB}" destId="{1651081A-1C62-4995-A103-2D7D1AB220E4}" srcOrd="3" destOrd="0" presId="urn:microsoft.com/office/officeart/2005/8/layout/hList1"/>
    <dgm:cxn modelId="{E1D8657D-0334-4D15-BE01-B0D98A5BCF54}" type="presParOf" srcId="{2A25C1F6-F024-4B9D-9F4C-6D5C1C6DCECB}" destId="{70BF0FF3-653A-4ED6-B865-1D3A80CAB229}" srcOrd="4" destOrd="0" presId="urn:microsoft.com/office/officeart/2005/8/layout/hList1"/>
    <dgm:cxn modelId="{4E64BC57-B28F-4EA7-ADA7-BEA4CE9E9C8C}" type="presParOf" srcId="{70BF0FF3-653A-4ED6-B865-1D3A80CAB229}" destId="{2A64A33B-814E-4B58-B75D-8156ED3EF7C9}" srcOrd="0" destOrd="0" presId="urn:microsoft.com/office/officeart/2005/8/layout/hList1"/>
    <dgm:cxn modelId="{E30573CD-1DCE-494E-A495-1D0BA0BCAA56}" type="presParOf" srcId="{70BF0FF3-653A-4ED6-B865-1D3A80CAB229}" destId="{8954D70A-A638-46BB-BE5B-DE785315B9AE}" srcOrd="1" destOrd="0" presId="urn:microsoft.com/office/officeart/2005/8/layout/hList1"/>
    <dgm:cxn modelId="{32AA26F9-E59F-4493-A73B-17FB69A6D061}" type="presParOf" srcId="{2A25C1F6-F024-4B9D-9F4C-6D5C1C6DCECB}" destId="{452F4F1B-1C5B-420F-86DC-12EA08E9D4D1}" srcOrd="5" destOrd="0" presId="urn:microsoft.com/office/officeart/2005/8/layout/hList1"/>
    <dgm:cxn modelId="{04191B3A-EA04-45C7-AD5A-646DC9C73459}" type="presParOf" srcId="{2A25C1F6-F024-4B9D-9F4C-6D5C1C6DCECB}" destId="{3F4A0936-D5CF-4568-8C4C-8977ADB72306}" srcOrd="6" destOrd="0" presId="urn:microsoft.com/office/officeart/2005/8/layout/hList1"/>
    <dgm:cxn modelId="{70C8B029-FBF5-4BE2-9A60-0F5A98DE44A9}" type="presParOf" srcId="{3F4A0936-D5CF-4568-8C4C-8977ADB72306}" destId="{0025091C-8111-46CC-AF65-9BEED5B9EC93}" srcOrd="0" destOrd="0" presId="urn:microsoft.com/office/officeart/2005/8/layout/hList1"/>
    <dgm:cxn modelId="{F79360D8-D482-4950-B1B2-42E0A64D900B}" type="presParOf" srcId="{3F4A0936-D5CF-4568-8C4C-8977ADB72306}" destId="{B23EF5E4-9E0D-44AE-B940-35110A3B9B64}"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171CC6-F3E0-4421-A4A2-7DD8D16A6022}"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s-ES"/>
        </a:p>
      </dgm:t>
    </dgm:pt>
    <dgm:pt modelId="{A921AD1A-DF6F-4C65-9D03-5A5D683028BC}">
      <dgm:prSet phldrT="[Texto]" phldr="0" custT="1"/>
      <dgm:spPr/>
      <dgm:t>
        <a:bodyPr/>
        <a:lstStyle/>
        <a:p>
          <a:pPr rtl="0"/>
          <a:r>
            <a:rPr lang="es-ES" sz="1600" b="1" dirty="0">
              <a:latin typeface="Verdana" panose="020B0604030504040204" pitchFamily="34" charset="0"/>
              <a:ea typeface="Verdana" panose="020B0604030504040204" pitchFamily="34" charset="0"/>
            </a:rPr>
            <a:t>LUIS ANGEL QUESADA RODRIGUEZ</a:t>
          </a:r>
        </a:p>
      </dgm:t>
    </dgm:pt>
    <dgm:pt modelId="{3858BD23-3721-49DA-8F44-362625779870}" type="parTrans" cxnId="{99BC2107-E104-4274-855C-CB51801B13CF}">
      <dgm:prSet/>
      <dgm:spPr/>
      <dgm:t>
        <a:bodyPr/>
        <a:lstStyle/>
        <a:p>
          <a:endParaRPr lang="es-ES" sz="1600" b="1">
            <a:latin typeface="Verdana" panose="020B0604030504040204" pitchFamily="34" charset="0"/>
            <a:ea typeface="Verdana" panose="020B0604030504040204" pitchFamily="34" charset="0"/>
          </a:endParaRPr>
        </a:p>
      </dgm:t>
    </dgm:pt>
    <dgm:pt modelId="{736052FC-E3B1-412E-96F0-55DE3E2CE1C1}" type="sibTrans" cxnId="{99BC2107-E104-4274-855C-CB51801B13CF}">
      <dgm:prSet/>
      <dgm:spPr/>
      <dgm:t>
        <a:bodyPr/>
        <a:lstStyle/>
        <a:p>
          <a:endParaRPr lang="es-ES" sz="1600" b="1">
            <a:latin typeface="Verdana" panose="020B0604030504040204" pitchFamily="34" charset="0"/>
            <a:ea typeface="Verdana" panose="020B0604030504040204" pitchFamily="34" charset="0"/>
          </a:endParaRPr>
        </a:p>
      </dgm:t>
    </dgm:pt>
    <dgm:pt modelId="{1F798641-2C60-4E45-95AD-76F1FDE38D66}">
      <dgm:prSet phldrT="[Texto]" phldr="0" custT="1"/>
      <dgm:spPr/>
      <dgm:t>
        <a:bodyPr/>
        <a:lstStyle/>
        <a:p>
          <a:pPr rtl="0"/>
          <a:r>
            <a:rPr lang="es-ES" sz="1600" b="1" dirty="0">
              <a:solidFill>
                <a:schemeClr val="bg1">
                  <a:lumMod val="49000"/>
                </a:schemeClr>
              </a:solidFill>
              <a:latin typeface="Verdana" panose="020B0604030504040204" pitchFamily="34" charset="0"/>
              <a:ea typeface="Verdana" panose="020B0604030504040204" pitchFamily="34" charset="0"/>
            </a:rPr>
            <a:t>EXCAVADORA DE ORUGA</a:t>
          </a:r>
        </a:p>
      </dgm:t>
    </dgm:pt>
    <dgm:pt modelId="{55E895B4-D906-4112-A85C-7BF6E6530DDF}" type="parTrans" cxnId="{034C16A7-C357-4A2A-BA5E-C71965413948}">
      <dgm:prSet/>
      <dgm:spPr/>
      <dgm:t>
        <a:bodyPr/>
        <a:lstStyle/>
        <a:p>
          <a:endParaRPr lang="es-ES" sz="1600" b="1">
            <a:latin typeface="Verdana" panose="020B0604030504040204" pitchFamily="34" charset="0"/>
            <a:ea typeface="Verdana" panose="020B0604030504040204" pitchFamily="34" charset="0"/>
          </a:endParaRPr>
        </a:p>
      </dgm:t>
    </dgm:pt>
    <dgm:pt modelId="{ABBE0F35-5902-41F1-81C5-0650719EBCC5}" type="sibTrans" cxnId="{034C16A7-C357-4A2A-BA5E-C71965413948}">
      <dgm:prSet/>
      <dgm:spPr/>
      <dgm:t>
        <a:bodyPr/>
        <a:lstStyle/>
        <a:p>
          <a:endParaRPr lang="es-ES" sz="1600" b="1">
            <a:latin typeface="Verdana" panose="020B0604030504040204" pitchFamily="34" charset="0"/>
            <a:ea typeface="Verdana" panose="020B0604030504040204" pitchFamily="34" charset="0"/>
          </a:endParaRPr>
        </a:p>
      </dgm:t>
    </dgm:pt>
    <dgm:pt modelId="{D4DD0BED-7A49-4D71-9D3E-E5035684E761}">
      <dgm:prSet phldrT="[Texto]" phldr="0" custT="1"/>
      <dgm:spPr/>
      <dgm:t>
        <a:bodyPr/>
        <a:lstStyle/>
        <a:p>
          <a:pPr rtl="0"/>
          <a:r>
            <a:rPr lang="es-ES" sz="1600" b="1" dirty="0">
              <a:latin typeface="Verdana" panose="020B0604030504040204" pitchFamily="34" charset="0"/>
              <a:ea typeface="Verdana" panose="020B0604030504040204" pitchFamily="34" charset="0"/>
            </a:rPr>
            <a:t>MARIA BRICEIDA MARTIN MONTAÑEZ </a:t>
          </a:r>
        </a:p>
      </dgm:t>
    </dgm:pt>
    <dgm:pt modelId="{8CE5A8A2-41A1-4324-B219-3BA14356E5BF}" type="parTrans" cxnId="{F3B33853-DCFA-4546-8D4F-DBCF22B34B88}">
      <dgm:prSet/>
      <dgm:spPr/>
      <dgm:t>
        <a:bodyPr/>
        <a:lstStyle/>
        <a:p>
          <a:endParaRPr lang="es-ES" sz="1600" b="1">
            <a:latin typeface="Verdana" panose="020B0604030504040204" pitchFamily="34" charset="0"/>
            <a:ea typeface="Verdana" panose="020B0604030504040204" pitchFamily="34" charset="0"/>
          </a:endParaRPr>
        </a:p>
      </dgm:t>
    </dgm:pt>
    <dgm:pt modelId="{CBB40241-7E1C-4C14-AD39-A75F92D93D10}" type="sibTrans" cxnId="{F3B33853-DCFA-4546-8D4F-DBCF22B34B88}">
      <dgm:prSet/>
      <dgm:spPr/>
      <dgm:t>
        <a:bodyPr/>
        <a:lstStyle/>
        <a:p>
          <a:endParaRPr lang="es-ES" sz="1600" b="1">
            <a:latin typeface="Verdana" panose="020B0604030504040204" pitchFamily="34" charset="0"/>
            <a:ea typeface="Verdana" panose="020B0604030504040204" pitchFamily="34" charset="0"/>
          </a:endParaRPr>
        </a:p>
      </dgm:t>
    </dgm:pt>
    <dgm:pt modelId="{4EC7C7E9-60ED-42CB-BFDF-36509B8D06A5}">
      <dgm:prSet phldrT="[Texto]" phldr="0" custT="1"/>
      <dgm:spPr/>
      <dgm:t>
        <a:bodyPr/>
        <a:lstStyle/>
        <a:p>
          <a:r>
            <a:rPr lang="es-ES" sz="1600" b="1" dirty="0">
              <a:solidFill>
                <a:schemeClr val="bg1">
                  <a:lumMod val="49000"/>
                </a:schemeClr>
              </a:solidFill>
              <a:latin typeface="Verdana" panose="020B0604030504040204" pitchFamily="34" charset="0"/>
              <a:ea typeface="Verdana" panose="020B0604030504040204" pitchFamily="34" charset="0"/>
            </a:rPr>
            <a:t>RETROEXCAVADORA</a:t>
          </a:r>
        </a:p>
      </dgm:t>
    </dgm:pt>
    <dgm:pt modelId="{C7D88DA6-C3E7-4A8E-90A4-34BF4341DFE3}" type="parTrans" cxnId="{F0AD854C-170D-4FC7-947E-CA53C05B3D45}">
      <dgm:prSet/>
      <dgm:spPr/>
      <dgm:t>
        <a:bodyPr/>
        <a:lstStyle/>
        <a:p>
          <a:endParaRPr lang="es-ES" sz="1600" b="1">
            <a:latin typeface="Verdana" panose="020B0604030504040204" pitchFamily="34" charset="0"/>
            <a:ea typeface="Verdana" panose="020B0604030504040204" pitchFamily="34" charset="0"/>
          </a:endParaRPr>
        </a:p>
      </dgm:t>
    </dgm:pt>
    <dgm:pt modelId="{0F4C9755-80C7-43E1-897A-009CF599C9C4}" type="sibTrans" cxnId="{F0AD854C-170D-4FC7-947E-CA53C05B3D45}">
      <dgm:prSet/>
      <dgm:spPr/>
      <dgm:t>
        <a:bodyPr/>
        <a:lstStyle/>
        <a:p>
          <a:endParaRPr lang="es-ES" sz="1600" b="1">
            <a:latin typeface="Verdana" panose="020B0604030504040204" pitchFamily="34" charset="0"/>
            <a:ea typeface="Verdana" panose="020B0604030504040204" pitchFamily="34" charset="0"/>
          </a:endParaRPr>
        </a:p>
      </dgm:t>
    </dgm:pt>
    <dgm:pt modelId="{0930C0CB-4EB1-4E5C-8634-A4CCC157B81B}">
      <dgm:prSet phldr="0" custT="1"/>
      <dgm:spPr/>
      <dgm:t>
        <a:bodyPr/>
        <a:lstStyle/>
        <a:p>
          <a:r>
            <a:rPr lang="es-ES" sz="1600" b="1" dirty="0">
              <a:solidFill>
                <a:schemeClr val="bg1">
                  <a:lumMod val="49000"/>
                </a:schemeClr>
              </a:solidFill>
              <a:latin typeface="Verdana" panose="020B0604030504040204" pitchFamily="34" charset="0"/>
              <a:ea typeface="Verdana" panose="020B0604030504040204" pitchFamily="34" charset="0"/>
              <a:cs typeface="Calibri"/>
            </a:rPr>
            <a:t>VOLQUETA</a:t>
          </a:r>
          <a:endParaRPr lang="es-ES" sz="1600" b="1" dirty="0">
            <a:solidFill>
              <a:schemeClr val="bg1">
                <a:lumMod val="49000"/>
              </a:schemeClr>
            </a:solidFill>
            <a:latin typeface="Verdana" panose="020B0604030504040204" pitchFamily="34" charset="0"/>
            <a:ea typeface="Verdana" panose="020B0604030504040204" pitchFamily="34" charset="0"/>
          </a:endParaRPr>
        </a:p>
      </dgm:t>
    </dgm:pt>
    <dgm:pt modelId="{6A11721B-5063-4812-ABEB-4DCBC8740153}" type="parTrans" cxnId="{81462BF8-7EBE-4C90-9CCB-345F6300BC7E}">
      <dgm:prSet/>
      <dgm:spPr/>
      <dgm:t>
        <a:bodyPr/>
        <a:lstStyle/>
        <a:p>
          <a:endParaRPr lang="es-CO" sz="1600" b="1">
            <a:latin typeface="Verdana" panose="020B0604030504040204" pitchFamily="34" charset="0"/>
            <a:ea typeface="Verdana" panose="020B0604030504040204" pitchFamily="34" charset="0"/>
          </a:endParaRPr>
        </a:p>
      </dgm:t>
    </dgm:pt>
    <dgm:pt modelId="{4156891C-077C-41E2-8014-F6928135C232}" type="sibTrans" cxnId="{81462BF8-7EBE-4C90-9CCB-345F6300BC7E}">
      <dgm:prSet/>
      <dgm:spPr/>
      <dgm:t>
        <a:bodyPr/>
        <a:lstStyle/>
        <a:p>
          <a:endParaRPr lang="es-CO" sz="1600" b="1">
            <a:latin typeface="Verdana" panose="020B0604030504040204" pitchFamily="34" charset="0"/>
            <a:ea typeface="Verdana" panose="020B0604030504040204" pitchFamily="34" charset="0"/>
          </a:endParaRPr>
        </a:p>
      </dgm:t>
    </dgm:pt>
    <dgm:pt modelId="{4248D187-4D0A-4E82-8EF4-3988C486BA18}">
      <dgm:prSet phldr="0" custT="1"/>
      <dgm:spPr/>
      <dgm:t>
        <a:bodyPr/>
        <a:lstStyle/>
        <a:p>
          <a:pPr rtl="0"/>
          <a:r>
            <a:rPr lang="es-ES" sz="1600" b="1" dirty="0">
              <a:solidFill>
                <a:schemeClr val="bg1"/>
              </a:solidFill>
              <a:latin typeface="Verdana" panose="020B0604030504040204" pitchFamily="34" charset="0"/>
              <a:ea typeface="Verdana" panose="020B0604030504040204" pitchFamily="34" charset="0"/>
              <a:cs typeface="Calibri"/>
            </a:rPr>
            <a:t>ELKIN ANDRES REYES TORRES</a:t>
          </a:r>
          <a:endParaRPr lang="en-US" sz="1600" b="1" dirty="0">
            <a:solidFill>
              <a:schemeClr val="bg1"/>
            </a:solidFill>
            <a:latin typeface="Verdana" panose="020B0604030504040204" pitchFamily="34" charset="0"/>
            <a:ea typeface="Verdana" panose="020B0604030504040204" pitchFamily="34" charset="0"/>
            <a:cs typeface="Calibri"/>
          </a:endParaRPr>
        </a:p>
      </dgm:t>
    </dgm:pt>
    <dgm:pt modelId="{5C0FC76A-9186-4F9C-94FD-18E2A5926D09}" type="parTrans" cxnId="{54250C07-C7AA-48E2-8610-3F6C5FB43D29}">
      <dgm:prSet/>
      <dgm:spPr/>
      <dgm:t>
        <a:bodyPr/>
        <a:lstStyle/>
        <a:p>
          <a:endParaRPr lang="es-CO" sz="1600" b="1">
            <a:latin typeface="Verdana" panose="020B0604030504040204" pitchFamily="34" charset="0"/>
            <a:ea typeface="Verdana" panose="020B0604030504040204" pitchFamily="34" charset="0"/>
          </a:endParaRPr>
        </a:p>
      </dgm:t>
    </dgm:pt>
    <dgm:pt modelId="{8506E6F2-75CA-4B34-B528-1C758C4763B0}" type="sibTrans" cxnId="{54250C07-C7AA-48E2-8610-3F6C5FB43D29}">
      <dgm:prSet/>
      <dgm:spPr/>
      <dgm:t>
        <a:bodyPr/>
        <a:lstStyle/>
        <a:p>
          <a:endParaRPr lang="es-CO" sz="1600" b="1">
            <a:latin typeface="Verdana" panose="020B0604030504040204" pitchFamily="34" charset="0"/>
            <a:ea typeface="Verdana" panose="020B0604030504040204" pitchFamily="34" charset="0"/>
          </a:endParaRPr>
        </a:p>
      </dgm:t>
    </dgm:pt>
    <dgm:pt modelId="{C24192A4-FD13-4D02-A1D9-B477D213DA2A}">
      <dgm:prSet phldr="0" custT="1"/>
      <dgm:spPr/>
      <dgm:t>
        <a:bodyPr/>
        <a:lstStyle/>
        <a:p>
          <a:pPr rtl="0"/>
          <a:r>
            <a:rPr lang="es-ES" sz="1600" b="1" dirty="0">
              <a:solidFill>
                <a:schemeClr val="bg1">
                  <a:lumMod val="49000"/>
                </a:schemeClr>
              </a:solidFill>
              <a:latin typeface="Verdana" panose="020B0604030504040204" pitchFamily="34" charset="0"/>
              <a:ea typeface="Verdana" panose="020B0604030504040204" pitchFamily="34" charset="0"/>
              <a:cs typeface="Calibri"/>
            </a:rPr>
            <a:t>MOTONIVELADORA</a:t>
          </a:r>
          <a:r>
            <a:rPr lang="es-ES" sz="1600" b="1" dirty="0">
              <a:solidFill>
                <a:srgbClr val="444444"/>
              </a:solidFill>
              <a:latin typeface="Verdana" panose="020B0604030504040204" pitchFamily="34" charset="0"/>
              <a:ea typeface="Verdana" panose="020B0604030504040204" pitchFamily="34" charset="0"/>
              <a:cs typeface="Calibri"/>
            </a:rPr>
            <a:t> </a:t>
          </a:r>
        </a:p>
      </dgm:t>
    </dgm:pt>
    <dgm:pt modelId="{95C9589C-38D7-43D1-8292-410EF07CFFF5}" type="parTrans" cxnId="{9B418AD0-8A24-4BDF-9F6C-351625B9EF3B}">
      <dgm:prSet/>
      <dgm:spPr/>
      <dgm:t>
        <a:bodyPr/>
        <a:lstStyle/>
        <a:p>
          <a:endParaRPr lang="es-CO" sz="1600" b="1">
            <a:latin typeface="Verdana" panose="020B0604030504040204" pitchFamily="34" charset="0"/>
            <a:ea typeface="Verdana" panose="020B0604030504040204" pitchFamily="34" charset="0"/>
          </a:endParaRPr>
        </a:p>
      </dgm:t>
    </dgm:pt>
    <dgm:pt modelId="{33859021-84F0-44F7-9D0B-A2D57E0E7A2A}" type="sibTrans" cxnId="{9B418AD0-8A24-4BDF-9F6C-351625B9EF3B}">
      <dgm:prSet/>
      <dgm:spPr/>
      <dgm:t>
        <a:bodyPr/>
        <a:lstStyle/>
        <a:p>
          <a:endParaRPr lang="es-CO" sz="1600" b="1">
            <a:latin typeface="Verdana" panose="020B0604030504040204" pitchFamily="34" charset="0"/>
            <a:ea typeface="Verdana" panose="020B0604030504040204" pitchFamily="34" charset="0"/>
          </a:endParaRPr>
        </a:p>
      </dgm:t>
    </dgm:pt>
    <dgm:pt modelId="{F5D86A62-B7AD-44B2-A039-0A572CA14ED9}">
      <dgm:prSet phldr="0" custT="1"/>
      <dgm:spPr/>
      <dgm:t>
        <a:bodyPr/>
        <a:lstStyle/>
        <a:p>
          <a:pPr rtl="0"/>
          <a:r>
            <a:rPr lang="es-ES" sz="1600" b="1" dirty="0">
              <a:solidFill>
                <a:schemeClr val="bg1"/>
              </a:solidFill>
              <a:latin typeface="Verdana" panose="020B0604030504040204" pitchFamily="34" charset="0"/>
              <a:ea typeface="Verdana" panose="020B0604030504040204" pitchFamily="34" charset="0"/>
              <a:cs typeface="Calibri"/>
            </a:rPr>
            <a:t>WILSON FABIAN GALVIS FUENTES </a:t>
          </a:r>
          <a:endParaRPr lang="en-US" sz="1600" b="1" dirty="0">
            <a:solidFill>
              <a:schemeClr val="bg1"/>
            </a:solidFill>
            <a:latin typeface="Verdana" panose="020B0604030504040204" pitchFamily="34" charset="0"/>
            <a:ea typeface="Verdana" panose="020B0604030504040204" pitchFamily="34" charset="0"/>
            <a:cs typeface="Calibri"/>
          </a:endParaRPr>
        </a:p>
      </dgm:t>
    </dgm:pt>
    <dgm:pt modelId="{E6B331F5-2A86-4704-BCA3-2AC1C2A29115}" type="parTrans" cxnId="{6AA83A5D-E6AC-483E-AE1E-DC38B7D441AF}">
      <dgm:prSet/>
      <dgm:spPr/>
      <dgm:t>
        <a:bodyPr/>
        <a:lstStyle/>
        <a:p>
          <a:endParaRPr lang="es-CO" sz="1600" b="1">
            <a:latin typeface="Verdana" panose="020B0604030504040204" pitchFamily="34" charset="0"/>
            <a:ea typeface="Verdana" panose="020B0604030504040204" pitchFamily="34" charset="0"/>
          </a:endParaRPr>
        </a:p>
      </dgm:t>
    </dgm:pt>
    <dgm:pt modelId="{F7790E53-2787-455C-AC6F-2D164EAF2B53}" type="sibTrans" cxnId="{6AA83A5D-E6AC-483E-AE1E-DC38B7D441AF}">
      <dgm:prSet/>
      <dgm:spPr/>
      <dgm:t>
        <a:bodyPr/>
        <a:lstStyle/>
        <a:p>
          <a:endParaRPr lang="es-CO" sz="1600" b="1">
            <a:latin typeface="Verdana" panose="020B0604030504040204" pitchFamily="34" charset="0"/>
            <a:ea typeface="Verdana" panose="020B0604030504040204" pitchFamily="34" charset="0"/>
          </a:endParaRPr>
        </a:p>
      </dgm:t>
    </dgm:pt>
    <dgm:pt modelId="{604ED07C-6D85-49AB-B40C-4E1706E7E493}">
      <dgm:prSet phldr="0" custT="1"/>
      <dgm:spPr/>
      <dgm:t>
        <a:bodyPr/>
        <a:lstStyle/>
        <a:p>
          <a:r>
            <a:rPr lang="es-ES" sz="1600" b="1" dirty="0">
              <a:solidFill>
                <a:schemeClr val="bg1">
                  <a:lumMod val="49000"/>
                </a:schemeClr>
              </a:solidFill>
              <a:latin typeface="Verdana" panose="020B0604030504040204" pitchFamily="34" charset="0"/>
              <a:ea typeface="Verdana" panose="020B0604030504040204" pitchFamily="34" charset="0"/>
              <a:cs typeface="Calibri"/>
            </a:rPr>
            <a:t>VIBROCOMPACTADOR</a:t>
          </a:r>
          <a:endParaRPr lang="es-ES" sz="1600" b="1" dirty="0">
            <a:solidFill>
              <a:schemeClr val="bg1">
                <a:lumMod val="49000"/>
              </a:schemeClr>
            </a:solidFill>
            <a:latin typeface="Verdana" panose="020B0604030504040204" pitchFamily="34" charset="0"/>
            <a:ea typeface="Verdana" panose="020B0604030504040204" pitchFamily="34" charset="0"/>
          </a:endParaRPr>
        </a:p>
      </dgm:t>
    </dgm:pt>
    <dgm:pt modelId="{752C1D04-2DCA-43C1-9EC3-7EB60CBC0C0C}" type="parTrans" cxnId="{D94BFF8A-3673-41BF-8789-EA1BB6FEDCCA}">
      <dgm:prSet/>
      <dgm:spPr/>
      <dgm:t>
        <a:bodyPr/>
        <a:lstStyle/>
        <a:p>
          <a:endParaRPr lang="es-CO" sz="1600" b="1">
            <a:latin typeface="Verdana" panose="020B0604030504040204" pitchFamily="34" charset="0"/>
            <a:ea typeface="Verdana" panose="020B0604030504040204" pitchFamily="34" charset="0"/>
          </a:endParaRPr>
        </a:p>
      </dgm:t>
    </dgm:pt>
    <dgm:pt modelId="{1BDDD476-8A01-4A61-8C83-E69166D01506}" type="sibTrans" cxnId="{D94BFF8A-3673-41BF-8789-EA1BB6FEDCCA}">
      <dgm:prSet/>
      <dgm:spPr/>
      <dgm:t>
        <a:bodyPr/>
        <a:lstStyle/>
        <a:p>
          <a:endParaRPr lang="es-CO" sz="1600" b="1">
            <a:latin typeface="Verdana" panose="020B0604030504040204" pitchFamily="34" charset="0"/>
            <a:ea typeface="Verdana" panose="020B0604030504040204" pitchFamily="34" charset="0"/>
          </a:endParaRPr>
        </a:p>
      </dgm:t>
    </dgm:pt>
    <dgm:pt modelId="{EA779A23-A3E2-4D31-9A1D-7DBADF752436}">
      <dgm:prSet phldr="0" custT="1"/>
      <dgm:spPr/>
      <dgm:t>
        <a:bodyPr/>
        <a:lstStyle/>
        <a:p>
          <a:pPr rtl="0"/>
          <a:r>
            <a:rPr lang="es-ES" sz="1600" b="1" dirty="0">
              <a:solidFill>
                <a:schemeClr val="bg1"/>
              </a:solidFill>
              <a:latin typeface="Verdana" panose="020B0604030504040204" pitchFamily="34" charset="0"/>
              <a:ea typeface="Verdana" panose="020B0604030504040204" pitchFamily="34" charset="0"/>
              <a:cs typeface="Calibri"/>
            </a:rPr>
            <a:t>CRISTIAN NORBEY HERNANDEZ SALAS </a:t>
          </a:r>
          <a:endParaRPr lang="en-US" sz="1600" b="1" dirty="0">
            <a:solidFill>
              <a:schemeClr val="bg1"/>
            </a:solidFill>
            <a:latin typeface="Verdana" panose="020B0604030504040204" pitchFamily="34" charset="0"/>
            <a:ea typeface="Verdana" panose="020B0604030504040204" pitchFamily="34" charset="0"/>
            <a:cs typeface="Calibri"/>
          </a:endParaRPr>
        </a:p>
      </dgm:t>
    </dgm:pt>
    <dgm:pt modelId="{207AA593-DEE7-4810-9343-3942029BDBB3}" type="parTrans" cxnId="{23E2C499-EA6F-438A-92C0-C7947B61F26D}">
      <dgm:prSet/>
      <dgm:spPr/>
      <dgm:t>
        <a:bodyPr/>
        <a:lstStyle/>
        <a:p>
          <a:endParaRPr lang="es-CO" sz="1600" b="1">
            <a:latin typeface="Verdana" panose="020B0604030504040204" pitchFamily="34" charset="0"/>
            <a:ea typeface="Verdana" panose="020B0604030504040204" pitchFamily="34" charset="0"/>
          </a:endParaRPr>
        </a:p>
      </dgm:t>
    </dgm:pt>
    <dgm:pt modelId="{B63ED6D3-3953-4378-8837-405C1DF9A455}" type="sibTrans" cxnId="{23E2C499-EA6F-438A-92C0-C7947B61F26D}">
      <dgm:prSet/>
      <dgm:spPr/>
      <dgm:t>
        <a:bodyPr/>
        <a:lstStyle/>
        <a:p>
          <a:endParaRPr lang="es-CO" sz="1600" b="1">
            <a:latin typeface="Verdana" panose="020B0604030504040204" pitchFamily="34" charset="0"/>
            <a:ea typeface="Verdana" panose="020B0604030504040204" pitchFamily="34" charset="0"/>
          </a:endParaRPr>
        </a:p>
      </dgm:t>
    </dgm:pt>
    <dgm:pt modelId="{0947486D-A870-4F00-B0CF-96451133585F}" type="pres">
      <dgm:prSet presAssocID="{0C171CC6-F3E0-4421-A4A2-7DD8D16A6022}" presName="linear" presStyleCnt="0">
        <dgm:presLayoutVars>
          <dgm:animLvl val="lvl"/>
          <dgm:resizeHandles val="exact"/>
        </dgm:presLayoutVars>
      </dgm:prSet>
      <dgm:spPr/>
    </dgm:pt>
    <dgm:pt modelId="{342D9388-EB7A-4742-BC5B-96C251F10562}" type="pres">
      <dgm:prSet presAssocID="{A921AD1A-DF6F-4C65-9D03-5A5D683028BC}" presName="parentText" presStyleLbl="node1" presStyleIdx="0" presStyleCnt="5">
        <dgm:presLayoutVars>
          <dgm:chMax val="0"/>
          <dgm:bulletEnabled val="1"/>
        </dgm:presLayoutVars>
      </dgm:prSet>
      <dgm:spPr/>
    </dgm:pt>
    <dgm:pt modelId="{7BB1068A-FF2B-4390-96EA-BFB9231A3B85}" type="pres">
      <dgm:prSet presAssocID="{A921AD1A-DF6F-4C65-9D03-5A5D683028BC}" presName="childText" presStyleLbl="revTx" presStyleIdx="0" presStyleCnt="5">
        <dgm:presLayoutVars>
          <dgm:bulletEnabled val="1"/>
        </dgm:presLayoutVars>
      </dgm:prSet>
      <dgm:spPr/>
    </dgm:pt>
    <dgm:pt modelId="{686FFBCC-879D-40F3-879C-AEEE7A55C297}" type="pres">
      <dgm:prSet presAssocID="{D4DD0BED-7A49-4D71-9D3E-E5035684E761}" presName="parentText" presStyleLbl="node1" presStyleIdx="1" presStyleCnt="5">
        <dgm:presLayoutVars>
          <dgm:chMax val="0"/>
          <dgm:bulletEnabled val="1"/>
        </dgm:presLayoutVars>
      </dgm:prSet>
      <dgm:spPr/>
    </dgm:pt>
    <dgm:pt modelId="{7C85E8BE-A7AA-4B14-BFDE-6319666E0B8C}" type="pres">
      <dgm:prSet presAssocID="{D4DD0BED-7A49-4D71-9D3E-E5035684E761}" presName="childText" presStyleLbl="revTx" presStyleIdx="1" presStyleCnt="5">
        <dgm:presLayoutVars>
          <dgm:bulletEnabled val="1"/>
        </dgm:presLayoutVars>
      </dgm:prSet>
      <dgm:spPr/>
    </dgm:pt>
    <dgm:pt modelId="{A1109ED6-2323-4436-B315-D3866085E93B}" type="pres">
      <dgm:prSet presAssocID="{4248D187-4D0A-4E82-8EF4-3988C486BA18}" presName="parentText" presStyleLbl="node1" presStyleIdx="2" presStyleCnt="5">
        <dgm:presLayoutVars>
          <dgm:chMax val="0"/>
          <dgm:bulletEnabled val="1"/>
        </dgm:presLayoutVars>
      </dgm:prSet>
      <dgm:spPr/>
    </dgm:pt>
    <dgm:pt modelId="{93FE7BB7-8306-48A2-AAEB-933CEEB4A8FC}" type="pres">
      <dgm:prSet presAssocID="{4248D187-4D0A-4E82-8EF4-3988C486BA18}" presName="childText" presStyleLbl="revTx" presStyleIdx="2" presStyleCnt="5">
        <dgm:presLayoutVars>
          <dgm:bulletEnabled val="1"/>
        </dgm:presLayoutVars>
      </dgm:prSet>
      <dgm:spPr/>
    </dgm:pt>
    <dgm:pt modelId="{70C25521-E6FF-485E-86F5-8175F4DE37FC}" type="pres">
      <dgm:prSet presAssocID="{F5D86A62-B7AD-44B2-A039-0A572CA14ED9}" presName="parentText" presStyleLbl="node1" presStyleIdx="3" presStyleCnt="5">
        <dgm:presLayoutVars>
          <dgm:chMax val="0"/>
          <dgm:bulletEnabled val="1"/>
        </dgm:presLayoutVars>
      </dgm:prSet>
      <dgm:spPr/>
    </dgm:pt>
    <dgm:pt modelId="{5C9B62C6-B06A-43FB-9E99-F7521A1539C9}" type="pres">
      <dgm:prSet presAssocID="{F5D86A62-B7AD-44B2-A039-0A572CA14ED9}" presName="childText" presStyleLbl="revTx" presStyleIdx="3" presStyleCnt="5">
        <dgm:presLayoutVars>
          <dgm:bulletEnabled val="1"/>
        </dgm:presLayoutVars>
      </dgm:prSet>
      <dgm:spPr/>
    </dgm:pt>
    <dgm:pt modelId="{B36A75F6-3FF7-49D3-AA2A-5DD97D8C481E}" type="pres">
      <dgm:prSet presAssocID="{EA779A23-A3E2-4D31-9A1D-7DBADF752436}" presName="parentText" presStyleLbl="node1" presStyleIdx="4" presStyleCnt="5">
        <dgm:presLayoutVars>
          <dgm:chMax val="0"/>
          <dgm:bulletEnabled val="1"/>
        </dgm:presLayoutVars>
      </dgm:prSet>
      <dgm:spPr/>
    </dgm:pt>
    <dgm:pt modelId="{4AD5DB1C-E170-42A5-87B2-F704B44D83C2}" type="pres">
      <dgm:prSet presAssocID="{EA779A23-A3E2-4D31-9A1D-7DBADF752436}" presName="childText" presStyleLbl="revTx" presStyleIdx="4" presStyleCnt="5">
        <dgm:presLayoutVars>
          <dgm:bulletEnabled val="1"/>
        </dgm:presLayoutVars>
      </dgm:prSet>
      <dgm:spPr/>
    </dgm:pt>
  </dgm:ptLst>
  <dgm:cxnLst>
    <dgm:cxn modelId="{54250C07-C7AA-48E2-8610-3F6C5FB43D29}" srcId="{0C171CC6-F3E0-4421-A4A2-7DD8D16A6022}" destId="{4248D187-4D0A-4E82-8EF4-3988C486BA18}" srcOrd="2" destOrd="0" parTransId="{5C0FC76A-9186-4F9C-94FD-18E2A5926D09}" sibTransId="{8506E6F2-75CA-4B34-B528-1C758C4763B0}"/>
    <dgm:cxn modelId="{99BC2107-E104-4274-855C-CB51801B13CF}" srcId="{0C171CC6-F3E0-4421-A4A2-7DD8D16A6022}" destId="{A921AD1A-DF6F-4C65-9D03-5A5D683028BC}" srcOrd="0" destOrd="0" parTransId="{3858BD23-3721-49DA-8F44-362625779870}" sibTransId="{736052FC-E3B1-412E-96F0-55DE3E2CE1C1}"/>
    <dgm:cxn modelId="{BD1D3038-0795-456E-8B47-B056C3D7B868}" type="presOf" srcId="{C24192A4-FD13-4D02-A1D9-B477D213DA2A}" destId="{5C9B62C6-B06A-43FB-9E99-F7521A1539C9}" srcOrd="0" destOrd="0" presId="urn:microsoft.com/office/officeart/2005/8/layout/vList2"/>
    <dgm:cxn modelId="{6AA83A5D-E6AC-483E-AE1E-DC38B7D441AF}" srcId="{0C171CC6-F3E0-4421-A4A2-7DD8D16A6022}" destId="{F5D86A62-B7AD-44B2-A039-0A572CA14ED9}" srcOrd="3" destOrd="0" parTransId="{E6B331F5-2A86-4704-BCA3-2AC1C2A29115}" sibTransId="{F7790E53-2787-455C-AC6F-2D164EAF2B53}"/>
    <dgm:cxn modelId="{F0AD854C-170D-4FC7-947E-CA53C05B3D45}" srcId="{D4DD0BED-7A49-4D71-9D3E-E5035684E761}" destId="{4EC7C7E9-60ED-42CB-BFDF-36509B8D06A5}" srcOrd="0" destOrd="0" parTransId="{C7D88DA6-C3E7-4A8E-90A4-34BF4341DFE3}" sibTransId="{0F4C9755-80C7-43E1-897A-009CF599C9C4}"/>
    <dgm:cxn modelId="{00BC994D-7B7A-457B-A3AE-6C5E80A7E563}" type="presOf" srcId="{0C171CC6-F3E0-4421-A4A2-7DD8D16A6022}" destId="{0947486D-A870-4F00-B0CF-96451133585F}" srcOrd="0" destOrd="0" presId="urn:microsoft.com/office/officeart/2005/8/layout/vList2"/>
    <dgm:cxn modelId="{F3B33853-DCFA-4546-8D4F-DBCF22B34B88}" srcId="{0C171CC6-F3E0-4421-A4A2-7DD8D16A6022}" destId="{D4DD0BED-7A49-4D71-9D3E-E5035684E761}" srcOrd="1" destOrd="0" parTransId="{8CE5A8A2-41A1-4324-B219-3BA14356E5BF}" sibTransId="{CBB40241-7E1C-4C14-AD39-A75F92D93D10}"/>
    <dgm:cxn modelId="{F6A8FB78-C4CA-4C69-8433-7A949AE06E25}" type="presOf" srcId="{F5D86A62-B7AD-44B2-A039-0A572CA14ED9}" destId="{70C25521-E6FF-485E-86F5-8175F4DE37FC}" srcOrd="0" destOrd="0" presId="urn:microsoft.com/office/officeart/2005/8/layout/vList2"/>
    <dgm:cxn modelId="{D94BFF8A-3673-41BF-8789-EA1BB6FEDCCA}" srcId="{EA779A23-A3E2-4D31-9A1D-7DBADF752436}" destId="{604ED07C-6D85-49AB-B40C-4E1706E7E493}" srcOrd="0" destOrd="0" parTransId="{752C1D04-2DCA-43C1-9EC3-7EB60CBC0C0C}" sibTransId="{1BDDD476-8A01-4A61-8C83-E69166D01506}"/>
    <dgm:cxn modelId="{10D1BE96-99D9-4DEE-B28E-0511662B1787}" type="presOf" srcId="{4248D187-4D0A-4E82-8EF4-3988C486BA18}" destId="{A1109ED6-2323-4436-B315-D3866085E93B}" srcOrd="0" destOrd="0" presId="urn:microsoft.com/office/officeart/2005/8/layout/vList2"/>
    <dgm:cxn modelId="{23E2C499-EA6F-438A-92C0-C7947B61F26D}" srcId="{0C171CC6-F3E0-4421-A4A2-7DD8D16A6022}" destId="{EA779A23-A3E2-4D31-9A1D-7DBADF752436}" srcOrd="4" destOrd="0" parTransId="{207AA593-DEE7-4810-9343-3942029BDBB3}" sibTransId="{B63ED6D3-3953-4378-8837-405C1DF9A455}"/>
    <dgm:cxn modelId="{034C16A7-C357-4A2A-BA5E-C71965413948}" srcId="{A921AD1A-DF6F-4C65-9D03-5A5D683028BC}" destId="{1F798641-2C60-4E45-95AD-76F1FDE38D66}" srcOrd="0" destOrd="0" parTransId="{55E895B4-D906-4112-A85C-7BF6E6530DDF}" sibTransId="{ABBE0F35-5902-41F1-81C5-0650719EBCC5}"/>
    <dgm:cxn modelId="{1B4487A7-5876-4489-B9E2-A0637C31853F}" type="presOf" srcId="{1F798641-2C60-4E45-95AD-76F1FDE38D66}" destId="{7BB1068A-FF2B-4390-96EA-BFB9231A3B85}" srcOrd="0" destOrd="0" presId="urn:microsoft.com/office/officeart/2005/8/layout/vList2"/>
    <dgm:cxn modelId="{FA9F49B8-2041-4C45-A690-04F914475296}" type="presOf" srcId="{EA779A23-A3E2-4D31-9A1D-7DBADF752436}" destId="{B36A75F6-3FF7-49D3-AA2A-5DD97D8C481E}" srcOrd="0" destOrd="0" presId="urn:microsoft.com/office/officeart/2005/8/layout/vList2"/>
    <dgm:cxn modelId="{00755DCF-E201-4D67-B613-D3E1C45D07A3}" type="presOf" srcId="{0930C0CB-4EB1-4E5C-8634-A4CCC157B81B}" destId="{93FE7BB7-8306-48A2-AAEB-933CEEB4A8FC}" srcOrd="0" destOrd="0" presId="urn:microsoft.com/office/officeart/2005/8/layout/vList2"/>
    <dgm:cxn modelId="{9B418AD0-8A24-4BDF-9F6C-351625B9EF3B}" srcId="{F5D86A62-B7AD-44B2-A039-0A572CA14ED9}" destId="{C24192A4-FD13-4D02-A1D9-B477D213DA2A}" srcOrd="0" destOrd="0" parTransId="{95C9589C-38D7-43D1-8292-410EF07CFFF5}" sibTransId="{33859021-84F0-44F7-9D0B-A2D57E0E7A2A}"/>
    <dgm:cxn modelId="{D0DDBCD1-C9F3-4F3E-B32A-EF6B4F3F2467}" type="presOf" srcId="{D4DD0BED-7A49-4D71-9D3E-E5035684E761}" destId="{686FFBCC-879D-40F3-879C-AEEE7A55C297}" srcOrd="0" destOrd="0" presId="urn:microsoft.com/office/officeart/2005/8/layout/vList2"/>
    <dgm:cxn modelId="{79B752E6-78A6-43C4-ADE3-54645E6D92CA}" type="presOf" srcId="{604ED07C-6D85-49AB-B40C-4E1706E7E493}" destId="{4AD5DB1C-E170-42A5-87B2-F704B44D83C2}" srcOrd="0" destOrd="0" presId="urn:microsoft.com/office/officeart/2005/8/layout/vList2"/>
    <dgm:cxn modelId="{BE4340F4-6CCC-4C16-84AE-BCBB947615B8}" type="presOf" srcId="{A921AD1A-DF6F-4C65-9D03-5A5D683028BC}" destId="{342D9388-EB7A-4742-BC5B-96C251F10562}" srcOrd="0" destOrd="0" presId="urn:microsoft.com/office/officeart/2005/8/layout/vList2"/>
    <dgm:cxn modelId="{81462BF8-7EBE-4C90-9CCB-345F6300BC7E}" srcId="{4248D187-4D0A-4E82-8EF4-3988C486BA18}" destId="{0930C0CB-4EB1-4E5C-8634-A4CCC157B81B}" srcOrd="0" destOrd="0" parTransId="{6A11721B-5063-4812-ABEB-4DCBC8740153}" sibTransId="{4156891C-077C-41E2-8014-F6928135C232}"/>
    <dgm:cxn modelId="{69D53FFF-53F1-4554-90E7-BA4506C204DE}" type="presOf" srcId="{4EC7C7E9-60ED-42CB-BFDF-36509B8D06A5}" destId="{7C85E8BE-A7AA-4B14-BFDE-6319666E0B8C}" srcOrd="0" destOrd="0" presId="urn:microsoft.com/office/officeart/2005/8/layout/vList2"/>
    <dgm:cxn modelId="{2573B998-74E7-46F0-A58E-5BE3F5D5EACB}" type="presParOf" srcId="{0947486D-A870-4F00-B0CF-96451133585F}" destId="{342D9388-EB7A-4742-BC5B-96C251F10562}" srcOrd="0" destOrd="0" presId="urn:microsoft.com/office/officeart/2005/8/layout/vList2"/>
    <dgm:cxn modelId="{44C15AFF-3889-4A2E-9001-08420E85FC84}" type="presParOf" srcId="{0947486D-A870-4F00-B0CF-96451133585F}" destId="{7BB1068A-FF2B-4390-96EA-BFB9231A3B85}" srcOrd="1" destOrd="0" presId="urn:microsoft.com/office/officeart/2005/8/layout/vList2"/>
    <dgm:cxn modelId="{53BB208A-BBAF-488D-B4AC-1794C992EFFA}" type="presParOf" srcId="{0947486D-A870-4F00-B0CF-96451133585F}" destId="{686FFBCC-879D-40F3-879C-AEEE7A55C297}" srcOrd="2" destOrd="0" presId="urn:microsoft.com/office/officeart/2005/8/layout/vList2"/>
    <dgm:cxn modelId="{2645ABA7-E965-4BBE-A012-66D417FA1F03}" type="presParOf" srcId="{0947486D-A870-4F00-B0CF-96451133585F}" destId="{7C85E8BE-A7AA-4B14-BFDE-6319666E0B8C}" srcOrd="3" destOrd="0" presId="urn:microsoft.com/office/officeart/2005/8/layout/vList2"/>
    <dgm:cxn modelId="{2D85CE9F-90B9-4077-B22D-793C29C365CB}" type="presParOf" srcId="{0947486D-A870-4F00-B0CF-96451133585F}" destId="{A1109ED6-2323-4436-B315-D3866085E93B}" srcOrd="4" destOrd="0" presId="urn:microsoft.com/office/officeart/2005/8/layout/vList2"/>
    <dgm:cxn modelId="{5E616338-5C4D-4095-9C03-06BE523961EB}" type="presParOf" srcId="{0947486D-A870-4F00-B0CF-96451133585F}" destId="{93FE7BB7-8306-48A2-AAEB-933CEEB4A8FC}" srcOrd="5" destOrd="0" presId="urn:microsoft.com/office/officeart/2005/8/layout/vList2"/>
    <dgm:cxn modelId="{C9BA8A45-A3D8-41DB-A15F-C21E857CA3A9}" type="presParOf" srcId="{0947486D-A870-4F00-B0CF-96451133585F}" destId="{70C25521-E6FF-485E-86F5-8175F4DE37FC}" srcOrd="6" destOrd="0" presId="urn:microsoft.com/office/officeart/2005/8/layout/vList2"/>
    <dgm:cxn modelId="{59BB5A1B-22A3-4F56-82C5-5D0D8F82823D}" type="presParOf" srcId="{0947486D-A870-4F00-B0CF-96451133585F}" destId="{5C9B62C6-B06A-43FB-9E99-F7521A1539C9}" srcOrd="7" destOrd="0" presId="urn:microsoft.com/office/officeart/2005/8/layout/vList2"/>
    <dgm:cxn modelId="{095B5E0A-8370-4D6C-9464-C720B93BE72D}" type="presParOf" srcId="{0947486D-A870-4F00-B0CF-96451133585F}" destId="{B36A75F6-3FF7-49D3-AA2A-5DD97D8C481E}" srcOrd="8" destOrd="0" presId="urn:microsoft.com/office/officeart/2005/8/layout/vList2"/>
    <dgm:cxn modelId="{CE307912-EAA2-482A-A6D7-CBEF76907E9F}" type="presParOf" srcId="{0947486D-A870-4F00-B0CF-96451133585F}" destId="{4AD5DB1C-E170-42A5-87B2-F704B44D83C2}"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CCB4C-3F4D-4FF7-B23E-36B6F006572F}">
      <dsp:nvSpPr>
        <dsp:cNvPr id="0" name=""/>
        <dsp:cNvSpPr/>
      </dsp:nvSpPr>
      <dsp:spPr>
        <a:xfrm>
          <a:off x="3945" y="195638"/>
          <a:ext cx="2372218" cy="948887"/>
        </a:xfrm>
        <a:prstGeom prst="rect">
          <a:avLst/>
        </a:prstGeom>
        <a:solidFill>
          <a:schemeClr val="accent3">
            <a:shade val="80000"/>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s-CO" sz="1500" b="1" kern="1200" dirty="0">
              <a:latin typeface="Verdana" panose="020B0604030504040204" pitchFamily="34" charset="0"/>
              <a:ea typeface="Verdana" panose="020B0604030504040204" pitchFamily="34" charset="0"/>
            </a:rPr>
            <a:t>Naturaleza Jurídica</a:t>
          </a:r>
        </a:p>
      </dsp:txBody>
      <dsp:txXfrm>
        <a:off x="3945" y="195638"/>
        <a:ext cx="2372218" cy="948887"/>
      </dsp:txXfrm>
    </dsp:sp>
    <dsp:sp modelId="{9FE1FF18-A008-4102-858C-817CBE7BD2FA}">
      <dsp:nvSpPr>
        <dsp:cNvPr id="0" name=""/>
        <dsp:cNvSpPr/>
      </dsp:nvSpPr>
      <dsp:spPr>
        <a:xfrm>
          <a:off x="3945" y="1144525"/>
          <a:ext cx="2372218" cy="339693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es-CO" sz="1500" b="0" kern="1200" dirty="0">
              <a:latin typeface="Verdana" panose="020B0604030504040204" pitchFamily="34" charset="0"/>
              <a:ea typeface="Verdana" panose="020B0604030504040204" pitchFamily="34" charset="0"/>
            </a:rPr>
            <a:t>Instrumentos de cooperación entre entidades públicas.</a:t>
          </a:r>
        </a:p>
        <a:p>
          <a:pPr marL="114300" lvl="1" indent="-114300" algn="l" defTabSz="666750">
            <a:lnSpc>
              <a:spcPct val="90000"/>
            </a:lnSpc>
            <a:spcBef>
              <a:spcPct val="0"/>
            </a:spcBef>
            <a:spcAft>
              <a:spcPct val="15000"/>
            </a:spcAft>
            <a:buFont typeface="Arial" panose="020B0604020202020204" pitchFamily="34" charset="0"/>
            <a:buChar char="•"/>
          </a:pPr>
          <a:r>
            <a:rPr lang="es-ES" sz="1500" b="0" kern="1200" dirty="0">
              <a:latin typeface="Verdana" panose="020B0604030504040204" pitchFamily="34" charset="0"/>
              <a:ea typeface="Verdana" panose="020B0604030504040204" pitchFamily="34" charset="0"/>
            </a:rPr>
            <a:t>Regulados por la Ley 489 de 1998 (Art. 95).</a:t>
          </a:r>
        </a:p>
        <a:p>
          <a:pPr marL="114300" lvl="1" indent="-114300" algn="l" defTabSz="666750">
            <a:lnSpc>
              <a:spcPct val="90000"/>
            </a:lnSpc>
            <a:spcBef>
              <a:spcPct val="0"/>
            </a:spcBef>
            <a:spcAft>
              <a:spcPct val="15000"/>
            </a:spcAft>
            <a:buFont typeface="Arial" panose="020B0604020202020204" pitchFamily="34" charset="0"/>
            <a:buChar char="•"/>
          </a:pPr>
          <a:r>
            <a:rPr lang="es-ES" sz="1500" b="0" kern="1200" dirty="0">
              <a:latin typeface="Verdana" panose="020B0604030504040204" pitchFamily="34" charset="0"/>
              <a:ea typeface="Verdana" panose="020B0604030504040204" pitchFamily="34" charset="0"/>
            </a:rPr>
            <a:t>No persiguen lucro ni utilidad económica.</a:t>
          </a:r>
        </a:p>
      </dsp:txBody>
      <dsp:txXfrm>
        <a:off x="3945" y="1144525"/>
        <a:ext cx="2372218" cy="3396937"/>
      </dsp:txXfrm>
    </dsp:sp>
    <dsp:sp modelId="{B1EC7437-F429-4D2A-8F07-5D4FAFB964A1}">
      <dsp:nvSpPr>
        <dsp:cNvPr id="0" name=""/>
        <dsp:cNvSpPr/>
      </dsp:nvSpPr>
      <dsp:spPr>
        <a:xfrm>
          <a:off x="2708273" y="195638"/>
          <a:ext cx="2372218" cy="948887"/>
        </a:xfrm>
        <a:prstGeom prst="rect">
          <a:avLst/>
        </a:prstGeom>
        <a:solidFill>
          <a:schemeClr val="accent3">
            <a:shade val="80000"/>
            <a:hueOff val="-85999"/>
            <a:satOff val="-17662"/>
            <a:lumOff val="13254"/>
            <a:alphaOff val="0"/>
          </a:schemeClr>
        </a:solidFill>
        <a:ln w="19050" cap="flat" cmpd="sng" algn="ctr">
          <a:solidFill>
            <a:schemeClr val="accent3">
              <a:shade val="80000"/>
              <a:hueOff val="-85999"/>
              <a:satOff val="-17662"/>
              <a:lumOff val="132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s-CO" sz="1500" b="1" kern="1200" dirty="0">
              <a:latin typeface="Verdana" panose="020B0604030504040204" pitchFamily="34" charset="0"/>
              <a:ea typeface="Verdana" panose="020B0604030504040204" pitchFamily="34" charset="0"/>
            </a:rPr>
            <a:t>Finalidad Principal</a:t>
          </a:r>
        </a:p>
      </dsp:txBody>
      <dsp:txXfrm>
        <a:off x="2708273" y="195638"/>
        <a:ext cx="2372218" cy="948887"/>
      </dsp:txXfrm>
    </dsp:sp>
    <dsp:sp modelId="{10490480-54A0-46E4-8CBE-7637769629EE}">
      <dsp:nvSpPr>
        <dsp:cNvPr id="0" name=""/>
        <dsp:cNvSpPr/>
      </dsp:nvSpPr>
      <dsp:spPr>
        <a:xfrm>
          <a:off x="2708273" y="1144525"/>
          <a:ext cx="2372218" cy="339693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es-ES" sz="1500" b="0" kern="1200" dirty="0">
              <a:latin typeface="Verdana" panose="020B0604030504040204" pitchFamily="34" charset="0"/>
              <a:ea typeface="Verdana" panose="020B0604030504040204" pitchFamily="34" charset="0"/>
            </a:rPr>
            <a:t>Aunar esfuerzos, capacidades y recursos para alcanzar fines comunes.</a:t>
          </a:r>
          <a:endParaRPr lang="es-CO" sz="1500" b="0" kern="1200" dirty="0">
            <a:latin typeface="Verdana" panose="020B0604030504040204" pitchFamily="34" charset="0"/>
            <a:ea typeface="Verdana" panose="020B0604030504040204" pitchFamily="34" charset="0"/>
          </a:endParaRPr>
        </a:p>
        <a:p>
          <a:pPr marL="114300" lvl="1" indent="-114300" algn="l" defTabSz="666750">
            <a:lnSpc>
              <a:spcPct val="90000"/>
            </a:lnSpc>
            <a:spcBef>
              <a:spcPct val="0"/>
            </a:spcBef>
            <a:spcAft>
              <a:spcPct val="15000"/>
            </a:spcAft>
            <a:buFont typeface="Arial" panose="020B0604020202020204" pitchFamily="34" charset="0"/>
            <a:buChar char="•"/>
          </a:pPr>
          <a:r>
            <a:rPr lang="es-ES" sz="1500" b="0" kern="1200" dirty="0">
              <a:latin typeface="Verdana" panose="020B0604030504040204" pitchFamily="34" charset="0"/>
              <a:ea typeface="Verdana" panose="020B0604030504040204" pitchFamily="34" charset="0"/>
            </a:rPr>
            <a:t>Optimización del interés público mediante coordinación institucional.</a:t>
          </a:r>
        </a:p>
        <a:p>
          <a:pPr marL="114300" lvl="1" indent="-114300" algn="l" defTabSz="666750">
            <a:lnSpc>
              <a:spcPct val="90000"/>
            </a:lnSpc>
            <a:spcBef>
              <a:spcPct val="0"/>
            </a:spcBef>
            <a:spcAft>
              <a:spcPct val="15000"/>
            </a:spcAft>
            <a:buFont typeface="Arial" panose="020B0604020202020204" pitchFamily="34" charset="0"/>
            <a:buChar char="•"/>
          </a:pPr>
          <a:r>
            <a:rPr lang="es-CO" sz="1500" b="0" kern="1200" dirty="0">
              <a:latin typeface="Verdana" panose="020B0604030504040204" pitchFamily="34" charset="0"/>
              <a:ea typeface="Verdana" panose="020B0604030504040204" pitchFamily="34" charset="0"/>
            </a:rPr>
            <a:t>Fortalecimiento de la eficacia administrativa (Corte Constitucional, Consejo de Estado).</a:t>
          </a:r>
        </a:p>
      </dsp:txBody>
      <dsp:txXfrm>
        <a:off x="2708273" y="1144525"/>
        <a:ext cx="2372218" cy="3396937"/>
      </dsp:txXfrm>
    </dsp:sp>
    <dsp:sp modelId="{2A64A33B-814E-4B58-B75D-8156ED3EF7C9}">
      <dsp:nvSpPr>
        <dsp:cNvPr id="0" name=""/>
        <dsp:cNvSpPr/>
      </dsp:nvSpPr>
      <dsp:spPr>
        <a:xfrm>
          <a:off x="5412602" y="195638"/>
          <a:ext cx="2372218" cy="948887"/>
        </a:xfrm>
        <a:prstGeom prst="rect">
          <a:avLst/>
        </a:prstGeom>
        <a:solidFill>
          <a:schemeClr val="accent3">
            <a:shade val="80000"/>
            <a:hueOff val="-171999"/>
            <a:satOff val="-35324"/>
            <a:lumOff val="26509"/>
            <a:alphaOff val="0"/>
          </a:schemeClr>
        </a:solidFill>
        <a:ln w="19050" cap="flat" cmpd="sng" algn="ctr">
          <a:solidFill>
            <a:schemeClr val="accent3">
              <a:shade val="80000"/>
              <a:hueOff val="-171999"/>
              <a:satOff val="-35324"/>
              <a:lumOff val="265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s-CO" sz="1500" b="1" kern="1200" dirty="0">
              <a:latin typeface="Verdana" panose="020B0604030504040204" pitchFamily="34" charset="0"/>
              <a:ea typeface="Verdana" panose="020B0604030504040204" pitchFamily="34" charset="0"/>
            </a:rPr>
            <a:t>¿Rentabilidad económica?</a:t>
          </a:r>
        </a:p>
      </dsp:txBody>
      <dsp:txXfrm>
        <a:off x="5412602" y="195638"/>
        <a:ext cx="2372218" cy="948887"/>
      </dsp:txXfrm>
    </dsp:sp>
    <dsp:sp modelId="{8954D70A-A638-46BB-BE5B-DE785315B9AE}">
      <dsp:nvSpPr>
        <dsp:cNvPr id="0" name=""/>
        <dsp:cNvSpPr/>
      </dsp:nvSpPr>
      <dsp:spPr>
        <a:xfrm>
          <a:off x="5412602" y="1144525"/>
          <a:ext cx="2372218" cy="339693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es-ES" sz="1500" b="0" kern="1200" dirty="0">
              <a:latin typeface="Verdana" panose="020B0604030504040204" pitchFamily="34" charset="0"/>
              <a:ea typeface="Verdana" panose="020B0604030504040204" pitchFamily="34" charset="0"/>
            </a:rPr>
            <a:t>No aplica el concepto de rentabilidad financiera.</a:t>
          </a:r>
          <a:endParaRPr lang="es-CO" sz="1500" b="0" kern="1200" dirty="0">
            <a:latin typeface="Verdana" panose="020B0604030504040204" pitchFamily="34" charset="0"/>
            <a:ea typeface="Verdana" panose="020B0604030504040204" pitchFamily="34" charset="0"/>
          </a:endParaRPr>
        </a:p>
        <a:p>
          <a:pPr marL="114300" lvl="1" indent="-114300" algn="l" defTabSz="666750">
            <a:lnSpc>
              <a:spcPct val="90000"/>
            </a:lnSpc>
            <a:spcBef>
              <a:spcPct val="0"/>
            </a:spcBef>
            <a:spcAft>
              <a:spcPct val="15000"/>
            </a:spcAft>
            <a:buFont typeface="Arial" panose="020B0604020202020204" pitchFamily="34" charset="0"/>
            <a:buChar char="•"/>
          </a:pPr>
          <a:r>
            <a:rPr lang="es-ES" sz="1500" b="0" kern="1200" dirty="0">
              <a:latin typeface="Verdana" panose="020B0604030504040204" pitchFamily="34" charset="0"/>
              <a:ea typeface="Verdana" panose="020B0604030504040204" pitchFamily="34" charset="0"/>
            </a:rPr>
            <a:t>No existe relación comercial ni contrato oneroso entre partes.</a:t>
          </a:r>
        </a:p>
        <a:p>
          <a:pPr marL="114300" lvl="1" indent="-114300" algn="l" defTabSz="666750">
            <a:lnSpc>
              <a:spcPct val="90000"/>
            </a:lnSpc>
            <a:spcBef>
              <a:spcPct val="0"/>
            </a:spcBef>
            <a:spcAft>
              <a:spcPct val="15000"/>
            </a:spcAft>
            <a:buFont typeface="Arial" panose="020B0604020202020204" pitchFamily="34" charset="0"/>
            <a:buChar char="•"/>
          </a:pPr>
          <a:r>
            <a:rPr lang="es-ES" sz="1500" b="0" kern="1200" dirty="0">
              <a:latin typeface="Verdana" panose="020B0604030504040204" pitchFamily="34" charset="0"/>
              <a:ea typeface="Verdana" panose="020B0604030504040204" pitchFamily="34" charset="0"/>
            </a:rPr>
            <a:t>Hablar de “rentabilidad” desnaturaliza su finalidad pública.</a:t>
          </a:r>
        </a:p>
      </dsp:txBody>
      <dsp:txXfrm>
        <a:off x="5412602" y="1144525"/>
        <a:ext cx="2372218" cy="3396937"/>
      </dsp:txXfrm>
    </dsp:sp>
    <dsp:sp modelId="{0025091C-8111-46CC-AF65-9BEED5B9EC93}">
      <dsp:nvSpPr>
        <dsp:cNvPr id="0" name=""/>
        <dsp:cNvSpPr/>
      </dsp:nvSpPr>
      <dsp:spPr>
        <a:xfrm>
          <a:off x="8116931" y="195638"/>
          <a:ext cx="2372218" cy="948887"/>
        </a:xfrm>
        <a:prstGeom prst="rect">
          <a:avLst/>
        </a:prstGeom>
        <a:solidFill>
          <a:schemeClr val="accent3">
            <a:shade val="80000"/>
            <a:hueOff val="-257998"/>
            <a:satOff val="-52986"/>
            <a:lumOff val="39763"/>
            <a:alphaOff val="0"/>
          </a:schemeClr>
        </a:solidFill>
        <a:ln w="19050" cap="flat" cmpd="sng" algn="ctr">
          <a:solidFill>
            <a:schemeClr val="accent3">
              <a:shade val="80000"/>
              <a:hueOff val="-257998"/>
              <a:satOff val="-52986"/>
              <a:lumOff val="397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b="1" kern="1200" dirty="0">
              <a:latin typeface="Verdana" panose="020B0604030504040204" pitchFamily="34" charset="0"/>
              <a:ea typeface="Verdana" panose="020B0604030504040204" pitchFamily="34" charset="0"/>
            </a:rPr>
            <a:t>Enfoque Correcto:</a:t>
          </a:r>
        </a:p>
        <a:p>
          <a:pPr marL="0" lvl="0" indent="0" algn="ctr" defTabSz="755650">
            <a:lnSpc>
              <a:spcPct val="90000"/>
            </a:lnSpc>
            <a:spcBef>
              <a:spcPct val="0"/>
            </a:spcBef>
            <a:spcAft>
              <a:spcPct val="35000"/>
            </a:spcAft>
            <a:buNone/>
          </a:pPr>
          <a:r>
            <a:rPr lang="es-CO" sz="1700" b="1" kern="1200" dirty="0">
              <a:solidFill>
                <a:schemeClr val="accent6">
                  <a:lumMod val="50000"/>
                </a:schemeClr>
              </a:solidFill>
              <a:latin typeface="Verdana" panose="020B0604030504040204" pitchFamily="34" charset="0"/>
              <a:ea typeface="Verdana" panose="020B0604030504040204" pitchFamily="34" charset="0"/>
            </a:rPr>
            <a:t>Valor Público</a:t>
          </a:r>
          <a:endParaRPr lang="es-ES" sz="1700" b="1" kern="1200" dirty="0">
            <a:solidFill>
              <a:schemeClr val="accent6">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dsp:txBody>
      <dsp:txXfrm>
        <a:off x="8116931" y="195638"/>
        <a:ext cx="2372218" cy="948887"/>
      </dsp:txXfrm>
    </dsp:sp>
    <dsp:sp modelId="{B23EF5E4-9E0D-44AE-B940-35110A3B9B64}">
      <dsp:nvSpPr>
        <dsp:cNvPr id="0" name=""/>
        <dsp:cNvSpPr/>
      </dsp:nvSpPr>
      <dsp:spPr>
        <a:xfrm>
          <a:off x="8116931" y="1144525"/>
          <a:ext cx="2372218" cy="339693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es-ES" sz="1500" b="0" kern="1200" dirty="0">
              <a:latin typeface="Verdana" panose="020B0604030504040204" pitchFamily="34" charset="0"/>
              <a:ea typeface="Verdana" panose="020B0604030504040204" pitchFamily="34" charset="0"/>
            </a:rPr>
            <a:t>Evaluación desde indicadores como:
Eficiencia y eficacia en la ejecución
Impacto social
Pertinencia y sostenibilidad
Fortalecimiento institucional</a:t>
          </a:r>
        </a:p>
      </dsp:txBody>
      <dsp:txXfrm>
        <a:off x="8116931" y="1144525"/>
        <a:ext cx="2372218" cy="3396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D9388-EB7A-4742-BC5B-96C251F10562}">
      <dsp:nvSpPr>
        <dsp:cNvPr id="0" name=""/>
        <dsp:cNvSpPr/>
      </dsp:nvSpPr>
      <dsp:spPr>
        <a:xfrm>
          <a:off x="0" y="27330"/>
          <a:ext cx="5908260" cy="52416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b="1" kern="1200" dirty="0">
              <a:latin typeface="Verdana" panose="020B0604030504040204" pitchFamily="34" charset="0"/>
              <a:ea typeface="Verdana" panose="020B0604030504040204" pitchFamily="34" charset="0"/>
            </a:rPr>
            <a:t>LUIS ANGEL QUESADA RODRIGUEZ</a:t>
          </a:r>
        </a:p>
      </dsp:txBody>
      <dsp:txXfrm>
        <a:off x="25587" y="52917"/>
        <a:ext cx="5857086" cy="472986"/>
      </dsp:txXfrm>
    </dsp:sp>
    <dsp:sp modelId="{7BB1068A-FF2B-4390-96EA-BFB9231A3B85}">
      <dsp:nvSpPr>
        <dsp:cNvPr id="0" name=""/>
        <dsp:cNvSpPr/>
      </dsp:nvSpPr>
      <dsp:spPr>
        <a:xfrm>
          <a:off x="0" y="551490"/>
          <a:ext cx="590826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587"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es-ES" sz="1600" b="1" kern="1200" dirty="0">
              <a:solidFill>
                <a:schemeClr val="bg1">
                  <a:lumMod val="49000"/>
                </a:schemeClr>
              </a:solidFill>
              <a:latin typeface="Verdana" panose="020B0604030504040204" pitchFamily="34" charset="0"/>
              <a:ea typeface="Verdana" panose="020B0604030504040204" pitchFamily="34" charset="0"/>
            </a:rPr>
            <a:t>EXCAVADORA DE ORUGA</a:t>
          </a:r>
        </a:p>
      </dsp:txBody>
      <dsp:txXfrm>
        <a:off x="0" y="551490"/>
        <a:ext cx="5908260" cy="463680"/>
      </dsp:txXfrm>
    </dsp:sp>
    <dsp:sp modelId="{686FFBCC-879D-40F3-879C-AEEE7A55C297}">
      <dsp:nvSpPr>
        <dsp:cNvPr id="0" name=""/>
        <dsp:cNvSpPr/>
      </dsp:nvSpPr>
      <dsp:spPr>
        <a:xfrm>
          <a:off x="0" y="1015170"/>
          <a:ext cx="5908260" cy="52416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b="1" kern="1200" dirty="0">
              <a:latin typeface="Verdana" panose="020B0604030504040204" pitchFamily="34" charset="0"/>
              <a:ea typeface="Verdana" panose="020B0604030504040204" pitchFamily="34" charset="0"/>
            </a:rPr>
            <a:t>MARIA BRICEIDA MARTIN MONTAÑEZ </a:t>
          </a:r>
        </a:p>
      </dsp:txBody>
      <dsp:txXfrm>
        <a:off x="25587" y="1040757"/>
        <a:ext cx="5857086" cy="472986"/>
      </dsp:txXfrm>
    </dsp:sp>
    <dsp:sp modelId="{7C85E8BE-A7AA-4B14-BFDE-6319666E0B8C}">
      <dsp:nvSpPr>
        <dsp:cNvPr id="0" name=""/>
        <dsp:cNvSpPr/>
      </dsp:nvSpPr>
      <dsp:spPr>
        <a:xfrm>
          <a:off x="0" y="1539330"/>
          <a:ext cx="590826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58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S" sz="1600" b="1" kern="1200" dirty="0">
              <a:solidFill>
                <a:schemeClr val="bg1">
                  <a:lumMod val="49000"/>
                </a:schemeClr>
              </a:solidFill>
              <a:latin typeface="Verdana" panose="020B0604030504040204" pitchFamily="34" charset="0"/>
              <a:ea typeface="Verdana" panose="020B0604030504040204" pitchFamily="34" charset="0"/>
            </a:rPr>
            <a:t>RETROEXCAVADORA</a:t>
          </a:r>
        </a:p>
      </dsp:txBody>
      <dsp:txXfrm>
        <a:off x="0" y="1539330"/>
        <a:ext cx="5908260" cy="463680"/>
      </dsp:txXfrm>
    </dsp:sp>
    <dsp:sp modelId="{A1109ED6-2323-4436-B315-D3866085E93B}">
      <dsp:nvSpPr>
        <dsp:cNvPr id="0" name=""/>
        <dsp:cNvSpPr/>
      </dsp:nvSpPr>
      <dsp:spPr>
        <a:xfrm>
          <a:off x="0" y="2003010"/>
          <a:ext cx="5908260" cy="52416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b="1" kern="1200" dirty="0">
              <a:solidFill>
                <a:schemeClr val="bg1"/>
              </a:solidFill>
              <a:latin typeface="Verdana" panose="020B0604030504040204" pitchFamily="34" charset="0"/>
              <a:ea typeface="Verdana" panose="020B0604030504040204" pitchFamily="34" charset="0"/>
              <a:cs typeface="Calibri"/>
            </a:rPr>
            <a:t>ELKIN ANDRES REYES TORRES</a:t>
          </a:r>
          <a:endParaRPr lang="en-US" sz="1600" b="1" kern="1200" dirty="0">
            <a:solidFill>
              <a:schemeClr val="bg1"/>
            </a:solidFill>
            <a:latin typeface="Verdana" panose="020B0604030504040204" pitchFamily="34" charset="0"/>
            <a:ea typeface="Verdana" panose="020B0604030504040204" pitchFamily="34" charset="0"/>
            <a:cs typeface="Calibri"/>
          </a:endParaRPr>
        </a:p>
      </dsp:txBody>
      <dsp:txXfrm>
        <a:off x="25587" y="2028597"/>
        <a:ext cx="5857086" cy="472986"/>
      </dsp:txXfrm>
    </dsp:sp>
    <dsp:sp modelId="{93FE7BB7-8306-48A2-AAEB-933CEEB4A8FC}">
      <dsp:nvSpPr>
        <dsp:cNvPr id="0" name=""/>
        <dsp:cNvSpPr/>
      </dsp:nvSpPr>
      <dsp:spPr>
        <a:xfrm>
          <a:off x="0" y="2527170"/>
          <a:ext cx="590826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58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S" sz="1600" b="1" kern="1200" dirty="0">
              <a:solidFill>
                <a:schemeClr val="bg1">
                  <a:lumMod val="49000"/>
                </a:schemeClr>
              </a:solidFill>
              <a:latin typeface="Verdana" panose="020B0604030504040204" pitchFamily="34" charset="0"/>
              <a:ea typeface="Verdana" panose="020B0604030504040204" pitchFamily="34" charset="0"/>
              <a:cs typeface="Calibri"/>
            </a:rPr>
            <a:t>VOLQUETA</a:t>
          </a:r>
          <a:endParaRPr lang="es-ES" sz="1600" b="1" kern="1200" dirty="0">
            <a:solidFill>
              <a:schemeClr val="bg1">
                <a:lumMod val="49000"/>
              </a:schemeClr>
            </a:solidFill>
            <a:latin typeface="Verdana" panose="020B0604030504040204" pitchFamily="34" charset="0"/>
            <a:ea typeface="Verdana" panose="020B0604030504040204" pitchFamily="34" charset="0"/>
          </a:endParaRPr>
        </a:p>
      </dsp:txBody>
      <dsp:txXfrm>
        <a:off x="0" y="2527170"/>
        <a:ext cx="5908260" cy="463680"/>
      </dsp:txXfrm>
    </dsp:sp>
    <dsp:sp modelId="{70C25521-E6FF-485E-86F5-8175F4DE37FC}">
      <dsp:nvSpPr>
        <dsp:cNvPr id="0" name=""/>
        <dsp:cNvSpPr/>
      </dsp:nvSpPr>
      <dsp:spPr>
        <a:xfrm>
          <a:off x="0" y="2990850"/>
          <a:ext cx="5908260" cy="52416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b="1" kern="1200" dirty="0">
              <a:solidFill>
                <a:schemeClr val="bg1"/>
              </a:solidFill>
              <a:latin typeface="Verdana" panose="020B0604030504040204" pitchFamily="34" charset="0"/>
              <a:ea typeface="Verdana" panose="020B0604030504040204" pitchFamily="34" charset="0"/>
              <a:cs typeface="Calibri"/>
            </a:rPr>
            <a:t>WILSON FABIAN GALVIS FUENTES </a:t>
          </a:r>
          <a:endParaRPr lang="en-US" sz="1600" b="1" kern="1200" dirty="0">
            <a:solidFill>
              <a:schemeClr val="bg1"/>
            </a:solidFill>
            <a:latin typeface="Verdana" panose="020B0604030504040204" pitchFamily="34" charset="0"/>
            <a:ea typeface="Verdana" panose="020B0604030504040204" pitchFamily="34" charset="0"/>
            <a:cs typeface="Calibri"/>
          </a:endParaRPr>
        </a:p>
      </dsp:txBody>
      <dsp:txXfrm>
        <a:off x="25587" y="3016437"/>
        <a:ext cx="5857086" cy="472986"/>
      </dsp:txXfrm>
    </dsp:sp>
    <dsp:sp modelId="{5C9B62C6-B06A-43FB-9E99-F7521A1539C9}">
      <dsp:nvSpPr>
        <dsp:cNvPr id="0" name=""/>
        <dsp:cNvSpPr/>
      </dsp:nvSpPr>
      <dsp:spPr>
        <a:xfrm>
          <a:off x="0" y="3515010"/>
          <a:ext cx="590826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587"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es-ES" sz="1600" b="1" kern="1200" dirty="0">
              <a:solidFill>
                <a:schemeClr val="bg1">
                  <a:lumMod val="49000"/>
                </a:schemeClr>
              </a:solidFill>
              <a:latin typeface="Verdana" panose="020B0604030504040204" pitchFamily="34" charset="0"/>
              <a:ea typeface="Verdana" panose="020B0604030504040204" pitchFamily="34" charset="0"/>
              <a:cs typeface="Calibri"/>
            </a:rPr>
            <a:t>MOTONIVELADORA</a:t>
          </a:r>
          <a:r>
            <a:rPr lang="es-ES" sz="1600" b="1" kern="1200" dirty="0">
              <a:solidFill>
                <a:srgbClr val="444444"/>
              </a:solidFill>
              <a:latin typeface="Verdana" panose="020B0604030504040204" pitchFamily="34" charset="0"/>
              <a:ea typeface="Verdana" panose="020B0604030504040204" pitchFamily="34" charset="0"/>
              <a:cs typeface="Calibri"/>
            </a:rPr>
            <a:t> </a:t>
          </a:r>
        </a:p>
      </dsp:txBody>
      <dsp:txXfrm>
        <a:off x="0" y="3515010"/>
        <a:ext cx="5908260" cy="463680"/>
      </dsp:txXfrm>
    </dsp:sp>
    <dsp:sp modelId="{B36A75F6-3FF7-49D3-AA2A-5DD97D8C481E}">
      <dsp:nvSpPr>
        <dsp:cNvPr id="0" name=""/>
        <dsp:cNvSpPr/>
      </dsp:nvSpPr>
      <dsp:spPr>
        <a:xfrm>
          <a:off x="0" y="3978690"/>
          <a:ext cx="5908260" cy="52416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b="1" kern="1200" dirty="0">
              <a:solidFill>
                <a:schemeClr val="bg1"/>
              </a:solidFill>
              <a:latin typeface="Verdana" panose="020B0604030504040204" pitchFamily="34" charset="0"/>
              <a:ea typeface="Verdana" panose="020B0604030504040204" pitchFamily="34" charset="0"/>
              <a:cs typeface="Calibri"/>
            </a:rPr>
            <a:t>CRISTIAN NORBEY HERNANDEZ SALAS </a:t>
          </a:r>
          <a:endParaRPr lang="en-US" sz="1600" b="1" kern="1200" dirty="0">
            <a:solidFill>
              <a:schemeClr val="bg1"/>
            </a:solidFill>
            <a:latin typeface="Verdana" panose="020B0604030504040204" pitchFamily="34" charset="0"/>
            <a:ea typeface="Verdana" panose="020B0604030504040204" pitchFamily="34" charset="0"/>
            <a:cs typeface="Calibri"/>
          </a:endParaRPr>
        </a:p>
      </dsp:txBody>
      <dsp:txXfrm>
        <a:off x="25587" y="4004277"/>
        <a:ext cx="5857086" cy="472986"/>
      </dsp:txXfrm>
    </dsp:sp>
    <dsp:sp modelId="{4AD5DB1C-E170-42A5-87B2-F704B44D83C2}">
      <dsp:nvSpPr>
        <dsp:cNvPr id="0" name=""/>
        <dsp:cNvSpPr/>
      </dsp:nvSpPr>
      <dsp:spPr>
        <a:xfrm>
          <a:off x="0" y="4502850"/>
          <a:ext cx="590826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58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S" sz="1600" b="1" kern="1200" dirty="0">
              <a:solidFill>
                <a:schemeClr val="bg1">
                  <a:lumMod val="49000"/>
                </a:schemeClr>
              </a:solidFill>
              <a:latin typeface="Verdana" panose="020B0604030504040204" pitchFamily="34" charset="0"/>
              <a:ea typeface="Verdana" panose="020B0604030504040204" pitchFamily="34" charset="0"/>
              <a:cs typeface="Calibri"/>
            </a:rPr>
            <a:t>VIBROCOMPACTADOR</a:t>
          </a:r>
          <a:endParaRPr lang="es-ES" sz="1600" b="1" kern="1200" dirty="0">
            <a:solidFill>
              <a:schemeClr val="bg1">
                <a:lumMod val="49000"/>
              </a:schemeClr>
            </a:solidFill>
            <a:latin typeface="Verdana" panose="020B0604030504040204" pitchFamily="34" charset="0"/>
            <a:ea typeface="Verdana" panose="020B0604030504040204" pitchFamily="34" charset="0"/>
          </a:endParaRPr>
        </a:p>
      </dsp:txBody>
      <dsp:txXfrm>
        <a:off x="0" y="4502850"/>
        <a:ext cx="5908260" cy="4636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0EA4C-FE27-49D7-B499-2D061B72B4C4}" type="datetimeFigureOut">
              <a:rPr lang="es-CO" smtClean="0"/>
              <a:t>7/10/2025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8943BA-192A-4011-8DE3-01483A964048}" type="slidenum">
              <a:rPr lang="es-CO" smtClean="0"/>
              <a:t>‹Nº›</a:t>
            </a:fld>
            <a:endParaRPr lang="es-CO"/>
          </a:p>
        </p:txBody>
      </p:sp>
    </p:spTree>
    <p:extLst>
      <p:ext uri="{BB962C8B-B14F-4D97-AF65-F5344CB8AC3E}">
        <p14:creationId xmlns:p14="http://schemas.microsoft.com/office/powerpoint/2010/main" val="2141246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110B739-AD8A-4F39-A7E5-B11901C61D30}" type="slidenum">
              <a:rPr lang="es-CO" smtClean="0"/>
              <a:t>1</a:t>
            </a:fld>
            <a:endParaRPr lang="es-CO"/>
          </a:p>
        </p:txBody>
      </p:sp>
    </p:spTree>
    <p:extLst>
      <p:ext uri="{BB962C8B-B14F-4D97-AF65-F5344CB8AC3E}">
        <p14:creationId xmlns:p14="http://schemas.microsoft.com/office/powerpoint/2010/main" val="303913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A3357-D5E7-C692-E744-9A61656076C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5F94A5A-F711-11EC-6556-54FD7C5553B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2CF4D21-B4B3-40D5-16E6-E0CDD4DE5A4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41D19BC4-1151-A3BB-BF98-43098B404524}"/>
              </a:ext>
            </a:extLst>
          </p:cNvPr>
          <p:cNvSpPr>
            <a:spLocks noGrp="1"/>
          </p:cNvSpPr>
          <p:nvPr>
            <p:ph type="sldNum" sz="quarter" idx="5"/>
          </p:nvPr>
        </p:nvSpPr>
        <p:spPr/>
        <p:txBody>
          <a:bodyPr/>
          <a:lstStyle/>
          <a:p>
            <a:fld id="{A18943BA-192A-4011-8DE3-01483A964048}" type="slidenum">
              <a:rPr lang="es-CO" smtClean="0"/>
              <a:t>28</a:t>
            </a:fld>
            <a:endParaRPr lang="es-CO"/>
          </a:p>
        </p:txBody>
      </p:sp>
    </p:spTree>
    <p:extLst>
      <p:ext uri="{BB962C8B-B14F-4D97-AF65-F5344CB8AC3E}">
        <p14:creationId xmlns:p14="http://schemas.microsoft.com/office/powerpoint/2010/main" val="3213321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41415-53A0-F7F5-303D-E29C9682039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E03D1D4-6363-BBC1-3085-A3138C7DB43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F23084B-4886-EB5F-849C-D42DF9A650C2}"/>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7FB05F4-83BF-D0FF-D349-2F19A53668AD}"/>
              </a:ext>
            </a:extLst>
          </p:cNvPr>
          <p:cNvSpPr>
            <a:spLocks noGrp="1"/>
          </p:cNvSpPr>
          <p:nvPr>
            <p:ph type="sldNum" sz="quarter" idx="5"/>
          </p:nvPr>
        </p:nvSpPr>
        <p:spPr/>
        <p:txBody>
          <a:bodyPr/>
          <a:lstStyle/>
          <a:p>
            <a:fld id="{A18943BA-192A-4011-8DE3-01483A964048}" type="slidenum">
              <a:rPr lang="es-CO" smtClean="0"/>
              <a:t>29</a:t>
            </a:fld>
            <a:endParaRPr lang="es-CO"/>
          </a:p>
        </p:txBody>
      </p:sp>
    </p:spTree>
    <p:extLst>
      <p:ext uri="{BB962C8B-B14F-4D97-AF65-F5344CB8AC3E}">
        <p14:creationId xmlns:p14="http://schemas.microsoft.com/office/powerpoint/2010/main" val="3478305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D266-0BE1-4553-C6FE-416FE10256F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28BA8C9-9687-1E7D-A6AA-6148A8A48D1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7B16D32-D82F-CCFB-CD4D-B090174ADBF1}"/>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D27B2CAA-2552-A4AB-64B2-924ED7F060BA}"/>
              </a:ext>
            </a:extLst>
          </p:cNvPr>
          <p:cNvSpPr>
            <a:spLocks noGrp="1"/>
          </p:cNvSpPr>
          <p:nvPr>
            <p:ph type="sldNum" sz="quarter" idx="5"/>
          </p:nvPr>
        </p:nvSpPr>
        <p:spPr/>
        <p:txBody>
          <a:bodyPr/>
          <a:lstStyle/>
          <a:p>
            <a:fld id="{A18943BA-192A-4011-8DE3-01483A964048}" type="slidenum">
              <a:rPr lang="es-CO" smtClean="0"/>
              <a:t>31</a:t>
            </a:fld>
            <a:endParaRPr lang="es-CO"/>
          </a:p>
        </p:txBody>
      </p:sp>
    </p:spTree>
    <p:extLst>
      <p:ext uri="{BB962C8B-B14F-4D97-AF65-F5344CB8AC3E}">
        <p14:creationId xmlns:p14="http://schemas.microsoft.com/office/powerpoint/2010/main" val="2746830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D32C5-861A-4EBA-D161-4AC274F5C39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435A157-8EB6-CB8B-D5A9-E051CFB2048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5F3CCA6-E5A5-948D-FF11-B479077B5F0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CCFBC5B-CEA4-5B3B-74E8-61456815169F}"/>
              </a:ext>
            </a:extLst>
          </p:cNvPr>
          <p:cNvSpPr>
            <a:spLocks noGrp="1"/>
          </p:cNvSpPr>
          <p:nvPr>
            <p:ph type="sldNum" sz="quarter" idx="5"/>
          </p:nvPr>
        </p:nvSpPr>
        <p:spPr/>
        <p:txBody>
          <a:bodyPr/>
          <a:lstStyle/>
          <a:p>
            <a:fld id="{A18943BA-192A-4011-8DE3-01483A964048}" type="slidenum">
              <a:rPr lang="es-CO" smtClean="0"/>
              <a:t>32</a:t>
            </a:fld>
            <a:endParaRPr lang="es-CO"/>
          </a:p>
        </p:txBody>
      </p:sp>
    </p:spTree>
    <p:extLst>
      <p:ext uri="{BB962C8B-B14F-4D97-AF65-F5344CB8AC3E}">
        <p14:creationId xmlns:p14="http://schemas.microsoft.com/office/powerpoint/2010/main" val="1038070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C0C70-B765-F3EE-EABC-82591E00717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1660B0-452E-084A-FBA5-E5FEAD0B218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D568B0F-1ABE-CAB5-25CC-ADA1D8FBA6B1}"/>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C9B8BC04-2399-0892-5AFA-2C400E66ABC3}"/>
              </a:ext>
            </a:extLst>
          </p:cNvPr>
          <p:cNvSpPr>
            <a:spLocks noGrp="1"/>
          </p:cNvSpPr>
          <p:nvPr>
            <p:ph type="sldNum" sz="quarter" idx="5"/>
          </p:nvPr>
        </p:nvSpPr>
        <p:spPr/>
        <p:txBody>
          <a:bodyPr/>
          <a:lstStyle/>
          <a:p>
            <a:fld id="{A18943BA-192A-4011-8DE3-01483A964048}" type="slidenum">
              <a:rPr lang="es-CO" smtClean="0"/>
              <a:t>33</a:t>
            </a:fld>
            <a:endParaRPr lang="es-CO"/>
          </a:p>
        </p:txBody>
      </p:sp>
    </p:spTree>
    <p:extLst>
      <p:ext uri="{BB962C8B-B14F-4D97-AF65-F5344CB8AC3E}">
        <p14:creationId xmlns:p14="http://schemas.microsoft.com/office/powerpoint/2010/main" val="1563203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F318E-91CA-90F6-036C-4D86FA9C368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2F23083-4927-E34B-36FF-43F9B8C2199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452330E-3C46-F29C-0C8B-F0C3FA6B00F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BE3F744E-BC60-6339-E75F-D92EB835965D}"/>
              </a:ext>
            </a:extLst>
          </p:cNvPr>
          <p:cNvSpPr>
            <a:spLocks noGrp="1"/>
          </p:cNvSpPr>
          <p:nvPr>
            <p:ph type="sldNum" sz="quarter" idx="5"/>
          </p:nvPr>
        </p:nvSpPr>
        <p:spPr/>
        <p:txBody>
          <a:bodyPr/>
          <a:lstStyle/>
          <a:p>
            <a:fld id="{A18943BA-192A-4011-8DE3-01483A964048}" type="slidenum">
              <a:rPr lang="es-CO" smtClean="0"/>
              <a:t>34</a:t>
            </a:fld>
            <a:endParaRPr lang="es-CO"/>
          </a:p>
        </p:txBody>
      </p:sp>
    </p:spTree>
    <p:extLst>
      <p:ext uri="{BB962C8B-B14F-4D97-AF65-F5344CB8AC3E}">
        <p14:creationId xmlns:p14="http://schemas.microsoft.com/office/powerpoint/2010/main" val="3146348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39339-28A4-7B0F-0B9D-36A687551B5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394311D-E527-D5FA-6130-E826F5FF0E0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8A54F49-8664-D3AF-EA72-88E23B60EF10}"/>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733A69AA-C226-4C83-933A-556B5F0953F2}"/>
              </a:ext>
            </a:extLst>
          </p:cNvPr>
          <p:cNvSpPr>
            <a:spLocks noGrp="1"/>
          </p:cNvSpPr>
          <p:nvPr>
            <p:ph type="sldNum" sz="quarter" idx="5"/>
          </p:nvPr>
        </p:nvSpPr>
        <p:spPr/>
        <p:txBody>
          <a:bodyPr/>
          <a:lstStyle/>
          <a:p>
            <a:fld id="{A18943BA-192A-4011-8DE3-01483A964048}" type="slidenum">
              <a:rPr lang="es-CO" smtClean="0"/>
              <a:t>35</a:t>
            </a:fld>
            <a:endParaRPr lang="es-CO"/>
          </a:p>
        </p:txBody>
      </p:sp>
    </p:spTree>
    <p:extLst>
      <p:ext uri="{BB962C8B-B14F-4D97-AF65-F5344CB8AC3E}">
        <p14:creationId xmlns:p14="http://schemas.microsoft.com/office/powerpoint/2010/main" val="947998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2C527-C49B-43A6-500B-5788C5B03C2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66031B6-01AE-EC8A-BC4A-F09B16879BE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2FFFC57-B36C-F808-6951-DB5627F55E46}"/>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36D14A46-5CCC-AEBD-253A-F33A0CB94956}"/>
              </a:ext>
            </a:extLst>
          </p:cNvPr>
          <p:cNvSpPr>
            <a:spLocks noGrp="1"/>
          </p:cNvSpPr>
          <p:nvPr>
            <p:ph type="sldNum" sz="quarter" idx="5"/>
          </p:nvPr>
        </p:nvSpPr>
        <p:spPr/>
        <p:txBody>
          <a:bodyPr/>
          <a:lstStyle/>
          <a:p>
            <a:fld id="{F110B739-AD8A-4F39-A7E5-B11901C61D30}" type="slidenum">
              <a:rPr lang="es-CO" smtClean="0"/>
              <a:t>37</a:t>
            </a:fld>
            <a:endParaRPr lang="es-CO"/>
          </a:p>
        </p:txBody>
      </p:sp>
    </p:spTree>
    <p:extLst>
      <p:ext uri="{BB962C8B-B14F-4D97-AF65-F5344CB8AC3E}">
        <p14:creationId xmlns:p14="http://schemas.microsoft.com/office/powerpoint/2010/main" val="179628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6BCA2-5F3F-B37C-CA87-BDC9F9A4D52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5EF052A-F0B8-1997-17C7-6DE04931CC8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409746D-5DAE-8BE3-B801-953B21B6265E}"/>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11A02F21-6F0E-2443-792D-92BFDA98F847}"/>
              </a:ext>
            </a:extLst>
          </p:cNvPr>
          <p:cNvSpPr>
            <a:spLocks noGrp="1"/>
          </p:cNvSpPr>
          <p:nvPr>
            <p:ph type="sldNum" sz="quarter" idx="5"/>
          </p:nvPr>
        </p:nvSpPr>
        <p:spPr/>
        <p:txBody>
          <a:bodyPr/>
          <a:lstStyle/>
          <a:p>
            <a:fld id="{F110B739-AD8A-4F39-A7E5-B11901C61D30}" type="slidenum">
              <a:rPr lang="es-CO" smtClean="0"/>
              <a:t>68</a:t>
            </a:fld>
            <a:endParaRPr lang="es-CO"/>
          </a:p>
        </p:txBody>
      </p:sp>
    </p:spTree>
    <p:extLst>
      <p:ext uri="{BB962C8B-B14F-4D97-AF65-F5344CB8AC3E}">
        <p14:creationId xmlns:p14="http://schemas.microsoft.com/office/powerpoint/2010/main" val="1755414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DFA8B5C1-2EB6-46B0-A120-953BC5D45AF1}" type="slidenum">
              <a:rPr lang="es-CO" smtClean="0"/>
              <a:t>77</a:t>
            </a:fld>
            <a:endParaRPr lang="es-CO"/>
          </a:p>
        </p:txBody>
      </p:sp>
    </p:spTree>
    <p:extLst>
      <p:ext uri="{BB962C8B-B14F-4D97-AF65-F5344CB8AC3E}">
        <p14:creationId xmlns:p14="http://schemas.microsoft.com/office/powerpoint/2010/main" val="3200864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6ECC4-A816-4EA0-FEFF-66D4A0C13F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B3FD376-617E-021D-C663-0E446C7A199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4DB269-FA32-732E-AA28-9E5FC1A93C5E}"/>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CA5E6BE2-2884-9339-86FB-2B89EB877DDC}"/>
              </a:ext>
            </a:extLst>
          </p:cNvPr>
          <p:cNvSpPr>
            <a:spLocks noGrp="1"/>
          </p:cNvSpPr>
          <p:nvPr>
            <p:ph type="sldNum" sz="quarter" idx="5"/>
          </p:nvPr>
        </p:nvSpPr>
        <p:spPr/>
        <p:txBody>
          <a:bodyPr/>
          <a:lstStyle/>
          <a:p>
            <a:fld id="{F110B739-AD8A-4F39-A7E5-B11901C61D30}" type="slidenum">
              <a:rPr lang="es-CO" smtClean="0"/>
              <a:t>2</a:t>
            </a:fld>
            <a:endParaRPr lang="es-CO"/>
          </a:p>
        </p:txBody>
      </p:sp>
    </p:spTree>
    <p:extLst>
      <p:ext uri="{BB962C8B-B14F-4D97-AF65-F5344CB8AC3E}">
        <p14:creationId xmlns:p14="http://schemas.microsoft.com/office/powerpoint/2010/main" val="2877753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174FF-BD02-70AD-AB11-782E9656EA9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4FC24CE-A8D9-C0E2-02B6-D7DBAA2E6EA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509AD7-983D-9ABD-1E8C-0C227E34020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E81459B7-6F8B-B17E-BEF9-985BA77E0155}"/>
              </a:ext>
            </a:extLst>
          </p:cNvPr>
          <p:cNvSpPr>
            <a:spLocks noGrp="1"/>
          </p:cNvSpPr>
          <p:nvPr>
            <p:ph type="sldNum" sz="quarter" idx="5"/>
          </p:nvPr>
        </p:nvSpPr>
        <p:spPr/>
        <p:txBody>
          <a:bodyPr/>
          <a:lstStyle/>
          <a:p>
            <a:fld id="{DFA8B5C1-2EB6-46B0-A120-953BC5D45AF1}" type="slidenum">
              <a:rPr lang="es-CO" smtClean="0"/>
              <a:t>79</a:t>
            </a:fld>
            <a:endParaRPr lang="es-CO"/>
          </a:p>
        </p:txBody>
      </p:sp>
    </p:spTree>
    <p:extLst>
      <p:ext uri="{BB962C8B-B14F-4D97-AF65-F5344CB8AC3E}">
        <p14:creationId xmlns:p14="http://schemas.microsoft.com/office/powerpoint/2010/main" val="284836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D320D-078E-5DA2-287F-C24C11AC433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1EF997E-9CA4-2174-B08C-CCEF616440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C634AAA-02A1-0377-FF05-0D138C234B60}"/>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F93AEABA-3302-AC83-5CA3-EF799F1A83A3}"/>
              </a:ext>
            </a:extLst>
          </p:cNvPr>
          <p:cNvSpPr>
            <a:spLocks noGrp="1"/>
          </p:cNvSpPr>
          <p:nvPr>
            <p:ph type="sldNum" sz="quarter" idx="5"/>
          </p:nvPr>
        </p:nvSpPr>
        <p:spPr/>
        <p:txBody>
          <a:bodyPr/>
          <a:lstStyle/>
          <a:p>
            <a:fld id="{DFA8B5C1-2EB6-46B0-A120-953BC5D45AF1}" type="slidenum">
              <a:rPr lang="es-CO" smtClean="0"/>
              <a:t>81</a:t>
            </a:fld>
            <a:endParaRPr lang="es-CO"/>
          </a:p>
        </p:txBody>
      </p:sp>
    </p:spTree>
    <p:extLst>
      <p:ext uri="{BB962C8B-B14F-4D97-AF65-F5344CB8AC3E}">
        <p14:creationId xmlns:p14="http://schemas.microsoft.com/office/powerpoint/2010/main" val="173008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DFA8B5C1-2EB6-46B0-A120-953BC5D45AF1}" type="slidenum">
              <a:rPr lang="es-CO" smtClean="0"/>
              <a:t>3</a:t>
            </a:fld>
            <a:endParaRPr lang="es-CO"/>
          </a:p>
        </p:txBody>
      </p:sp>
    </p:spTree>
    <p:extLst>
      <p:ext uri="{BB962C8B-B14F-4D97-AF65-F5344CB8AC3E}">
        <p14:creationId xmlns:p14="http://schemas.microsoft.com/office/powerpoint/2010/main" val="189386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DFA8B5C1-2EB6-46B0-A120-953BC5D45AF1}" type="slidenum">
              <a:rPr lang="es-CO" smtClean="0"/>
              <a:t>5</a:t>
            </a:fld>
            <a:endParaRPr lang="es-CO"/>
          </a:p>
        </p:txBody>
      </p:sp>
    </p:spTree>
    <p:extLst>
      <p:ext uri="{BB962C8B-B14F-4D97-AF65-F5344CB8AC3E}">
        <p14:creationId xmlns:p14="http://schemas.microsoft.com/office/powerpoint/2010/main" val="3200864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7B4A-6A33-23C4-505C-F38E33731AB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0194C1-E118-808A-D0B3-4C49A2682A1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25036E0-E62D-B2C3-662E-B5BBAC840A4A}"/>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17C5F1A-AE01-446A-FD05-8FCD801E9C45}"/>
              </a:ext>
            </a:extLst>
          </p:cNvPr>
          <p:cNvSpPr>
            <a:spLocks noGrp="1"/>
          </p:cNvSpPr>
          <p:nvPr>
            <p:ph type="sldNum" sz="quarter" idx="5"/>
          </p:nvPr>
        </p:nvSpPr>
        <p:spPr/>
        <p:txBody>
          <a:bodyPr/>
          <a:lstStyle/>
          <a:p>
            <a:fld id="{DFA8B5C1-2EB6-46B0-A120-953BC5D45AF1}" type="slidenum">
              <a:rPr lang="es-CO" smtClean="0"/>
              <a:t>6</a:t>
            </a:fld>
            <a:endParaRPr lang="es-CO"/>
          </a:p>
        </p:txBody>
      </p:sp>
    </p:spTree>
    <p:extLst>
      <p:ext uri="{BB962C8B-B14F-4D97-AF65-F5344CB8AC3E}">
        <p14:creationId xmlns:p14="http://schemas.microsoft.com/office/powerpoint/2010/main" val="2752160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47A1C-9E3E-EBA9-2653-7BFD048CD49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7E3EB7B-E1EC-3D36-7A69-8C9E8811922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7A75443-9821-E6C3-BF0F-9E0584906632}"/>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4E05405-3EF8-ECA6-3445-A5930515BFEF}"/>
              </a:ext>
            </a:extLst>
          </p:cNvPr>
          <p:cNvSpPr>
            <a:spLocks noGrp="1"/>
          </p:cNvSpPr>
          <p:nvPr>
            <p:ph type="sldNum" sz="quarter" idx="5"/>
          </p:nvPr>
        </p:nvSpPr>
        <p:spPr/>
        <p:txBody>
          <a:bodyPr/>
          <a:lstStyle/>
          <a:p>
            <a:fld id="{DFA8B5C1-2EB6-46B0-A120-953BC5D45AF1}" type="slidenum">
              <a:rPr lang="es-CO" smtClean="0"/>
              <a:t>7</a:t>
            </a:fld>
            <a:endParaRPr lang="es-CO"/>
          </a:p>
        </p:txBody>
      </p:sp>
    </p:spTree>
    <p:extLst>
      <p:ext uri="{BB962C8B-B14F-4D97-AF65-F5344CB8AC3E}">
        <p14:creationId xmlns:p14="http://schemas.microsoft.com/office/powerpoint/2010/main" val="3806475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CE721-6098-BC7D-3C7E-9544CC44480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5E3BB86-9613-4171-C733-62D1542D99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938E6C5-ED75-7A9F-943C-0F6A850849EA}"/>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2075E1F1-A922-257E-4300-6AD67E9A3F1B}"/>
              </a:ext>
            </a:extLst>
          </p:cNvPr>
          <p:cNvSpPr>
            <a:spLocks noGrp="1"/>
          </p:cNvSpPr>
          <p:nvPr>
            <p:ph type="sldNum" sz="quarter" idx="5"/>
          </p:nvPr>
        </p:nvSpPr>
        <p:spPr/>
        <p:txBody>
          <a:bodyPr/>
          <a:lstStyle/>
          <a:p>
            <a:fld id="{DFA8B5C1-2EB6-46B0-A120-953BC5D45AF1}" type="slidenum">
              <a:rPr lang="es-CO" smtClean="0"/>
              <a:t>9</a:t>
            </a:fld>
            <a:endParaRPr lang="es-CO"/>
          </a:p>
        </p:txBody>
      </p:sp>
    </p:spTree>
    <p:extLst>
      <p:ext uri="{BB962C8B-B14F-4D97-AF65-F5344CB8AC3E}">
        <p14:creationId xmlns:p14="http://schemas.microsoft.com/office/powerpoint/2010/main" val="704215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89A67-70EB-E372-8992-13318456782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09662F2-7F2B-7650-F1D5-3269E3882A4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48FA617-24DD-6321-810F-85759EA25CAC}"/>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24E54F83-CFA3-A2CB-3AB5-C5551AAC6F42}"/>
              </a:ext>
            </a:extLst>
          </p:cNvPr>
          <p:cNvSpPr>
            <a:spLocks noGrp="1"/>
          </p:cNvSpPr>
          <p:nvPr>
            <p:ph type="sldNum" sz="quarter" idx="5"/>
          </p:nvPr>
        </p:nvSpPr>
        <p:spPr/>
        <p:txBody>
          <a:bodyPr/>
          <a:lstStyle/>
          <a:p>
            <a:fld id="{F110B739-AD8A-4F39-A7E5-B11901C61D30}" type="slidenum">
              <a:rPr lang="es-CO" smtClean="0"/>
              <a:t>20</a:t>
            </a:fld>
            <a:endParaRPr lang="es-CO"/>
          </a:p>
        </p:txBody>
      </p:sp>
    </p:spTree>
    <p:extLst>
      <p:ext uri="{BB962C8B-B14F-4D97-AF65-F5344CB8AC3E}">
        <p14:creationId xmlns:p14="http://schemas.microsoft.com/office/powerpoint/2010/main" val="419866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18943BA-192A-4011-8DE3-01483A964048}" type="slidenum">
              <a:rPr lang="es-CO" smtClean="0"/>
              <a:t>27</a:t>
            </a:fld>
            <a:endParaRPr lang="es-CO"/>
          </a:p>
        </p:txBody>
      </p:sp>
    </p:spTree>
    <p:extLst>
      <p:ext uri="{BB962C8B-B14F-4D97-AF65-F5344CB8AC3E}">
        <p14:creationId xmlns:p14="http://schemas.microsoft.com/office/powerpoint/2010/main" val="295898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88F727-71A1-819F-BAC2-1A51634D0C6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950A418C-EDD1-7E14-A52D-CD516CAB7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7D940DFA-3C91-9076-5E75-6DAA7616FA6A}"/>
              </a:ext>
            </a:extLst>
          </p:cNvPr>
          <p:cNvSpPr>
            <a:spLocks noGrp="1"/>
          </p:cNvSpPr>
          <p:nvPr>
            <p:ph type="dt" sz="half" idx="10"/>
          </p:nvPr>
        </p:nvSpPr>
        <p:spPr/>
        <p:txBody>
          <a:bodyPr/>
          <a:lstStyle/>
          <a:p>
            <a:fld id="{AE600D2D-36DB-4903-B05D-680E4E5DFC37}" type="datetimeFigureOut">
              <a:rPr lang="es-CO" smtClean="0"/>
              <a:t>7/10/2025</a:t>
            </a:fld>
            <a:endParaRPr lang="es-CO"/>
          </a:p>
        </p:txBody>
      </p:sp>
      <p:sp>
        <p:nvSpPr>
          <p:cNvPr id="5" name="Marcador de pie de página 4">
            <a:extLst>
              <a:ext uri="{FF2B5EF4-FFF2-40B4-BE49-F238E27FC236}">
                <a16:creationId xmlns:a16="http://schemas.microsoft.com/office/drawing/2014/main" id="{35830F75-A1D6-BA58-CD6C-CD7851278A9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DF5D6FE-36D8-91A5-7D1C-0CD57FDBA4A1}"/>
              </a:ext>
            </a:extLst>
          </p:cNvPr>
          <p:cNvSpPr>
            <a:spLocks noGrp="1"/>
          </p:cNvSpPr>
          <p:nvPr>
            <p:ph type="sldNum" sz="quarter" idx="12"/>
          </p:nvPr>
        </p:nvSpPr>
        <p:spPr/>
        <p:txBody>
          <a:bodyPr/>
          <a:lstStyle/>
          <a:p>
            <a:fld id="{AAF285E1-4DF1-44D7-8E57-9357D4B07DDE}" type="slidenum">
              <a:rPr lang="es-CO" smtClean="0"/>
              <a:t>‹Nº›</a:t>
            </a:fld>
            <a:endParaRPr lang="es-CO"/>
          </a:p>
        </p:txBody>
      </p:sp>
    </p:spTree>
    <p:extLst>
      <p:ext uri="{BB962C8B-B14F-4D97-AF65-F5344CB8AC3E}">
        <p14:creationId xmlns:p14="http://schemas.microsoft.com/office/powerpoint/2010/main" val="415055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A18F44-B443-5BFC-D12D-08C2F1F6ABB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6F223B61-345B-7252-A747-77EBF478CE9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D422A41-E8C7-1412-0AA7-50DC47774256}"/>
              </a:ext>
            </a:extLst>
          </p:cNvPr>
          <p:cNvSpPr>
            <a:spLocks noGrp="1"/>
          </p:cNvSpPr>
          <p:nvPr>
            <p:ph type="dt" sz="half" idx="10"/>
          </p:nvPr>
        </p:nvSpPr>
        <p:spPr/>
        <p:txBody>
          <a:bodyPr/>
          <a:lstStyle/>
          <a:p>
            <a:fld id="{AE600D2D-36DB-4903-B05D-680E4E5DFC37}" type="datetimeFigureOut">
              <a:rPr lang="es-CO" smtClean="0"/>
              <a:t>7/10/2025</a:t>
            </a:fld>
            <a:endParaRPr lang="es-CO"/>
          </a:p>
        </p:txBody>
      </p:sp>
      <p:sp>
        <p:nvSpPr>
          <p:cNvPr id="5" name="Marcador de pie de página 4">
            <a:extLst>
              <a:ext uri="{FF2B5EF4-FFF2-40B4-BE49-F238E27FC236}">
                <a16:creationId xmlns:a16="http://schemas.microsoft.com/office/drawing/2014/main" id="{81DA0549-D369-9014-CF5A-42C3E2EE56E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06F40EB-D5FE-E13B-BAED-41BA0D32CA9F}"/>
              </a:ext>
            </a:extLst>
          </p:cNvPr>
          <p:cNvSpPr>
            <a:spLocks noGrp="1"/>
          </p:cNvSpPr>
          <p:nvPr>
            <p:ph type="sldNum" sz="quarter" idx="12"/>
          </p:nvPr>
        </p:nvSpPr>
        <p:spPr/>
        <p:txBody>
          <a:bodyPr/>
          <a:lstStyle/>
          <a:p>
            <a:fld id="{AAF285E1-4DF1-44D7-8E57-9357D4B07DDE}" type="slidenum">
              <a:rPr lang="es-CO" smtClean="0"/>
              <a:t>‹Nº›</a:t>
            </a:fld>
            <a:endParaRPr lang="es-CO"/>
          </a:p>
        </p:txBody>
      </p:sp>
    </p:spTree>
    <p:extLst>
      <p:ext uri="{BB962C8B-B14F-4D97-AF65-F5344CB8AC3E}">
        <p14:creationId xmlns:p14="http://schemas.microsoft.com/office/powerpoint/2010/main" val="260431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F2F250-71A8-08D7-152B-62FE565C80F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E7A0708-E0FF-0A05-67FD-49FDB7D9E4B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2961A4E-6F21-C443-8B40-4D03D5C5615B}"/>
              </a:ext>
            </a:extLst>
          </p:cNvPr>
          <p:cNvSpPr>
            <a:spLocks noGrp="1"/>
          </p:cNvSpPr>
          <p:nvPr>
            <p:ph type="dt" sz="half" idx="10"/>
          </p:nvPr>
        </p:nvSpPr>
        <p:spPr/>
        <p:txBody>
          <a:bodyPr/>
          <a:lstStyle/>
          <a:p>
            <a:fld id="{AE600D2D-36DB-4903-B05D-680E4E5DFC37}" type="datetimeFigureOut">
              <a:rPr lang="es-CO" smtClean="0"/>
              <a:t>7/10/2025</a:t>
            </a:fld>
            <a:endParaRPr lang="es-CO"/>
          </a:p>
        </p:txBody>
      </p:sp>
      <p:sp>
        <p:nvSpPr>
          <p:cNvPr id="5" name="Marcador de pie de página 4">
            <a:extLst>
              <a:ext uri="{FF2B5EF4-FFF2-40B4-BE49-F238E27FC236}">
                <a16:creationId xmlns:a16="http://schemas.microsoft.com/office/drawing/2014/main" id="{46F4F2A1-5AE7-3C75-FF4C-9D52B9B3FE9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B8B013A-03A4-F808-72F9-AEF5ED890A1B}"/>
              </a:ext>
            </a:extLst>
          </p:cNvPr>
          <p:cNvSpPr>
            <a:spLocks noGrp="1"/>
          </p:cNvSpPr>
          <p:nvPr>
            <p:ph type="sldNum" sz="quarter" idx="12"/>
          </p:nvPr>
        </p:nvSpPr>
        <p:spPr/>
        <p:txBody>
          <a:bodyPr/>
          <a:lstStyle/>
          <a:p>
            <a:fld id="{AAF285E1-4DF1-44D7-8E57-9357D4B07DDE}" type="slidenum">
              <a:rPr lang="es-CO" smtClean="0"/>
              <a:t>‹Nº›</a:t>
            </a:fld>
            <a:endParaRPr lang="es-CO"/>
          </a:p>
        </p:txBody>
      </p:sp>
    </p:spTree>
    <p:extLst>
      <p:ext uri="{BB962C8B-B14F-4D97-AF65-F5344CB8AC3E}">
        <p14:creationId xmlns:p14="http://schemas.microsoft.com/office/powerpoint/2010/main" val="2518409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98246F-82BB-6A13-0DA8-2A38CC758C1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B180EA3-4FB6-C484-D799-FEE95CF6E70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C7EE7A4-0161-6E97-9979-152420B24CCD}"/>
              </a:ext>
            </a:extLst>
          </p:cNvPr>
          <p:cNvSpPr>
            <a:spLocks noGrp="1"/>
          </p:cNvSpPr>
          <p:nvPr>
            <p:ph type="dt" sz="half" idx="10"/>
          </p:nvPr>
        </p:nvSpPr>
        <p:spPr/>
        <p:txBody>
          <a:bodyPr/>
          <a:lstStyle/>
          <a:p>
            <a:fld id="{AE600D2D-36DB-4903-B05D-680E4E5DFC37}" type="datetimeFigureOut">
              <a:rPr lang="es-CO" smtClean="0"/>
              <a:t>7/10/2025</a:t>
            </a:fld>
            <a:endParaRPr lang="es-CO"/>
          </a:p>
        </p:txBody>
      </p:sp>
      <p:sp>
        <p:nvSpPr>
          <p:cNvPr id="5" name="Marcador de pie de página 4">
            <a:extLst>
              <a:ext uri="{FF2B5EF4-FFF2-40B4-BE49-F238E27FC236}">
                <a16:creationId xmlns:a16="http://schemas.microsoft.com/office/drawing/2014/main" id="{37B8ED34-B13A-7A8A-5CB5-387BDA07140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40914D1-4343-AF02-9745-4B0863440DB7}"/>
              </a:ext>
            </a:extLst>
          </p:cNvPr>
          <p:cNvSpPr>
            <a:spLocks noGrp="1"/>
          </p:cNvSpPr>
          <p:nvPr>
            <p:ph type="sldNum" sz="quarter" idx="12"/>
          </p:nvPr>
        </p:nvSpPr>
        <p:spPr/>
        <p:txBody>
          <a:bodyPr/>
          <a:lstStyle/>
          <a:p>
            <a:fld id="{AAF285E1-4DF1-44D7-8E57-9357D4B07DDE}" type="slidenum">
              <a:rPr lang="es-CO" smtClean="0"/>
              <a:t>‹Nº›</a:t>
            </a:fld>
            <a:endParaRPr lang="es-CO"/>
          </a:p>
        </p:txBody>
      </p:sp>
    </p:spTree>
    <p:extLst>
      <p:ext uri="{BB962C8B-B14F-4D97-AF65-F5344CB8AC3E}">
        <p14:creationId xmlns:p14="http://schemas.microsoft.com/office/powerpoint/2010/main" val="3471785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CDB27-80DF-BF29-D2F3-1901F993737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BBD8B6A-E0C6-3094-173F-499594FE949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16E782D-90F5-E90D-3621-63EEEEDEBE29}"/>
              </a:ext>
            </a:extLst>
          </p:cNvPr>
          <p:cNvSpPr>
            <a:spLocks noGrp="1"/>
          </p:cNvSpPr>
          <p:nvPr>
            <p:ph type="dt" sz="half" idx="10"/>
          </p:nvPr>
        </p:nvSpPr>
        <p:spPr/>
        <p:txBody>
          <a:bodyPr/>
          <a:lstStyle/>
          <a:p>
            <a:fld id="{AE600D2D-36DB-4903-B05D-680E4E5DFC37}" type="datetimeFigureOut">
              <a:rPr lang="es-CO" smtClean="0"/>
              <a:t>7/10/2025</a:t>
            </a:fld>
            <a:endParaRPr lang="es-CO"/>
          </a:p>
        </p:txBody>
      </p:sp>
      <p:sp>
        <p:nvSpPr>
          <p:cNvPr id="5" name="Marcador de pie de página 4">
            <a:extLst>
              <a:ext uri="{FF2B5EF4-FFF2-40B4-BE49-F238E27FC236}">
                <a16:creationId xmlns:a16="http://schemas.microsoft.com/office/drawing/2014/main" id="{190ACB07-8637-974C-BE87-C2EF53DE512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911340C-4929-8FFD-C121-451390FF7DF6}"/>
              </a:ext>
            </a:extLst>
          </p:cNvPr>
          <p:cNvSpPr>
            <a:spLocks noGrp="1"/>
          </p:cNvSpPr>
          <p:nvPr>
            <p:ph type="sldNum" sz="quarter" idx="12"/>
          </p:nvPr>
        </p:nvSpPr>
        <p:spPr/>
        <p:txBody>
          <a:bodyPr/>
          <a:lstStyle/>
          <a:p>
            <a:fld id="{AAF285E1-4DF1-44D7-8E57-9357D4B07DDE}" type="slidenum">
              <a:rPr lang="es-CO" smtClean="0"/>
              <a:t>‹Nº›</a:t>
            </a:fld>
            <a:endParaRPr lang="es-CO"/>
          </a:p>
        </p:txBody>
      </p:sp>
    </p:spTree>
    <p:extLst>
      <p:ext uri="{BB962C8B-B14F-4D97-AF65-F5344CB8AC3E}">
        <p14:creationId xmlns:p14="http://schemas.microsoft.com/office/powerpoint/2010/main" val="193519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4F6EBB-AF61-03A6-3B62-3C143FA8068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5B52D3B-DD47-F32E-1C53-D003EEB826D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49D975F9-428E-FE5D-B165-B7CC41DE97C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A430AC2B-733D-CFD2-863C-729DBDED6091}"/>
              </a:ext>
            </a:extLst>
          </p:cNvPr>
          <p:cNvSpPr>
            <a:spLocks noGrp="1"/>
          </p:cNvSpPr>
          <p:nvPr>
            <p:ph type="dt" sz="half" idx="10"/>
          </p:nvPr>
        </p:nvSpPr>
        <p:spPr/>
        <p:txBody>
          <a:bodyPr/>
          <a:lstStyle/>
          <a:p>
            <a:fld id="{AE600D2D-36DB-4903-B05D-680E4E5DFC37}" type="datetimeFigureOut">
              <a:rPr lang="es-CO" smtClean="0"/>
              <a:t>7/10/2025</a:t>
            </a:fld>
            <a:endParaRPr lang="es-CO"/>
          </a:p>
        </p:txBody>
      </p:sp>
      <p:sp>
        <p:nvSpPr>
          <p:cNvPr id="6" name="Marcador de pie de página 5">
            <a:extLst>
              <a:ext uri="{FF2B5EF4-FFF2-40B4-BE49-F238E27FC236}">
                <a16:creationId xmlns:a16="http://schemas.microsoft.com/office/drawing/2014/main" id="{05F8C8AB-37DB-B735-C066-9ACEFEA2129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C1BF15A-C8EE-FB9F-D82B-8ECCBDE4F3F6}"/>
              </a:ext>
            </a:extLst>
          </p:cNvPr>
          <p:cNvSpPr>
            <a:spLocks noGrp="1"/>
          </p:cNvSpPr>
          <p:nvPr>
            <p:ph type="sldNum" sz="quarter" idx="12"/>
          </p:nvPr>
        </p:nvSpPr>
        <p:spPr/>
        <p:txBody>
          <a:bodyPr/>
          <a:lstStyle/>
          <a:p>
            <a:fld id="{AAF285E1-4DF1-44D7-8E57-9357D4B07DDE}" type="slidenum">
              <a:rPr lang="es-CO" smtClean="0"/>
              <a:t>‹Nº›</a:t>
            </a:fld>
            <a:endParaRPr lang="es-CO"/>
          </a:p>
        </p:txBody>
      </p:sp>
    </p:spTree>
    <p:extLst>
      <p:ext uri="{BB962C8B-B14F-4D97-AF65-F5344CB8AC3E}">
        <p14:creationId xmlns:p14="http://schemas.microsoft.com/office/powerpoint/2010/main" val="992946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E98521-ED89-6811-39C9-62E28501A0C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AACD425-7777-B548-68C9-F35912ABA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9F3C23C-D919-CE3E-A0C2-3E13E8F724C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79EDA396-AD50-4DD7-C0C0-CBBABC7F2A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2F367E4-4D85-8A2E-59C1-04CCADA695A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E5FA13CC-E6F2-8787-9C22-C758A169C5B5}"/>
              </a:ext>
            </a:extLst>
          </p:cNvPr>
          <p:cNvSpPr>
            <a:spLocks noGrp="1"/>
          </p:cNvSpPr>
          <p:nvPr>
            <p:ph type="dt" sz="half" idx="10"/>
          </p:nvPr>
        </p:nvSpPr>
        <p:spPr/>
        <p:txBody>
          <a:bodyPr/>
          <a:lstStyle/>
          <a:p>
            <a:fld id="{AE600D2D-36DB-4903-B05D-680E4E5DFC37}" type="datetimeFigureOut">
              <a:rPr lang="es-CO" smtClean="0"/>
              <a:t>7/10/2025</a:t>
            </a:fld>
            <a:endParaRPr lang="es-CO"/>
          </a:p>
        </p:txBody>
      </p:sp>
      <p:sp>
        <p:nvSpPr>
          <p:cNvPr id="8" name="Marcador de pie de página 7">
            <a:extLst>
              <a:ext uri="{FF2B5EF4-FFF2-40B4-BE49-F238E27FC236}">
                <a16:creationId xmlns:a16="http://schemas.microsoft.com/office/drawing/2014/main" id="{E4949A39-19C0-EBBB-B3D1-8C824BAF646F}"/>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84314212-DC2D-D7BF-F3E3-9FCB85FC5AD5}"/>
              </a:ext>
            </a:extLst>
          </p:cNvPr>
          <p:cNvSpPr>
            <a:spLocks noGrp="1"/>
          </p:cNvSpPr>
          <p:nvPr>
            <p:ph type="sldNum" sz="quarter" idx="12"/>
          </p:nvPr>
        </p:nvSpPr>
        <p:spPr/>
        <p:txBody>
          <a:bodyPr/>
          <a:lstStyle/>
          <a:p>
            <a:fld id="{AAF285E1-4DF1-44D7-8E57-9357D4B07DDE}" type="slidenum">
              <a:rPr lang="es-CO" smtClean="0"/>
              <a:t>‹Nº›</a:t>
            </a:fld>
            <a:endParaRPr lang="es-CO"/>
          </a:p>
        </p:txBody>
      </p:sp>
    </p:spTree>
    <p:extLst>
      <p:ext uri="{BB962C8B-B14F-4D97-AF65-F5344CB8AC3E}">
        <p14:creationId xmlns:p14="http://schemas.microsoft.com/office/powerpoint/2010/main" val="1046609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EF135C-6610-67C4-AD5E-80AA69EBAB9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804A2BA-597C-A8AB-CA9E-82AB063CF071}"/>
              </a:ext>
            </a:extLst>
          </p:cNvPr>
          <p:cNvSpPr>
            <a:spLocks noGrp="1"/>
          </p:cNvSpPr>
          <p:nvPr>
            <p:ph type="dt" sz="half" idx="10"/>
          </p:nvPr>
        </p:nvSpPr>
        <p:spPr/>
        <p:txBody>
          <a:bodyPr/>
          <a:lstStyle/>
          <a:p>
            <a:fld id="{AE600D2D-36DB-4903-B05D-680E4E5DFC37}" type="datetimeFigureOut">
              <a:rPr lang="es-CO" smtClean="0"/>
              <a:t>7/10/2025</a:t>
            </a:fld>
            <a:endParaRPr lang="es-CO"/>
          </a:p>
        </p:txBody>
      </p:sp>
      <p:sp>
        <p:nvSpPr>
          <p:cNvPr id="4" name="Marcador de pie de página 3">
            <a:extLst>
              <a:ext uri="{FF2B5EF4-FFF2-40B4-BE49-F238E27FC236}">
                <a16:creationId xmlns:a16="http://schemas.microsoft.com/office/drawing/2014/main" id="{B6B20340-BDFC-8EBA-79D8-14CCD896B368}"/>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9F4B5BFC-4FEE-6F0E-5DCC-A26375D90EB2}"/>
              </a:ext>
            </a:extLst>
          </p:cNvPr>
          <p:cNvSpPr>
            <a:spLocks noGrp="1"/>
          </p:cNvSpPr>
          <p:nvPr>
            <p:ph type="sldNum" sz="quarter" idx="12"/>
          </p:nvPr>
        </p:nvSpPr>
        <p:spPr/>
        <p:txBody>
          <a:bodyPr/>
          <a:lstStyle/>
          <a:p>
            <a:fld id="{AAF285E1-4DF1-44D7-8E57-9357D4B07DDE}" type="slidenum">
              <a:rPr lang="es-CO" smtClean="0"/>
              <a:t>‹Nº›</a:t>
            </a:fld>
            <a:endParaRPr lang="es-CO"/>
          </a:p>
        </p:txBody>
      </p:sp>
    </p:spTree>
    <p:extLst>
      <p:ext uri="{BB962C8B-B14F-4D97-AF65-F5344CB8AC3E}">
        <p14:creationId xmlns:p14="http://schemas.microsoft.com/office/powerpoint/2010/main" val="466967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C8D0322-45E5-C5BA-B51E-40897A04DC9B}"/>
              </a:ext>
            </a:extLst>
          </p:cNvPr>
          <p:cNvSpPr>
            <a:spLocks noGrp="1"/>
          </p:cNvSpPr>
          <p:nvPr>
            <p:ph type="dt" sz="half" idx="10"/>
          </p:nvPr>
        </p:nvSpPr>
        <p:spPr/>
        <p:txBody>
          <a:bodyPr/>
          <a:lstStyle/>
          <a:p>
            <a:fld id="{AE600D2D-36DB-4903-B05D-680E4E5DFC37}" type="datetimeFigureOut">
              <a:rPr lang="es-CO" smtClean="0"/>
              <a:t>7/10/2025</a:t>
            </a:fld>
            <a:endParaRPr lang="es-CO"/>
          </a:p>
        </p:txBody>
      </p:sp>
      <p:sp>
        <p:nvSpPr>
          <p:cNvPr id="3" name="Marcador de pie de página 2">
            <a:extLst>
              <a:ext uri="{FF2B5EF4-FFF2-40B4-BE49-F238E27FC236}">
                <a16:creationId xmlns:a16="http://schemas.microsoft.com/office/drawing/2014/main" id="{BA65A630-B7EA-B943-731A-6200EA4D35F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8B8EFC54-F760-B7AC-2455-E0F92C877B8D}"/>
              </a:ext>
            </a:extLst>
          </p:cNvPr>
          <p:cNvSpPr>
            <a:spLocks noGrp="1"/>
          </p:cNvSpPr>
          <p:nvPr>
            <p:ph type="sldNum" sz="quarter" idx="12"/>
          </p:nvPr>
        </p:nvSpPr>
        <p:spPr/>
        <p:txBody>
          <a:bodyPr/>
          <a:lstStyle/>
          <a:p>
            <a:fld id="{AAF285E1-4DF1-44D7-8E57-9357D4B07DDE}" type="slidenum">
              <a:rPr lang="es-CO" smtClean="0"/>
              <a:t>‹Nº›</a:t>
            </a:fld>
            <a:endParaRPr lang="es-CO"/>
          </a:p>
        </p:txBody>
      </p:sp>
    </p:spTree>
    <p:extLst>
      <p:ext uri="{BB962C8B-B14F-4D97-AF65-F5344CB8AC3E}">
        <p14:creationId xmlns:p14="http://schemas.microsoft.com/office/powerpoint/2010/main" val="1286061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95C378-3EB9-1C54-7823-4880D5B39C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A13E129-81B7-D948-7E28-FD3E970944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1CCC04EF-CBF9-18B2-ABE3-6D7A35D41E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9724EF1-DF85-5708-B3B3-7220BD5AE15B}"/>
              </a:ext>
            </a:extLst>
          </p:cNvPr>
          <p:cNvSpPr>
            <a:spLocks noGrp="1"/>
          </p:cNvSpPr>
          <p:nvPr>
            <p:ph type="dt" sz="half" idx="10"/>
          </p:nvPr>
        </p:nvSpPr>
        <p:spPr/>
        <p:txBody>
          <a:bodyPr/>
          <a:lstStyle/>
          <a:p>
            <a:fld id="{AE600D2D-36DB-4903-B05D-680E4E5DFC37}" type="datetimeFigureOut">
              <a:rPr lang="es-CO" smtClean="0"/>
              <a:t>7/10/2025</a:t>
            </a:fld>
            <a:endParaRPr lang="es-CO"/>
          </a:p>
        </p:txBody>
      </p:sp>
      <p:sp>
        <p:nvSpPr>
          <p:cNvPr id="6" name="Marcador de pie de página 5">
            <a:extLst>
              <a:ext uri="{FF2B5EF4-FFF2-40B4-BE49-F238E27FC236}">
                <a16:creationId xmlns:a16="http://schemas.microsoft.com/office/drawing/2014/main" id="{08CF9BFA-889D-B87C-CF7B-AE191F9ABF1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479E8B0-DE0B-CF63-2155-A921341C989A}"/>
              </a:ext>
            </a:extLst>
          </p:cNvPr>
          <p:cNvSpPr>
            <a:spLocks noGrp="1"/>
          </p:cNvSpPr>
          <p:nvPr>
            <p:ph type="sldNum" sz="quarter" idx="12"/>
          </p:nvPr>
        </p:nvSpPr>
        <p:spPr/>
        <p:txBody>
          <a:bodyPr/>
          <a:lstStyle/>
          <a:p>
            <a:fld id="{AAF285E1-4DF1-44D7-8E57-9357D4B07DDE}" type="slidenum">
              <a:rPr lang="es-CO" smtClean="0"/>
              <a:t>‹Nº›</a:t>
            </a:fld>
            <a:endParaRPr lang="es-CO"/>
          </a:p>
        </p:txBody>
      </p:sp>
    </p:spTree>
    <p:extLst>
      <p:ext uri="{BB962C8B-B14F-4D97-AF65-F5344CB8AC3E}">
        <p14:creationId xmlns:p14="http://schemas.microsoft.com/office/powerpoint/2010/main" val="3718892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52AB17-56E7-F462-249B-0D049622E9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F0DDD411-3DC6-75CE-C02B-C93420A03C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7C2721A8-20A6-8379-FBFC-8F28AD838F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62C439-D017-7BFB-6C4F-4D3B845106D8}"/>
              </a:ext>
            </a:extLst>
          </p:cNvPr>
          <p:cNvSpPr>
            <a:spLocks noGrp="1"/>
          </p:cNvSpPr>
          <p:nvPr>
            <p:ph type="dt" sz="half" idx="10"/>
          </p:nvPr>
        </p:nvSpPr>
        <p:spPr/>
        <p:txBody>
          <a:bodyPr/>
          <a:lstStyle/>
          <a:p>
            <a:fld id="{AE600D2D-36DB-4903-B05D-680E4E5DFC37}" type="datetimeFigureOut">
              <a:rPr lang="es-CO" smtClean="0"/>
              <a:t>7/10/2025</a:t>
            </a:fld>
            <a:endParaRPr lang="es-CO"/>
          </a:p>
        </p:txBody>
      </p:sp>
      <p:sp>
        <p:nvSpPr>
          <p:cNvPr id="6" name="Marcador de pie de página 5">
            <a:extLst>
              <a:ext uri="{FF2B5EF4-FFF2-40B4-BE49-F238E27FC236}">
                <a16:creationId xmlns:a16="http://schemas.microsoft.com/office/drawing/2014/main" id="{0EFF345D-7200-B1AC-A267-E8AA94B9814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357AD0C-70C4-93EA-0368-116A4A8C191E}"/>
              </a:ext>
            </a:extLst>
          </p:cNvPr>
          <p:cNvSpPr>
            <a:spLocks noGrp="1"/>
          </p:cNvSpPr>
          <p:nvPr>
            <p:ph type="sldNum" sz="quarter" idx="12"/>
          </p:nvPr>
        </p:nvSpPr>
        <p:spPr/>
        <p:txBody>
          <a:bodyPr/>
          <a:lstStyle/>
          <a:p>
            <a:fld id="{AAF285E1-4DF1-44D7-8E57-9357D4B07DDE}" type="slidenum">
              <a:rPr lang="es-CO" smtClean="0"/>
              <a:t>‹Nº›</a:t>
            </a:fld>
            <a:endParaRPr lang="es-CO"/>
          </a:p>
        </p:txBody>
      </p:sp>
    </p:spTree>
    <p:extLst>
      <p:ext uri="{BB962C8B-B14F-4D97-AF65-F5344CB8AC3E}">
        <p14:creationId xmlns:p14="http://schemas.microsoft.com/office/powerpoint/2010/main" val="3461016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D3D9819-EAE6-ABF5-FEE3-465DBE33E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4FB7A41A-6942-C306-5502-86A57C9693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0CF742A-D0A6-2285-D75B-F00A9F4B56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600D2D-36DB-4903-B05D-680E4E5DFC37}" type="datetimeFigureOut">
              <a:rPr lang="es-CO" smtClean="0"/>
              <a:t>7/10/2025</a:t>
            </a:fld>
            <a:endParaRPr lang="es-CO"/>
          </a:p>
        </p:txBody>
      </p:sp>
      <p:sp>
        <p:nvSpPr>
          <p:cNvPr id="5" name="Marcador de pie de página 4">
            <a:extLst>
              <a:ext uri="{FF2B5EF4-FFF2-40B4-BE49-F238E27FC236}">
                <a16:creationId xmlns:a16="http://schemas.microsoft.com/office/drawing/2014/main" id="{6200EB18-F195-9BC4-994C-7BA67A3BE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6B5397FA-71AD-B04F-2AF6-B81E197C6E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F285E1-4DF1-44D7-8E57-9357D4B07DDE}" type="slidenum">
              <a:rPr lang="es-CO" smtClean="0"/>
              <a:t>‹Nº›</a:t>
            </a:fld>
            <a:endParaRPr lang="es-CO"/>
          </a:p>
        </p:txBody>
      </p:sp>
    </p:spTree>
    <p:extLst>
      <p:ext uri="{BB962C8B-B14F-4D97-AF65-F5344CB8AC3E}">
        <p14:creationId xmlns:p14="http://schemas.microsoft.com/office/powerpoint/2010/main" val="118925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9.sv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sv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9.sv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9.sv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9.sv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9.svg"/></Relationships>
</file>

<file path=ppt/slides/_rels/slide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svg"/></Relationships>
</file>

<file path=ppt/slides/_rels/slide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9.svg"/></Relationships>
</file>

<file path=ppt/slides/_rels/slide6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9.svg"/></Relationships>
</file>

<file path=ppt/slides/_rels/slide7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9.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9.sv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svg"/><Relationship Id="rId7" Type="http://schemas.openxmlformats.org/officeDocument/2006/relationships/diagramColors" Target="../diagrams/colors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sv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2CC63CE3-98E2-B36B-A44D-DEC331F53F5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8173" b="12303"/>
          <a:stretch/>
        </p:blipFill>
        <p:spPr>
          <a:xfrm flipH="1">
            <a:off x="7975722" y="0"/>
            <a:ext cx="2602241" cy="6858000"/>
          </a:xfrm>
          <a:prstGeom prst="rect">
            <a:avLst/>
          </a:prstGeom>
        </p:spPr>
      </p:pic>
      <p:sp>
        <p:nvSpPr>
          <p:cNvPr id="10" name="Rectángulo 9">
            <a:extLst>
              <a:ext uri="{FF2B5EF4-FFF2-40B4-BE49-F238E27FC236}">
                <a16:creationId xmlns:a16="http://schemas.microsoft.com/office/drawing/2014/main" id="{E8A6C60B-4E57-AE1E-9AF8-146555622A3B}"/>
              </a:ext>
            </a:extLst>
          </p:cNvPr>
          <p:cNvSpPr/>
          <p:nvPr/>
        </p:nvSpPr>
        <p:spPr>
          <a:xfrm>
            <a:off x="0" y="3086672"/>
            <a:ext cx="9194242" cy="1310970"/>
          </a:xfrm>
          <a:prstGeom prst="rect">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E62C9739-42CD-4F05-D0D3-078A273E4AFB}"/>
              </a:ext>
            </a:extLst>
          </p:cNvPr>
          <p:cNvSpPr txBox="1"/>
          <p:nvPr/>
        </p:nvSpPr>
        <p:spPr>
          <a:xfrm>
            <a:off x="-99138" y="3204553"/>
            <a:ext cx="7958883" cy="1015663"/>
          </a:xfrm>
          <a:prstGeom prst="rect">
            <a:avLst/>
          </a:prstGeom>
          <a:noFill/>
          <a:effectLst>
            <a:outerShdw blurRad="50800" dist="38100" dir="18900000" algn="bl" rotWithShape="0">
              <a:prstClr val="black">
                <a:alpha val="40000"/>
              </a:prstClr>
            </a:outerShdw>
          </a:effectLst>
        </p:spPr>
        <p:txBody>
          <a:bodyPr wrap="square" rtlCol="0">
            <a:spAutoFit/>
          </a:bodyPr>
          <a:lstStyle/>
          <a:p>
            <a:pPr algn="ctr"/>
            <a:r>
              <a:rPr lang="es-ES" sz="60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JUNTA DIRECTIVA</a:t>
            </a:r>
            <a:endParaRPr lang="es-CO" sz="6000"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7">
            <a:extLst>
              <a:ext uri="{FF2B5EF4-FFF2-40B4-BE49-F238E27FC236}">
                <a16:creationId xmlns:a16="http://schemas.microsoft.com/office/drawing/2014/main" id="{4D068B0F-5822-3D63-AD8B-8CB755442855}"/>
              </a:ext>
            </a:extLst>
          </p:cNvPr>
          <p:cNvSpPr txBox="1"/>
          <p:nvPr/>
        </p:nvSpPr>
        <p:spPr>
          <a:xfrm>
            <a:off x="248104" y="2032246"/>
            <a:ext cx="7264400" cy="1107996"/>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es-MX" sz="6600" b="1" spc="-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INFORME</a:t>
            </a:r>
            <a:endParaRPr lang="es-CO" sz="2400" b="1" spc="-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a:extLst>
              <a:ext uri="{FF2B5EF4-FFF2-40B4-BE49-F238E27FC236}">
                <a16:creationId xmlns:a16="http://schemas.microsoft.com/office/drawing/2014/main" id="{A15E11B5-3277-F9CA-914C-30C34AADD722}"/>
              </a:ext>
            </a:extLst>
          </p:cNvPr>
          <p:cNvSpPr txBox="1"/>
          <p:nvPr/>
        </p:nvSpPr>
        <p:spPr>
          <a:xfrm>
            <a:off x="74860" y="4397642"/>
            <a:ext cx="6513642" cy="1200329"/>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s-MX" sz="4000" spc="-300" dirty="0">
                <a:solidFill>
                  <a:schemeClr val="tx1">
                    <a:lumMod val="85000"/>
                    <a:lumOff val="15000"/>
                  </a:schemeClr>
                </a:solidFill>
                <a:latin typeface="Verdana" panose="020B0604030504040204" pitchFamily="34" charset="0"/>
                <a:ea typeface="Verdana" panose="020B0604030504040204" pitchFamily="34" charset="0"/>
              </a:rPr>
              <a:t>TERCER TRIMESTRE</a:t>
            </a:r>
            <a:br>
              <a:rPr lang="es-MX" sz="4000" b="1" spc="-300" dirty="0">
                <a:solidFill>
                  <a:schemeClr val="tx1">
                    <a:lumMod val="85000"/>
                    <a:lumOff val="15000"/>
                  </a:schemeClr>
                </a:solidFill>
                <a:latin typeface="Verdana" panose="020B0604030504040204" pitchFamily="34" charset="0"/>
                <a:ea typeface="Verdana" panose="020B0604030504040204" pitchFamily="34" charset="0"/>
              </a:rPr>
            </a:br>
            <a:r>
              <a:rPr lang="es-MX" sz="3200" b="1" spc="-300" dirty="0">
                <a:solidFill>
                  <a:schemeClr val="tx1">
                    <a:lumMod val="85000"/>
                    <a:lumOff val="15000"/>
                  </a:schemeClr>
                </a:solidFill>
                <a:latin typeface="Verdana" panose="020B0604030504040204" pitchFamily="34" charset="0"/>
                <a:ea typeface="Verdana" panose="020B0604030504040204" pitchFamily="34" charset="0"/>
              </a:rPr>
              <a:t>JULIO – AGOSTO - SEPTIEMBRE</a:t>
            </a:r>
            <a:endParaRPr lang="es-CO" sz="4000" b="1" spc="-300" dirty="0">
              <a:solidFill>
                <a:schemeClr val="tx1">
                  <a:lumMod val="85000"/>
                  <a:lumOff val="15000"/>
                </a:schemeClr>
              </a:solidFill>
              <a:latin typeface="Verdana" panose="020B0604030504040204" pitchFamily="34" charset="0"/>
              <a:ea typeface="Verdana" panose="020B0604030504040204" pitchFamily="34" charset="0"/>
            </a:endParaRPr>
          </a:p>
        </p:txBody>
      </p:sp>
      <p:pic>
        <p:nvPicPr>
          <p:cNvPr id="9" name="Imagen 8" descr="Imagen que contiene lego, oscuro, tabla, pequeño&#10;&#10;El contenido generado por IA puede ser incorrecto.">
            <a:extLst>
              <a:ext uri="{FF2B5EF4-FFF2-40B4-BE49-F238E27FC236}">
                <a16:creationId xmlns:a16="http://schemas.microsoft.com/office/drawing/2014/main" id="{9C6608B6-B4FD-468D-2B9F-1C96EBF9B8E0}"/>
              </a:ext>
            </a:extLst>
          </p:cNvPr>
          <p:cNvPicPr>
            <a:picLocks noChangeAspect="1"/>
          </p:cNvPicPr>
          <p:nvPr/>
        </p:nvPicPr>
        <p:blipFill>
          <a:blip r:embed="rId6">
            <a:extLst>
              <a:ext uri="{28A0092B-C50C-407E-A947-70E740481C1C}">
                <a14:useLocalDpi xmlns:a14="http://schemas.microsoft.com/office/drawing/2010/main" val="0"/>
              </a:ext>
            </a:extLst>
          </a:blip>
          <a:srcRect l="33114" t="23180" r="25897" b="29377"/>
          <a:stretch>
            <a:fillRect/>
          </a:stretch>
        </p:blipFill>
        <p:spPr>
          <a:xfrm rot="203245">
            <a:off x="7814371" y="1118155"/>
            <a:ext cx="4806826" cy="4172794"/>
          </a:xfrm>
          <a:prstGeom prst="rect">
            <a:avLst/>
          </a:prstGeom>
        </p:spPr>
      </p:pic>
      <p:pic>
        <p:nvPicPr>
          <p:cNvPr id="12" name="Imagen 11" descr="Una camioneta antigua&#10;&#10;El contenido generado por IA puede ser incorrecto.">
            <a:extLst>
              <a:ext uri="{FF2B5EF4-FFF2-40B4-BE49-F238E27FC236}">
                <a16:creationId xmlns:a16="http://schemas.microsoft.com/office/drawing/2014/main" id="{CFC41CA7-B35B-777A-ADC2-080E765D0F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47117">
            <a:off x="6765665" y="3258359"/>
            <a:ext cx="5485886" cy="2278567"/>
          </a:xfrm>
          <a:prstGeom prst="rect">
            <a:avLst/>
          </a:prstGeom>
        </p:spPr>
      </p:pic>
      <p:pic>
        <p:nvPicPr>
          <p:cNvPr id="15" name="Imagen 14" descr="Un grupo de personas alrededor de una camioneta&#10;&#10;El contenido generado por IA puede ser incorrecto.">
            <a:extLst>
              <a:ext uri="{FF2B5EF4-FFF2-40B4-BE49-F238E27FC236}">
                <a16:creationId xmlns:a16="http://schemas.microsoft.com/office/drawing/2014/main" id="{C44E088B-DAAF-95A3-AEE2-6BAEB5B089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3879" y="4194668"/>
            <a:ext cx="6138121" cy="3037000"/>
          </a:xfrm>
          <a:prstGeom prst="rect">
            <a:avLst/>
          </a:prstGeom>
        </p:spPr>
      </p:pic>
    </p:spTree>
    <p:extLst>
      <p:ext uri="{BB962C8B-B14F-4D97-AF65-F5344CB8AC3E}">
        <p14:creationId xmlns:p14="http://schemas.microsoft.com/office/powerpoint/2010/main" val="341571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E23F2-B362-9ED4-23FF-CFEB5F9BC1B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843282E-C200-4592-7E4F-701F0A43630F}"/>
              </a:ext>
            </a:extLst>
          </p:cNvPr>
          <p:cNvSpPr txBox="1"/>
          <p:nvPr/>
        </p:nvSpPr>
        <p:spPr>
          <a:xfrm>
            <a:off x="1196461" y="4627544"/>
            <a:ext cx="3406869" cy="956800"/>
          </a:xfrm>
          <a:prstGeom prst="rect">
            <a:avLst/>
          </a:prstGeom>
          <a:noFill/>
        </p:spPr>
        <p:txBody>
          <a:bodyPr wrap="square" rtlCol="0">
            <a:spAutoFit/>
          </a:bodyPr>
          <a:lstStyle/>
          <a:p>
            <a:pPr>
              <a:lnSpc>
                <a:spcPts val="4420"/>
              </a:lnSpc>
            </a:pPr>
            <a:r>
              <a:rPr lang="es-ES" sz="16600" b="1" spc="-300" dirty="0">
                <a:solidFill>
                  <a:srgbClr val="FFCC01"/>
                </a:solidFill>
                <a:effectLst/>
                <a:latin typeface="Verdana" panose="020B0604030504040204" pitchFamily="34" charset="0"/>
                <a:ea typeface="Verdana" panose="020B0604030504040204" pitchFamily="34" charset="0"/>
                <a:cs typeface="Verdana" panose="020B0604030504040204" pitchFamily="34" charset="0"/>
              </a:rPr>
              <a:t>04</a:t>
            </a:r>
            <a:endParaRPr lang="es-CO" sz="16600" b="1" spc="-300" dirty="0">
              <a:solidFill>
                <a:srgbClr val="FFCC0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5BE164F8-FFEF-4A9D-8989-0AFD66110DB7}"/>
              </a:ext>
            </a:extLst>
          </p:cNvPr>
          <p:cNvSpPr txBox="1"/>
          <p:nvPr/>
        </p:nvSpPr>
        <p:spPr>
          <a:xfrm>
            <a:off x="4260309" y="4267381"/>
            <a:ext cx="7161378" cy="360163"/>
          </a:xfrm>
          <a:prstGeom prst="rect">
            <a:avLst/>
          </a:prstGeom>
          <a:noFill/>
        </p:spPr>
        <p:txBody>
          <a:bodyPr wrap="square" rtlCol="0">
            <a:spAutoFit/>
          </a:bodyPr>
          <a:lstStyle/>
          <a:p>
            <a:pPr>
              <a:lnSpc>
                <a:spcPts val="1860"/>
              </a:lnSpc>
            </a:pPr>
            <a:r>
              <a:rPr lang="es-CO" sz="3200" b="1" spc="-150" dirty="0">
                <a:latin typeface="Verdana" panose="020B0604030504040204" pitchFamily="34" charset="0"/>
                <a:ea typeface="Verdana" panose="020B0604030504040204" pitchFamily="34" charset="0"/>
                <a:cs typeface="Verdana" panose="020B0604030504040204" pitchFamily="34" charset="0"/>
              </a:rPr>
              <a:t>Ejecución Presupuestal</a:t>
            </a:r>
            <a:endParaRPr lang="fr-FR" sz="3200" b="1" spc="-15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6750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3036" y="530045"/>
            <a:ext cx="285750" cy="895350"/>
          </a:xfrm>
          <a:prstGeom prst="rect">
            <a:avLst/>
          </a:prstGeom>
        </p:spPr>
      </p:pic>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$ 2.793.08.393,33</a:t>
            </a:r>
          </a:p>
        </p:txBody>
      </p:sp>
      <p:sp>
        <p:nvSpPr>
          <p:cNvPr id="11" name="CuadroTexto 10">
            <a:extLst>
              <a:ext uri="{FF2B5EF4-FFF2-40B4-BE49-F238E27FC236}">
                <a16:creationId xmlns:a16="http://schemas.microsoft.com/office/drawing/2014/main" id="{A25BFA59-932B-7DDA-3A39-52154BAD0E09}"/>
              </a:ext>
            </a:extLst>
          </p:cNvPr>
          <p:cNvSpPr txBox="1">
            <a:spLocks noChangeArrowheads="1"/>
          </p:cNvSpPr>
          <p:nvPr/>
        </p:nvSpPr>
        <p:spPr bwMode="auto">
          <a:xfrm>
            <a:off x="2766948" y="601307"/>
            <a:ext cx="76184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sz="3600" b="1" spc="-150" dirty="0">
                <a:latin typeface="Verdana" panose="020B0604030504040204" pitchFamily="34" charset="0"/>
                <a:ea typeface="Verdana" panose="020B0604030504040204" pitchFamily="34" charset="0"/>
                <a:cs typeface="Verdana" panose="020B0604030504040204" pitchFamily="34" charset="0"/>
              </a:rPr>
              <a:t>Presupuesto De Ingresos</a:t>
            </a:r>
          </a:p>
        </p:txBody>
      </p:sp>
      <p:pic>
        <p:nvPicPr>
          <p:cNvPr id="5" name="Imagen 4">
            <a:extLst>
              <a:ext uri="{FF2B5EF4-FFF2-40B4-BE49-F238E27FC236}">
                <a16:creationId xmlns:a16="http://schemas.microsoft.com/office/drawing/2014/main" id="{B8C17221-CDBD-DFF7-BFFB-565ADCE1BABE}"/>
              </a:ext>
            </a:extLst>
          </p:cNvPr>
          <p:cNvPicPr>
            <a:picLocks noChangeAspect="1"/>
          </p:cNvPicPr>
          <p:nvPr/>
        </p:nvPicPr>
        <p:blipFill>
          <a:blip r:embed="rId4"/>
          <a:stretch>
            <a:fillRect/>
          </a:stretch>
        </p:blipFill>
        <p:spPr>
          <a:xfrm>
            <a:off x="1632643" y="1658242"/>
            <a:ext cx="8415712" cy="4497709"/>
          </a:xfrm>
          <a:prstGeom prst="rect">
            <a:avLst/>
          </a:prstGeom>
        </p:spPr>
      </p:pic>
    </p:spTree>
    <p:extLst>
      <p:ext uri="{BB962C8B-B14F-4D97-AF65-F5344CB8AC3E}">
        <p14:creationId xmlns:p14="http://schemas.microsoft.com/office/powerpoint/2010/main" val="4212299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E7F62-1E9F-851B-8D6C-8C87B568AFE1}"/>
            </a:ext>
          </a:extLst>
        </p:cNvPr>
        <p:cNvGrpSpPr/>
        <p:nvPr/>
      </p:nvGrpSpPr>
      <p:grpSpPr>
        <a:xfrm>
          <a:off x="0" y="0"/>
          <a:ext cx="0" cy="0"/>
          <a:chOff x="0" y="0"/>
          <a:chExt cx="0" cy="0"/>
        </a:xfrm>
      </p:grpSpPr>
      <p:pic>
        <p:nvPicPr>
          <p:cNvPr id="8" name="Gráfico 7">
            <a:extLst>
              <a:ext uri="{FF2B5EF4-FFF2-40B4-BE49-F238E27FC236}">
                <a16:creationId xmlns:a16="http://schemas.microsoft.com/office/drawing/2014/main" id="{FC747B08-C2F0-84F7-485D-0C1F29FA08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3036" y="530045"/>
            <a:ext cx="285750" cy="895350"/>
          </a:xfrm>
          <a:prstGeom prst="rect">
            <a:avLst/>
          </a:prstGeom>
        </p:spPr>
      </p:pic>
      <p:sp>
        <p:nvSpPr>
          <p:cNvPr id="3" name="CuadroTexto 2">
            <a:extLst>
              <a:ext uri="{FF2B5EF4-FFF2-40B4-BE49-F238E27FC236}">
                <a16:creationId xmlns:a16="http://schemas.microsoft.com/office/drawing/2014/main" id="{69569D4D-9F00-DC10-F9E1-D4DFF8C4F23A}"/>
              </a:ext>
            </a:extLst>
          </p:cNvPr>
          <p:cNvSpPr txBox="1"/>
          <p:nvPr/>
        </p:nvSpPr>
        <p:spPr>
          <a:xfrm>
            <a:off x="465071" y="5426121"/>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$ 2.793.08.393,33</a:t>
            </a:r>
          </a:p>
        </p:txBody>
      </p:sp>
      <p:sp>
        <p:nvSpPr>
          <p:cNvPr id="11" name="CuadroTexto 10">
            <a:extLst>
              <a:ext uri="{FF2B5EF4-FFF2-40B4-BE49-F238E27FC236}">
                <a16:creationId xmlns:a16="http://schemas.microsoft.com/office/drawing/2014/main" id="{2E1FBA46-E466-DCB3-1AB2-372B031439B3}"/>
              </a:ext>
            </a:extLst>
          </p:cNvPr>
          <p:cNvSpPr txBox="1">
            <a:spLocks noChangeArrowheads="1"/>
          </p:cNvSpPr>
          <p:nvPr/>
        </p:nvSpPr>
        <p:spPr bwMode="auto">
          <a:xfrm>
            <a:off x="2766948" y="601307"/>
            <a:ext cx="76184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sz="3600" b="1" spc="-150" dirty="0">
                <a:latin typeface="Verdana" panose="020B0604030504040204" pitchFamily="34" charset="0"/>
                <a:ea typeface="Verdana" panose="020B0604030504040204" pitchFamily="34" charset="0"/>
                <a:cs typeface="Verdana" panose="020B0604030504040204" pitchFamily="34" charset="0"/>
              </a:rPr>
              <a:t>Presupuesto De Gastos</a:t>
            </a:r>
          </a:p>
        </p:txBody>
      </p:sp>
      <p:pic>
        <p:nvPicPr>
          <p:cNvPr id="2" name="Imagen 1">
            <a:extLst>
              <a:ext uri="{FF2B5EF4-FFF2-40B4-BE49-F238E27FC236}">
                <a16:creationId xmlns:a16="http://schemas.microsoft.com/office/drawing/2014/main" id="{8CAD5B3D-E803-469C-64AE-4F15439D7721}"/>
              </a:ext>
            </a:extLst>
          </p:cNvPr>
          <p:cNvPicPr>
            <a:picLocks noChangeAspect="1"/>
          </p:cNvPicPr>
          <p:nvPr/>
        </p:nvPicPr>
        <p:blipFill>
          <a:blip r:embed="rId4"/>
          <a:stretch>
            <a:fillRect/>
          </a:stretch>
        </p:blipFill>
        <p:spPr>
          <a:xfrm>
            <a:off x="1861529" y="1696484"/>
            <a:ext cx="8523849" cy="4560209"/>
          </a:xfrm>
          <a:prstGeom prst="rect">
            <a:avLst/>
          </a:prstGeom>
        </p:spPr>
      </p:pic>
    </p:spTree>
    <p:extLst>
      <p:ext uri="{BB962C8B-B14F-4D97-AF65-F5344CB8AC3E}">
        <p14:creationId xmlns:p14="http://schemas.microsoft.com/office/powerpoint/2010/main" val="1734850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3BBCE-71AA-712D-CCC6-63C472B8B2CD}"/>
            </a:ext>
          </a:extLst>
        </p:cNvPr>
        <p:cNvGrpSpPr/>
        <p:nvPr/>
      </p:nvGrpSpPr>
      <p:grpSpPr>
        <a:xfrm>
          <a:off x="0" y="0"/>
          <a:ext cx="0" cy="0"/>
          <a:chOff x="0" y="0"/>
          <a:chExt cx="0" cy="0"/>
        </a:xfrm>
      </p:grpSpPr>
      <p:pic>
        <p:nvPicPr>
          <p:cNvPr id="8" name="Gráfico 7">
            <a:extLst>
              <a:ext uri="{FF2B5EF4-FFF2-40B4-BE49-F238E27FC236}">
                <a16:creationId xmlns:a16="http://schemas.microsoft.com/office/drawing/2014/main" id="{12CEB09F-1637-CB92-0D72-73F6D81063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3036" y="530045"/>
            <a:ext cx="285750" cy="895350"/>
          </a:xfrm>
          <a:prstGeom prst="rect">
            <a:avLst/>
          </a:prstGeom>
        </p:spPr>
      </p:pic>
      <p:sp>
        <p:nvSpPr>
          <p:cNvPr id="3" name="CuadroTexto 2">
            <a:extLst>
              <a:ext uri="{FF2B5EF4-FFF2-40B4-BE49-F238E27FC236}">
                <a16:creationId xmlns:a16="http://schemas.microsoft.com/office/drawing/2014/main" id="{EFD8A862-5CBE-9A52-2CC1-501EAEE240CB}"/>
              </a:ext>
            </a:extLst>
          </p:cNvPr>
          <p:cNvSpPr txBox="1"/>
          <p:nvPr/>
        </p:nvSpPr>
        <p:spPr>
          <a:xfrm>
            <a:off x="465071" y="5426121"/>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$ 2.793.08.393,33</a:t>
            </a:r>
          </a:p>
        </p:txBody>
      </p:sp>
      <p:sp>
        <p:nvSpPr>
          <p:cNvPr id="11" name="CuadroTexto 10">
            <a:extLst>
              <a:ext uri="{FF2B5EF4-FFF2-40B4-BE49-F238E27FC236}">
                <a16:creationId xmlns:a16="http://schemas.microsoft.com/office/drawing/2014/main" id="{C0326C39-2C73-5213-3571-6440E3CC965B}"/>
              </a:ext>
            </a:extLst>
          </p:cNvPr>
          <p:cNvSpPr txBox="1">
            <a:spLocks noChangeArrowheads="1"/>
          </p:cNvSpPr>
          <p:nvPr/>
        </p:nvSpPr>
        <p:spPr bwMode="auto">
          <a:xfrm>
            <a:off x="2766948" y="601307"/>
            <a:ext cx="76184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sz="3600" b="1" spc="-150" dirty="0">
                <a:latin typeface="Verdana" panose="020B0604030504040204" pitchFamily="34" charset="0"/>
                <a:ea typeface="Verdana" panose="020B0604030504040204" pitchFamily="34" charset="0"/>
                <a:cs typeface="Verdana" panose="020B0604030504040204" pitchFamily="34" charset="0"/>
              </a:rPr>
              <a:t>Presupuesto De Gastos</a:t>
            </a:r>
          </a:p>
        </p:txBody>
      </p:sp>
      <p:pic>
        <p:nvPicPr>
          <p:cNvPr id="7" name="Imagen 6">
            <a:extLst>
              <a:ext uri="{FF2B5EF4-FFF2-40B4-BE49-F238E27FC236}">
                <a16:creationId xmlns:a16="http://schemas.microsoft.com/office/drawing/2014/main" id="{56F24493-A845-0A4B-FAA4-1E7206CF446F}"/>
              </a:ext>
            </a:extLst>
          </p:cNvPr>
          <p:cNvPicPr>
            <a:picLocks noChangeAspect="1"/>
          </p:cNvPicPr>
          <p:nvPr/>
        </p:nvPicPr>
        <p:blipFill>
          <a:blip r:embed="rId4"/>
          <a:stretch>
            <a:fillRect/>
          </a:stretch>
        </p:blipFill>
        <p:spPr>
          <a:xfrm>
            <a:off x="2213036" y="1665593"/>
            <a:ext cx="6821854" cy="4345303"/>
          </a:xfrm>
          <a:prstGeom prst="rect">
            <a:avLst/>
          </a:prstGeom>
        </p:spPr>
      </p:pic>
    </p:spTree>
    <p:extLst>
      <p:ext uri="{BB962C8B-B14F-4D97-AF65-F5344CB8AC3E}">
        <p14:creationId xmlns:p14="http://schemas.microsoft.com/office/powerpoint/2010/main" val="2750610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A661C-A5CB-EBBC-5BA1-F6261A5C378C}"/>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FDEB502D-5F63-35FF-D15F-1EB966586407}"/>
              </a:ext>
            </a:extLst>
          </p:cNvPr>
          <p:cNvSpPr/>
          <p:nvPr/>
        </p:nvSpPr>
        <p:spPr>
          <a:xfrm>
            <a:off x="-87085" y="1800208"/>
            <a:ext cx="8697686" cy="655594"/>
          </a:xfrm>
          <a:prstGeom prst="rect">
            <a:avLst/>
          </a:prstGeom>
          <a:solidFill>
            <a:srgbClr val="2DA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F387C009-FAAC-3B42-9C50-70C433728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400358" y="-1582332"/>
            <a:ext cx="2602241" cy="9864144"/>
          </a:xfrm>
          <a:prstGeom prst="rect">
            <a:avLst/>
          </a:prstGeom>
        </p:spPr>
      </p:pic>
      <p:sp>
        <p:nvSpPr>
          <p:cNvPr id="8" name="CuadroTexto 7">
            <a:extLst>
              <a:ext uri="{FF2B5EF4-FFF2-40B4-BE49-F238E27FC236}">
                <a16:creationId xmlns:a16="http://schemas.microsoft.com/office/drawing/2014/main" id="{60204A1A-5DED-78C0-1B7D-A86C879E245A}"/>
              </a:ext>
            </a:extLst>
          </p:cNvPr>
          <p:cNvSpPr txBox="1"/>
          <p:nvPr/>
        </p:nvSpPr>
        <p:spPr>
          <a:xfrm>
            <a:off x="709621" y="1927452"/>
            <a:ext cx="7226066" cy="528350"/>
          </a:xfrm>
          <a:prstGeom prst="rect">
            <a:avLst/>
          </a:prstGeom>
          <a:noFill/>
        </p:spPr>
        <p:txBody>
          <a:bodyPr wrap="square" rtlCol="0">
            <a:spAutoFit/>
          </a:bodyPr>
          <a:lstStyle/>
          <a:p>
            <a:pPr>
              <a:lnSpc>
                <a:spcPts val="3420"/>
              </a:lnSpc>
            </a:pPr>
            <a:r>
              <a:rPr lang="fi-FI" sz="36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Inversión</a:t>
            </a:r>
          </a:p>
        </p:txBody>
      </p:sp>
      <p:sp>
        <p:nvSpPr>
          <p:cNvPr id="9" name="CuadroTexto 8">
            <a:extLst>
              <a:ext uri="{FF2B5EF4-FFF2-40B4-BE49-F238E27FC236}">
                <a16:creationId xmlns:a16="http://schemas.microsoft.com/office/drawing/2014/main" id="{245756C0-3011-B1E7-8CD4-E2732A62981C}"/>
              </a:ext>
            </a:extLst>
          </p:cNvPr>
          <p:cNvSpPr txBox="1"/>
          <p:nvPr/>
        </p:nvSpPr>
        <p:spPr>
          <a:xfrm>
            <a:off x="743857" y="911789"/>
            <a:ext cx="6460780" cy="1015663"/>
          </a:xfrm>
          <a:prstGeom prst="rect">
            <a:avLst/>
          </a:prstGeom>
          <a:noFill/>
        </p:spPr>
        <p:txBody>
          <a:bodyPr wrap="square" rtlCol="0">
            <a:spAutoFit/>
          </a:bodyPr>
          <a:lstStyle/>
          <a:p>
            <a:r>
              <a:rPr lang="es-CO" sz="6000" b="1" spc="-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Presupuesto</a:t>
            </a:r>
          </a:p>
        </p:txBody>
      </p:sp>
      <p:sp>
        <p:nvSpPr>
          <p:cNvPr id="5" name="Rectángulo: una sola esquina redondeada 4">
            <a:extLst>
              <a:ext uri="{FF2B5EF4-FFF2-40B4-BE49-F238E27FC236}">
                <a16:creationId xmlns:a16="http://schemas.microsoft.com/office/drawing/2014/main" id="{603B61CE-6152-9A28-083B-625596FB10D9}"/>
              </a:ext>
            </a:extLst>
          </p:cNvPr>
          <p:cNvSpPr/>
          <p:nvPr/>
        </p:nvSpPr>
        <p:spPr>
          <a:xfrm>
            <a:off x="776714" y="4161802"/>
            <a:ext cx="5159058" cy="1135622"/>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a:extLst>
              <a:ext uri="{FF2B5EF4-FFF2-40B4-BE49-F238E27FC236}">
                <a16:creationId xmlns:a16="http://schemas.microsoft.com/office/drawing/2014/main" id="{65A89B2D-E4E9-6B61-572C-D32D3CFE0A69}"/>
              </a:ext>
            </a:extLst>
          </p:cNvPr>
          <p:cNvSpPr txBox="1"/>
          <p:nvPr/>
        </p:nvSpPr>
        <p:spPr>
          <a:xfrm>
            <a:off x="814895" y="4454175"/>
            <a:ext cx="5120877" cy="646331"/>
          </a:xfrm>
          <a:prstGeom prst="rect">
            <a:avLst/>
          </a:prstGeom>
          <a:noFill/>
        </p:spPr>
        <p:txBody>
          <a:bodyPr wrap="square" rtlCol="0">
            <a:spAutoFit/>
          </a:bodyPr>
          <a:lstStyle/>
          <a:p>
            <a:r>
              <a:rPr lang="es-CO" sz="36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$ 11,568,751,131.50</a:t>
            </a:r>
          </a:p>
        </p:txBody>
      </p:sp>
      <p:pic>
        <p:nvPicPr>
          <p:cNvPr id="1026" name="Picture 2">
            <a:extLst>
              <a:ext uri="{FF2B5EF4-FFF2-40B4-BE49-F238E27FC236}">
                <a16:creationId xmlns:a16="http://schemas.microsoft.com/office/drawing/2014/main" id="{DEF8DD53-9D7D-DCDB-0C1F-090D32868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90352">
            <a:off x="6534657" y="1783112"/>
            <a:ext cx="4856959" cy="35293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1860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5174166B-F2C0-A983-75BA-6DF5A86E90DC}"/>
              </a:ext>
            </a:extLst>
          </p:cNvPr>
          <p:cNvGraphicFramePr>
            <a:graphicFrameLocks noGrp="1"/>
          </p:cNvGraphicFramePr>
          <p:nvPr>
            <p:extLst>
              <p:ext uri="{D42A27DB-BD31-4B8C-83A1-F6EECF244321}">
                <p14:modId xmlns:p14="http://schemas.microsoft.com/office/powerpoint/2010/main" val="1753909730"/>
              </p:ext>
            </p:extLst>
          </p:nvPr>
        </p:nvGraphicFramePr>
        <p:xfrm>
          <a:off x="665543" y="1048081"/>
          <a:ext cx="10860914" cy="4761838"/>
        </p:xfrm>
        <a:graphic>
          <a:graphicData uri="http://schemas.openxmlformats.org/drawingml/2006/table">
            <a:tbl>
              <a:tblPr>
                <a:tableStyleId>{E8B1032C-EA38-4F05-BA0D-38AFFFC7BED3}</a:tableStyleId>
              </a:tblPr>
              <a:tblGrid>
                <a:gridCol w="4782376">
                  <a:extLst>
                    <a:ext uri="{9D8B030D-6E8A-4147-A177-3AD203B41FA5}">
                      <a16:colId xmlns:a16="http://schemas.microsoft.com/office/drawing/2014/main" val="1540368634"/>
                    </a:ext>
                  </a:extLst>
                </a:gridCol>
                <a:gridCol w="1653720">
                  <a:extLst>
                    <a:ext uri="{9D8B030D-6E8A-4147-A177-3AD203B41FA5}">
                      <a16:colId xmlns:a16="http://schemas.microsoft.com/office/drawing/2014/main" val="1000749811"/>
                    </a:ext>
                  </a:extLst>
                </a:gridCol>
                <a:gridCol w="1653720">
                  <a:extLst>
                    <a:ext uri="{9D8B030D-6E8A-4147-A177-3AD203B41FA5}">
                      <a16:colId xmlns:a16="http://schemas.microsoft.com/office/drawing/2014/main" val="3283334258"/>
                    </a:ext>
                  </a:extLst>
                </a:gridCol>
                <a:gridCol w="1385549">
                  <a:extLst>
                    <a:ext uri="{9D8B030D-6E8A-4147-A177-3AD203B41FA5}">
                      <a16:colId xmlns:a16="http://schemas.microsoft.com/office/drawing/2014/main" val="71855640"/>
                    </a:ext>
                  </a:extLst>
                </a:gridCol>
                <a:gridCol w="1385549">
                  <a:extLst>
                    <a:ext uri="{9D8B030D-6E8A-4147-A177-3AD203B41FA5}">
                      <a16:colId xmlns:a16="http://schemas.microsoft.com/office/drawing/2014/main" val="2390341055"/>
                    </a:ext>
                  </a:extLst>
                </a:gridCol>
              </a:tblGrid>
              <a:tr h="168203">
                <a:tc>
                  <a:txBody>
                    <a:bodyPr/>
                    <a:lstStyle/>
                    <a:p>
                      <a:pPr algn="ctr" fontAlgn="ctr">
                        <a:buNone/>
                      </a:pPr>
                      <a:r>
                        <a:rPr lang="es-CO" sz="12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PROYECTO</a:t>
                      </a:r>
                      <a:endParaRPr lang="es-CO" sz="12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PTO. DEFINITIVO</a:t>
                      </a:r>
                      <a:endParaRPr lang="es-CO" sz="12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DISPONIBILIDAD</a:t>
                      </a:r>
                      <a:endParaRPr lang="es-CO" sz="12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REGISTRO</a:t>
                      </a:r>
                      <a:endParaRPr lang="es-CO" sz="12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PAGOS</a:t>
                      </a:r>
                      <a:endParaRPr lang="es-CO" sz="12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2169442863"/>
                  </a:ext>
                </a:extLst>
              </a:tr>
              <a:tr h="804449">
                <a:tc>
                  <a:txBody>
                    <a:bodyPr/>
                    <a:lstStyle/>
                    <a:p>
                      <a:pPr algn="ctr" fontAlgn="ctr">
                        <a:buNone/>
                      </a:pPr>
                      <a:r>
                        <a:rPr lang="es-ES" sz="1200" u="none" strike="noStrike">
                          <a:effectLst/>
                          <a:latin typeface="Verdana" panose="020B0604030504040204" pitchFamily="34" charset="0"/>
                          <a:ea typeface="Verdana" panose="020B0604030504040204" pitchFamily="34" charset="0"/>
                        </a:rPr>
                        <a:t>Construcción Y Servicios De La Construcción - Convenio Interadministrativo N3762 De 2024 Departamento De Boyacá  "MANTENIMIENTO DE LA VIA CODIGO 55BY04 PUENTE DE BOYACA - SAMACA - EL INFIERNO CRUCE RUTA 60, EN EL DEPARTAMENTO DE BOYACA"</a:t>
                      </a:r>
                      <a:endParaRPr lang="es-ES"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1,970,320,580.86</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1,857,808,790.44</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1,857,808,790.44</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1,468,032,083.94</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1576637678"/>
                  </a:ext>
                </a:extLst>
              </a:tr>
              <a:tr h="643559">
                <a:tc>
                  <a:txBody>
                    <a:bodyPr/>
                    <a:lstStyle/>
                    <a:p>
                      <a:pPr algn="ctr" fontAlgn="ctr">
                        <a:buNone/>
                      </a:pPr>
                      <a:r>
                        <a:rPr lang="es-ES" sz="1200" u="none" strike="noStrike" dirty="0">
                          <a:effectLst/>
                          <a:latin typeface="Verdana" panose="020B0604030504040204" pitchFamily="34" charset="0"/>
                          <a:ea typeface="Verdana" panose="020B0604030504040204" pitchFamily="34" charset="0"/>
                        </a:rPr>
                        <a:t>Construcción Y Servicios De La Construcción - Contrato Interadministrativo N 235 De 2025 Municipio de Tunja Boyacá "MANTENIMIENTO Y RECUPERACIÓN DE LA MALLA VIAL DEL MUNICIPIO DE TUNJA"</a:t>
                      </a:r>
                      <a:endParaRPr lang="es-ES"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450,000,000.00</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350,000,000.00</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350,000,000.00</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314,912,766.68</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409320585"/>
                  </a:ext>
                </a:extLst>
              </a:tr>
              <a:tr h="1448008">
                <a:tc>
                  <a:txBody>
                    <a:bodyPr/>
                    <a:lstStyle/>
                    <a:p>
                      <a:pPr algn="ctr" fontAlgn="ctr">
                        <a:buNone/>
                      </a:pPr>
                      <a:r>
                        <a:rPr lang="es-ES" sz="1200" u="none" strike="noStrike" dirty="0">
                          <a:effectLst/>
                          <a:latin typeface="Verdana" panose="020B0604030504040204" pitchFamily="34" charset="0"/>
                          <a:ea typeface="Verdana" panose="020B0604030504040204" pitchFamily="34" charset="0"/>
                        </a:rPr>
                        <a:t>Construcción Y Servicios De La Construcción - Convenio Interadministrativo N 4773 De 2025 Departamento De Boyacá "MANTENIMIENTO DEL CORREDOR VIAL CON CODIGO 60BYA SECTOR VILLA DE LEIVA - EL MUELLE Y EL CORREDOR CON CODIGO 62BY01 DENOMINADO EL MUELLE - SANTA SOFIA - MONIQUIRA, EN EL DEPARTAMENTO DE BOYACA Y MANTENIMIENTO DE LA VÍA CODIGO 55GY03 CRUCE RUTA 55 (TIERRA NEGRA) - JENESANO, EN EL DEPARTAMENTO DE BOYACÁ"</a:t>
                      </a:r>
                      <a:endParaRPr lang="es-ES"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3,206,015,759.47</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2,423,849,019.80</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2,423,849,019.80</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1,608,342,282.55</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3405651001"/>
                  </a:ext>
                </a:extLst>
              </a:tr>
              <a:tr h="1287118">
                <a:tc>
                  <a:txBody>
                    <a:bodyPr/>
                    <a:lstStyle/>
                    <a:p>
                      <a:pPr algn="ctr" fontAlgn="ctr">
                        <a:buNone/>
                      </a:pPr>
                      <a:r>
                        <a:rPr lang="es-ES" sz="1200" u="none" strike="noStrike">
                          <a:effectLst/>
                          <a:latin typeface="Verdana" panose="020B0604030504040204" pitchFamily="34" charset="0"/>
                          <a:ea typeface="Verdana" panose="020B0604030504040204" pitchFamily="34" charset="0"/>
                        </a:rPr>
                        <a:t>Construcción Y Servicios De La Construcción - Convenio Interadministrativo N 2108 De 2025 Departamento De Boyacá "MANTENIMIENTO DEL CORREDOR VIAL CON CÓDIGO 55BY09 EN EL TRAMO DENOMINADO PUENTE LA BALSA - PANTANO DE VARGAS Y EL CORREDOR CON CÓDIGO 55BY08 EN EL TRAMO DENOMINADO PANTANO DE VARGAS - TERMALES, EN EL DEPARTAMENTO DE BOYACÁ" </a:t>
                      </a:r>
                      <a:endParaRPr lang="es-ES"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1,390,977,904.44</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1,158,197,738.30</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1,157,112,697.61</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1,012,973,593.95</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4196485995"/>
                  </a:ext>
                </a:extLst>
              </a:tr>
            </a:tbl>
          </a:graphicData>
        </a:graphic>
      </p:graphicFrame>
      <p:pic>
        <p:nvPicPr>
          <p:cNvPr id="5" name="Gráfico 4">
            <a:extLst>
              <a:ext uri="{FF2B5EF4-FFF2-40B4-BE49-F238E27FC236}">
                <a16:creationId xmlns:a16="http://schemas.microsoft.com/office/drawing/2014/main" id="{FA478C3E-60E1-B1C8-7DE4-F80CA6CDD1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3276" y="50820"/>
            <a:ext cx="285750" cy="895350"/>
          </a:xfrm>
          <a:prstGeom prst="rect">
            <a:avLst/>
          </a:prstGeom>
        </p:spPr>
      </p:pic>
      <p:sp>
        <p:nvSpPr>
          <p:cNvPr id="6" name="CuadroTexto 5">
            <a:extLst>
              <a:ext uri="{FF2B5EF4-FFF2-40B4-BE49-F238E27FC236}">
                <a16:creationId xmlns:a16="http://schemas.microsoft.com/office/drawing/2014/main" id="{406AAF42-D21F-C74F-5151-336EE89B2C41}"/>
              </a:ext>
            </a:extLst>
          </p:cNvPr>
          <p:cNvSpPr txBox="1">
            <a:spLocks noChangeArrowheads="1"/>
          </p:cNvSpPr>
          <p:nvPr/>
        </p:nvSpPr>
        <p:spPr bwMode="auto">
          <a:xfrm>
            <a:off x="2147188" y="122082"/>
            <a:ext cx="76184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Presupuesto De Inversión</a:t>
            </a:r>
          </a:p>
        </p:txBody>
      </p:sp>
    </p:spTree>
    <p:extLst>
      <p:ext uri="{BB962C8B-B14F-4D97-AF65-F5344CB8AC3E}">
        <p14:creationId xmlns:p14="http://schemas.microsoft.com/office/powerpoint/2010/main" val="4002661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20D3208C-A0B5-C43C-1497-EB4212B1482D}"/>
              </a:ext>
            </a:extLst>
          </p:cNvPr>
          <p:cNvGraphicFramePr>
            <a:graphicFrameLocks noGrp="1"/>
          </p:cNvGraphicFramePr>
          <p:nvPr>
            <p:extLst>
              <p:ext uri="{D42A27DB-BD31-4B8C-83A1-F6EECF244321}">
                <p14:modId xmlns:p14="http://schemas.microsoft.com/office/powerpoint/2010/main" val="2975876076"/>
              </p:ext>
            </p:extLst>
          </p:nvPr>
        </p:nvGraphicFramePr>
        <p:xfrm>
          <a:off x="806610" y="938102"/>
          <a:ext cx="11069015" cy="5427974"/>
        </p:xfrm>
        <a:graphic>
          <a:graphicData uri="http://schemas.openxmlformats.org/drawingml/2006/table">
            <a:tbl>
              <a:tblPr>
                <a:tableStyleId>{8799B23B-EC83-4686-B30A-512413B5E67A}</a:tableStyleId>
              </a:tblPr>
              <a:tblGrid>
                <a:gridCol w="4874010">
                  <a:extLst>
                    <a:ext uri="{9D8B030D-6E8A-4147-A177-3AD203B41FA5}">
                      <a16:colId xmlns:a16="http://schemas.microsoft.com/office/drawing/2014/main" val="3039225918"/>
                    </a:ext>
                  </a:extLst>
                </a:gridCol>
                <a:gridCol w="1565132">
                  <a:extLst>
                    <a:ext uri="{9D8B030D-6E8A-4147-A177-3AD203B41FA5}">
                      <a16:colId xmlns:a16="http://schemas.microsoft.com/office/drawing/2014/main" val="920887608"/>
                    </a:ext>
                  </a:extLst>
                </a:gridCol>
                <a:gridCol w="1701478">
                  <a:extLst>
                    <a:ext uri="{9D8B030D-6E8A-4147-A177-3AD203B41FA5}">
                      <a16:colId xmlns:a16="http://schemas.microsoft.com/office/drawing/2014/main" val="3603036950"/>
                    </a:ext>
                  </a:extLst>
                </a:gridCol>
                <a:gridCol w="1504709">
                  <a:extLst>
                    <a:ext uri="{9D8B030D-6E8A-4147-A177-3AD203B41FA5}">
                      <a16:colId xmlns:a16="http://schemas.microsoft.com/office/drawing/2014/main" val="2227135115"/>
                    </a:ext>
                  </a:extLst>
                </a:gridCol>
                <a:gridCol w="1423686">
                  <a:extLst>
                    <a:ext uri="{9D8B030D-6E8A-4147-A177-3AD203B41FA5}">
                      <a16:colId xmlns:a16="http://schemas.microsoft.com/office/drawing/2014/main" val="2803786749"/>
                    </a:ext>
                  </a:extLst>
                </a:gridCol>
              </a:tblGrid>
              <a:tr h="256352">
                <a:tc>
                  <a:txBody>
                    <a:bodyPr/>
                    <a:lstStyle/>
                    <a:p>
                      <a:pPr algn="ctr" fontAlgn="ctr">
                        <a:buNone/>
                      </a:pPr>
                      <a:r>
                        <a:rPr lang="es-CO" sz="12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PROYECTO</a:t>
                      </a:r>
                      <a:endParaRPr lang="es-CO" sz="12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b="1" u="none" strike="noStrike">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PTO. DEFINITIVO</a:t>
                      </a:r>
                      <a:endParaRPr lang="es-CO" sz="1200" b="1" i="0" u="none" strike="noStrike">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b="1" u="none" strike="noStrike">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DISPONIBILIDAD</a:t>
                      </a:r>
                      <a:endParaRPr lang="es-CO" sz="1200" b="1" i="0" u="none" strike="noStrike">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b="1" u="none" strike="noStrike">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REGISTRO</a:t>
                      </a:r>
                      <a:endParaRPr lang="es-CO" sz="1200" b="1" i="0" u="none" strike="noStrike">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PAGOS</a:t>
                      </a:r>
                      <a:endParaRPr lang="es-CO" sz="12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1526544279"/>
                  </a:ext>
                </a:extLst>
              </a:tr>
              <a:tr h="1716444">
                <a:tc>
                  <a:txBody>
                    <a:bodyPr/>
                    <a:lstStyle/>
                    <a:p>
                      <a:pPr algn="ctr" fontAlgn="ctr">
                        <a:buNone/>
                      </a:pPr>
                      <a:r>
                        <a:rPr lang="es-ES" sz="1200" u="none" strike="noStrike" dirty="0">
                          <a:effectLst/>
                          <a:latin typeface="Verdana" panose="020B0604030504040204" pitchFamily="34" charset="0"/>
                          <a:ea typeface="Verdana" panose="020B0604030504040204" pitchFamily="34" charset="0"/>
                        </a:rPr>
                        <a:t>Construcción Y Servicios De La Construcción - Convenio Interadministrativo CO1.PCCNTR.7907040/2212 De 2025 Departamento De Boyacá  "MANTENIMIENTO DE ALGUNAS VÍAS URBANAS EN LOS MUNICIPIOS SANTA ROSA DE VITERBO, PAZ DE RIO, TASCO Y VÍA CON CÓDIGO 6103 PUENTE BLANCO SANTA TERESA (CRUCE RUTA 64), EN EL DEPARTAMENTO DE BOYACÁ"</a:t>
                      </a:r>
                      <a:endParaRPr lang="es-ES"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1,801,894,488.23</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1,611,484,378.08</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1,610,516,101.00</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1,420,804,583.00</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977997289"/>
                  </a:ext>
                </a:extLst>
              </a:tr>
              <a:tr h="1003116">
                <a:tc>
                  <a:txBody>
                    <a:bodyPr/>
                    <a:lstStyle/>
                    <a:p>
                      <a:pPr algn="ctr" fontAlgn="ctr">
                        <a:buNone/>
                      </a:pPr>
                      <a:r>
                        <a:rPr lang="es-ES" sz="1200" u="none" strike="noStrike">
                          <a:effectLst/>
                          <a:latin typeface="Verdana" panose="020B0604030504040204" pitchFamily="34" charset="0"/>
                          <a:ea typeface="Verdana" panose="020B0604030504040204" pitchFamily="34" charset="0"/>
                        </a:rPr>
                        <a:t>Construcción Y Servicios De La Construcción -Proyecto - Mejoramiento de la vía con código 52492, Villa de Leyva - Alejandría - Gachantivá, en el Municipio de Villa de Leyva, en el Departamento de Boyacá, BPIN 2025004150022 </a:t>
                      </a:r>
                      <a:endParaRPr lang="es-ES"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1,100,000,000.00</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1,100,000,000.00</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0.00</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0.00</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1227788622"/>
                  </a:ext>
                </a:extLst>
              </a:tr>
              <a:tr h="1226031">
                <a:tc>
                  <a:txBody>
                    <a:bodyPr/>
                    <a:lstStyle/>
                    <a:p>
                      <a:pPr algn="ctr" fontAlgn="ctr">
                        <a:buNone/>
                      </a:pPr>
                      <a:r>
                        <a:rPr lang="es-ES" sz="1200" u="none" strike="noStrike">
                          <a:effectLst/>
                          <a:latin typeface="Verdana" panose="020B0604030504040204" pitchFamily="34" charset="0"/>
                          <a:ea typeface="Verdana" panose="020B0604030504040204" pitchFamily="34" charset="0"/>
                        </a:rPr>
                        <a:t>Servicios Para La Comunidad, Sociales Y Personales  Convenio 4164-2024  "ELABORACIÓN DE ESTUDIOS PARA LA CREACIÓN DEL CENTRO AGROINDUSTRIAL, LOGÍSTICO Y DE COMERCIALIZACIÓN DEL ORIENTE COLOMBIANO EN EL DEPARTAMENTO DE BOYACÁ"</a:t>
                      </a:r>
                      <a:endParaRPr lang="es-ES"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665,472,398.50</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480,000,000.00</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480,000,000.00</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192,000,000.00</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601615093"/>
                  </a:ext>
                </a:extLst>
              </a:tr>
              <a:tr h="1226031">
                <a:tc>
                  <a:txBody>
                    <a:bodyPr/>
                    <a:lstStyle/>
                    <a:p>
                      <a:pPr algn="ctr" fontAlgn="ctr">
                        <a:buNone/>
                      </a:pPr>
                      <a:r>
                        <a:rPr lang="es-ES" sz="1200" u="none" strike="noStrike" dirty="0">
                          <a:effectLst/>
                          <a:latin typeface="Verdana" panose="020B0604030504040204" pitchFamily="34" charset="0"/>
                          <a:ea typeface="Verdana" panose="020B0604030504040204" pitchFamily="34" charset="0"/>
                        </a:rPr>
                        <a:t>Servicios Para La Comunidad, Sociales Y Personales  Convenio 069 IDEBOY "MODIFICACIÓN DEL PLAN DE MANEJO DEL DISTRITO REGIONAL INTEGRADO DRMI DEL LAGO SOCHAGOTA Y LA CUENCA QUE LO ALIMENTA, EN EL MUNICIPIO DE PAIPA, DEPARTAMENTO DE BOYACA"</a:t>
                      </a:r>
                      <a:endParaRPr lang="es-ES"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984,070,000.00</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650,000,000.00</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a:effectLst/>
                          <a:latin typeface="Verdana" panose="020B0604030504040204" pitchFamily="34" charset="0"/>
                          <a:ea typeface="Verdana" panose="020B0604030504040204" pitchFamily="34" charset="0"/>
                        </a:rPr>
                        <a:t>650,000,000.00</a:t>
                      </a:r>
                      <a:endParaRPr lang="es-CO" sz="12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200" u="none" strike="noStrike" dirty="0">
                          <a:effectLst/>
                          <a:latin typeface="Verdana" panose="020B0604030504040204" pitchFamily="34" charset="0"/>
                          <a:ea typeface="Verdana" panose="020B0604030504040204" pitchFamily="34" charset="0"/>
                        </a:rPr>
                        <a:t>451,035,000.02</a:t>
                      </a:r>
                      <a:endParaRPr lang="es-CO" sz="12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3320771362"/>
                  </a:ext>
                </a:extLst>
              </a:tr>
            </a:tbl>
          </a:graphicData>
        </a:graphic>
      </p:graphicFrame>
      <p:pic>
        <p:nvPicPr>
          <p:cNvPr id="5" name="Gráfico 4">
            <a:extLst>
              <a:ext uri="{FF2B5EF4-FFF2-40B4-BE49-F238E27FC236}">
                <a16:creationId xmlns:a16="http://schemas.microsoft.com/office/drawing/2014/main" id="{C54D0FFD-77B8-CA26-647A-BC79450FC7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3276" y="50820"/>
            <a:ext cx="285750" cy="895350"/>
          </a:xfrm>
          <a:prstGeom prst="rect">
            <a:avLst/>
          </a:prstGeom>
        </p:spPr>
      </p:pic>
      <p:sp>
        <p:nvSpPr>
          <p:cNvPr id="6" name="CuadroTexto 5">
            <a:extLst>
              <a:ext uri="{FF2B5EF4-FFF2-40B4-BE49-F238E27FC236}">
                <a16:creationId xmlns:a16="http://schemas.microsoft.com/office/drawing/2014/main" id="{0051B9B2-5DEE-365B-41B2-14F99C5D9F54}"/>
              </a:ext>
            </a:extLst>
          </p:cNvPr>
          <p:cNvSpPr txBox="1">
            <a:spLocks noChangeArrowheads="1"/>
          </p:cNvSpPr>
          <p:nvPr/>
        </p:nvSpPr>
        <p:spPr bwMode="auto">
          <a:xfrm>
            <a:off x="2147188" y="122082"/>
            <a:ext cx="76184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Presupuesto De Inversión</a:t>
            </a:r>
          </a:p>
        </p:txBody>
      </p:sp>
    </p:spTree>
    <p:extLst>
      <p:ext uri="{BB962C8B-B14F-4D97-AF65-F5344CB8AC3E}">
        <p14:creationId xmlns:p14="http://schemas.microsoft.com/office/powerpoint/2010/main" val="917079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FFBD9-9E67-ED9E-B323-252C3F4038E3}"/>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5F72660F-054D-D719-927C-D1574E4F4BB0}"/>
              </a:ext>
            </a:extLst>
          </p:cNvPr>
          <p:cNvSpPr/>
          <p:nvPr/>
        </p:nvSpPr>
        <p:spPr>
          <a:xfrm>
            <a:off x="-87085" y="1800208"/>
            <a:ext cx="8697686" cy="655594"/>
          </a:xfrm>
          <a:prstGeom prst="rect">
            <a:avLst/>
          </a:prstGeom>
          <a:solidFill>
            <a:srgbClr val="2DA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665102F2-61BB-D0B8-D373-05AF90CACA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400358" y="-1582332"/>
            <a:ext cx="2602241" cy="9864144"/>
          </a:xfrm>
          <a:prstGeom prst="rect">
            <a:avLst/>
          </a:prstGeom>
        </p:spPr>
      </p:pic>
      <p:sp>
        <p:nvSpPr>
          <p:cNvPr id="8" name="CuadroTexto 7">
            <a:extLst>
              <a:ext uri="{FF2B5EF4-FFF2-40B4-BE49-F238E27FC236}">
                <a16:creationId xmlns:a16="http://schemas.microsoft.com/office/drawing/2014/main" id="{B46680F1-7610-4646-DB14-BC87649864D2}"/>
              </a:ext>
            </a:extLst>
          </p:cNvPr>
          <p:cNvSpPr txBox="1"/>
          <p:nvPr/>
        </p:nvSpPr>
        <p:spPr>
          <a:xfrm>
            <a:off x="102227" y="1927452"/>
            <a:ext cx="7226066" cy="528350"/>
          </a:xfrm>
          <a:prstGeom prst="rect">
            <a:avLst/>
          </a:prstGeom>
          <a:noFill/>
        </p:spPr>
        <p:txBody>
          <a:bodyPr wrap="square" rtlCol="0">
            <a:spAutoFit/>
          </a:bodyPr>
          <a:lstStyle/>
          <a:p>
            <a:pPr>
              <a:lnSpc>
                <a:spcPts val="3420"/>
              </a:lnSpc>
            </a:pPr>
            <a:r>
              <a:rPr lang="fi-FI" sz="36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Sistema General Regalias</a:t>
            </a:r>
          </a:p>
        </p:txBody>
      </p:sp>
      <p:sp>
        <p:nvSpPr>
          <p:cNvPr id="9" name="CuadroTexto 8">
            <a:extLst>
              <a:ext uri="{FF2B5EF4-FFF2-40B4-BE49-F238E27FC236}">
                <a16:creationId xmlns:a16="http://schemas.microsoft.com/office/drawing/2014/main" id="{6BCA9370-8CAE-C5B4-4971-9CDAE98A9C23}"/>
              </a:ext>
            </a:extLst>
          </p:cNvPr>
          <p:cNvSpPr txBox="1"/>
          <p:nvPr/>
        </p:nvSpPr>
        <p:spPr>
          <a:xfrm>
            <a:off x="102227" y="911789"/>
            <a:ext cx="6460780" cy="1015663"/>
          </a:xfrm>
          <a:prstGeom prst="rect">
            <a:avLst/>
          </a:prstGeom>
          <a:noFill/>
        </p:spPr>
        <p:txBody>
          <a:bodyPr wrap="square" rtlCol="0">
            <a:spAutoFit/>
          </a:bodyPr>
          <a:lstStyle/>
          <a:p>
            <a:r>
              <a:rPr lang="es-CO" sz="6000" b="1" spc="-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Proyectos </a:t>
            </a:r>
          </a:p>
        </p:txBody>
      </p:sp>
      <p:sp>
        <p:nvSpPr>
          <p:cNvPr id="5" name="Rectángulo: una sola esquina redondeada 4">
            <a:extLst>
              <a:ext uri="{FF2B5EF4-FFF2-40B4-BE49-F238E27FC236}">
                <a16:creationId xmlns:a16="http://schemas.microsoft.com/office/drawing/2014/main" id="{2120DCFA-2C48-2F53-B2A8-2AD681A0FF4B}"/>
              </a:ext>
            </a:extLst>
          </p:cNvPr>
          <p:cNvSpPr/>
          <p:nvPr/>
        </p:nvSpPr>
        <p:spPr>
          <a:xfrm>
            <a:off x="0" y="4372080"/>
            <a:ext cx="5159058" cy="1135622"/>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a:extLst>
              <a:ext uri="{FF2B5EF4-FFF2-40B4-BE49-F238E27FC236}">
                <a16:creationId xmlns:a16="http://schemas.microsoft.com/office/drawing/2014/main" id="{049F0D06-EF28-3CB2-D6C1-E5F3805CC4F7}"/>
              </a:ext>
            </a:extLst>
          </p:cNvPr>
          <p:cNvSpPr txBox="1"/>
          <p:nvPr/>
        </p:nvSpPr>
        <p:spPr>
          <a:xfrm>
            <a:off x="102227" y="4616725"/>
            <a:ext cx="5120877" cy="646331"/>
          </a:xfrm>
          <a:prstGeom prst="rect">
            <a:avLst/>
          </a:prstGeom>
          <a:noFill/>
        </p:spPr>
        <p:txBody>
          <a:bodyPr wrap="square" rtlCol="0">
            <a:spAutoFit/>
          </a:bodyPr>
          <a:lstStyle/>
          <a:p>
            <a:r>
              <a:rPr lang="es-CO" sz="36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$ 74,187,297,334.84</a:t>
            </a:r>
          </a:p>
        </p:txBody>
      </p:sp>
      <p:pic>
        <p:nvPicPr>
          <p:cNvPr id="3" name="Picture 2">
            <a:extLst>
              <a:ext uri="{FF2B5EF4-FFF2-40B4-BE49-F238E27FC236}">
                <a16:creationId xmlns:a16="http://schemas.microsoft.com/office/drawing/2014/main" id="{78089757-0EAC-6A23-8217-A0F7E762F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90352">
            <a:off x="6534657" y="1783112"/>
            <a:ext cx="4856959" cy="35293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34548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0458D0D5-DC4C-C7C7-0DF1-E92425553333}"/>
              </a:ext>
            </a:extLst>
          </p:cNvPr>
          <p:cNvGraphicFramePr>
            <a:graphicFrameLocks noGrp="1"/>
          </p:cNvGraphicFramePr>
          <p:nvPr>
            <p:extLst>
              <p:ext uri="{D42A27DB-BD31-4B8C-83A1-F6EECF244321}">
                <p14:modId xmlns:p14="http://schemas.microsoft.com/office/powerpoint/2010/main" val="2084949884"/>
              </p:ext>
            </p:extLst>
          </p:nvPr>
        </p:nvGraphicFramePr>
        <p:xfrm>
          <a:off x="339091" y="1110615"/>
          <a:ext cx="11513818" cy="4819650"/>
        </p:xfrm>
        <a:graphic>
          <a:graphicData uri="http://schemas.openxmlformats.org/drawingml/2006/table">
            <a:tbl>
              <a:tblPr>
                <a:tableStyleId>{8799B23B-EC83-4686-B30A-512413B5E67A}</a:tableStyleId>
              </a:tblPr>
              <a:tblGrid>
                <a:gridCol w="3832860">
                  <a:extLst>
                    <a:ext uri="{9D8B030D-6E8A-4147-A177-3AD203B41FA5}">
                      <a16:colId xmlns:a16="http://schemas.microsoft.com/office/drawing/2014/main" val="4231780785"/>
                    </a:ext>
                  </a:extLst>
                </a:gridCol>
                <a:gridCol w="650240">
                  <a:extLst>
                    <a:ext uri="{9D8B030D-6E8A-4147-A177-3AD203B41FA5}">
                      <a16:colId xmlns:a16="http://schemas.microsoft.com/office/drawing/2014/main" val="2999600250"/>
                    </a:ext>
                  </a:extLst>
                </a:gridCol>
                <a:gridCol w="1676400">
                  <a:extLst>
                    <a:ext uri="{9D8B030D-6E8A-4147-A177-3AD203B41FA5}">
                      <a16:colId xmlns:a16="http://schemas.microsoft.com/office/drawing/2014/main" val="4086223773"/>
                    </a:ext>
                  </a:extLst>
                </a:gridCol>
                <a:gridCol w="1412240">
                  <a:extLst>
                    <a:ext uri="{9D8B030D-6E8A-4147-A177-3AD203B41FA5}">
                      <a16:colId xmlns:a16="http://schemas.microsoft.com/office/drawing/2014/main" val="701686917"/>
                    </a:ext>
                  </a:extLst>
                </a:gridCol>
                <a:gridCol w="1497864">
                  <a:extLst>
                    <a:ext uri="{9D8B030D-6E8A-4147-A177-3AD203B41FA5}">
                      <a16:colId xmlns:a16="http://schemas.microsoft.com/office/drawing/2014/main" val="2656545324"/>
                    </a:ext>
                  </a:extLst>
                </a:gridCol>
                <a:gridCol w="1182426">
                  <a:extLst>
                    <a:ext uri="{9D8B030D-6E8A-4147-A177-3AD203B41FA5}">
                      <a16:colId xmlns:a16="http://schemas.microsoft.com/office/drawing/2014/main" val="2532569564"/>
                    </a:ext>
                  </a:extLst>
                </a:gridCol>
                <a:gridCol w="1261788">
                  <a:extLst>
                    <a:ext uri="{9D8B030D-6E8A-4147-A177-3AD203B41FA5}">
                      <a16:colId xmlns:a16="http://schemas.microsoft.com/office/drawing/2014/main" val="2626545039"/>
                    </a:ext>
                  </a:extLst>
                </a:gridCol>
              </a:tblGrid>
              <a:tr h="293370">
                <a:tc>
                  <a:txBody>
                    <a:bodyPr/>
                    <a:lstStyle/>
                    <a:p>
                      <a:pPr algn="ctr" fontAlgn="ctr">
                        <a:buNone/>
                      </a:pPr>
                      <a:r>
                        <a:rPr lang="es-CO" sz="1100" b="1" u="none" strike="noStrike">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DESCRIPCIÓN</a:t>
                      </a:r>
                      <a:endParaRPr lang="es-CO" sz="1100" b="1" i="0" u="none" strike="noStrike">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b="1" u="none" strike="noStrike">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FUENTE</a:t>
                      </a:r>
                      <a:endParaRPr lang="es-CO" sz="1100" b="1" i="0" u="none" strike="noStrike">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b="1" u="none" strike="noStrike">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DESCRIPCIÓN FTE.</a:t>
                      </a:r>
                      <a:endParaRPr lang="es-CO" sz="1100" b="1" i="0" u="none" strike="noStrike">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b="1" u="none" strike="noStrike">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PTO. DEFINITIVO</a:t>
                      </a:r>
                      <a:endParaRPr lang="es-CO" sz="1100" b="1" i="0" u="none" strike="noStrike">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b="1" u="none" strike="noStrike">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DISPONIBILIDAD</a:t>
                      </a:r>
                      <a:endParaRPr lang="es-CO" sz="1100" b="1" i="0" u="none" strike="noStrike">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REGISTRO</a:t>
                      </a:r>
                      <a:endParaRPr lang="es-CO" sz="11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PAGOS</a:t>
                      </a:r>
                      <a:endParaRPr lang="es-CO" sz="11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1353732913"/>
                  </a:ext>
                </a:extLst>
              </a:tr>
              <a:tr h="335280">
                <a:tc>
                  <a:txBody>
                    <a:bodyPr/>
                    <a:lstStyle/>
                    <a:p>
                      <a:pPr algn="ctr" fontAlgn="ctr">
                        <a:buNone/>
                      </a:pPr>
                      <a:r>
                        <a:rPr lang="es-ES" sz="1100" u="none" strike="noStrike">
                          <a:effectLst/>
                          <a:latin typeface="Verdana" panose="020B0604030504040204" pitchFamily="34" charset="0"/>
                          <a:ea typeface="Verdana" panose="020B0604030504040204" pitchFamily="34" charset="0"/>
                        </a:rPr>
                        <a:t>Dotación de la plaza de mercado del municipio de Paipa en el Departamento de Boyacá  BPIN 2025004150012 </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00AR</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a:effectLst/>
                          <a:latin typeface="Verdana" panose="020B0604030504040204" pitchFamily="34" charset="0"/>
                          <a:ea typeface="Verdana" panose="020B0604030504040204" pitchFamily="34" charset="0"/>
                        </a:rPr>
                        <a:t>ASIGNACIÓN PARA LA INVERSIÓN REGIONAL - DEPARTAMENTOS</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2,849,153,128.32</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2,849,153,128.32</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2,825,302,694.00</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1,800,603,478.00</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2412653619"/>
                  </a:ext>
                </a:extLst>
              </a:tr>
              <a:tr h="502920">
                <a:tc>
                  <a:txBody>
                    <a:bodyPr/>
                    <a:lstStyle/>
                    <a:p>
                      <a:pPr algn="ctr" fontAlgn="ctr">
                        <a:buNone/>
                      </a:pPr>
                      <a:r>
                        <a:rPr lang="es-ES" sz="1100" u="none" strike="noStrike" dirty="0">
                          <a:effectLst/>
                          <a:latin typeface="Verdana" panose="020B0604030504040204" pitchFamily="34" charset="0"/>
                          <a:ea typeface="Verdana" panose="020B0604030504040204" pitchFamily="34" charset="0"/>
                        </a:rPr>
                        <a:t>Mejoramiento de la infraestructura de la Institución Educativa Campo </a:t>
                      </a:r>
                      <a:r>
                        <a:rPr lang="es-ES" sz="1100" u="none" strike="noStrike" dirty="0" err="1">
                          <a:effectLst/>
                          <a:latin typeface="Verdana" panose="020B0604030504040204" pitchFamily="34" charset="0"/>
                          <a:ea typeface="Verdana" panose="020B0604030504040204" pitchFamily="34" charset="0"/>
                        </a:rPr>
                        <a:t>Elias</a:t>
                      </a:r>
                      <a:r>
                        <a:rPr lang="es-ES" sz="1100" u="none" strike="noStrike" dirty="0">
                          <a:effectLst/>
                          <a:latin typeface="Verdana" panose="020B0604030504040204" pitchFamily="34" charset="0"/>
                          <a:ea typeface="Verdana" panose="020B0604030504040204" pitchFamily="34" charset="0"/>
                        </a:rPr>
                        <a:t> Cortés sede principal en el Municipio de Berbeo-Departamento de Boyacá, BPIN 2025004150004 </a:t>
                      </a:r>
                      <a:endParaRPr lang="es-ES"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00IL</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a:effectLst/>
                          <a:latin typeface="Verdana" panose="020B0604030504040204" pitchFamily="34" charset="0"/>
                          <a:ea typeface="Verdana" panose="020B0604030504040204" pitchFamily="34" charset="0"/>
                        </a:rPr>
                        <a:t>ASIGNACIÓN PARA LA INVERSIÓN LOCAL SEGÚN NBI Y CUARTA, QUINTA, Y SEXTA CATEGORÍA</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841,855,921.64</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226626439"/>
                  </a:ext>
                </a:extLst>
              </a:tr>
              <a:tr h="502920">
                <a:tc>
                  <a:txBody>
                    <a:bodyPr/>
                    <a:lstStyle/>
                    <a:p>
                      <a:pPr algn="ctr" fontAlgn="ctr">
                        <a:buNone/>
                      </a:pPr>
                      <a:r>
                        <a:rPr lang="es-ES" sz="1100" u="none" strike="noStrike">
                          <a:effectLst/>
                          <a:latin typeface="Verdana" panose="020B0604030504040204" pitchFamily="34" charset="0"/>
                          <a:ea typeface="Verdana" panose="020B0604030504040204" pitchFamily="34" charset="0"/>
                        </a:rPr>
                        <a:t>Mejoramiento de la infraestructura de la Institución Educativa Campo Elias Cortés sede principal en el Municipio de Berbeo-Departamento de Boyacá, BPIN 2025004150004 </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00AD</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dirty="0">
                          <a:effectLst/>
                          <a:latin typeface="Verdana" panose="020B0604030504040204" pitchFamily="34" charset="0"/>
                          <a:ea typeface="Verdana" panose="020B0604030504040204" pitchFamily="34" charset="0"/>
                        </a:rPr>
                        <a:t>ASIGNACIONES DIRECTAS (20% DEL SGR)</a:t>
                      </a:r>
                      <a:endParaRPr lang="es-ES"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3,476,758,131.37</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1176577142"/>
                  </a:ext>
                </a:extLst>
              </a:tr>
              <a:tr h="335280">
                <a:tc>
                  <a:txBody>
                    <a:bodyPr/>
                    <a:lstStyle/>
                    <a:p>
                      <a:pPr algn="ctr" fontAlgn="ctr">
                        <a:buNone/>
                      </a:pPr>
                      <a:r>
                        <a:rPr lang="es-ES" sz="1100" u="none" strike="noStrike" dirty="0">
                          <a:effectLst/>
                          <a:latin typeface="Verdana" panose="020B0604030504040204" pitchFamily="34" charset="0"/>
                          <a:ea typeface="Verdana" panose="020B0604030504040204" pitchFamily="34" charset="0"/>
                        </a:rPr>
                        <a:t>Mejoramiento de la segunda etapa de la vía Troncal del Carbón en el municipio de Samacá, Departamento de Boyacá, BPIN2024004150431 </a:t>
                      </a:r>
                      <a:endParaRPr lang="es-ES"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00AR</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dirty="0">
                          <a:effectLst/>
                          <a:latin typeface="Verdana" panose="020B0604030504040204" pitchFamily="34" charset="0"/>
                          <a:ea typeface="Verdana" panose="020B0604030504040204" pitchFamily="34" charset="0"/>
                        </a:rPr>
                        <a:t>ASIGNACIÓN PARA LA INVERSIÓN REGIONAL - DEPARTAMENTOS</a:t>
                      </a:r>
                      <a:endParaRPr lang="es-ES"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25,137,731,295.97</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25,137,731,295.97</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25,137,006,037.21</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236,172,000.00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2384229225"/>
                  </a:ext>
                </a:extLst>
              </a:tr>
              <a:tr h="502920">
                <a:tc>
                  <a:txBody>
                    <a:bodyPr/>
                    <a:lstStyle/>
                    <a:p>
                      <a:pPr algn="ctr" fontAlgn="ctr">
                        <a:buNone/>
                      </a:pPr>
                      <a:r>
                        <a:rPr lang="es-ES" sz="1100" u="none" strike="noStrike" dirty="0">
                          <a:effectLst/>
                          <a:latin typeface="Verdana" panose="020B0604030504040204" pitchFamily="34" charset="0"/>
                          <a:ea typeface="Verdana" panose="020B0604030504040204" pitchFamily="34" charset="0"/>
                        </a:rPr>
                        <a:t>Mejoramiento de la vía con código 52492, Villa de Leyva - Alejandría - Gachantivá, en el Municipio de Villa de Leyva, en el 00AD 4.238.679.045,56 Departamento de Boyacá BPIN 2025004150022 </a:t>
                      </a:r>
                      <a:endParaRPr lang="es-ES"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00AD</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dirty="0">
                          <a:effectLst/>
                          <a:latin typeface="Verdana" panose="020B0604030504040204" pitchFamily="34" charset="0"/>
                          <a:ea typeface="Verdana" panose="020B0604030504040204" pitchFamily="34" charset="0"/>
                        </a:rPr>
                        <a:t>ASIGNACIONES DIRECTAS (20% DEL SGR)</a:t>
                      </a:r>
                      <a:endParaRPr lang="es-ES"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4,238,679,045.56</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4,238,679,045.56</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4278477657"/>
                  </a:ext>
                </a:extLst>
              </a:tr>
              <a:tr h="502920">
                <a:tc>
                  <a:txBody>
                    <a:bodyPr/>
                    <a:lstStyle/>
                    <a:p>
                      <a:pPr algn="ctr" fontAlgn="ctr">
                        <a:buNone/>
                      </a:pPr>
                      <a:r>
                        <a:rPr lang="es-ES" sz="1100" u="none" strike="noStrike">
                          <a:effectLst/>
                          <a:latin typeface="Verdana" panose="020B0604030504040204" pitchFamily="34" charset="0"/>
                          <a:ea typeface="Verdana" panose="020B0604030504040204" pitchFamily="34" charset="0"/>
                        </a:rPr>
                        <a:t>Mejoramiento de la via que conduce del municipio de Ráquira al centro poblado la Candelaria, municipio de Ráquira Departamento de Boyacá BPIN 2024004150430 </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00AD</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a:effectLst/>
                          <a:latin typeface="Verdana" panose="020B0604030504040204" pitchFamily="34" charset="0"/>
                          <a:ea typeface="Verdana" panose="020B0604030504040204" pitchFamily="34" charset="0"/>
                        </a:rPr>
                        <a:t>ASIGNACIONES DIRECTAS (20% DEL SGR)</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1,000,000,000.00</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1,000,000,000.00</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57,196,818.06</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1732780652"/>
                  </a:ext>
                </a:extLst>
              </a:tr>
              <a:tr h="502920">
                <a:tc>
                  <a:txBody>
                    <a:bodyPr/>
                    <a:lstStyle/>
                    <a:p>
                      <a:pPr algn="ctr" fontAlgn="ctr">
                        <a:buNone/>
                      </a:pPr>
                      <a:r>
                        <a:rPr lang="es-ES" sz="1100" u="none" strike="noStrike">
                          <a:effectLst/>
                          <a:latin typeface="Verdana" panose="020B0604030504040204" pitchFamily="34" charset="0"/>
                          <a:ea typeface="Verdana" panose="020B0604030504040204" pitchFamily="34" charset="0"/>
                        </a:rPr>
                        <a:t>Mejoramiento de la via que conduce del municipio de Ráquira al centro poblado la Candelaria, municipio de Ráquira Departamento de Boyacá BPIN 2024004150430 </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00AR</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a:effectLst/>
                          <a:latin typeface="Verdana" panose="020B0604030504040204" pitchFamily="34" charset="0"/>
                          <a:ea typeface="Verdana" panose="020B0604030504040204" pitchFamily="34" charset="0"/>
                        </a:rPr>
                        <a:t>ASIGNACIÓN PARA LA INVERSIÓN REGIONAL - DEPARTAMENTOS</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20,662,788,435.76</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20,662,788,435.76</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1,197,731,033.94</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0.00</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2870201137"/>
                  </a:ext>
                </a:extLst>
              </a:tr>
            </a:tbl>
          </a:graphicData>
        </a:graphic>
      </p:graphicFrame>
      <p:pic>
        <p:nvPicPr>
          <p:cNvPr id="5" name="Gráfico 4">
            <a:extLst>
              <a:ext uri="{FF2B5EF4-FFF2-40B4-BE49-F238E27FC236}">
                <a16:creationId xmlns:a16="http://schemas.microsoft.com/office/drawing/2014/main" id="{DD3FAF09-1D96-BBE5-241E-746BAC4A4E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3276" y="50820"/>
            <a:ext cx="285750" cy="895350"/>
          </a:xfrm>
          <a:prstGeom prst="rect">
            <a:avLst/>
          </a:prstGeom>
        </p:spPr>
      </p:pic>
      <p:sp>
        <p:nvSpPr>
          <p:cNvPr id="6" name="CuadroTexto 5">
            <a:extLst>
              <a:ext uri="{FF2B5EF4-FFF2-40B4-BE49-F238E27FC236}">
                <a16:creationId xmlns:a16="http://schemas.microsoft.com/office/drawing/2014/main" id="{EBA76AF0-AD68-1E88-A857-FCF790D27538}"/>
              </a:ext>
            </a:extLst>
          </p:cNvPr>
          <p:cNvSpPr txBox="1">
            <a:spLocks noChangeArrowheads="1"/>
          </p:cNvSpPr>
          <p:nvPr/>
        </p:nvSpPr>
        <p:spPr bwMode="auto">
          <a:xfrm>
            <a:off x="2147188" y="122082"/>
            <a:ext cx="76184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Presupuesto De SGR</a:t>
            </a:r>
          </a:p>
        </p:txBody>
      </p:sp>
    </p:spTree>
    <p:extLst>
      <p:ext uri="{BB962C8B-B14F-4D97-AF65-F5344CB8AC3E}">
        <p14:creationId xmlns:p14="http://schemas.microsoft.com/office/powerpoint/2010/main" val="1291486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0D048278-3454-00F4-7784-45AD2EF0ABD8}"/>
              </a:ext>
            </a:extLst>
          </p:cNvPr>
          <p:cNvGraphicFramePr>
            <a:graphicFrameLocks noGrp="1"/>
          </p:cNvGraphicFramePr>
          <p:nvPr>
            <p:extLst>
              <p:ext uri="{D42A27DB-BD31-4B8C-83A1-F6EECF244321}">
                <p14:modId xmlns:p14="http://schemas.microsoft.com/office/powerpoint/2010/main" val="1827056130"/>
              </p:ext>
            </p:extLst>
          </p:nvPr>
        </p:nvGraphicFramePr>
        <p:xfrm>
          <a:off x="415290" y="1095374"/>
          <a:ext cx="11361419" cy="5183507"/>
        </p:xfrm>
        <a:graphic>
          <a:graphicData uri="http://schemas.openxmlformats.org/drawingml/2006/table">
            <a:tbl>
              <a:tblPr>
                <a:tableStyleId>{8799B23B-EC83-4686-B30A-512413B5E67A}</a:tableStyleId>
              </a:tblPr>
              <a:tblGrid>
                <a:gridCol w="3976236">
                  <a:extLst>
                    <a:ext uri="{9D8B030D-6E8A-4147-A177-3AD203B41FA5}">
                      <a16:colId xmlns:a16="http://schemas.microsoft.com/office/drawing/2014/main" val="1669377467"/>
                    </a:ext>
                  </a:extLst>
                </a:gridCol>
                <a:gridCol w="677277">
                  <a:extLst>
                    <a:ext uri="{9D8B030D-6E8A-4147-A177-3AD203B41FA5}">
                      <a16:colId xmlns:a16="http://schemas.microsoft.com/office/drawing/2014/main" val="4060414020"/>
                    </a:ext>
                  </a:extLst>
                </a:gridCol>
                <a:gridCol w="1727558">
                  <a:extLst>
                    <a:ext uri="{9D8B030D-6E8A-4147-A177-3AD203B41FA5}">
                      <a16:colId xmlns:a16="http://schemas.microsoft.com/office/drawing/2014/main" val="2905331222"/>
                    </a:ext>
                  </a:extLst>
                </a:gridCol>
                <a:gridCol w="1245087">
                  <a:extLst>
                    <a:ext uri="{9D8B030D-6E8A-4147-A177-3AD203B41FA5}">
                      <a16:colId xmlns:a16="http://schemas.microsoft.com/office/drawing/2014/main" val="2694611322"/>
                    </a:ext>
                  </a:extLst>
                </a:gridCol>
                <a:gridCol w="1427405">
                  <a:extLst>
                    <a:ext uri="{9D8B030D-6E8A-4147-A177-3AD203B41FA5}">
                      <a16:colId xmlns:a16="http://schemas.microsoft.com/office/drawing/2014/main" val="1338425584"/>
                    </a:ext>
                  </a:extLst>
                </a:gridCol>
                <a:gridCol w="1062769">
                  <a:extLst>
                    <a:ext uri="{9D8B030D-6E8A-4147-A177-3AD203B41FA5}">
                      <a16:colId xmlns:a16="http://schemas.microsoft.com/office/drawing/2014/main" val="257332118"/>
                    </a:ext>
                  </a:extLst>
                </a:gridCol>
                <a:gridCol w="1245087">
                  <a:extLst>
                    <a:ext uri="{9D8B030D-6E8A-4147-A177-3AD203B41FA5}">
                      <a16:colId xmlns:a16="http://schemas.microsoft.com/office/drawing/2014/main" val="199386800"/>
                    </a:ext>
                  </a:extLst>
                </a:gridCol>
              </a:tblGrid>
              <a:tr h="347775">
                <a:tc>
                  <a:txBody>
                    <a:bodyPr/>
                    <a:lstStyle/>
                    <a:p>
                      <a:pPr algn="ctr" fontAlgn="ctr">
                        <a:buNone/>
                      </a:pPr>
                      <a:r>
                        <a:rPr lang="es-CO" sz="11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DESCRIPCIÓN</a:t>
                      </a:r>
                      <a:endParaRPr lang="es-CO" sz="11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FUENTE</a:t>
                      </a:r>
                      <a:endParaRPr lang="es-CO" sz="11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DESCRIPCIÓN FTE.</a:t>
                      </a:r>
                      <a:endParaRPr lang="es-CO" sz="11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PTO. DEFINITIVO</a:t>
                      </a:r>
                      <a:endParaRPr lang="es-CO" sz="11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DISPONIBILIDAD</a:t>
                      </a:r>
                      <a:endParaRPr lang="es-CO" sz="11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REGISTRO</a:t>
                      </a:r>
                      <a:endParaRPr lang="es-CO" sz="11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b="1" u="none" strike="noStrik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PAGOS</a:t>
                      </a:r>
                      <a:endParaRPr lang="es-CO" sz="11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4189146721"/>
                  </a:ext>
                </a:extLst>
              </a:tr>
              <a:tr h="546504">
                <a:tc>
                  <a:txBody>
                    <a:bodyPr/>
                    <a:lstStyle/>
                    <a:p>
                      <a:pPr algn="ctr" fontAlgn="ctr">
                        <a:buNone/>
                      </a:pPr>
                      <a:r>
                        <a:rPr lang="es-ES" sz="1100" u="none" strike="noStrike" dirty="0">
                          <a:effectLst/>
                          <a:latin typeface="Verdana" panose="020B0604030504040204" pitchFamily="34" charset="0"/>
                          <a:ea typeface="Verdana" panose="020B0604030504040204" pitchFamily="34" charset="0"/>
                        </a:rPr>
                        <a:t>Mejoramiento de la vía secundarla Úmbita - Puente Sisa del municipio de Úmbita - Departamento de Boyacá BPIN 2024004150432 </a:t>
                      </a:r>
                      <a:endParaRPr lang="es-ES"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00AR</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a:effectLst/>
                          <a:latin typeface="Verdana" panose="020B0604030504040204" pitchFamily="34" charset="0"/>
                          <a:ea typeface="Verdana" panose="020B0604030504040204" pitchFamily="34" charset="0"/>
                        </a:rPr>
                        <a:t>ASIGNACIÓN PARA LA INVERSIÓN REGIONAL - DEPARTAMENTOS</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5,000,000,000.00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5,000,000,000.00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4,999,880,507.92</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46,721,164.80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3590719782"/>
                  </a:ext>
                </a:extLst>
              </a:tr>
              <a:tr h="869438">
                <a:tc>
                  <a:txBody>
                    <a:bodyPr/>
                    <a:lstStyle/>
                    <a:p>
                      <a:pPr algn="ctr" fontAlgn="ctr">
                        <a:buNone/>
                      </a:pPr>
                      <a:r>
                        <a:rPr lang="es-ES" sz="1100" u="none" strike="noStrike" dirty="0">
                          <a:effectLst/>
                          <a:latin typeface="Verdana" panose="020B0604030504040204" pitchFamily="34" charset="0"/>
                          <a:ea typeface="Verdana" panose="020B0604030504040204" pitchFamily="34" charset="0"/>
                        </a:rPr>
                        <a:t>Mejoramiento de la vía secundarla Úmbita - Puente Sisa del municipio de Úmbita - Departamento de Boyacá BPIN 2024004150432 </a:t>
                      </a:r>
                      <a:endParaRPr lang="es-ES"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00IL</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a:effectLst/>
                          <a:latin typeface="Verdana" panose="020B0604030504040204" pitchFamily="34" charset="0"/>
                          <a:ea typeface="Verdana" panose="020B0604030504040204" pitchFamily="34" charset="0"/>
                        </a:rPr>
                        <a:t>ASIGNACIÓN PARA LA INVERSIÓN LOCAL SEGÚN NBI Y CUARTA, QUINTA, Y SEXTA CATEGORÍA</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629,761,803.07</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629,761,803.07</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629,193,620.88</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5,886,835.20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446688311"/>
                  </a:ext>
                </a:extLst>
              </a:tr>
              <a:tr h="546504">
                <a:tc>
                  <a:txBody>
                    <a:bodyPr/>
                    <a:lstStyle/>
                    <a:p>
                      <a:pPr algn="ctr" fontAlgn="ctr">
                        <a:buNone/>
                      </a:pPr>
                      <a:r>
                        <a:rPr lang="es-ES" sz="1100" u="none" strike="noStrike" dirty="0">
                          <a:effectLst/>
                          <a:latin typeface="Verdana" panose="020B0604030504040204" pitchFamily="34" charset="0"/>
                          <a:ea typeface="Verdana" panose="020B0604030504040204" pitchFamily="34" charset="0"/>
                        </a:rPr>
                        <a:t>Mejoramiento Del Escenario Recreativo En El Barrio </a:t>
                      </a:r>
                      <a:r>
                        <a:rPr lang="es-ES" sz="1100" u="none" strike="noStrike" dirty="0" err="1">
                          <a:effectLst/>
                          <a:latin typeface="Verdana" panose="020B0604030504040204" pitchFamily="34" charset="0"/>
                          <a:ea typeface="Verdana" panose="020B0604030504040204" pitchFamily="34" charset="0"/>
                        </a:rPr>
                        <a:t>Cargua</a:t>
                      </a:r>
                      <a:r>
                        <a:rPr lang="es-ES" sz="1100" u="none" strike="noStrike" dirty="0">
                          <a:effectLst/>
                          <a:latin typeface="Verdana" panose="020B0604030504040204" pitchFamily="34" charset="0"/>
                          <a:ea typeface="Verdana" panose="020B0604030504040204" pitchFamily="34" charset="0"/>
                        </a:rPr>
                        <a:t> Del Municipio De Duitama, Departamento De Boyacá, BPIN20250041510018 </a:t>
                      </a:r>
                      <a:endParaRPr lang="es-ES"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00AD</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a:effectLst/>
                          <a:latin typeface="Verdana" panose="020B0604030504040204" pitchFamily="34" charset="0"/>
                          <a:ea typeface="Verdana" panose="020B0604030504040204" pitchFamily="34" charset="0"/>
                        </a:rPr>
                        <a:t>ASIGNACIONES DIRECTAS (20% DEL SGR)</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2,992,616,784.07</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2,992,616,784.07</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1625062"/>
                  </a:ext>
                </a:extLst>
              </a:tr>
              <a:tr h="546504">
                <a:tc>
                  <a:txBody>
                    <a:bodyPr/>
                    <a:lstStyle/>
                    <a:p>
                      <a:pPr algn="ctr" fontAlgn="ctr">
                        <a:buNone/>
                      </a:pPr>
                      <a:r>
                        <a:rPr lang="es-ES" sz="1100" u="none" strike="noStrike">
                          <a:effectLst/>
                          <a:latin typeface="Verdana" panose="020B0604030504040204" pitchFamily="34" charset="0"/>
                          <a:ea typeface="Verdana" panose="020B0604030504040204" pitchFamily="34" charset="0"/>
                        </a:rPr>
                        <a:t>Mejoramiento del escenario recreo deportivo en la vereda deRunta de la ciudad de Tunja Departamento de Boyacá, BPIN2025004150021 </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00AD</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dirty="0">
                          <a:effectLst/>
                          <a:latin typeface="Verdana" panose="020B0604030504040204" pitchFamily="34" charset="0"/>
                          <a:ea typeface="Verdana" panose="020B0604030504040204" pitchFamily="34" charset="0"/>
                        </a:rPr>
                        <a:t>ASIGNACIONES DIRECTAS (20% DEL SGR)</a:t>
                      </a:r>
                      <a:endParaRPr lang="es-ES"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4,591,984,152.16</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4,591,984,152.16</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1854712821"/>
                  </a:ext>
                </a:extLst>
              </a:tr>
              <a:tr h="869438">
                <a:tc>
                  <a:txBody>
                    <a:bodyPr/>
                    <a:lstStyle/>
                    <a:p>
                      <a:pPr algn="ctr" fontAlgn="ctr">
                        <a:buNone/>
                      </a:pPr>
                      <a:r>
                        <a:rPr lang="es-ES" sz="1100" u="none" strike="noStrike">
                          <a:effectLst/>
                          <a:latin typeface="Verdana" panose="020B0604030504040204" pitchFamily="34" charset="0"/>
                          <a:ea typeface="Verdana" panose="020B0604030504040204" pitchFamily="34" charset="0"/>
                        </a:rPr>
                        <a:t>Mejoramiento del escenario recreo-deportivo en la Institución Educativa Técnico Industrial Julio Flórez en la Sede Principal del Municipio De Chiquinquirá, Departamento De Boyacá BPIN 2024004150433 </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00IL</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a:effectLst/>
                          <a:latin typeface="Verdana" panose="020B0604030504040204" pitchFamily="34" charset="0"/>
                          <a:ea typeface="Verdana" panose="020B0604030504040204" pitchFamily="34" charset="0"/>
                        </a:rPr>
                        <a:t>ASIGNACIÓN PARA LA INVERSIÓN LOCAL SEGÚN NBI Y CUARTA, QUINTA, Y SEXTA CATEGORÍA</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172,227,715.59</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172,227,715.59</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2012300854"/>
                  </a:ext>
                </a:extLst>
              </a:tr>
              <a:tr h="728672">
                <a:tc>
                  <a:txBody>
                    <a:bodyPr/>
                    <a:lstStyle/>
                    <a:p>
                      <a:pPr algn="ctr" fontAlgn="ctr">
                        <a:buNone/>
                      </a:pPr>
                      <a:r>
                        <a:rPr lang="es-ES" sz="1100" u="none" strike="noStrike">
                          <a:effectLst/>
                          <a:latin typeface="Verdana" panose="020B0604030504040204" pitchFamily="34" charset="0"/>
                          <a:ea typeface="Verdana" panose="020B0604030504040204" pitchFamily="34" charset="0"/>
                        </a:rPr>
                        <a:t>Mejoramiento del escenario recreo-deportivo en la Institución Educativa Técnico Industrial Julio Flórez en la Sede Principal del Municipio De Chiquinquirá, Departamento De Boyacá BPIN2024004150433 </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00AD</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a:effectLst/>
                          <a:latin typeface="Verdana" panose="020B0604030504040204" pitchFamily="34" charset="0"/>
                          <a:ea typeface="Verdana" panose="020B0604030504040204" pitchFamily="34" charset="0"/>
                        </a:rPr>
                        <a:t>ASIGNACIONES DIRECTAS (20% DEL SGR)</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104,161,676.00</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104,161,676.00</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0.00</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1731809174"/>
                  </a:ext>
                </a:extLst>
              </a:tr>
              <a:tr h="728672">
                <a:tc>
                  <a:txBody>
                    <a:bodyPr/>
                    <a:lstStyle/>
                    <a:p>
                      <a:pPr algn="ctr" fontAlgn="ctr">
                        <a:buNone/>
                      </a:pPr>
                      <a:r>
                        <a:rPr lang="es-ES" sz="1100" u="none" strike="noStrike">
                          <a:effectLst/>
                          <a:latin typeface="Verdana" panose="020B0604030504040204" pitchFamily="34" charset="0"/>
                          <a:ea typeface="Verdana" panose="020B0604030504040204" pitchFamily="34" charset="0"/>
                        </a:rPr>
                        <a:t>Mejoramiento del escenario recreo-deportivo en la InstituciónEducativa Técnico Industrial Julio Flórez en la Sede Principal del Municipio De Chiquinquirá, Departamento De Boyacá BPIN 2024004150433 </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a:effectLst/>
                          <a:latin typeface="Verdana" panose="020B0604030504040204" pitchFamily="34" charset="0"/>
                          <a:ea typeface="Verdana" panose="020B0604030504040204" pitchFamily="34" charset="0"/>
                        </a:rPr>
                        <a:t>00AD</a:t>
                      </a:r>
                      <a:endParaRPr lang="es-CO"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ES" sz="1100" u="none" strike="noStrike">
                          <a:effectLst/>
                          <a:latin typeface="Verdana" panose="020B0604030504040204" pitchFamily="34" charset="0"/>
                          <a:ea typeface="Verdana" panose="020B0604030504040204" pitchFamily="34" charset="0"/>
                        </a:rPr>
                        <a:t>ASIGNACIONES DIRECTAS (20% DEL SGR)</a:t>
                      </a:r>
                      <a:endParaRPr lang="es-ES" sz="1100" b="0" i="0" u="none" strike="noStrike">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2,489,579,245.33</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2,489,579,245.33</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0.00</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buNone/>
                      </a:pPr>
                      <a:r>
                        <a:rPr lang="es-CO" sz="1100" u="none" strike="noStrike" dirty="0">
                          <a:effectLst/>
                          <a:latin typeface="Verdana" panose="020B0604030504040204" pitchFamily="34" charset="0"/>
                          <a:ea typeface="Verdana" panose="020B0604030504040204" pitchFamily="34" charset="0"/>
                        </a:rPr>
                        <a:t>0.00</a:t>
                      </a:r>
                      <a:endParaRPr lang="es-CO" sz="1100" b="0"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1260728766"/>
                  </a:ext>
                </a:extLst>
              </a:tr>
            </a:tbl>
          </a:graphicData>
        </a:graphic>
      </p:graphicFrame>
      <p:pic>
        <p:nvPicPr>
          <p:cNvPr id="5" name="Gráfico 4">
            <a:extLst>
              <a:ext uri="{FF2B5EF4-FFF2-40B4-BE49-F238E27FC236}">
                <a16:creationId xmlns:a16="http://schemas.microsoft.com/office/drawing/2014/main" id="{15B841F7-9042-D2F7-0CE4-3842A4D580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3276" y="50820"/>
            <a:ext cx="285750" cy="895350"/>
          </a:xfrm>
          <a:prstGeom prst="rect">
            <a:avLst/>
          </a:prstGeom>
        </p:spPr>
      </p:pic>
      <p:sp>
        <p:nvSpPr>
          <p:cNvPr id="6" name="CuadroTexto 5">
            <a:extLst>
              <a:ext uri="{FF2B5EF4-FFF2-40B4-BE49-F238E27FC236}">
                <a16:creationId xmlns:a16="http://schemas.microsoft.com/office/drawing/2014/main" id="{CA0B0920-1B75-8155-D372-AF9CD79D218F}"/>
              </a:ext>
            </a:extLst>
          </p:cNvPr>
          <p:cNvSpPr txBox="1">
            <a:spLocks noChangeArrowheads="1"/>
          </p:cNvSpPr>
          <p:nvPr/>
        </p:nvSpPr>
        <p:spPr bwMode="auto">
          <a:xfrm>
            <a:off x="2147188" y="122082"/>
            <a:ext cx="76184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Presupuesto De SGR</a:t>
            </a:r>
          </a:p>
        </p:txBody>
      </p:sp>
    </p:spTree>
    <p:extLst>
      <p:ext uri="{BB962C8B-B14F-4D97-AF65-F5344CB8AC3E}">
        <p14:creationId xmlns:p14="http://schemas.microsoft.com/office/powerpoint/2010/main" val="623135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86C6261-8D85-5CEE-AB5D-518EAEAE5038}"/>
            </a:ext>
          </a:extLst>
        </p:cNvPr>
        <p:cNvGrpSpPr/>
        <p:nvPr/>
      </p:nvGrpSpPr>
      <p:grpSpPr>
        <a:xfrm>
          <a:off x="0" y="0"/>
          <a:ext cx="0" cy="0"/>
          <a:chOff x="0" y="0"/>
          <a:chExt cx="0" cy="0"/>
        </a:xfrm>
      </p:grpSpPr>
      <p:pic>
        <p:nvPicPr>
          <p:cNvPr id="3" name="Gráfico 2">
            <a:extLst>
              <a:ext uri="{FF2B5EF4-FFF2-40B4-BE49-F238E27FC236}">
                <a16:creationId xmlns:a16="http://schemas.microsoft.com/office/drawing/2014/main" id="{AE705B6F-0469-13C6-8389-8BD42A2FAD6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8173" b="12303"/>
          <a:stretch/>
        </p:blipFill>
        <p:spPr>
          <a:xfrm flipH="1">
            <a:off x="7975722" y="0"/>
            <a:ext cx="2602241" cy="6858000"/>
          </a:xfrm>
          <a:prstGeom prst="rect">
            <a:avLst/>
          </a:prstGeom>
        </p:spPr>
      </p:pic>
      <p:sp>
        <p:nvSpPr>
          <p:cNvPr id="10" name="Rectángulo 9">
            <a:extLst>
              <a:ext uri="{FF2B5EF4-FFF2-40B4-BE49-F238E27FC236}">
                <a16:creationId xmlns:a16="http://schemas.microsoft.com/office/drawing/2014/main" id="{D9544958-B4C8-0787-27F0-2B3878CE5275}"/>
              </a:ext>
            </a:extLst>
          </p:cNvPr>
          <p:cNvSpPr/>
          <p:nvPr/>
        </p:nvSpPr>
        <p:spPr>
          <a:xfrm>
            <a:off x="0" y="3086672"/>
            <a:ext cx="9194242" cy="1310970"/>
          </a:xfrm>
          <a:prstGeom prst="rect">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F37191A8-9D68-F491-4B95-20A4CCE5C3E0}"/>
              </a:ext>
            </a:extLst>
          </p:cNvPr>
          <p:cNvSpPr txBox="1"/>
          <p:nvPr/>
        </p:nvSpPr>
        <p:spPr>
          <a:xfrm>
            <a:off x="0" y="3250883"/>
            <a:ext cx="7913005" cy="1015663"/>
          </a:xfrm>
          <a:prstGeom prst="rect">
            <a:avLst/>
          </a:prstGeom>
          <a:noFill/>
          <a:effectLst>
            <a:outerShdw blurRad="50800" dist="38100" dir="18900000" algn="bl" rotWithShape="0">
              <a:prstClr val="black">
                <a:alpha val="40000"/>
              </a:prstClr>
            </a:outerShdw>
          </a:effectLst>
        </p:spPr>
        <p:txBody>
          <a:bodyPr wrap="square" rtlCol="0">
            <a:spAutoFit/>
          </a:bodyPr>
          <a:lstStyle/>
          <a:p>
            <a:pPr algn="ctr"/>
            <a:r>
              <a:rPr lang="es-CO" sz="60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ÁREA FINANCIERA</a:t>
            </a:r>
          </a:p>
        </p:txBody>
      </p:sp>
      <p:sp>
        <p:nvSpPr>
          <p:cNvPr id="8" name="CuadroTexto 7">
            <a:extLst>
              <a:ext uri="{FF2B5EF4-FFF2-40B4-BE49-F238E27FC236}">
                <a16:creationId xmlns:a16="http://schemas.microsoft.com/office/drawing/2014/main" id="{9B168790-B9A4-CBFD-C25B-DF6CAF1DF640}"/>
              </a:ext>
            </a:extLst>
          </p:cNvPr>
          <p:cNvSpPr txBox="1"/>
          <p:nvPr/>
        </p:nvSpPr>
        <p:spPr>
          <a:xfrm>
            <a:off x="248104" y="2032246"/>
            <a:ext cx="7264400" cy="1107996"/>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es-MX" sz="6600" b="1" spc="-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INFORME</a:t>
            </a:r>
            <a:endParaRPr lang="es-CO" sz="2400" b="1" spc="-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a:extLst>
              <a:ext uri="{FF2B5EF4-FFF2-40B4-BE49-F238E27FC236}">
                <a16:creationId xmlns:a16="http://schemas.microsoft.com/office/drawing/2014/main" id="{28C16482-6AA0-BD5F-D3AE-6072D9E76E78}"/>
              </a:ext>
            </a:extLst>
          </p:cNvPr>
          <p:cNvSpPr txBox="1"/>
          <p:nvPr/>
        </p:nvSpPr>
        <p:spPr>
          <a:xfrm>
            <a:off x="74860" y="4397642"/>
            <a:ext cx="6513642" cy="1200329"/>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s-MX" sz="4000" spc="-300" dirty="0">
                <a:solidFill>
                  <a:schemeClr val="tx1">
                    <a:lumMod val="85000"/>
                    <a:lumOff val="15000"/>
                  </a:schemeClr>
                </a:solidFill>
                <a:latin typeface="Verdana" panose="020B0604030504040204" pitchFamily="34" charset="0"/>
                <a:ea typeface="Verdana" panose="020B0604030504040204" pitchFamily="34" charset="0"/>
              </a:rPr>
              <a:t>TERCER TRIMESTRE</a:t>
            </a:r>
            <a:br>
              <a:rPr lang="es-MX" sz="4000" b="1" spc="-300" dirty="0">
                <a:solidFill>
                  <a:schemeClr val="tx1">
                    <a:lumMod val="85000"/>
                    <a:lumOff val="15000"/>
                  </a:schemeClr>
                </a:solidFill>
                <a:latin typeface="Verdana" panose="020B0604030504040204" pitchFamily="34" charset="0"/>
                <a:ea typeface="Verdana" panose="020B0604030504040204" pitchFamily="34" charset="0"/>
              </a:rPr>
            </a:br>
            <a:r>
              <a:rPr lang="es-MX" sz="3200" b="1" spc="-300" dirty="0">
                <a:solidFill>
                  <a:schemeClr val="tx1">
                    <a:lumMod val="85000"/>
                    <a:lumOff val="15000"/>
                  </a:schemeClr>
                </a:solidFill>
                <a:latin typeface="Verdana" panose="020B0604030504040204" pitchFamily="34" charset="0"/>
                <a:ea typeface="Verdana" panose="020B0604030504040204" pitchFamily="34" charset="0"/>
              </a:rPr>
              <a:t>JULIO – AGOSTO - SEPTIEMBRE</a:t>
            </a:r>
            <a:endParaRPr lang="es-CO" sz="4000" b="1" spc="-300" dirty="0">
              <a:solidFill>
                <a:schemeClr val="tx1">
                  <a:lumMod val="85000"/>
                  <a:lumOff val="15000"/>
                </a:schemeClr>
              </a:solidFill>
              <a:latin typeface="Verdana" panose="020B0604030504040204" pitchFamily="34" charset="0"/>
              <a:ea typeface="Verdana" panose="020B0604030504040204" pitchFamily="34" charset="0"/>
            </a:endParaRPr>
          </a:p>
        </p:txBody>
      </p:sp>
      <p:pic>
        <p:nvPicPr>
          <p:cNvPr id="9" name="Imagen 8" descr="Imagen que contiene lego, oscuro, tabla, pequeño&#10;&#10;El contenido generado por IA puede ser incorrecto.">
            <a:extLst>
              <a:ext uri="{FF2B5EF4-FFF2-40B4-BE49-F238E27FC236}">
                <a16:creationId xmlns:a16="http://schemas.microsoft.com/office/drawing/2014/main" id="{A2A16D00-6EB6-6BE5-64ED-EFBE7A793177}"/>
              </a:ext>
            </a:extLst>
          </p:cNvPr>
          <p:cNvPicPr>
            <a:picLocks noChangeAspect="1"/>
          </p:cNvPicPr>
          <p:nvPr/>
        </p:nvPicPr>
        <p:blipFill>
          <a:blip r:embed="rId6">
            <a:extLst>
              <a:ext uri="{28A0092B-C50C-407E-A947-70E740481C1C}">
                <a14:useLocalDpi xmlns:a14="http://schemas.microsoft.com/office/drawing/2010/main" val="0"/>
              </a:ext>
            </a:extLst>
          </a:blip>
          <a:srcRect l="33114" t="23180" r="25897" b="29377"/>
          <a:stretch>
            <a:fillRect/>
          </a:stretch>
        </p:blipFill>
        <p:spPr>
          <a:xfrm rot="203245">
            <a:off x="7814371" y="1118155"/>
            <a:ext cx="4806826" cy="4172794"/>
          </a:xfrm>
          <a:prstGeom prst="rect">
            <a:avLst/>
          </a:prstGeom>
        </p:spPr>
      </p:pic>
      <p:pic>
        <p:nvPicPr>
          <p:cNvPr id="12" name="Imagen 11" descr="Una camioneta antigua&#10;&#10;El contenido generado por IA puede ser incorrecto.">
            <a:extLst>
              <a:ext uri="{FF2B5EF4-FFF2-40B4-BE49-F238E27FC236}">
                <a16:creationId xmlns:a16="http://schemas.microsoft.com/office/drawing/2014/main" id="{28134A96-40FF-A22B-4FC6-94846F975B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47117">
            <a:off x="6765665" y="3258359"/>
            <a:ext cx="5485886" cy="2278567"/>
          </a:xfrm>
          <a:prstGeom prst="rect">
            <a:avLst/>
          </a:prstGeom>
        </p:spPr>
      </p:pic>
      <p:pic>
        <p:nvPicPr>
          <p:cNvPr id="15" name="Imagen 14" descr="Un grupo de personas alrededor de una camioneta&#10;&#10;El contenido generado por IA puede ser incorrecto.">
            <a:extLst>
              <a:ext uri="{FF2B5EF4-FFF2-40B4-BE49-F238E27FC236}">
                <a16:creationId xmlns:a16="http://schemas.microsoft.com/office/drawing/2014/main" id="{E938C454-84B4-1DFF-38BA-5F322D723F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3879" y="4194668"/>
            <a:ext cx="6138121" cy="3037000"/>
          </a:xfrm>
          <a:prstGeom prst="rect">
            <a:avLst/>
          </a:prstGeom>
        </p:spPr>
      </p:pic>
    </p:spTree>
    <p:extLst>
      <p:ext uri="{BB962C8B-B14F-4D97-AF65-F5344CB8AC3E}">
        <p14:creationId xmlns:p14="http://schemas.microsoft.com/office/powerpoint/2010/main" val="3043494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A7211E0-A0F9-4757-3F3C-E40907E1DF11}"/>
            </a:ext>
          </a:extLst>
        </p:cNvPr>
        <p:cNvGrpSpPr/>
        <p:nvPr/>
      </p:nvGrpSpPr>
      <p:grpSpPr>
        <a:xfrm>
          <a:off x="0" y="0"/>
          <a:ext cx="0" cy="0"/>
          <a:chOff x="0" y="0"/>
          <a:chExt cx="0" cy="0"/>
        </a:xfrm>
      </p:grpSpPr>
      <p:pic>
        <p:nvPicPr>
          <p:cNvPr id="3" name="Gráfico 2">
            <a:extLst>
              <a:ext uri="{FF2B5EF4-FFF2-40B4-BE49-F238E27FC236}">
                <a16:creationId xmlns:a16="http://schemas.microsoft.com/office/drawing/2014/main" id="{AD3B18C3-3BD3-F58C-C23C-09A3E1F8A83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8173" b="12303"/>
          <a:stretch/>
        </p:blipFill>
        <p:spPr>
          <a:xfrm flipH="1">
            <a:off x="7975722" y="0"/>
            <a:ext cx="2602241" cy="6858000"/>
          </a:xfrm>
          <a:prstGeom prst="rect">
            <a:avLst/>
          </a:prstGeom>
        </p:spPr>
      </p:pic>
      <p:sp>
        <p:nvSpPr>
          <p:cNvPr id="10" name="Rectángulo 9">
            <a:extLst>
              <a:ext uri="{FF2B5EF4-FFF2-40B4-BE49-F238E27FC236}">
                <a16:creationId xmlns:a16="http://schemas.microsoft.com/office/drawing/2014/main" id="{E19191B7-F19D-FD07-385A-17D9CC721ED7}"/>
              </a:ext>
            </a:extLst>
          </p:cNvPr>
          <p:cNvSpPr/>
          <p:nvPr/>
        </p:nvSpPr>
        <p:spPr>
          <a:xfrm>
            <a:off x="0" y="3086672"/>
            <a:ext cx="9194242" cy="1310970"/>
          </a:xfrm>
          <a:prstGeom prst="rect">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2B608D26-4BF0-A092-C415-20C3912B4A97}"/>
              </a:ext>
            </a:extLst>
          </p:cNvPr>
          <p:cNvSpPr txBox="1"/>
          <p:nvPr/>
        </p:nvSpPr>
        <p:spPr>
          <a:xfrm>
            <a:off x="0" y="3113011"/>
            <a:ext cx="7847388" cy="2246769"/>
          </a:xfrm>
          <a:prstGeom prst="rect">
            <a:avLst/>
          </a:prstGeom>
          <a:noFill/>
          <a:effectLst>
            <a:outerShdw blurRad="50800" dist="38100" dir="18900000" algn="bl" rotWithShape="0">
              <a:prstClr val="black">
                <a:alpha val="40000"/>
              </a:prstClr>
            </a:outerShdw>
          </a:effectLst>
        </p:spPr>
        <p:txBody>
          <a:bodyPr wrap="square" rtlCol="0">
            <a:spAutoFit/>
          </a:bodyPr>
          <a:lstStyle/>
          <a:p>
            <a:pPr algn="ctr"/>
            <a:r>
              <a:rPr lang="es-CO" sz="40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Á</a:t>
            </a:r>
            <a:r>
              <a:rPr lang="es-ES" sz="40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REA JURÍDICA Y CONTRATACIÓN</a:t>
            </a:r>
            <a:endParaRPr lang="es-CO" sz="4000"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s-CO" sz="60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7">
            <a:extLst>
              <a:ext uri="{FF2B5EF4-FFF2-40B4-BE49-F238E27FC236}">
                <a16:creationId xmlns:a16="http://schemas.microsoft.com/office/drawing/2014/main" id="{422BECFA-7F6F-8662-6778-C0665F1DA004}"/>
              </a:ext>
            </a:extLst>
          </p:cNvPr>
          <p:cNvSpPr txBox="1"/>
          <p:nvPr/>
        </p:nvSpPr>
        <p:spPr>
          <a:xfrm>
            <a:off x="248104" y="2032246"/>
            <a:ext cx="7264400" cy="1107996"/>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es-MX" sz="6600" b="1" spc="-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INFORME</a:t>
            </a:r>
            <a:endParaRPr lang="es-CO" sz="2400" b="1" spc="-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a:extLst>
              <a:ext uri="{FF2B5EF4-FFF2-40B4-BE49-F238E27FC236}">
                <a16:creationId xmlns:a16="http://schemas.microsoft.com/office/drawing/2014/main" id="{54E10CA0-DC57-09F2-0DD4-7AC9C3433DC8}"/>
              </a:ext>
            </a:extLst>
          </p:cNvPr>
          <p:cNvSpPr txBox="1"/>
          <p:nvPr/>
        </p:nvSpPr>
        <p:spPr>
          <a:xfrm>
            <a:off x="74860" y="4397642"/>
            <a:ext cx="6513642" cy="1200329"/>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s-MX" sz="4000" spc="-300" dirty="0">
                <a:solidFill>
                  <a:schemeClr val="tx1">
                    <a:lumMod val="85000"/>
                    <a:lumOff val="15000"/>
                  </a:schemeClr>
                </a:solidFill>
                <a:latin typeface="Verdana" panose="020B0604030504040204" pitchFamily="34" charset="0"/>
                <a:ea typeface="Verdana" panose="020B0604030504040204" pitchFamily="34" charset="0"/>
              </a:rPr>
              <a:t>TERCER TRIMESTRE</a:t>
            </a:r>
            <a:br>
              <a:rPr lang="es-MX" sz="4000" b="1" spc="-300" dirty="0">
                <a:solidFill>
                  <a:schemeClr val="tx1">
                    <a:lumMod val="85000"/>
                    <a:lumOff val="15000"/>
                  </a:schemeClr>
                </a:solidFill>
                <a:latin typeface="Verdana" panose="020B0604030504040204" pitchFamily="34" charset="0"/>
                <a:ea typeface="Verdana" panose="020B0604030504040204" pitchFamily="34" charset="0"/>
              </a:rPr>
            </a:br>
            <a:r>
              <a:rPr lang="es-MX" sz="3200" b="1" spc="-300" dirty="0">
                <a:solidFill>
                  <a:schemeClr val="tx1">
                    <a:lumMod val="85000"/>
                    <a:lumOff val="15000"/>
                  </a:schemeClr>
                </a:solidFill>
                <a:latin typeface="Verdana" panose="020B0604030504040204" pitchFamily="34" charset="0"/>
                <a:ea typeface="Verdana" panose="020B0604030504040204" pitchFamily="34" charset="0"/>
              </a:rPr>
              <a:t>JULIO – AGOSTO - SEPTIEMBRE</a:t>
            </a:r>
            <a:endParaRPr lang="es-CO" sz="4000" b="1" spc="-300" dirty="0">
              <a:solidFill>
                <a:schemeClr val="tx1">
                  <a:lumMod val="85000"/>
                  <a:lumOff val="15000"/>
                </a:schemeClr>
              </a:solidFill>
              <a:latin typeface="Verdana" panose="020B0604030504040204" pitchFamily="34" charset="0"/>
              <a:ea typeface="Verdana" panose="020B0604030504040204" pitchFamily="34" charset="0"/>
            </a:endParaRPr>
          </a:p>
        </p:txBody>
      </p:sp>
      <p:pic>
        <p:nvPicPr>
          <p:cNvPr id="9" name="Imagen 8" descr="Imagen que contiene lego, oscuro, tabla, pequeño&#10;&#10;El contenido generado por IA puede ser incorrecto.">
            <a:extLst>
              <a:ext uri="{FF2B5EF4-FFF2-40B4-BE49-F238E27FC236}">
                <a16:creationId xmlns:a16="http://schemas.microsoft.com/office/drawing/2014/main" id="{F5DC2DFE-D8B0-C2E4-0C9E-334C99C1F274}"/>
              </a:ext>
            </a:extLst>
          </p:cNvPr>
          <p:cNvPicPr>
            <a:picLocks noChangeAspect="1"/>
          </p:cNvPicPr>
          <p:nvPr/>
        </p:nvPicPr>
        <p:blipFill>
          <a:blip r:embed="rId6">
            <a:extLst>
              <a:ext uri="{28A0092B-C50C-407E-A947-70E740481C1C}">
                <a14:useLocalDpi xmlns:a14="http://schemas.microsoft.com/office/drawing/2010/main" val="0"/>
              </a:ext>
            </a:extLst>
          </a:blip>
          <a:srcRect l="33114" t="23180" r="25897" b="29377"/>
          <a:stretch>
            <a:fillRect/>
          </a:stretch>
        </p:blipFill>
        <p:spPr>
          <a:xfrm rot="203245">
            <a:off x="7814371" y="1118155"/>
            <a:ext cx="4806826" cy="4172794"/>
          </a:xfrm>
          <a:prstGeom prst="rect">
            <a:avLst/>
          </a:prstGeom>
        </p:spPr>
      </p:pic>
      <p:pic>
        <p:nvPicPr>
          <p:cNvPr id="12" name="Imagen 11" descr="Una camioneta antigua&#10;&#10;El contenido generado por IA puede ser incorrecto.">
            <a:extLst>
              <a:ext uri="{FF2B5EF4-FFF2-40B4-BE49-F238E27FC236}">
                <a16:creationId xmlns:a16="http://schemas.microsoft.com/office/drawing/2014/main" id="{D20D03CD-A237-79EB-F644-8BE42BD132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47117">
            <a:off x="6765665" y="3258359"/>
            <a:ext cx="5485886" cy="2278567"/>
          </a:xfrm>
          <a:prstGeom prst="rect">
            <a:avLst/>
          </a:prstGeom>
        </p:spPr>
      </p:pic>
      <p:pic>
        <p:nvPicPr>
          <p:cNvPr id="15" name="Imagen 14" descr="Un grupo de personas alrededor de una camioneta&#10;&#10;El contenido generado por IA puede ser incorrecto.">
            <a:extLst>
              <a:ext uri="{FF2B5EF4-FFF2-40B4-BE49-F238E27FC236}">
                <a16:creationId xmlns:a16="http://schemas.microsoft.com/office/drawing/2014/main" id="{CFC949DA-1455-9CE1-EF9F-155D44FE7B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3879" y="4194668"/>
            <a:ext cx="6138121" cy="3037000"/>
          </a:xfrm>
          <a:prstGeom prst="rect">
            <a:avLst/>
          </a:prstGeom>
        </p:spPr>
      </p:pic>
    </p:spTree>
    <p:extLst>
      <p:ext uri="{BB962C8B-B14F-4D97-AF65-F5344CB8AC3E}">
        <p14:creationId xmlns:p14="http://schemas.microsoft.com/office/powerpoint/2010/main" val="3158081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B54DF-120B-11EF-E7C2-D8DB63E07EA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9F08A86-B677-5ADC-9E05-90D67F376882}"/>
              </a:ext>
            </a:extLst>
          </p:cNvPr>
          <p:cNvSpPr txBox="1">
            <a:spLocks noChangeArrowheads="1"/>
          </p:cNvSpPr>
          <p:nvPr/>
        </p:nvSpPr>
        <p:spPr bwMode="auto">
          <a:xfrm>
            <a:off x="2648786" y="307649"/>
            <a:ext cx="809464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s-CO" sz="2400" b="1" dirty="0">
                <a:latin typeface="Verdana" panose="020B0604030504040204" pitchFamily="34" charset="0"/>
                <a:ea typeface="Verdana" panose="020B0604030504040204" pitchFamily="34" charset="0"/>
                <a:cs typeface="Arial" panose="020B0604020202020204" pitchFamily="34" charset="0"/>
              </a:rPr>
              <a:t>CONVENIOS Y CONTRATOS SIN LIQUIDAR VIGENCIAS ANTERIORES </a:t>
            </a:r>
          </a:p>
          <a:p>
            <a:pPr>
              <a:lnSpc>
                <a:spcPct val="100000"/>
              </a:lnSpc>
              <a:spcBef>
                <a:spcPct val="0"/>
              </a:spcBef>
              <a:buFontTx/>
              <a:buNone/>
            </a:pPr>
            <a:endParaRPr lang="es-MX" altLang="es-ES" sz="2400" b="1" spc="-150" dirty="0">
              <a:latin typeface="Verdana" panose="020B0604030504040204" pitchFamily="34" charset="0"/>
              <a:ea typeface="Verdana" panose="020B0604030504040204" pitchFamily="34" charset="0"/>
              <a:cs typeface="Verdana" panose="020B0604030504040204" pitchFamily="34" charset="0"/>
            </a:endParaRPr>
          </a:p>
        </p:txBody>
      </p:sp>
      <p:pic>
        <p:nvPicPr>
          <p:cNvPr id="8" name="Gráfico 7">
            <a:extLst>
              <a:ext uri="{FF2B5EF4-FFF2-40B4-BE49-F238E27FC236}">
                <a16:creationId xmlns:a16="http://schemas.microsoft.com/office/drawing/2014/main" id="{1033628C-E81C-D321-9DE6-7B87E0F922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2" name="Tabla 1">
            <a:extLst>
              <a:ext uri="{FF2B5EF4-FFF2-40B4-BE49-F238E27FC236}">
                <a16:creationId xmlns:a16="http://schemas.microsoft.com/office/drawing/2014/main" id="{FE21C37E-B80D-31AB-6FEB-3CEE22F468E0}"/>
              </a:ext>
            </a:extLst>
          </p:cNvPr>
          <p:cNvGraphicFramePr>
            <a:graphicFrameLocks noGrp="1"/>
          </p:cNvGraphicFramePr>
          <p:nvPr>
            <p:extLst>
              <p:ext uri="{D42A27DB-BD31-4B8C-83A1-F6EECF244321}">
                <p14:modId xmlns:p14="http://schemas.microsoft.com/office/powerpoint/2010/main" val="3231991531"/>
              </p:ext>
            </p:extLst>
          </p:nvPr>
        </p:nvGraphicFramePr>
        <p:xfrm>
          <a:off x="413951" y="1224177"/>
          <a:ext cx="11182863" cy="5227320"/>
        </p:xfrm>
        <a:graphic>
          <a:graphicData uri="http://schemas.openxmlformats.org/drawingml/2006/table">
            <a:tbl>
              <a:tblPr firstRow="1" bandRow="1">
                <a:tableStyleId>{93296810-A885-4BE3-A3E7-6D5BEEA58F35}</a:tableStyleId>
              </a:tblPr>
              <a:tblGrid>
                <a:gridCol w="2045602">
                  <a:extLst>
                    <a:ext uri="{9D8B030D-6E8A-4147-A177-3AD203B41FA5}">
                      <a16:colId xmlns:a16="http://schemas.microsoft.com/office/drawing/2014/main" val="1448701161"/>
                    </a:ext>
                  </a:extLst>
                </a:gridCol>
                <a:gridCol w="1122640">
                  <a:extLst>
                    <a:ext uri="{9D8B030D-6E8A-4147-A177-3AD203B41FA5}">
                      <a16:colId xmlns:a16="http://schemas.microsoft.com/office/drawing/2014/main" val="3840198995"/>
                    </a:ext>
                  </a:extLst>
                </a:gridCol>
                <a:gridCol w="3039601">
                  <a:extLst>
                    <a:ext uri="{9D8B030D-6E8A-4147-A177-3AD203B41FA5}">
                      <a16:colId xmlns:a16="http://schemas.microsoft.com/office/drawing/2014/main" val="2318014862"/>
                    </a:ext>
                  </a:extLst>
                </a:gridCol>
                <a:gridCol w="1527667">
                  <a:extLst>
                    <a:ext uri="{9D8B030D-6E8A-4147-A177-3AD203B41FA5}">
                      <a16:colId xmlns:a16="http://schemas.microsoft.com/office/drawing/2014/main" val="2929191936"/>
                    </a:ext>
                  </a:extLst>
                </a:gridCol>
                <a:gridCol w="854160">
                  <a:extLst>
                    <a:ext uri="{9D8B030D-6E8A-4147-A177-3AD203B41FA5}">
                      <a16:colId xmlns:a16="http://schemas.microsoft.com/office/drawing/2014/main" val="2456405585"/>
                    </a:ext>
                  </a:extLst>
                </a:gridCol>
                <a:gridCol w="1224101">
                  <a:extLst>
                    <a:ext uri="{9D8B030D-6E8A-4147-A177-3AD203B41FA5}">
                      <a16:colId xmlns:a16="http://schemas.microsoft.com/office/drawing/2014/main" val="1752293575"/>
                    </a:ext>
                  </a:extLst>
                </a:gridCol>
                <a:gridCol w="1369092">
                  <a:extLst>
                    <a:ext uri="{9D8B030D-6E8A-4147-A177-3AD203B41FA5}">
                      <a16:colId xmlns:a16="http://schemas.microsoft.com/office/drawing/2014/main" val="2628565918"/>
                    </a:ext>
                  </a:extLst>
                </a:gridCol>
              </a:tblGrid>
              <a:tr h="370840">
                <a:tc>
                  <a:txBody>
                    <a:bodyPr/>
                    <a:lstStyle/>
                    <a:p>
                      <a:pPr algn="ctr"/>
                      <a:r>
                        <a:rPr lang="es-CO" sz="1100" dirty="0">
                          <a:latin typeface="Verdana" panose="020B0604030504040204" pitchFamily="34" charset="0"/>
                          <a:ea typeface="Verdana" panose="020B0604030504040204" pitchFamily="34" charset="0"/>
                        </a:rPr>
                        <a:t>No. CONVENIO O CONTRATO INTERAMINISTRATIVO</a:t>
                      </a:r>
                    </a:p>
                  </a:txBody>
                  <a:tcPr anchor="ctr"/>
                </a:tc>
                <a:tc>
                  <a:txBody>
                    <a:bodyPr/>
                    <a:lstStyle/>
                    <a:p>
                      <a:pPr algn="ctr"/>
                      <a:r>
                        <a:rPr lang="es-CO" sz="1100" dirty="0">
                          <a:latin typeface="Verdana" panose="020B0604030504040204" pitchFamily="34" charset="0"/>
                          <a:ea typeface="Verdana" panose="020B0604030504040204" pitchFamily="34" charset="0"/>
                        </a:rPr>
                        <a:t>ENTIDAD</a:t>
                      </a:r>
                    </a:p>
                  </a:txBody>
                  <a:tcPr anchor="ctr"/>
                </a:tc>
                <a:tc>
                  <a:txBody>
                    <a:bodyPr/>
                    <a:lstStyle/>
                    <a:p>
                      <a:pPr algn="ctr"/>
                      <a:r>
                        <a:rPr lang="es-CO" sz="1100" dirty="0">
                          <a:latin typeface="Verdana" panose="020B0604030504040204" pitchFamily="34" charset="0"/>
                          <a:ea typeface="Verdana" panose="020B0604030504040204" pitchFamily="34" charset="0"/>
                        </a:rPr>
                        <a:t>OBJETO </a:t>
                      </a:r>
                    </a:p>
                  </a:txBody>
                  <a:tcPr anchor="ctr"/>
                </a:tc>
                <a:tc>
                  <a:txBody>
                    <a:bodyPr/>
                    <a:lstStyle/>
                    <a:p>
                      <a:pPr algn="ctr"/>
                      <a:r>
                        <a:rPr lang="es-CO" sz="1100" dirty="0">
                          <a:latin typeface="Verdana" panose="020B0604030504040204" pitchFamily="34" charset="0"/>
                          <a:ea typeface="Verdana" panose="020B0604030504040204" pitchFamily="34" charset="0"/>
                        </a:rPr>
                        <a:t>VALOR </a:t>
                      </a:r>
                    </a:p>
                  </a:txBody>
                  <a:tcPr anchor="ctr"/>
                </a:tc>
                <a:tc>
                  <a:txBody>
                    <a:bodyPr/>
                    <a:lstStyle/>
                    <a:p>
                      <a:pPr algn="ctr"/>
                      <a:r>
                        <a:rPr lang="es-CO" sz="1100" dirty="0">
                          <a:latin typeface="Verdana" panose="020B0604030504040204" pitchFamily="34" charset="0"/>
                          <a:ea typeface="Verdana" panose="020B0604030504040204" pitchFamily="34" charset="0"/>
                        </a:rPr>
                        <a:t>PLAZO </a:t>
                      </a:r>
                    </a:p>
                  </a:txBody>
                  <a:tcPr anchor="ctr"/>
                </a:tc>
                <a:tc>
                  <a:txBody>
                    <a:bodyPr/>
                    <a:lstStyle/>
                    <a:p>
                      <a:pPr algn="ctr"/>
                      <a:r>
                        <a:rPr lang="es-CO" sz="1100" dirty="0">
                          <a:latin typeface="Verdana" panose="020B0604030504040204" pitchFamily="34" charset="0"/>
                          <a:ea typeface="Verdana" panose="020B0604030504040204" pitchFamily="34" charset="0"/>
                        </a:rPr>
                        <a:t>ESTADO </a:t>
                      </a:r>
                    </a:p>
                  </a:txBody>
                  <a:tcPr anchor="ctr"/>
                </a:tc>
                <a:tc>
                  <a:txBody>
                    <a:bodyPr/>
                    <a:lstStyle/>
                    <a:p>
                      <a:pPr algn="ctr"/>
                      <a:r>
                        <a:rPr lang="es-MX" sz="1100" dirty="0">
                          <a:latin typeface="Verdana" panose="020B0604030504040204" pitchFamily="34" charset="0"/>
                          <a:ea typeface="Verdana" panose="020B0604030504040204" pitchFamily="34" charset="0"/>
                        </a:rPr>
                        <a:t>OBSERVACIÓN</a:t>
                      </a:r>
                      <a:endParaRPr lang="es-CO" sz="1100"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549387072"/>
                  </a:ext>
                </a:extLst>
              </a:tr>
              <a:tr h="512128">
                <a:tc>
                  <a:txBody>
                    <a:bodyPr/>
                    <a:lstStyle/>
                    <a:p>
                      <a:pPr algn="ctr"/>
                      <a:r>
                        <a:rPr lang="es-CO" sz="1100" dirty="0">
                          <a:latin typeface="Verdana" panose="020B0604030504040204" pitchFamily="34" charset="0"/>
                          <a:ea typeface="Verdana" panose="020B0604030504040204" pitchFamily="34" charset="0"/>
                        </a:rPr>
                        <a:t>CONTRATO 8742023/2023</a:t>
                      </a:r>
                    </a:p>
                  </a:txBody>
                  <a:tcPr anchor="ctr"/>
                </a:tc>
                <a:tc>
                  <a:txBody>
                    <a:bodyPr/>
                    <a:lstStyle/>
                    <a:p>
                      <a:pPr algn="ctr"/>
                      <a:endParaRPr lang="es-CO" sz="1100" dirty="0">
                        <a:latin typeface="Verdana" panose="020B0604030504040204" pitchFamily="34" charset="0"/>
                        <a:ea typeface="Verdana" panose="020B0604030504040204" pitchFamily="34" charset="0"/>
                      </a:endParaRPr>
                    </a:p>
                  </a:txBody>
                  <a:tcPr anchor="ctr"/>
                </a:tc>
                <a:tc>
                  <a:txBody>
                    <a:bodyPr/>
                    <a:lstStyle/>
                    <a:p>
                      <a:pPr algn="ctr"/>
                      <a:r>
                        <a:rPr lang="es-ES" sz="1100" dirty="0">
                          <a:latin typeface="Verdana" panose="020B0604030504040204" pitchFamily="34" charset="0"/>
                          <a:ea typeface="Verdana" panose="020B0604030504040204" pitchFamily="34" charset="0"/>
                        </a:rPr>
                        <a:t> “PRESTAR SERVICIOS DE ADMINISTRACIÓN Y ALQUILER DE MAQUINARIA QUE PERMITA LA PRESTACIÓN DEL SERVICIO PÚBLICO EN LOS DISTRITOS DE ADECUACIÓN DE TIERRAS DE PROPIEDAD DE LA </a:t>
                      </a:r>
                      <a:r>
                        <a:rPr lang="es-ES" sz="1100" b="1" dirty="0">
                          <a:latin typeface="Verdana" panose="020B0604030504040204" pitchFamily="34" charset="0"/>
                          <a:ea typeface="Verdana" panose="020B0604030504040204" pitchFamily="34" charset="0"/>
                        </a:rPr>
                        <a:t>AGENCIA DE DESARROLLO RURAL.” </a:t>
                      </a:r>
                    </a:p>
                  </a:txBody>
                  <a:tcPr anchor="ctr"/>
                </a:tc>
                <a:tc>
                  <a:txBody>
                    <a:bodyPr/>
                    <a:lstStyle/>
                    <a:p>
                      <a:pPr algn="ctr"/>
                      <a:r>
                        <a:rPr lang="es-CO" sz="1100" dirty="0">
                          <a:latin typeface="Verdana" panose="020B0604030504040204" pitchFamily="34" charset="0"/>
                          <a:ea typeface="Verdana" panose="020B0604030504040204" pitchFamily="34" charset="0"/>
                        </a:rPr>
                        <a:t>$2,000.000.000,00</a:t>
                      </a:r>
                    </a:p>
                  </a:txBody>
                  <a:tcPr anchor="ctr"/>
                </a:tc>
                <a:tc>
                  <a:txBody>
                    <a:bodyPr/>
                    <a:lstStyle/>
                    <a:p>
                      <a:pPr algn="ctr"/>
                      <a:r>
                        <a:rPr lang="es-CO" sz="1100" dirty="0">
                          <a:latin typeface="Verdana" panose="020B0604030504040204" pitchFamily="34" charset="0"/>
                          <a:ea typeface="Verdana" panose="020B0604030504040204" pitchFamily="34" charset="0"/>
                        </a:rPr>
                        <a:t>HASTA EL 31 DE MARZO DE 2024</a:t>
                      </a:r>
                    </a:p>
                  </a:txBody>
                  <a:tcPr anchor="ctr"/>
                </a:tc>
                <a:tc>
                  <a:txBody>
                    <a:bodyPr/>
                    <a:lstStyle/>
                    <a:p>
                      <a:pPr algn="ctr"/>
                      <a:r>
                        <a:rPr lang="es-CO" sz="1100" dirty="0">
                          <a:latin typeface="Verdana" panose="020B0604030504040204" pitchFamily="34" charset="0"/>
                          <a:ea typeface="Verdana" panose="020B0604030504040204" pitchFamily="34" charset="0"/>
                        </a:rPr>
                        <a:t>TERMINADO</a:t>
                      </a:r>
                    </a:p>
                  </a:txBody>
                  <a:tcPr anchor="ctr"/>
                </a:tc>
                <a:tc>
                  <a:txBody>
                    <a:bodyPr/>
                    <a:lstStyle/>
                    <a:p>
                      <a:pPr algn="ctr"/>
                      <a:r>
                        <a:rPr lang="es-MX" sz="1100" dirty="0">
                          <a:latin typeface="Verdana" panose="020B0604030504040204" pitchFamily="34" charset="0"/>
                          <a:ea typeface="Verdana" panose="020B0604030504040204" pitchFamily="34" charset="0"/>
                        </a:rPr>
                        <a:t>SE REALIZA AUDIENCIA DE ALEGATOS DE CONCLUSIÓN (23/MAY/25), ESTA PENDIENTE FALLO.</a:t>
                      </a:r>
                      <a:endParaRPr lang="es-CO" sz="1100"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144323769"/>
                  </a:ext>
                </a:extLst>
              </a:tr>
              <a:tr h="512128">
                <a:tc>
                  <a:txBody>
                    <a:bodyPr/>
                    <a:lstStyle/>
                    <a:p>
                      <a:pPr algn="ctr"/>
                      <a:r>
                        <a:rPr lang="es-CO" sz="1100" dirty="0">
                          <a:latin typeface="Verdana" panose="020B0604030504040204" pitchFamily="34" charset="0"/>
                          <a:ea typeface="Verdana" panose="020B0604030504040204" pitchFamily="34" charset="0"/>
                        </a:rPr>
                        <a:t>CONVENIO 3348/2022 </a:t>
                      </a:r>
                      <a:r>
                        <a:rPr lang="es-CO" sz="1100" b="1" dirty="0">
                          <a:latin typeface="Verdana" panose="020B0604030504040204" pitchFamily="34" charset="0"/>
                          <a:ea typeface="Verdana" panose="020B0604030504040204" pitchFamily="34" charset="0"/>
                        </a:rPr>
                        <a:t>(IVA)</a:t>
                      </a:r>
                    </a:p>
                  </a:txBody>
                  <a:tcPr anchor="ctr"/>
                </a:tc>
                <a:tc>
                  <a:txBody>
                    <a:bodyPr/>
                    <a:lstStyle/>
                    <a:p>
                      <a:pPr algn="ctr"/>
                      <a:endParaRPr lang="es-CO" sz="1100" dirty="0">
                        <a:latin typeface="Verdana" panose="020B0604030504040204" pitchFamily="34" charset="0"/>
                        <a:ea typeface="Verdana" panose="020B0604030504040204" pitchFamily="34" charset="0"/>
                      </a:endParaRPr>
                    </a:p>
                  </a:txBody>
                  <a:tcPr anchor="ctr"/>
                </a:tc>
                <a:tc>
                  <a:txBody>
                    <a:bodyPr/>
                    <a:lstStyle/>
                    <a:p>
                      <a:pPr algn="ctr"/>
                      <a:r>
                        <a:rPr lang="es-ES" sz="1100" dirty="0">
                          <a:latin typeface="Verdana" panose="020B0604030504040204" pitchFamily="34" charset="0"/>
                          <a:ea typeface="Verdana" panose="020B0604030504040204" pitchFamily="34" charset="0"/>
                        </a:rPr>
                        <a:t>AUNAR ESFUERZOS ENTRE EL DEPARTAMENTO DE BOYACÁ Y LA ALIANZA SOCIETARIA Y DE DESARROLLO EMPRESARIAL DE BOYACÁ PARA EL FORTALECIMIENTO EN LA ATENCIÓN DE LA RED VIAL SECUNDARIA Y TERCIARIA POR MEDIO DEL MANTENIMIENTO PERIODICO Y RUTINARIO DE LA INFRAESTRUCTURA VIAL EN EL DEPARTAMENTO DE BOYACÁ </a:t>
                      </a:r>
                    </a:p>
                  </a:txBody>
                  <a:tcPr anchor="ctr"/>
                </a:tc>
                <a:tc>
                  <a:txBody>
                    <a:bodyPr/>
                    <a:lstStyle/>
                    <a:p>
                      <a:pPr algn="ctr"/>
                      <a:r>
                        <a:rPr lang="es-CO" sz="1100" dirty="0">
                          <a:latin typeface="Verdana" panose="020B0604030504040204" pitchFamily="34" charset="0"/>
                          <a:ea typeface="Verdana" panose="020B0604030504040204" pitchFamily="34" charset="0"/>
                        </a:rPr>
                        <a:t>$1.999.999.106,63</a:t>
                      </a:r>
                    </a:p>
                  </a:txBody>
                  <a:tcPr anchor="ctr"/>
                </a:tc>
                <a:tc>
                  <a:txBody>
                    <a:bodyPr/>
                    <a:lstStyle/>
                    <a:p>
                      <a:pPr algn="ctr"/>
                      <a:r>
                        <a:rPr lang="es-CO" sz="1100" dirty="0">
                          <a:latin typeface="Verdana" panose="020B0604030504040204" pitchFamily="34" charset="0"/>
                          <a:ea typeface="Verdana" panose="020B0604030504040204" pitchFamily="34" charset="0"/>
                        </a:rPr>
                        <a:t>1 MES Y 8 DÍAS</a:t>
                      </a:r>
                    </a:p>
                  </a:txBody>
                  <a:tcPr anchor="ctr"/>
                </a:tc>
                <a:tc>
                  <a:txBody>
                    <a:bodyPr/>
                    <a:lstStyle/>
                    <a:p>
                      <a:pPr algn="ctr"/>
                      <a:r>
                        <a:rPr lang="es-CO" sz="1100" dirty="0">
                          <a:latin typeface="Verdana" panose="020B0604030504040204" pitchFamily="34" charset="0"/>
                          <a:ea typeface="Verdana" panose="020B0604030504040204" pitchFamily="34" charset="0"/>
                        </a:rPr>
                        <a:t>TERMINADO</a:t>
                      </a:r>
                    </a:p>
                  </a:txBody>
                  <a:tcPr anchor="ctr"/>
                </a:tc>
                <a:tc>
                  <a:txBody>
                    <a:bodyPr/>
                    <a:lstStyle/>
                    <a:p>
                      <a:pPr algn="ctr"/>
                      <a:r>
                        <a:rPr lang="es-MX" sz="1100" dirty="0">
                          <a:latin typeface="Verdana" panose="020B0604030504040204" pitchFamily="34" charset="0"/>
                          <a:ea typeface="Verdana" panose="020B0604030504040204" pitchFamily="34" charset="0"/>
                        </a:rPr>
                        <a:t>SE ESTA TRAMITANDO CONCEPTO DEL IVA</a:t>
                      </a:r>
                      <a:endParaRPr lang="es-CO" sz="1100"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340678606"/>
                  </a:ext>
                </a:extLst>
              </a:tr>
              <a:tr h="370840">
                <a:tc>
                  <a:txBody>
                    <a:bodyPr/>
                    <a:lstStyle/>
                    <a:p>
                      <a:pPr algn="ctr"/>
                      <a:r>
                        <a:rPr lang="es-CO" sz="1100" dirty="0">
                          <a:latin typeface="Verdana" panose="020B0604030504040204" pitchFamily="34" charset="0"/>
                          <a:ea typeface="Verdana" panose="020B0604030504040204" pitchFamily="34" charset="0"/>
                        </a:rPr>
                        <a:t>CONVENIO 2803/2021</a:t>
                      </a:r>
                    </a:p>
                  </a:txBody>
                  <a:tcPr anchor="ctr"/>
                </a:tc>
                <a:tc>
                  <a:txBody>
                    <a:bodyPr/>
                    <a:lstStyle/>
                    <a:p>
                      <a:pPr algn="ctr"/>
                      <a:endParaRPr lang="es-CO" sz="1100" dirty="0">
                        <a:latin typeface="Verdana" panose="020B0604030504040204" pitchFamily="34" charset="0"/>
                        <a:ea typeface="Verdana" panose="020B0604030504040204" pitchFamily="34" charset="0"/>
                      </a:endParaRPr>
                    </a:p>
                  </a:txBody>
                  <a:tcPr anchor="ctr"/>
                </a:tc>
                <a:tc>
                  <a:txBody>
                    <a:bodyPr/>
                    <a:lstStyle/>
                    <a:p>
                      <a:pPr algn="ctr"/>
                      <a:r>
                        <a:rPr lang="es-ES" sz="1100" dirty="0">
                          <a:latin typeface="Verdana" panose="020B0604030504040204" pitchFamily="34" charset="0"/>
                          <a:ea typeface="Verdana" panose="020B0604030504040204" pitchFamily="34" charset="0"/>
                        </a:rPr>
                        <a:t>CONTRATAR LA CONSTRUCCIÓN Y REHABILITACIÓN DE </a:t>
                      </a:r>
                      <a:r>
                        <a:rPr lang="es-ES" sz="1100" b="1" dirty="0">
                          <a:latin typeface="Verdana" panose="020B0604030504040204" pitchFamily="34" charset="0"/>
                          <a:ea typeface="Verdana" panose="020B0604030504040204" pitchFamily="34" charset="0"/>
                        </a:rPr>
                        <a:t>RESERVORIOS</a:t>
                      </a:r>
                      <a:r>
                        <a:rPr lang="es-ES" sz="1100" dirty="0">
                          <a:latin typeface="Verdana" panose="020B0604030504040204" pitchFamily="34" charset="0"/>
                          <a:ea typeface="Verdana" panose="020B0604030504040204" pitchFamily="34" charset="0"/>
                        </a:rPr>
                        <a:t> QUE CONTRIBUYA DE MANERA EFECTIVA A LAS MEDIDAS DE ADAPTACIÓN Y MITIGACIÓN DEL CAMBIO CLIMATICO EN EL DEPARTAMENTO DE BOYACÁ</a:t>
                      </a:r>
                      <a:endParaRPr lang="es-CO" sz="1100" dirty="0">
                        <a:latin typeface="Verdana" panose="020B0604030504040204" pitchFamily="34" charset="0"/>
                        <a:ea typeface="Verdana" panose="020B0604030504040204" pitchFamily="34" charset="0"/>
                      </a:endParaRPr>
                    </a:p>
                  </a:txBody>
                  <a:tcPr anchor="ctr"/>
                </a:tc>
                <a:tc>
                  <a:txBody>
                    <a:bodyPr/>
                    <a:lstStyle/>
                    <a:p>
                      <a:pPr algn="ctr"/>
                      <a:r>
                        <a:rPr lang="es-CO" sz="1100" dirty="0">
                          <a:latin typeface="Verdana" panose="020B0604030504040204" pitchFamily="34" charset="0"/>
                          <a:ea typeface="Verdana" panose="020B0604030504040204" pitchFamily="34" charset="0"/>
                        </a:rPr>
                        <a:t>$1.499.998.942,64</a:t>
                      </a:r>
                    </a:p>
                  </a:txBody>
                  <a:tcPr anchor="ctr"/>
                </a:tc>
                <a:tc>
                  <a:txBody>
                    <a:bodyPr/>
                    <a:lstStyle/>
                    <a:p>
                      <a:pPr algn="ctr"/>
                      <a:r>
                        <a:rPr lang="es-CO" sz="1100" dirty="0">
                          <a:latin typeface="Verdana" panose="020B0604030504040204" pitchFamily="34" charset="0"/>
                          <a:ea typeface="Verdana" panose="020B0604030504040204" pitchFamily="34" charset="0"/>
                        </a:rPr>
                        <a:t>2 MESES Y 20 DÍAS </a:t>
                      </a:r>
                    </a:p>
                  </a:txBody>
                  <a:tcPr anchor="ctr"/>
                </a:tc>
                <a:tc>
                  <a:txBody>
                    <a:bodyPr/>
                    <a:lstStyle/>
                    <a:p>
                      <a:pPr algn="ctr"/>
                      <a:r>
                        <a:rPr lang="es-CO" sz="1100" dirty="0">
                          <a:latin typeface="Verdana" panose="020B0604030504040204" pitchFamily="34" charset="0"/>
                          <a:ea typeface="Verdana" panose="020B0604030504040204" pitchFamily="34" charset="0"/>
                        </a:rPr>
                        <a:t>TERMINADO</a:t>
                      </a:r>
                    </a:p>
                  </a:txBody>
                  <a:tcPr anchor="ctr"/>
                </a:tc>
                <a:tc>
                  <a:txBody>
                    <a:bodyPr/>
                    <a:lstStyle/>
                    <a:p>
                      <a:pPr algn="ctr"/>
                      <a:r>
                        <a:rPr lang="es-MX" sz="1100" dirty="0">
                          <a:latin typeface="Verdana" panose="020B0604030504040204" pitchFamily="34" charset="0"/>
                          <a:ea typeface="Verdana" panose="020B0604030504040204" pitchFamily="34" charset="0"/>
                        </a:rPr>
                        <a:t>SE REALIZARON LAS VISITAS Y CONSOLIDACIÓN DE LA TOTALIDAD DE RESERVORIOS REALIZADOS</a:t>
                      </a:r>
                      <a:endParaRPr lang="es-CO" sz="1100"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1064272769"/>
                  </a:ext>
                </a:extLst>
              </a:tr>
            </a:tbl>
          </a:graphicData>
        </a:graphic>
      </p:graphicFrame>
      <p:pic>
        <p:nvPicPr>
          <p:cNvPr id="3" name="Imagen 2">
            <a:extLst>
              <a:ext uri="{FF2B5EF4-FFF2-40B4-BE49-F238E27FC236}">
                <a16:creationId xmlns:a16="http://schemas.microsoft.com/office/drawing/2014/main" id="{18DBDAF1-5C0C-886A-1DC7-C921A05E4C99}"/>
              </a:ext>
            </a:extLst>
          </p:cNvPr>
          <p:cNvPicPr>
            <a:picLocks noChangeAspect="1"/>
          </p:cNvPicPr>
          <p:nvPr/>
        </p:nvPicPr>
        <p:blipFill>
          <a:blip r:embed="rId4"/>
          <a:srcRect r="55260"/>
          <a:stretch/>
        </p:blipFill>
        <p:spPr>
          <a:xfrm>
            <a:off x="2420346" y="3952887"/>
            <a:ext cx="1173965" cy="494494"/>
          </a:xfrm>
          <a:prstGeom prst="rect">
            <a:avLst/>
          </a:prstGeom>
        </p:spPr>
      </p:pic>
      <p:pic>
        <p:nvPicPr>
          <p:cNvPr id="11" name="Imagen 10" descr="Imagen que contiene Logotipo&#10;&#10;El contenido generado por IA puede ser incorrecto.">
            <a:extLst>
              <a:ext uri="{FF2B5EF4-FFF2-40B4-BE49-F238E27FC236}">
                <a16:creationId xmlns:a16="http://schemas.microsoft.com/office/drawing/2014/main" id="{6E22C9C4-27CF-D24B-9FA8-05F4D9AFE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8042" y="2249898"/>
            <a:ext cx="617902" cy="617902"/>
          </a:xfrm>
          <a:prstGeom prst="rect">
            <a:avLst/>
          </a:prstGeom>
        </p:spPr>
      </p:pic>
      <p:pic>
        <p:nvPicPr>
          <p:cNvPr id="14" name="Imagen 13">
            <a:extLst>
              <a:ext uri="{FF2B5EF4-FFF2-40B4-BE49-F238E27FC236}">
                <a16:creationId xmlns:a16="http://schemas.microsoft.com/office/drawing/2014/main" id="{E9ED0E35-8A1E-910E-DB71-0DF5EA664E53}"/>
              </a:ext>
            </a:extLst>
          </p:cNvPr>
          <p:cNvPicPr>
            <a:picLocks noChangeAspect="1"/>
          </p:cNvPicPr>
          <p:nvPr/>
        </p:nvPicPr>
        <p:blipFill>
          <a:blip r:embed="rId4"/>
          <a:srcRect r="55260"/>
          <a:stretch/>
        </p:blipFill>
        <p:spPr>
          <a:xfrm>
            <a:off x="2390010" y="5532468"/>
            <a:ext cx="1173965" cy="494494"/>
          </a:xfrm>
          <a:prstGeom prst="rect">
            <a:avLst/>
          </a:prstGeom>
        </p:spPr>
      </p:pic>
    </p:spTree>
    <p:extLst>
      <p:ext uri="{BB962C8B-B14F-4D97-AF65-F5344CB8AC3E}">
        <p14:creationId xmlns:p14="http://schemas.microsoft.com/office/powerpoint/2010/main" val="4148605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11FC12C2-A763-8F28-22FA-D9D6990E53E5}"/>
              </a:ext>
            </a:extLst>
          </p:cNvPr>
          <p:cNvGraphicFramePr>
            <a:graphicFrameLocks noGrp="1"/>
          </p:cNvGraphicFramePr>
          <p:nvPr>
            <p:ph idx="1"/>
            <p:extLst>
              <p:ext uri="{D42A27DB-BD31-4B8C-83A1-F6EECF244321}">
                <p14:modId xmlns:p14="http://schemas.microsoft.com/office/powerpoint/2010/main" val="3429755789"/>
              </p:ext>
            </p:extLst>
          </p:nvPr>
        </p:nvGraphicFramePr>
        <p:xfrm>
          <a:off x="572530" y="1442566"/>
          <a:ext cx="11191101" cy="4754880"/>
        </p:xfrm>
        <a:graphic>
          <a:graphicData uri="http://schemas.openxmlformats.org/drawingml/2006/table">
            <a:tbl>
              <a:tblPr firstRow="1" bandRow="1">
                <a:tableStyleId>{93296810-A885-4BE3-A3E7-6D5BEEA58F35}</a:tableStyleId>
              </a:tblPr>
              <a:tblGrid>
                <a:gridCol w="2808148">
                  <a:extLst>
                    <a:ext uri="{9D8B030D-6E8A-4147-A177-3AD203B41FA5}">
                      <a16:colId xmlns:a16="http://schemas.microsoft.com/office/drawing/2014/main" val="1448701161"/>
                    </a:ext>
                  </a:extLst>
                </a:gridCol>
                <a:gridCol w="1304151">
                  <a:extLst>
                    <a:ext uri="{9D8B030D-6E8A-4147-A177-3AD203B41FA5}">
                      <a16:colId xmlns:a16="http://schemas.microsoft.com/office/drawing/2014/main" val="3840198995"/>
                    </a:ext>
                  </a:extLst>
                </a:gridCol>
                <a:gridCol w="3327508">
                  <a:extLst>
                    <a:ext uri="{9D8B030D-6E8A-4147-A177-3AD203B41FA5}">
                      <a16:colId xmlns:a16="http://schemas.microsoft.com/office/drawing/2014/main" val="2318014862"/>
                    </a:ext>
                  </a:extLst>
                </a:gridCol>
                <a:gridCol w="1522491">
                  <a:extLst>
                    <a:ext uri="{9D8B030D-6E8A-4147-A177-3AD203B41FA5}">
                      <a16:colId xmlns:a16="http://schemas.microsoft.com/office/drawing/2014/main" val="2929191936"/>
                    </a:ext>
                  </a:extLst>
                </a:gridCol>
                <a:gridCol w="1145794">
                  <a:extLst>
                    <a:ext uri="{9D8B030D-6E8A-4147-A177-3AD203B41FA5}">
                      <a16:colId xmlns:a16="http://schemas.microsoft.com/office/drawing/2014/main" val="2456405585"/>
                    </a:ext>
                  </a:extLst>
                </a:gridCol>
                <a:gridCol w="1083009">
                  <a:extLst>
                    <a:ext uri="{9D8B030D-6E8A-4147-A177-3AD203B41FA5}">
                      <a16:colId xmlns:a16="http://schemas.microsoft.com/office/drawing/2014/main" val="1752293575"/>
                    </a:ext>
                  </a:extLst>
                </a:gridCol>
              </a:tblGrid>
              <a:tr h="370840">
                <a:tc>
                  <a:txBody>
                    <a:bodyPr/>
                    <a:lstStyle/>
                    <a:p>
                      <a:pPr algn="ctr"/>
                      <a:r>
                        <a:rPr lang="es-CO" sz="1200" dirty="0">
                          <a:latin typeface="Verdana" panose="020B0604030504040204" pitchFamily="34" charset="0"/>
                          <a:ea typeface="Verdana" panose="020B0604030504040204" pitchFamily="34" charset="0"/>
                        </a:rPr>
                        <a:t>No. CONVENIO O CONTRATO INTERAMINISTRATIVO</a:t>
                      </a:r>
                    </a:p>
                  </a:txBody>
                  <a:tcPr anchor="ctr"/>
                </a:tc>
                <a:tc>
                  <a:txBody>
                    <a:bodyPr/>
                    <a:lstStyle/>
                    <a:p>
                      <a:pPr algn="ctr"/>
                      <a:r>
                        <a:rPr lang="es-CO" sz="1200" dirty="0">
                          <a:latin typeface="Verdana" panose="020B0604030504040204" pitchFamily="34" charset="0"/>
                          <a:ea typeface="Verdana" panose="020B0604030504040204" pitchFamily="34" charset="0"/>
                        </a:rPr>
                        <a:t>ENTIDAD</a:t>
                      </a:r>
                    </a:p>
                  </a:txBody>
                  <a:tcPr anchor="ctr"/>
                </a:tc>
                <a:tc>
                  <a:txBody>
                    <a:bodyPr/>
                    <a:lstStyle/>
                    <a:p>
                      <a:pPr algn="ctr"/>
                      <a:r>
                        <a:rPr lang="es-CO" sz="1200" dirty="0">
                          <a:latin typeface="Verdana" panose="020B0604030504040204" pitchFamily="34" charset="0"/>
                          <a:ea typeface="Verdana" panose="020B0604030504040204" pitchFamily="34" charset="0"/>
                        </a:rPr>
                        <a:t>OBJETO </a:t>
                      </a:r>
                    </a:p>
                  </a:txBody>
                  <a:tcPr anchor="ctr"/>
                </a:tc>
                <a:tc>
                  <a:txBody>
                    <a:bodyPr/>
                    <a:lstStyle/>
                    <a:p>
                      <a:pPr algn="ctr"/>
                      <a:r>
                        <a:rPr lang="es-CO" sz="1200" dirty="0">
                          <a:latin typeface="Verdana" panose="020B0604030504040204" pitchFamily="34" charset="0"/>
                          <a:ea typeface="Verdana" panose="020B0604030504040204" pitchFamily="34" charset="0"/>
                        </a:rPr>
                        <a:t>VALOR </a:t>
                      </a:r>
                    </a:p>
                  </a:txBody>
                  <a:tcPr anchor="ctr"/>
                </a:tc>
                <a:tc>
                  <a:txBody>
                    <a:bodyPr/>
                    <a:lstStyle/>
                    <a:p>
                      <a:pPr algn="ctr"/>
                      <a:r>
                        <a:rPr lang="es-CO" sz="1200" dirty="0">
                          <a:latin typeface="Verdana" panose="020B0604030504040204" pitchFamily="34" charset="0"/>
                          <a:ea typeface="Verdana" panose="020B0604030504040204" pitchFamily="34" charset="0"/>
                        </a:rPr>
                        <a:t>PLAZO </a:t>
                      </a:r>
                    </a:p>
                  </a:txBody>
                  <a:tcPr anchor="ctr"/>
                </a:tc>
                <a:tc>
                  <a:txBody>
                    <a:bodyPr/>
                    <a:lstStyle/>
                    <a:p>
                      <a:pPr algn="ctr"/>
                      <a:r>
                        <a:rPr lang="es-CO" sz="1200" dirty="0">
                          <a:latin typeface="Verdana" panose="020B0604030504040204" pitchFamily="34" charset="0"/>
                          <a:ea typeface="Verdana" panose="020B0604030504040204" pitchFamily="34" charset="0"/>
                        </a:rPr>
                        <a:t>ESTADO </a:t>
                      </a:r>
                    </a:p>
                  </a:txBody>
                  <a:tcPr anchor="ctr"/>
                </a:tc>
                <a:extLst>
                  <a:ext uri="{0D108BD9-81ED-4DB2-BD59-A6C34878D82A}">
                    <a16:rowId xmlns:a16="http://schemas.microsoft.com/office/drawing/2014/main" val="549387072"/>
                  </a:ext>
                </a:extLst>
              </a:tr>
              <a:tr h="370840">
                <a:tc>
                  <a:txBody>
                    <a:bodyPr/>
                    <a:lstStyle/>
                    <a:p>
                      <a:pPr algn="ctr"/>
                      <a:r>
                        <a:rPr lang="es-CO" sz="1200" dirty="0">
                          <a:latin typeface="Verdana" panose="020B0604030504040204" pitchFamily="34" charset="0"/>
                          <a:ea typeface="Verdana" panose="020B0604030504040204" pitchFamily="34" charset="0"/>
                        </a:rPr>
                        <a:t>CONVENIO 088/2021</a:t>
                      </a: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AUNAR ESFUERZOS PARA LA </a:t>
                      </a:r>
                      <a:r>
                        <a:rPr lang="es-CO" sz="1200" b="1" dirty="0">
                          <a:latin typeface="Verdana" panose="020B0604030504040204" pitchFamily="34" charset="0"/>
                          <a:ea typeface="Verdana" panose="020B0604030504040204" pitchFamily="34" charset="0"/>
                        </a:rPr>
                        <a:t>ADMINISTRACIÓN, OPERACIÓN Y MANTENIMIENTO DE LA MAQUINARIA AMARILLA </a:t>
                      </a:r>
                      <a:r>
                        <a:rPr lang="es-CO" sz="1200" dirty="0">
                          <a:latin typeface="Verdana" panose="020B0604030504040204" pitchFamily="34" charset="0"/>
                          <a:ea typeface="Verdana" panose="020B0604030504040204" pitchFamily="34" charset="0"/>
                        </a:rPr>
                        <a:t>DEL DEPARTAMENTO DE BOYACÁ</a:t>
                      </a:r>
                    </a:p>
                  </a:txBody>
                  <a:tcPr anchor="ctr"/>
                </a:tc>
                <a:tc>
                  <a:txBody>
                    <a:bodyPr/>
                    <a:lstStyle/>
                    <a:p>
                      <a:pPr algn="ctr"/>
                      <a:r>
                        <a:rPr lang="es-CO" sz="1200" dirty="0">
                          <a:latin typeface="Verdana" panose="020B0604030504040204" pitchFamily="34" charset="0"/>
                          <a:ea typeface="Verdana" panose="020B0604030504040204" pitchFamily="34" charset="0"/>
                        </a:rPr>
                        <a:t>$0,00</a:t>
                      </a:r>
                    </a:p>
                  </a:txBody>
                  <a:tcPr anchor="ctr"/>
                </a:tc>
                <a:tc>
                  <a:txBody>
                    <a:bodyPr/>
                    <a:lstStyle/>
                    <a:p>
                      <a:pPr algn="ctr"/>
                      <a:r>
                        <a:rPr lang="es-CO" sz="1200" dirty="0">
                          <a:latin typeface="Verdana" panose="020B0604030504040204" pitchFamily="34" charset="0"/>
                          <a:ea typeface="Verdana" panose="020B0604030504040204" pitchFamily="34" charset="0"/>
                        </a:rPr>
                        <a:t>4 AÑOS, 11 MESES  Y 11 DÍAS</a:t>
                      </a:r>
                    </a:p>
                  </a:txBody>
                  <a:tcPr anchor="ctr"/>
                </a:tc>
                <a:tc>
                  <a:txBody>
                    <a:bodyPr/>
                    <a:lstStyle/>
                    <a:p>
                      <a:pPr algn="ctr"/>
                      <a:r>
                        <a:rPr lang="es-CO" sz="1200" dirty="0">
                          <a:latin typeface="Verdana" panose="020B0604030504040204" pitchFamily="34" charset="0"/>
                          <a:ea typeface="Verdana" panose="020B0604030504040204" pitchFamily="34" charset="0"/>
                        </a:rPr>
                        <a:t>VIGENTE</a:t>
                      </a:r>
                    </a:p>
                  </a:txBody>
                  <a:tcPr anchor="ctr"/>
                </a:tc>
                <a:extLst>
                  <a:ext uri="{0D108BD9-81ED-4DB2-BD59-A6C34878D82A}">
                    <a16:rowId xmlns:a16="http://schemas.microsoft.com/office/drawing/2014/main" val="1628954813"/>
                  </a:ext>
                </a:extLst>
              </a:tr>
              <a:tr h="370840">
                <a:tc>
                  <a:txBody>
                    <a:bodyPr/>
                    <a:lstStyle/>
                    <a:p>
                      <a:pPr algn="ctr"/>
                      <a:r>
                        <a:rPr lang="es-CO" sz="1200" dirty="0">
                          <a:latin typeface="Verdana" panose="020B0604030504040204" pitchFamily="34" charset="0"/>
                          <a:ea typeface="Verdana" panose="020B0604030504040204" pitchFamily="34" charset="0"/>
                        </a:rPr>
                        <a:t>CONTRATO 2831/2024</a:t>
                      </a: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CO" sz="1200" b="1" u="none" strike="noStrike" kern="1200" baseline="0" dirty="0">
                          <a:solidFill>
                            <a:schemeClr val="dk1"/>
                          </a:solidFill>
                          <a:latin typeface="Verdana" panose="020B0604030504040204" pitchFamily="34" charset="0"/>
                          <a:ea typeface="Verdana" panose="020B0604030504040204" pitchFamily="34" charset="0"/>
                        </a:rPr>
                        <a:t>INTERVENTORIA</a:t>
                      </a:r>
                      <a:r>
                        <a:rPr lang="es-CO" sz="1200" b="0" u="none" strike="noStrike" kern="1200" baseline="0" dirty="0">
                          <a:solidFill>
                            <a:schemeClr val="dk1"/>
                          </a:solidFill>
                          <a:latin typeface="Verdana" panose="020B0604030504040204" pitchFamily="34" charset="0"/>
                          <a:ea typeface="Verdana" panose="020B0604030504040204" pitchFamily="34" charset="0"/>
                        </a:rPr>
                        <a:t> TÉCNICA, ADMINISTRATIVA, FINANCIERA, </a:t>
                      </a:r>
                      <a:r>
                        <a:rPr lang="es-ES" sz="1200" b="0" u="none" strike="noStrike" kern="1200" baseline="0" dirty="0">
                          <a:solidFill>
                            <a:schemeClr val="dk1"/>
                          </a:solidFill>
                          <a:latin typeface="Verdana" panose="020B0604030504040204" pitchFamily="34" charset="0"/>
                          <a:ea typeface="Verdana" panose="020B0604030504040204" pitchFamily="34" charset="0"/>
                        </a:rPr>
                        <a:t>JURIDICA, CONTABLE Y AMBIENTAL AL CONTRATO CUYO OBJETO ES "</a:t>
                      </a:r>
                      <a:r>
                        <a:rPr lang="es-ES" sz="1200" b="1" u="none" strike="noStrike" kern="1200" baseline="0" dirty="0">
                          <a:solidFill>
                            <a:schemeClr val="dk1"/>
                          </a:solidFill>
                          <a:latin typeface="Verdana" panose="020B0604030504040204" pitchFamily="34" charset="0"/>
                          <a:ea typeface="Verdana" panose="020B0604030504040204" pitchFamily="34" charset="0"/>
                        </a:rPr>
                        <a:t>MANTENIMIENTO PREVENTIVO Y CORRECTIVO DE LOS BIENES INMUEBLES DE LA GOBERNACION DE </a:t>
                      </a:r>
                      <a:r>
                        <a:rPr lang="es-CO" sz="1200" b="1" u="none" strike="noStrike" kern="1200" baseline="0" dirty="0">
                          <a:solidFill>
                            <a:schemeClr val="dk1"/>
                          </a:solidFill>
                          <a:latin typeface="Verdana" panose="020B0604030504040204" pitchFamily="34" charset="0"/>
                          <a:ea typeface="Verdana" panose="020B0604030504040204" pitchFamily="34" charset="0"/>
                        </a:rPr>
                        <a:t>BOYACA</a:t>
                      </a:r>
                      <a:endParaRPr lang="es-CO" sz="1200" b="1"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$244.917.973,00</a:t>
                      </a:r>
                    </a:p>
                  </a:txBody>
                  <a:tcPr anchor="ctr"/>
                </a:tc>
                <a:tc>
                  <a:txBody>
                    <a:bodyPr/>
                    <a:lstStyle/>
                    <a:p>
                      <a:pPr algn="ctr"/>
                      <a:r>
                        <a:rPr lang="es-CO" sz="1200" dirty="0">
                          <a:latin typeface="Verdana" panose="020B0604030504040204" pitchFamily="34" charset="0"/>
                          <a:ea typeface="Verdana" panose="020B0604030504040204" pitchFamily="34" charset="0"/>
                        </a:rPr>
                        <a:t>10 MESES Y 26 DÍAS</a:t>
                      </a:r>
                    </a:p>
                  </a:txBody>
                  <a:tcPr anchor="ctr"/>
                </a:tc>
                <a:tc>
                  <a:txBody>
                    <a:bodyPr/>
                    <a:lstStyle/>
                    <a:p>
                      <a:pPr algn="ctr"/>
                      <a:r>
                        <a:rPr lang="es-CO" sz="1200" dirty="0">
                          <a:latin typeface="Verdana" panose="020B0604030504040204" pitchFamily="34" charset="0"/>
                          <a:ea typeface="Verdana" panose="020B0604030504040204" pitchFamily="34" charset="0"/>
                        </a:rPr>
                        <a:t>VIGENTE (suspendido)</a:t>
                      </a:r>
                    </a:p>
                  </a:txBody>
                  <a:tcPr anchor="ctr"/>
                </a:tc>
                <a:extLst>
                  <a:ext uri="{0D108BD9-81ED-4DB2-BD59-A6C34878D82A}">
                    <a16:rowId xmlns:a16="http://schemas.microsoft.com/office/drawing/2014/main" val="997473720"/>
                  </a:ext>
                </a:extLst>
              </a:tr>
              <a:tr h="370840">
                <a:tc>
                  <a:txBody>
                    <a:bodyPr/>
                    <a:lstStyle/>
                    <a:p>
                      <a:pPr algn="ctr"/>
                      <a:r>
                        <a:rPr lang="es-CO" sz="1200" dirty="0">
                          <a:latin typeface="Verdana" panose="020B0604030504040204" pitchFamily="34" charset="0"/>
                          <a:ea typeface="Verdana" panose="020B0604030504040204" pitchFamily="34" charset="0"/>
                        </a:rPr>
                        <a:t>CONVENIO 3762/2024</a:t>
                      </a: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dirty="0">
                          <a:latin typeface="Verdana" panose="020B0604030504040204" pitchFamily="34" charset="0"/>
                          <a:ea typeface="Verdana" panose="020B0604030504040204" pitchFamily="34" charset="0"/>
                        </a:rPr>
                        <a:t>AUNAR ESFUERZOS ENTRE EL DEPARTAMENTO DE BOYACA Y LA ALIANZA SOCIETARIA Y DE DESARROLLO EMPRESARIAL DE BOYACA PARA EL </a:t>
                      </a:r>
                      <a:r>
                        <a:rPr lang="es-ES" sz="1200" b="1" dirty="0">
                          <a:latin typeface="Verdana" panose="020B0604030504040204" pitchFamily="34" charset="0"/>
                          <a:ea typeface="Verdana" panose="020B0604030504040204" pitchFamily="34" charset="0"/>
                        </a:rPr>
                        <a:t>MANTENIMIENTO DE </a:t>
                      </a:r>
                      <a:r>
                        <a:rPr lang="es-ES" sz="1200" dirty="0">
                          <a:latin typeface="Verdana" panose="020B0604030504040204" pitchFamily="34" charset="0"/>
                          <a:ea typeface="Verdana" panose="020B0604030504040204" pitchFamily="34" charset="0"/>
                        </a:rPr>
                        <a:t>LA VIA CODIGO 55BY04 </a:t>
                      </a:r>
                      <a:r>
                        <a:rPr lang="es-ES" sz="1200" b="1" dirty="0">
                          <a:latin typeface="Verdana" panose="020B0604030504040204" pitchFamily="34" charset="0"/>
                          <a:ea typeface="Verdana" panose="020B0604030504040204" pitchFamily="34" charset="0"/>
                        </a:rPr>
                        <a:t>PUENTE DE BOYACA – SAMACA – EL INFIERNO </a:t>
                      </a:r>
                      <a:r>
                        <a:rPr lang="es-ES" sz="1200" dirty="0">
                          <a:latin typeface="Verdana" panose="020B0604030504040204" pitchFamily="34" charset="0"/>
                          <a:ea typeface="Verdana" panose="020B0604030504040204" pitchFamily="34" charset="0"/>
                        </a:rPr>
                        <a:t>(CRUCE RUTA 60), EN EL DEPARTAMENTO DE BOYACA.</a:t>
                      </a: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$2.639.346.340,36</a:t>
                      </a:r>
                    </a:p>
                  </a:txBody>
                  <a:tcPr anchor="ctr"/>
                </a:tc>
                <a:tc>
                  <a:txBody>
                    <a:bodyPr/>
                    <a:lstStyle/>
                    <a:p>
                      <a:pPr algn="ctr"/>
                      <a:r>
                        <a:rPr lang="es-CO" sz="1200" dirty="0">
                          <a:latin typeface="Verdana" panose="020B0604030504040204" pitchFamily="34" charset="0"/>
                          <a:ea typeface="Verdana" panose="020B0604030504040204" pitchFamily="34" charset="0"/>
                        </a:rPr>
                        <a:t>8 MESES Y 25 DÍAS </a:t>
                      </a:r>
                    </a:p>
                  </a:txBody>
                  <a:tcPr anchor="ctr"/>
                </a:tc>
                <a:tc>
                  <a:txBody>
                    <a:bodyPr/>
                    <a:lstStyle/>
                    <a:p>
                      <a:pPr algn="ctr"/>
                      <a:r>
                        <a:rPr lang="es-CO" sz="1200" dirty="0">
                          <a:latin typeface="Verdana" panose="020B0604030504040204" pitchFamily="34" charset="0"/>
                          <a:ea typeface="Verdana" panose="020B0604030504040204" pitchFamily="34" charset="0"/>
                        </a:rPr>
                        <a:t>VIGENTE (suspendido)</a:t>
                      </a:r>
                    </a:p>
                  </a:txBody>
                  <a:tcPr anchor="ctr"/>
                </a:tc>
                <a:extLst>
                  <a:ext uri="{0D108BD9-81ED-4DB2-BD59-A6C34878D82A}">
                    <a16:rowId xmlns:a16="http://schemas.microsoft.com/office/drawing/2014/main" val="1507229172"/>
                  </a:ext>
                </a:extLst>
              </a:tr>
            </a:tbl>
          </a:graphicData>
        </a:graphic>
      </p:graphicFrame>
      <p:pic>
        <p:nvPicPr>
          <p:cNvPr id="5" name="Gráfico 4">
            <a:extLst>
              <a:ext uri="{FF2B5EF4-FFF2-40B4-BE49-F238E27FC236}">
                <a16:creationId xmlns:a16="http://schemas.microsoft.com/office/drawing/2014/main" id="{631B75F1-729C-BD52-57C2-306B8C27F7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sp>
        <p:nvSpPr>
          <p:cNvPr id="7" name="CuadroTexto 6">
            <a:extLst>
              <a:ext uri="{FF2B5EF4-FFF2-40B4-BE49-F238E27FC236}">
                <a16:creationId xmlns:a16="http://schemas.microsoft.com/office/drawing/2014/main" id="{A59628CD-E549-E788-6629-BE0B53BD1569}"/>
              </a:ext>
            </a:extLst>
          </p:cNvPr>
          <p:cNvSpPr txBox="1"/>
          <p:nvPr/>
        </p:nvSpPr>
        <p:spPr>
          <a:xfrm>
            <a:off x="2791661" y="349663"/>
            <a:ext cx="6098058" cy="523220"/>
          </a:xfrm>
          <a:prstGeom prst="rect">
            <a:avLst/>
          </a:prstGeom>
          <a:noFill/>
        </p:spPr>
        <p:txBody>
          <a:bodyPr wrap="square">
            <a:spAutoFit/>
          </a:bodyPr>
          <a:lstStyle/>
          <a:p>
            <a:pPr algn="ct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CONVENIOS </a:t>
            </a:r>
            <a:r>
              <a:rPr lang="es-ES" sz="2800" b="1"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VIGENTES </a:t>
            </a: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2025</a:t>
            </a:r>
          </a:p>
        </p:txBody>
      </p:sp>
      <p:pic>
        <p:nvPicPr>
          <p:cNvPr id="8" name="Imagen 7">
            <a:extLst>
              <a:ext uri="{FF2B5EF4-FFF2-40B4-BE49-F238E27FC236}">
                <a16:creationId xmlns:a16="http://schemas.microsoft.com/office/drawing/2014/main" id="{FA5E2469-19C6-0A93-BDD0-C3C6F5D15FFB}"/>
              </a:ext>
            </a:extLst>
          </p:cNvPr>
          <p:cNvPicPr>
            <a:picLocks noChangeAspect="1"/>
          </p:cNvPicPr>
          <p:nvPr/>
        </p:nvPicPr>
        <p:blipFill>
          <a:blip r:embed="rId4"/>
          <a:srcRect r="55260"/>
          <a:stretch/>
        </p:blipFill>
        <p:spPr>
          <a:xfrm>
            <a:off x="3426264" y="2151494"/>
            <a:ext cx="1213538" cy="511163"/>
          </a:xfrm>
          <a:prstGeom prst="rect">
            <a:avLst/>
          </a:prstGeom>
        </p:spPr>
      </p:pic>
      <p:pic>
        <p:nvPicPr>
          <p:cNvPr id="11" name="Imagen 10">
            <a:extLst>
              <a:ext uri="{FF2B5EF4-FFF2-40B4-BE49-F238E27FC236}">
                <a16:creationId xmlns:a16="http://schemas.microsoft.com/office/drawing/2014/main" id="{A6D8545D-11AB-19D3-60BD-826C2B47D862}"/>
              </a:ext>
            </a:extLst>
          </p:cNvPr>
          <p:cNvPicPr>
            <a:picLocks noChangeAspect="1"/>
          </p:cNvPicPr>
          <p:nvPr/>
        </p:nvPicPr>
        <p:blipFill>
          <a:blip r:embed="rId4"/>
          <a:srcRect r="55260"/>
          <a:stretch/>
        </p:blipFill>
        <p:spPr>
          <a:xfrm>
            <a:off x="3426264" y="3429000"/>
            <a:ext cx="1213538" cy="511163"/>
          </a:xfrm>
          <a:prstGeom prst="rect">
            <a:avLst/>
          </a:prstGeom>
        </p:spPr>
      </p:pic>
      <p:pic>
        <p:nvPicPr>
          <p:cNvPr id="12" name="Imagen 11">
            <a:extLst>
              <a:ext uri="{FF2B5EF4-FFF2-40B4-BE49-F238E27FC236}">
                <a16:creationId xmlns:a16="http://schemas.microsoft.com/office/drawing/2014/main" id="{E21D2556-FE95-12E6-6508-25A4F5DF6436}"/>
              </a:ext>
            </a:extLst>
          </p:cNvPr>
          <p:cNvPicPr>
            <a:picLocks noChangeAspect="1"/>
          </p:cNvPicPr>
          <p:nvPr/>
        </p:nvPicPr>
        <p:blipFill>
          <a:blip r:embed="rId4"/>
          <a:srcRect r="55260"/>
          <a:stretch/>
        </p:blipFill>
        <p:spPr>
          <a:xfrm>
            <a:off x="3426264" y="5062988"/>
            <a:ext cx="1213538" cy="511163"/>
          </a:xfrm>
          <a:prstGeom prst="rect">
            <a:avLst/>
          </a:prstGeom>
        </p:spPr>
      </p:pic>
    </p:spTree>
    <p:extLst>
      <p:ext uri="{BB962C8B-B14F-4D97-AF65-F5344CB8AC3E}">
        <p14:creationId xmlns:p14="http://schemas.microsoft.com/office/powerpoint/2010/main" val="3877703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C6907-FE33-C7A2-EBD0-97864403BEA2}"/>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530E05AE-A80D-3797-034F-22B6B7E0F8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sp>
        <p:nvSpPr>
          <p:cNvPr id="7" name="CuadroTexto 6">
            <a:extLst>
              <a:ext uri="{FF2B5EF4-FFF2-40B4-BE49-F238E27FC236}">
                <a16:creationId xmlns:a16="http://schemas.microsoft.com/office/drawing/2014/main" id="{B59FA109-2114-E7D9-DB07-B721EE647FBC}"/>
              </a:ext>
            </a:extLst>
          </p:cNvPr>
          <p:cNvSpPr txBox="1"/>
          <p:nvPr/>
        </p:nvSpPr>
        <p:spPr>
          <a:xfrm>
            <a:off x="2791661" y="349663"/>
            <a:ext cx="6098058" cy="523220"/>
          </a:xfrm>
          <a:prstGeom prst="rect">
            <a:avLst/>
          </a:prstGeom>
          <a:noFill/>
        </p:spPr>
        <p:txBody>
          <a:bodyPr wrap="square">
            <a:spAutoFit/>
          </a:bodyPr>
          <a:lstStyle/>
          <a:p>
            <a:pPr algn="ct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CONVENIOS </a:t>
            </a:r>
            <a:r>
              <a:rPr lang="es-ES" sz="2800" b="1"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VIGENTES </a:t>
            </a: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2025</a:t>
            </a:r>
          </a:p>
        </p:txBody>
      </p:sp>
      <p:graphicFrame>
        <p:nvGraphicFramePr>
          <p:cNvPr id="6" name="Marcador de contenido 5">
            <a:extLst>
              <a:ext uri="{FF2B5EF4-FFF2-40B4-BE49-F238E27FC236}">
                <a16:creationId xmlns:a16="http://schemas.microsoft.com/office/drawing/2014/main" id="{59282EF1-1A52-E2C8-E0DF-44B29B713480}"/>
              </a:ext>
            </a:extLst>
          </p:cNvPr>
          <p:cNvGraphicFramePr>
            <a:graphicFrameLocks noGrp="1"/>
          </p:cNvGraphicFramePr>
          <p:nvPr>
            <p:ph idx="1"/>
            <p:extLst>
              <p:ext uri="{D42A27DB-BD31-4B8C-83A1-F6EECF244321}">
                <p14:modId xmlns:p14="http://schemas.microsoft.com/office/powerpoint/2010/main" val="4128485816"/>
              </p:ext>
            </p:extLst>
          </p:nvPr>
        </p:nvGraphicFramePr>
        <p:xfrm>
          <a:off x="566351" y="1245013"/>
          <a:ext cx="11246709" cy="5212080"/>
        </p:xfrm>
        <a:graphic>
          <a:graphicData uri="http://schemas.openxmlformats.org/drawingml/2006/table">
            <a:tbl>
              <a:tblPr firstRow="1" bandRow="1">
                <a:tableStyleId>{93296810-A885-4BE3-A3E7-6D5BEEA58F35}</a:tableStyleId>
              </a:tblPr>
              <a:tblGrid>
                <a:gridCol w="2539580">
                  <a:extLst>
                    <a:ext uri="{9D8B030D-6E8A-4147-A177-3AD203B41FA5}">
                      <a16:colId xmlns:a16="http://schemas.microsoft.com/office/drawing/2014/main" val="1448701161"/>
                    </a:ext>
                  </a:extLst>
                </a:gridCol>
                <a:gridCol w="1151487">
                  <a:extLst>
                    <a:ext uri="{9D8B030D-6E8A-4147-A177-3AD203B41FA5}">
                      <a16:colId xmlns:a16="http://schemas.microsoft.com/office/drawing/2014/main" val="3840198995"/>
                    </a:ext>
                  </a:extLst>
                </a:gridCol>
                <a:gridCol w="3738386">
                  <a:extLst>
                    <a:ext uri="{9D8B030D-6E8A-4147-A177-3AD203B41FA5}">
                      <a16:colId xmlns:a16="http://schemas.microsoft.com/office/drawing/2014/main" val="2318014862"/>
                    </a:ext>
                  </a:extLst>
                </a:gridCol>
                <a:gridCol w="1527472">
                  <a:extLst>
                    <a:ext uri="{9D8B030D-6E8A-4147-A177-3AD203B41FA5}">
                      <a16:colId xmlns:a16="http://schemas.microsoft.com/office/drawing/2014/main" val="2929191936"/>
                    </a:ext>
                  </a:extLst>
                </a:gridCol>
                <a:gridCol w="1185619">
                  <a:extLst>
                    <a:ext uri="{9D8B030D-6E8A-4147-A177-3AD203B41FA5}">
                      <a16:colId xmlns:a16="http://schemas.microsoft.com/office/drawing/2014/main" val="2456405585"/>
                    </a:ext>
                  </a:extLst>
                </a:gridCol>
                <a:gridCol w="1104165">
                  <a:extLst>
                    <a:ext uri="{9D8B030D-6E8A-4147-A177-3AD203B41FA5}">
                      <a16:colId xmlns:a16="http://schemas.microsoft.com/office/drawing/2014/main" val="1752293575"/>
                    </a:ext>
                  </a:extLst>
                </a:gridCol>
              </a:tblGrid>
              <a:tr h="370840">
                <a:tc>
                  <a:txBody>
                    <a:bodyPr/>
                    <a:lstStyle/>
                    <a:p>
                      <a:pPr algn="ctr"/>
                      <a:r>
                        <a:rPr lang="es-CO" sz="1200" dirty="0">
                          <a:latin typeface="Verdana" panose="020B0604030504040204" pitchFamily="34" charset="0"/>
                          <a:ea typeface="Verdana" panose="020B0604030504040204" pitchFamily="34" charset="0"/>
                        </a:rPr>
                        <a:t>No. CONVENIO O CONTRATO INTERAMINISTRATIVO</a:t>
                      </a:r>
                    </a:p>
                  </a:txBody>
                  <a:tcPr anchor="ctr"/>
                </a:tc>
                <a:tc>
                  <a:txBody>
                    <a:bodyPr/>
                    <a:lstStyle/>
                    <a:p>
                      <a:pPr algn="ctr"/>
                      <a:r>
                        <a:rPr lang="es-CO" sz="1200" dirty="0">
                          <a:latin typeface="Verdana" panose="020B0604030504040204" pitchFamily="34" charset="0"/>
                          <a:ea typeface="Verdana" panose="020B0604030504040204" pitchFamily="34" charset="0"/>
                        </a:rPr>
                        <a:t>ENTIDAD</a:t>
                      </a:r>
                    </a:p>
                  </a:txBody>
                  <a:tcPr anchor="ctr"/>
                </a:tc>
                <a:tc>
                  <a:txBody>
                    <a:bodyPr/>
                    <a:lstStyle/>
                    <a:p>
                      <a:pPr algn="ctr"/>
                      <a:r>
                        <a:rPr lang="es-CO" sz="1200" dirty="0">
                          <a:latin typeface="Verdana" panose="020B0604030504040204" pitchFamily="34" charset="0"/>
                          <a:ea typeface="Verdana" panose="020B0604030504040204" pitchFamily="34" charset="0"/>
                        </a:rPr>
                        <a:t>OBJETO </a:t>
                      </a:r>
                    </a:p>
                  </a:txBody>
                  <a:tcPr anchor="ctr"/>
                </a:tc>
                <a:tc>
                  <a:txBody>
                    <a:bodyPr/>
                    <a:lstStyle/>
                    <a:p>
                      <a:pPr algn="ctr"/>
                      <a:r>
                        <a:rPr lang="es-CO" sz="1200" dirty="0">
                          <a:latin typeface="Verdana" panose="020B0604030504040204" pitchFamily="34" charset="0"/>
                          <a:ea typeface="Verdana" panose="020B0604030504040204" pitchFamily="34" charset="0"/>
                        </a:rPr>
                        <a:t>VALOR </a:t>
                      </a:r>
                    </a:p>
                  </a:txBody>
                  <a:tcPr anchor="ctr"/>
                </a:tc>
                <a:tc>
                  <a:txBody>
                    <a:bodyPr/>
                    <a:lstStyle/>
                    <a:p>
                      <a:pPr algn="ctr"/>
                      <a:r>
                        <a:rPr lang="es-CO" sz="1200" dirty="0">
                          <a:latin typeface="Verdana" panose="020B0604030504040204" pitchFamily="34" charset="0"/>
                          <a:ea typeface="Verdana" panose="020B0604030504040204" pitchFamily="34" charset="0"/>
                        </a:rPr>
                        <a:t>PLAZO </a:t>
                      </a:r>
                    </a:p>
                  </a:txBody>
                  <a:tcPr anchor="ctr"/>
                </a:tc>
                <a:tc>
                  <a:txBody>
                    <a:bodyPr/>
                    <a:lstStyle/>
                    <a:p>
                      <a:pPr algn="ctr"/>
                      <a:r>
                        <a:rPr lang="es-CO" sz="1200" dirty="0">
                          <a:latin typeface="Verdana" panose="020B0604030504040204" pitchFamily="34" charset="0"/>
                          <a:ea typeface="Verdana" panose="020B0604030504040204" pitchFamily="34" charset="0"/>
                        </a:rPr>
                        <a:t>ESTADO </a:t>
                      </a:r>
                    </a:p>
                  </a:txBody>
                  <a:tcPr anchor="ctr"/>
                </a:tc>
                <a:extLst>
                  <a:ext uri="{0D108BD9-81ED-4DB2-BD59-A6C34878D82A}">
                    <a16:rowId xmlns:a16="http://schemas.microsoft.com/office/drawing/2014/main" val="549387072"/>
                  </a:ext>
                </a:extLst>
              </a:tr>
              <a:tr h="370840">
                <a:tc>
                  <a:txBody>
                    <a:bodyPr/>
                    <a:lstStyle/>
                    <a:p>
                      <a:pPr algn="ctr"/>
                      <a:r>
                        <a:rPr lang="es-CO" sz="1200" dirty="0">
                          <a:latin typeface="Verdana" panose="020B0604030504040204" pitchFamily="34" charset="0"/>
                          <a:ea typeface="Verdana" panose="020B0604030504040204" pitchFamily="34" charset="0"/>
                        </a:rPr>
                        <a:t>CONVENIO 4164/2024</a:t>
                      </a: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b="1" dirty="0">
                          <a:latin typeface="Verdana" panose="020B0604030504040204" pitchFamily="34" charset="0"/>
                          <a:ea typeface="Verdana" panose="020B0604030504040204" pitchFamily="34" charset="0"/>
                        </a:rPr>
                        <a:t>AUNAR ESFUERZOS ADMINISTRATIVOS, TÉCNICOS, FINANCIEROS, JURÍDICOS, SOCIALES Y AMBIENTALES ENTRE EL DEPARTAMENTO DE BOYACÁ, EL INSTITUTO DE FOMENTO Y DESARROLLO DE BOYACÁ (IDEBOY) Y LA ALIANZA SOCIETARIA Y DE DESARROLLO EMPRESARIAL DE BOYACÁ S.A.S. (ASDETBOY S.A.S) EN EL PROYECTO DE ELABORACIÓN DE ESTUDIOS PARA LA CREACIÓN DEL CENTRO AGROINDUSTRIAL, LOGÍSTICO Y DE COMERCIALIZACIÓN DEL ORIENTE COLOMBIANO EN EL DEPARTAMENTO. </a:t>
                      </a:r>
                      <a:endParaRPr lang="es-CO" sz="1200" b="1"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$665.472.398,50</a:t>
                      </a:r>
                    </a:p>
                  </a:txBody>
                  <a:tcPr anchor="ctr"/>
                </a:tc>
                <a:tc>
                  <a:txBody>
                    <a:bodyPr/>
                    <a:lstStyle/>
                    <a:p>
                      <a:pPr algn="ctr"/>
                      <a:r>
                        <a:rPr lang="es-CO" sz="1200" dirty="0">
                          <a:latin typeface="Verdana" panose="020B0604030504040204" pitchFamily="34" charset="0"/>
                          <a:ea typeface="Verdana" panose="020B0604030504040204" pitchFamily="34" charset="0"/>
                        </a:rPr>
                        <a:t>9 MESES </a:t>
                      </a:r>
                    </a:p>
                  </a:txBody>
                  <a:tcPr anchor="ctr"/>
                </a:tc>
                <a:tc>
                  <a:txBody>
                    <a:bodyPr/>
                    <a:lstStyle/>
                    <a:p>
                      <a:pPr algn="ctr"/>
                      <a:r>
                        <a:rPr lang="es-CO" sz="1200" dirty="0">
                          <a:latin typeface="Verdana" panose="020B0604030504040204" pitchFamily="34" charset="0"/>
                          <a:ea typeface="Verdana" panose="020B0604030504040204" pitchFamily="34" charset="0"/>
                        </a:rPr>
                        <a:t>VIGENTE (suspendido)</a:t>
                      </a:r>
                    </a:p>
                  </a:txBody>
                  <a:tcPr anchor="ctr"/>
                </a:tc>
                <a:extLst>
                  <a:ext uri="{0D108BD9-81ED-4DB2-BD59-A6C34878D82A}">
                    <a16:rowId xmlns:a16="http://schemas.microsoft.com/office/drawing/2014/main" val="33370965"/>
                  </a:ext>
                </a:extLst>
              </a:tr>
              <a:tr h="370840">
                <a:tc>
                  <a:txBody>
                    <a:bodyPr/>
                    <a:lstStyle/>
                    <a:p>
                      <a:pPr algn="ctr"/>
                      <a:r>
                        <a:rPr lang="es-CO" sz="1200" dirty="0">
                          <a:latin typeface="Verdana" panose="020B0604030504040204" pitchFamily="34" charset="0"/>
                          <a:ea typeface="Verdana" panose="020B0604030504040204" pitchFamily="34" charset="0"/>
                        </a:rPr>
                        <a:t>CONTRATO 069/2024</a:t>
                      </a:r>
                    </a:p>
                  </a:txBody>
                  <a:tcPr anchor="ctr"/>
                </a:tc>
                <a:tc>
                  <a:txBody>
                    <a:bodyPr/>
                    <a:lstStyle/>
                    <a:p>
                      <a:pPr algn="ctr"/>
                      <a:r>
                        <a:rPr lang="es-CO" sz="1200" dirty="0">
                          <a:latin typeface="Verdana" panose="020B0604030504040204" pitchFamily="34" charset="0"/>
                          <a:ea typeface="Verdana" panose="020B0604030504040204" pitchFamily="34" charset="0"/>
                        </a:rPr>
                        <a:t> </a:t>
                      </a:r>
                    </a:p>
                  </a:txBody>
                  <a:tcPr anchor="ctr"/>
                </a:tc>
                <a:tc>
                  <a:txBody>
                    <a:bodyPr/>
                    <a:lstStyle/>
                    <a:p>
                      <a:pPr algn="ctr"/>
                      <a:r>
                        <a:rPr lang="es-ES" sz="1200" b="1" dirty="0">
                          <a:latin typeface="Verdana" panose="020B0604030504040204" pitchFamily="34" charset="0"/>
                          <a:ea typeface="Verdana" panose="020B0604030504040204" pitchFamily="34" charset="0"/>
                        </a:rPr>
                        <a:t>CONTRATO INTERADMINISTRATIVO DE MANDATO SIN REPRESENTACIÓN BAJO LA MODALIDAD DE ADMINISTRACIÓN DELEGADA DE RECURSOS PARA LA MODIFICACIÓN DEL PLAN DE MANEJO DEL DISTRITO REGIONAL INTEGRADO DRMI DEL LAGO SOCHAGOTA Y LA CUENCA QUE LO ALIMENTA, EN EL MUNICIPIO DE PAIPA, DEPARTAMENTO DE BOYACÁ</a:t>
                      </a:r>
                      <a:endParaRPr lang="es-CO" sz="1200" b="1"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$1.101.174.330,00</a:t>
                      </a:r>
                    </a:p>
                  </a:txBody>
                  <a:tcPr anchor="ctr"/>
                </a:tc>
                <a:tc>
                  <a:txBody>
                    <a:bodyPr/>
                    <a:lstStyle/>
                    <a:p>
                      <a:pPr algn="ctr"/>
                      <a:r>
                        <a:rPr lang="es-CO" sz="1200" dirty="0">
                          <a:latin typeface="Verdana" panose="020B0604030504040204" pitchFamily="34" charset="0"/>
                          <a:ea typeface="Verdana" panose="020B0604030504040204" pitchFamily="34" charset="0"/>
                        </a:rPr>
                        <a:t>12 MESES </a:t>
                      </a:r>
                    </a:p>
                  </a:txBody>
                  <a:tcPr anchor="ctr"/>
                </a:tc>
                <a:tc>
                  <a:txBody>
                    <a:bodyPr/>
                    <a:lstStyle/>
                    <a:p>
                      <a:pPr algn="ctr"/>
                      <a:r>
                        <a:rPr lang="es-CO" sz="1200" dirty="0">
                          <a:latin typeface="Verdana" panose="020B0604030504040204" pitchFamily="34" charset="0"/>
                          <a:ea typeface="Verdana" panose="020B0604030504040204" pitchFamily="34" charset="0"/>
                        </a:rPr>
                        <a:t>VIGENTE</a:t>
                      </a:r>
                    </a:p>
                  </a:txBody>
                  <a:tcPr anchor="ctr"/>
                </a:tc>
                <a:extLst>
                  <a:ext uri="{0D108BD9-81ED-4DB2-BD59-A6C34878D82A}">
                    <a16:rowId xmlns:a16="http://schemas.microsoft.com/office/drawing/2014/main" val="2950363735"/>
                  </a:ext>
                </a:extLst>
              </a:tr>
            </a:tbl>
          </a:graphicData>
        </a:graphic>
      </p:graphicFrame>
      <p:pic>
        <p:nvPicPr>
          <p:cNvPr id="8" name="Imagen 7">
            <a:extLst>
              <a:ext uri="{FF2B5EF4-FFF2-40B4-BE49-F238E27FC236}">
                <a16:creationId xmlns:a16="http://schemas.microsoft.com/office/drawing/2014/main" id="{6953BEE4-49EF-0C57-0EF5-CEE4C0D75FB1}"/>
              </a:ext>
            </a:extLst>
          </p:cNvPr>
          <p:cNvPicPr>
            <a:picLocks noChangeAspect="1"/>
          </p:cNvPicPr>
          <p:nvPr/>
        </p:nvPicPr>
        <p:blipFill>
          <a:blip r:embed="rId4"/>
          <a:srcRect r="55260"/>
          <a:stretch/>
        </p:blipFill>
        <p:spPr>
          <a:xfrm>
            <a:off x="3079444" y="2631735"/>
            <a:ext cx="1180375" cy="497194"/>
          </a:xfrm>
          <a:prstGeom prst="rect">
            <a:avLst/>
          </a:prstGeom>
        </p:spPr>
      </p:pic>
      <p:pic>
        <p:nvPicPr>
          <p:cNvPr id="9" name="Picture 2">
            <a:extLst>
              <a:ext uri="{FF2B5EF4-FFF2-40B4-BE49-F238E27FC236}">
                <a16:creationId xmlns:a16="http://schemas.microsoft.com/office/drawing/2014/main" id="{40186FB2-125F-9E12-3092-027BB8B8F8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6497" y="3128929"/>
            <a:ext cx="600141" cy="6001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BE3F605-0348-3BF3-116E-8A35542FB1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6496" y="5159556"/>
            <a:ext cx="600141" cy="60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079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A133A-31AF-6845-33BC-89ED92C374AA}"/>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F25E71B2-8E39-6C76-8751-E4C5CD0C24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sp>
        <p:nvSpPr>
          <p:cNvPr id="7" name="CuadroTexto 6">
            <a:extLst>
              <a:ext uri="{FF2B5EF4-FFF2-40B4-BE49-F238E27FC236}">
                <a16:creationId xmlns:a16="http://schemas.microsoft.com/office/drawing/2014/main" id="{8ED9111A-7521-CC29-5896-8FEA5AD72AE8}"/>
              </a:ext>
            </a:extLst>
          </p:cNvPr>
          <p:cNvSpPr txBox="1"/>
          <p:nvPr/>
        </p:nvSpPr>
        <p:spPr>
          <a:xfrm>
            <a:off x="2791661" y="349663"/>
            <a:ext cx="6098058" cy="523220"/>
          </a:xfrm>
          <a:prstGeom prst="rect">
            <a:avLst/>
          </a:prstGeom>
          <a:noFill/>
        </p:spPr>
        <p:txBody>
          <a:bodyPr wrap="square">
            <a:spAutoFit/>
          </a:bodyPr>
          <a:lstStyle/>
          <a:p>
            <a:pPr algn="ct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CONVENIOS </a:t>
            </a:r>
            <a:r>
              <a:rPr lang="es-ES" sz="2800" b="1"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VIGENTES </a:t>
            </a: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2025</a:t>
            </a:r>
          </a:p>
        </p:txBody>
      </p:sp>
      <p:graphicFrame>
        <p:nvGraphicFramePr>
          <p:cNvPr id="6" name="Marcador de contenido 5">
            <a:extLst>
              <a:ext uri="{FF2B5EF4-FFF2-40B4-BE49-F238E27FC236}">
                <a16:creationId xmlns:a16="http://schemas.microsoft.com/office/drawing/2014/main" id="{56BC807A-1C5D-4295-1363-6263CAA993FC}"/>
              </a:ext>
            </a:extLst>
          </p:cNvPr>
          <p:cNvGraphicFramePr>
            <a:graphicFrameLocks noGrp="1"/>
          </p:cNvGraphicFramePr>
          <p:nvPr>
            <p:ph idx="1"/>
            <p:extLst>
              <p:ext uri="{D42A27DB-BD31-4B8C-83A1-F6EECF244321}">
                <p14:modId xmlns:p14="http://schemas.microsoft.com/office/powerpoint/2010/main" val="2934208357"/>
              </p:ext>
            </p:extLst>
          </p:nvPr>
        </p:nvGraphicFramePr>
        <p:xfrm>
          <a:off x="566351" y="1245013"/>
          <a:ext cx="11246709" cy="5029200"/>
        </p:xfrm>
        <a:graphic>
          <a:graphicData uri="http://schemas.openxmlformats.org/drawingml/2006/table">
            <a:tbl>
              <a:tblPr firstRow="1" bandRow="1">
                <a:tableStyleId>{93296810-A885-4BE3-A3E7-6D5BEEA58F35}</a:tableStyleId>
              </a:tblPr>
              <a:tblGrid>
                <a:gridCol w="2539580">
                  <a:extLst>
                    <a:ext uri="{9D8B030D-6E8A-4147-A177-3AD203B41FA5}">
                      <a16:colId xmlns:a16="http://schemas.microsoft.com/office/drawing/2014/main" val="1448701161"/>
                    </a:ext>
                  </a:extLst>
                </a:gridCol>
                <a:gridCol w="1151487">
                  <a:extLst>
                    <a:ext uri="{9D8B030D-6E8A-4147-A177-3AD203B41FA5}">
                      <a16:colId xmlns:a16="http://schemas.microsoft.com/office/drawing/2014/main" val="3840198995"/>
                    </a:ext>
                  </a:extLst>
                </a:gridCol>
                <a:gridCol w="3738386">
                  <a:extLst>
                    <a:ext uri="{9D8B030D-6E8A-4147-A177-3AD203B41FA5}">
                      <a16:colId xmlns:a16="http://schemas.microsoft.com/office/drawing/2014/main" val="2318014862"/>
                    </a:ext>
                  </a:extLst>
                </a:gridCol>
                <a:gridCol w="1527472">
                  <a:extLst>
                    <a:ext uri="{9D8B030D-6E8A-4147-A177-3AD203B41FA5}">
                      <a16:colId xmlns:a16="http://schemas.microsoft.com/office/drawing/2014/main" val="2929191936"/>
                    </a:ext>
                  </a:extLst>
                </a:gridCol>
                <a:gridCol w="1185619">
                  <a:extLst>
                    <a:ext uri="{9D8B030D-6E8A-4147-A177-3AD203B41FA5}">
                      <a16:colId xmlns:a16="http://schemas.microsoft.com/office/drawing/2014/main" val="2456405585"/>
                    </a:ext>
                  </a:extLst>
                </a:gridCol>
                <a:gridCol w="1104165">
                  <a:extLst>
                    <a:ext uri="{9D8B030D-6E8A-4147-A177-3AD203B41FA5}">
                      <a16:colId xmlns:a16="http://schemas.microsoft.com/office/drawing/2014/main" val="1752293575"/>
                    </a:ext>
                  </a:extLst>
                </a:gridCol>
              </a:tblGrid>
              <a:tr h="370840">
                <a:tc>
                  <a:txBody>
                    <a:bodyPr/>
                    <a:lstStyle/>
                    <a:p>
                      <a:pPr algn="ctr"/>
                      <a:r>
                        <a:rPr lang="es-CO" sz="1200" dirty="0">
                          <a:latin typeface="Verdana" panose="020B0604030504040204" pitchFamily="34" charset="0"/>
                          <a:ea typeface="Verdana" panose="020B0604030504040204" pitchFamily="34" charset="0"/>
                        </a:rPr>
                        <a:t>No. CONVENIO O CONTRATO INTERAMINISTRATIVO</a:t>
                      </a:r>
                    </a:p>
                  </a:txBody>
                  <a:tcPr anchor="ctr"/>
                </a:tc>
                <a:tc>
                  <a:txBody>
                    <a:bodyPr/>
                    <a:lstStyle/>
                    <a:p>
                      <a:pPr algn="ctr"/>
                      <a:r>
                        <a:rPr lang="es-CO" sz="1200" dirty="0">
                          <a:latin typeface="Verdana" panose="020B0604030504040204" pitchFamily="34" charset="0"/>
                          <a:ea typeface="Verdana" panose="020B0604030504040204" pitchFamily="34" charset="0"/>
                        </a:rPr>
                        <a:t>ENTIDAD</a:t>
                      </a:r>
                    </a:p>
                  </a:txBody>
                  <a:tcPr anchor="ctr"/>
                </a:tc>
                <a:tc>
                  <a:txBody>
                    <a:bodyPr/>
                    <a:lstStyle/>
                    <a:p>
                      <a:pPr algn="ctr"/>
                      <a:r>
                        <a:rPr lang="es-CO" sz="1200" dirty="0">
                          <a:latin typeface="Verdana" panose="020B0604030504040204" pitchFamily="34" charset="0"/>
                          <a:ea typeface="Verdana" panose="020B0604030504040204" pitchFamily="34" charset="0"/>
                        </a:rPr>
                        <a:t>OBJETO </a:t>
                      </a:r>
                    </a:p>
                  </a:txBody>
                  <a:tcPr anchor="ctr"/>
                </a:tc>
                <a:tc>
                  <a:txBody>
                    <a:bodyPr/>
                    <a:lstStyle/>
                    <a:p>
                      <a:pPr algn="ctr"/>
                      <a:r>
                        <a:rPr lang="es-CO" sz="1200" dirty="0">
                          <a:latin typeface="Verdana" panose="020B0604030504040204" pitchFamily="34" charset="0"/>
                          <a:ea typeface="Verdana" panose="020B0604030504040204" pitchFamily="34" charset="0"/>
                        </a:rPr>
                        <a:t>VALOR </a:t>
                      </a:r>
                    </a:p>
                  </a:txBody>
                  <a:tcPr anchor="ctr"/>
                </a:tc>
                <a:tc>
                  <a:txBody>
                    <a:bodyPr/>
                    <a:lstStyle/>
                    <a:p>
                      <a:pPr algn="ctr"/>
                      <a:r>
                        <a:rPr lang="es-CO" sz="1200" dirty="0">
                          <a:latin typeface="Verdana" panose="020B0604030504040204" pitchFamily="34" charset="0"/>
                          <a:ea typeface="Verdana" panose="020B0604030504040204" pitchFamily="34" charset="0"/>
                        </a:rPr>
                        <a:t>PLAZO </a:t>
                      </a:r>
                    </a:p>
                  </a:txBody>
                  <a:tcPr anchor="ctr"/>
                </a:tc>
                <a:tc>
                  <a:txBody>
                    <a:bodyPr/>
                    <a:lstStyle/>
                    <a:p>
                      <a:pPr algn="ctr"/>
                      <a:r>
                        <a:rPr lang="es-CO" sz="1200" dirty="0">
                          <a:latin typeface="Verdana" panose="020B0604030504040204" pitchFamily="34" charset="0"/>
                          <a:ea typeface="Verdana" panose="020B0604030504040204" pitchFamily="34" charset="0"/>
                        </a:rPr>
                        <a:t>ESTADO </a:t>
                      </a:r>
                    </a:p>
                  </a:txBody>
                  <a:tcPr anchor="ctr"/>
                </a:tc>
                <a:extLst>
                  <a:ext uri="{0D108BD9-81ED-4DB2-BD59-A6C34878D82A}">
                    <a16:rowId xmlns:a16="http://schemas.microsoft.com/office/drawing/2014/main" val="549387072"/>
                  </a:ext>
                </a:extLst>
              </a:tr>
              <a:tr h="370840">
                <a:tc>
                  <a:txBody>
                    <a:bodyPr/>
                    <a:lstStyle/>
                    <a:p>
                      <a:pPr algn="ctr"/>
                      <a:r>
                        <a:rPr lang="es-CO" sz="1200" dirty="0">
                          <a:latin typeface="Verdana" panose="020B0604030504040204" pitchFamily="34" charset="0"/>
                          <a:ea typeface="Verdana" panose="020B0604030504040204" pitchFamily="34" charset="0"/>
                        </a:rPr>
                        <a:t>CONVENIO 4164/2024</a:t>
                      </a:r>
                    </a:p>
                  </a:txBody>
                  <a:tcPr anchor="ctr"/>
                </a:tc>
                <a:tc>
                  <a:txBody>
                    <a:bodyPr/>
                    <a:lstStyle/>
                    <a:p>
                      <a:pPr algn="ctr"/>
                      <a:endParaRPr lang="es-CO" sz="1200" dirty="0">
                        <a:latin typeface="Verdana" panose="020B0604030504040204" pitchFamily="34" charset="0"/>
                        <a:ea typeface="Verdana" panose="020B0604030504040204" pitchFamily="34" charset="0"/>
                      </a:endParaRPr>
                    </a:p>
                    <a:p>
                      <a:pPr algn="ctr"/>
                      <a:r>
                        <a:rPr lang="es-CO" sz="1200" dirty="0">
                          <a:latin typeface="Verdana" panose="020B0604030504040204" pitchFamily="34" charset="0"/>
                          <a:ea typeface="Verdana" panose="020B0604030504040204" pitchFamily="34" charset="0"/>
                        </a:rPr>
                        <a:t> </a:t>
                      </a:r>
                    </a:p>
                    <a:p>
                      <a:pPr algn="ctr"/>
                      <a:endParaRPr lang="es-CO" sz="1200" dirty="0">
                        <a:latin typeface="Verdana" panose="020B0604030504040204" pitchFamily="34" charset="0"/>
                        <a:ea typeface="Verdana" panose="020B0604030504040204" pitchFamily="34" charset="0"/>
                      </a:endParaRPr>
                    </a:p>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b="0" dirty="0">
                          <a:latin typeface="Verdana" panose="020B0604030504040204" pitchFamily="34" charset="0"/>
                          <a:ea typeface="Verdana" panose="020B0604030504040204" pitchFamily="34" charset="0"/>
                        </a:rPr>
                        <a:t>AUNAR ESFUERZOS ADMINISTRATIVOS, TÉCNICOS, FINANCIEROS, JURÍDICOS, SOCIALES Y AMBIENTALES ENTRE EL DEPARTAMENTO DE BOYACÁ, EL INSTITUTO DE FOMENTO Y DESARROLLO DE BOYACÁ (IDEBOY) Y LA ALIANZA SOCIETARIA Y DE DESARROLLO EMPRESARIAL DE BOYACÁ S.A.S. (ASDETBOY S.A.S) </a:t>
                      </a:r>
                      <a:r>
                        <a:rPr lang="es-ES" sz="1200" b="1" dirty="0">
                          <a:latin typeface="Verdana" panose="020B0604030504040204" pitchFamily="34" charset="0"/>
                          <a:ea typeface="Verdana" panose="020B0604030504040204" pitchFamily="34" charset="0"/>
                        </a:rPr>
                        <a:t>EN EL PROYECTO DE ELABORACIÓN DE ESTUDIOS PARA LA CREACIÓN DEL CENTRO AGROINDUSTRIAL, LOGÍSTICO Y DE COMERCIALIZACIÓN DEL ORIENTE COLOMBIANO EN EL DEPARTAMENTO. </a:t>
                      </a:r>
                      <a:endParaRPr lang="es-CO" sz="1200" b="1"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$665.472.398,50</a:t>
                      </a:r>
                    </a:p>
                  </a:txBody>
                  <a:tcPr anchor="ctr"/>
                </a:tc>
                <a:tc>
                  <a:txBody>
                    <a:bodyPr/>
                    <a:lstStyle/>
                    <a:p>
                      <a:pPr algn="ctr"/>
                      <a:r>
                        <a:rPr lang="es-CO" sz="1200" dirty="0">
                          <a:latin typeface="Verdana" panose="020B0604030504040204" pitchFamily="34" charset="0"/>
                          <a:ea typeface="Verdana" panose="020B0604030504040204" pitchFamily="34" charset="0"/>
                        </a:rPr>
                        <a:t>9 MESES </a:t>
                      </a:r>
                    </a:p>
                  </a:txBody>
                  <a:tcPr anchor="ctr"/>
                </a:tc>
                <a:tc>
                  <a:txBody>
                    <a:bodyPr/>
                    <a:lstStyle/>
                    <a:p>
                      <a:pPr algn="ctr"/>
                      <a:r>
                        <a:rPr lang="es-CO" sz="1200" dirty="0">
                          <a:latin typeface="Verdana" panose="020B0604030504040204" pitchFamily="34" charset="0"/>
                          <a:ea typeface="Verdana" panose="020B0604030504040204" pitchFamily="34" charset="0"/>
                        </a:rPr>
                        <a:t>VIGENTE (suspendido)</a:t>
                      </a:r>
                    </a:p>
                  </a:txBody>
                  <a:tcPr anchor="ctr"/>
                </a:tc>
                <a:extLst>
                  <a:ext uri="{0D108BD9-81ED-4DB2-BD59-A6C34878D82A}">
                    <a16:rowId xmlns:a16="http://schemas.microsoft.com/office/drawing/2014/main" val="33370965"/>
                  </a:ext>
                </a:extLst>
              </a:tr>
              <a:tr h="370840">
                <a:tc>
                  <a:txBody>
                    <a:bodyPr/>
                    <a:lstStyle/>
                    <a:p>
                      <a:pPr algn="ctr"/>
                      <a:r>
                        <a:rPr lang="es-CO" sz="1200" dirty="0">
                          <a:latin typeface="Verdana" panose="020B0604030504040204" pitchFamily="34" charset="0"/>
                          <a:ea typeface="Verdana" panose="020B0604030504040204" pitchFamily="34" charset="0"/>
                        </a:rPr>
                        <a:t>CONTRATO 069/2024</a:t>
                      </a: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b="0" dirty="0">
                          <a:latin typeface="Verdana" panose="020B0604030504040204" pitchFamily="34" charset="0"/>
                          <a:ea typeface="Verdana" panose="020B0604030504040204" pitchFamily="34" charset="0"/>
                        </a:rPr>
                        <a:t>CONTRATO INTERADMINISTRATIVO DE MANDATO SIN REPRESENTACIÓN BAJO LA MODALIDAD DE ADMINISTRACIÓN DELEGADA DE RECURSOS PARA </a:t>
                      </a:r>
                      <a:r>
                        <a:rPr lang="es-ES" sz="1200" b="1" dirty="0">
                          <a:latin typeface="Verdana" panose="020B0604030504040204" pitchFamily="34" charset="0"/>
                          <a:ea typeface="Verdana" panose="020B0604030504040204" pitchFamily="34" charset="0"/>
                        </a:rPr>
                        <a:t>LA MODIFICACIÓN DEL PLAN DE MANEJO DEL DISTRITO REGIONAL INTEGRADO DRMI DEL LAGO SOCHAGOTA Y LA CUENCA QUE LO ALIMENTA, </a:t>
                      </a:r>
                      <a:r>
                        <a:rPr lang="es-ES" sz="1200" b="0" dirty="0">
                          <a:latin typeface="Verdana" panose="020B0604030504040204" pitchFamily="34" charset="0"/>
                          <a:ea typeface="Verdana" panose="020B0604030504040204" pitchFamily="34" charset="0"/>
                        </a:rPr>
                        <a:t>EN EL MUNICIPIO DE PAIPA, DEPARTAMENTO DE BOYACÁ</a:t>
                      </a:r>
                      <a:endParaRPr lang="es-CO" sz="1200" b="0"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$1.101.174.330,00</a:t>
                      </a:r>
                    </a:p>
                  </a:txBody>
                  <a:tcPr anchor="ctr"/>
                </a:tc>
                <a:tc>
                  <a:txBody>
                    <a:bodyPr/>
                    <a:lstStyle/>
                    <a:p>
                      <a:pPr algn="ctr"/>
                      <a:r>
                        <a:rPr lang="es-CO" sz="1200" dirty="0">
                          <a:latin typeface="Verdana" panose="020B0604030504040204" pitchFamily="34" charset="0"/>
                          <a:ea typeface="Verdana" panose="020B0604030504040204" pitchFamily="34" charset="0"/>
                        </a:rPr>
                        <a:t>12 MESES </a:t>
                      </a:r>
                    </a:p>
                  </a:txBody>
                  <a:tcPr anchor="ctr"/>
                </a:tc>
                <a:tc>
                  <a:txBody>
                    <a:bodyPr/>
                    <a:lstStyle/>
                    <a:p>
                      <a:pPr algn="ctr"/>
                      <a:r>
                        <a:rPr lang="es-CO" sz="1200" dirty="0">
                          <a:latin typeface="Verdana" panose="020B0604030504040204" pitchFamily="34" charset="0"/>
                          <a:ea typeface="Verdana" panose="020B0604030504040204" pitchFamily="34" charset="0"/>
                        </a:rPr>
                        <a:t>VIGENTE</a:t>
                      </a:r>
                    </a:p>
                  </a:txBody>
                  <a:tcPr anchor="ctr"/>
                </a:tc>
                <a:extLst>
                  <a:ext uri="{0D108BD9-81ED-4DB2-BD59-A6C34878D82A}">
                    <a16:rowId xmlns:a16="http://schemas.microsoft.com/office/drawing/2014/main" val="2950363735"/>
                  </a:ext>
                </a:extLst>
              </a:tr>
            </a:tbl>
          </a:graphicData>
        </a:graphic>
      </p:graphicFrame>
      <p:pic>
        <p:nvPicPr>
          <p:cNvPr id="2" name="Picture 2">
            <a:extLst>
              <a:ext uri="{FF2B5EF4-FFF2-40B4-BE49-F238E27FC236}">
                <a16:creationId xmlns:a16="http://schemas.microsoft.com/office/drawing/2014/main" id="{09D1C5F7-FD37-2C2D-5721-060BCA465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8281" y="5012846"/>
            <a:ext cx="600141" cy="6001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904BD5-571F-49DD-8EBE-24E2B0765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6497" y="3128929"/>
            <a:ext cx="600141" cy="60014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2A528145-CA58-1DAB-A804-D17DA249FF30}"/>
              </a:ext>
            </a:extLst>
          </p:cNvPr>
          <p:cNvPicPr>
            <a:picLocks noChangeAspect="1"/>
          </p:cNvPicPr>
          <p:nvPr/>
        </p:nvPicPr>
        <p:blipFill>
          <a:blip r:embed="rId5"/>
          <a:srcRect r="55260"/>
          <a:stretch/>
        </p:blipFill>
        <p:spPr>
          <a:xfrm>
            <a:off x="3066379" y="2532881"/>
            <a:ext cx="1180375" cy="497194"/>
          </a:xfrm>
          <a:prstGeom prst="rect">
            <a:avLst/>
          </a:prstGeom>
        </p:spPr>
      </p:pic>
    </p:spTree>
    <p:extLst>
      <p:ext uri="{BB962C8B-B14F-4D97-AF65-F5344CB8AC3E}">
        <p14:creationId xmlns:p14="http://schemas.microsoft.com/office/powerpoint/2010/main" val="441914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918A-8B6D-8F6D-4A3B-F80F0F7DEF88}"/>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A75C481C-2CAD-A182-F540-AB9EC77660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sp>
        <p:nvSpPr>
          <p:cNvPr id="7" name="CuadroTexto 6">
            <a:extLst>
              <a:ext uri="{FF2B5EF4-FFF2-40B4-BE49-F238E27FC236}">
                <a16:creationId xmlns:a16="http://schemas.microsoft.com/office/drawing/2014/main" id="{775AAD56-7559-B170-0F3B-899034E6B93A}"/>
              </a:ext>
            </a:extLst>
          </p:cNvPr>
          <p:cNvSpPr txBox="1"/>
          <p:nvPr/>
        </p:nvSpPr>
        <p:spPr>
          <a:xfrm>
            <a:off x="2791661" y="349663"/>
            <a:ext cx="6098058" cy="523220"/>
          </a:xfrm>
          <a:prstGeom prst="rect">
            <a:avLst/>
          </a:prstGeom>
          <a:noFill/>
        </p:spPr>
        <p:txBody>
          <a:bodyPr wrap="square">
            <a:spAutoFit/>
          </a:bodyPr>
          <a:lstStyle/>
          <a:p>
            <a:pPr algn="ct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CONVENIOS </a:t>
            </a:r>
            <a:r>
              <a:rPr lang="es-ES" sz="2800" b="1"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VIGENTES </a:t>
            </a: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2025</a:t>
            </a:r>
          </a:p>
        </p:txBody>
      </p:sp>
      <p:graphicFrame>
        <p:nvGraphicFramePr>
          <p:cNvPr id="4" name="Tabla 3">
            <a:extLst>
              <a:ext uri="{FF2B5EF4-FFF2-40B4-BE49-F238E27FC236}">
                <a16:creationId xmlns:a16="http://schemas.microsoft.com/office/drawing/2014/main" id="{AEF59486-BD5E-5F00-8321-24539C9345F0}"/>
              </a:ext>
            </a:extLst>
          </p:cNvPr>
          <p:cNvGraphicFramePr>
            <a:graphicFrameLocks noGrp="1"/>
          </p:cNvGraphicFramePr>
          <p:nvPr>
            <p:extLst>
              <p:ext uri="{D42A27DB-BD31-4B8C-83A1-F6EECF244321}">
                <p14:modId xmlns:p14="http://schemas.microsoft.com/office/powerpoint/2010/main" val="978822439"/>
              </p:ext>
            </p:extLst>
          </p:nvPr>
        </p:nvGraphicFramePr>
        <p:xfrm>
          <a:off x="654908" y="1200160"/>
          <a:ext cx="10911016" cy="4983019"/>
        </p:xfrm>
        <a:graphic>
          <a:graphicData uri="http://schemas.openxmlformats.org/drawingml/2006/table">
            <a:tbl>
              <a:tblPr firstRow="1" bandRow="1">
                <a:tableStyleId>{93296810-A885-4BE3-A3E7-6D5BEEA58F35}</a:tableStyleId>
              </a:tblPr>
              <a:tblGrid>
                <a:gridCol w="2524991">
                  <a:extLst>
                    <a:ext uri="{9D8B030D-6E8A-4147-A177-3AD203B41FA5}">
                      <a16:colId xmlns:a16="http://schemas.microsoft.com/office/drawing/2014/main" val="1448701161"/>
                    </a:ext>
                  </a:extLst>
                </a:gridCol>
                <a:gridCol w="1147723">
                  <a:extLst>
                    <a:ext uri="{9D8B030D-6E8A-4147-A177-3AD203B41FA5}">
                      <a16:colId xmlns:a16="http://schemas.microsoft.com/office/drawing/2014/main" val="3840198995"/>
                    </a:ext>
                  </a:extLst>
                </a:gridCol>
                <a:gridCol w="3672712">
                  <a:extLst>
                    <a:ext uri="{9D8B030D-6E8A-4147-A177-3AD203B41FA5}">
                      <a16:colId xmlns:a16="http://schemas.microsoft.com/office/drawing/2014/main" val="2318014862"/>
                    </a:ext>
                  </a:extLst>
                </a:gridCol>
                <a:gridCol w="1469084">
                  <a:extLst>
                    <a:ext uri="{9D8B030D-6E8A-4147-A177-3AD203B41FA5}">
                      <a16:colId xmlns:a16="http://schemas.microsoft.com/office/drawing/2014/main" val="2929191936"/>
                    </a:ext>
                  </a:extLst>
                </a:gridCol>
                <a:gridCol w="979390">
                  <a:extLst>
                    <a:ext uri="{9D8B030D-6E8A-4147-A177-3AD203B41FA5}">
                      <a16:colId xmlns:a16="http://schemas.microsoft.com/office/drawing/2014/main" val="2456405585"/>
                    </a:ext>
                  </a:extLst>
                </a:gridCol>
                <a:gridCol w="1117116">
                  <a:extLst>
                    <a:ext uri="{9D8B030D-6E8A-4147-A177-3AD203B41FA5}">
                      <a16:colId xmlns:a16="http://schemas.microsoft.com/office/drawing/2014/main" val="1752293575"/>
                    </a:ext>
                  </a:extLst>
                </a:gridCol>
              </a:tblGrid>
              <a:tr h="517699">
                <a:tc>
                  <a:txBody>
                    <a:bodyPr/>
                    <a:lstStyle/>
                    <a:p>
                      <a:pPr algn="ctr"/>
                      <a:r>
                        <a:rPr lang="es-CO" sz="1100" dirty="0">
                          <a:latin typeface="Verdana" panose="020B0604030504040204" pitchFamily="34" charset="0"/>
                          <a:ea typeface="Verdana" panose="020B0604030504040204" pitchFamily="34" charset="0"/>
                        </a:rPr>
                        <a:t>No. CONVENIO O CONTRATO INTERAMINISTRATIVO</a:t>
                      </a:r>
                    </a:p>
                  </a:txBody>
                  <a:tcPr anchor="ctr"/>
                </a:tc>
                <a:tc>
                  <a:txBody>
                    <a:bodyPr/>
                    <a:lstStyle/>
                    <a:p>
                      <a:pPr algn="ctr"/>
                      <a:r>
                        <a:rPr lang="es-CO" sz="1100" dirty="0">
                          <a:latin typeface="Verdana" panose="020B0604030504040204" pitchFamily="34" charset="0"/>
                          <a:ea typeface="Verdana" panose="020B0604030504040204" pitchFamily="34" charset="0"/>
                        </a:rPr>
                        <a:t>ENTIDAD</a:t>
                      </a:r>
                    </a:p>
                  </a:txBody>
                  <a:tcPr anchor="ctr"/>
                </a:tc>
                <a:tc>
                  <a:txBody>
                    <a:bodyPr/>
                    <a:lstStyle/>
                    <a:p>
                      <a:pPr algn="ctr"/>
                      <a:r>
                        <a:rPr lang="es-CO" sz="1100" dirty="0">
                          <a:latin typeface="Verdana" panose="020B0604030504040204" pitchFamily="34" charset="0"/>
                          <a:ea typeface="Verdana" panose="020B0604030504040204" pitchFamily="34" charset="0"/>
                        </a:rPr>
                        <a:t>OBJETO </a:t>
                      </a:r>
                    </a:p>
                  </a:txBody>
                  <a:tcPr anchor="ctr"/>
                </a:tc>
                <a:tc>
                  <a:txBody>
                    <a:bodyPr/>
                    <a:lstStyle/>
                    <a:p>
                      <a:pPr algn="ctr"/>
                      <a:r>
                        <a:rPr lang="es-CO" sz="1100" dirty="0">
                          <a:latin typeface="Verdana" panose="020B0604030504040204" pitchFamily="34" charset="0"/>
                          <a:ea typeface="Verdana" panose="020B0604030504040204" pitchFamily="34" charset="0"/>
                        </a:rPr>
                        <a:t>VALOR </a:t>
                      </a:r>
                    </a:p>
                  </a:txBody>
                  <a:tcPr anchor="ctr"/>
                </a:tc>
                <a:tc>
                  <a:txBody>
                    <a:bodyPr/>
                    <a:lstStyle/>
                    <a:p>
                      <a:pPr algn="ctr"/>
                      <a:r>
                        <a:rPr lang="es-CO" sz="1100" dirty="0">
                          <a:latin typeface="Verdana" panose="020B0604030504040204" pitchFamily="34" charset="0"/>
                          <a:ea typeface="Verdana" panose="020B0604030504040204" pitchFamily="34" charset="0"/>
                        </a:rPr>
                        <a:t>PLAZO </a:t>
                      </a:r>
                    </a:p>
                  </a:txBody>
                  <a:tcPr anchor="ctr"/>
                </a:tc>
                <a:tc>
                  <a:txBody>
                    <a:bodyPr/>
                    <a:lstStyle/>
                    <a:p>
                      <a:pPr algn="ctr"/>
                      <a:r>
                        <a:rPr lang="es-CO" sz="1100" dirty="0">
                          <a:latin typeface="Verdana" panose="020B0604030504040204" pitchFamily="34" charset="0"/>
                          <a:ea typeface="Verdana" panose="020B0604030504040204" pitchFamily="34" charset="0"/>
                        </a:rPr>
                        <a:t>ESTADO </a:t>
                      </a:r>
                    </a:p>
                  </a:txBody>
                  <a:tcPr anchor="ctr"/>
                </a:tc>
                <a:extLst>
                  <a:ext uri="{0D108BD9-81ED-4DB2-BD59-A6C34878D82A}">
                    <a16:rowId xmlns:a16="http://schemas.microsoft.com/office/drawing/2014/main" val="549387072"/>
                  </a:ext>
                </a:extLst>
              </a:tr>
              <a:tr h="370840">
                <a:tc>
                  <a:txBody>
                    <a:bodyPr/>
                    <a:lstStyle/>
                    <a:p>
                      <a:pPr algn="ctr"/>
                      <a:r>
                        <a:rPr lang="es-CO" sz="1100" dirty="0">
                          <a:latin typeface="Verdana" panose="020B0604030504040204" pitchFamily="34" charset="0"/>
                          <a:ea typeface="Verdana" panose="020B0604030504040204" pitchFamily="34" charset="0"/>
                        </a:rPr>
                        <a:t>CONVENIO 4773/2024</a:t>
                      </a:r>
                    </a:p>
                  </a:txBody>
                  <a:tcPr anchor="ctr"/>
                </a:tc>
                <a:tc>
                  <a:txBody>
                    <a:bodyPr/>
                    <a:lstStyle/>
                    <a:p>
                      <a:pPr algn="ctr"/>
                      <a:endParaRPr lang="es-CO" sz="1100" dirty="0">
                        <a:latin typeface="Verdana" panose="020B0604030504040204" pitchFamily="34" charset="0"/>
                        <a:ea typeface="Verdana" panose="020B0604030504040204" pitchFamily="34" charset="0"/>
                      </a:endParaRPr>
                    </a:p>
                  </a:txBody>
                  <a:tcPr anchor="ctr"/>
                </a:tc>
                <a:tc>
                  <a:txBody>
                    <a:bodyPr/>
                    <a:lstStyle/>
                    <a:p>
                      <a:pPr algn="ctr"/>
                      <a:r>
                        <a:rPr lang="es-ES" sz="1100" b="0" u="none" strike="noStrike" kern="1200" baseline="0" dirty="0">
                          <a:solidFill>
                            <a:schemeClr val="dk1"/>
                          </a:solidFill>
                          <a:latin typeface="Verdana" panose="020B0604030504040204" pitchFamily="34" charset="0"/>
                          <a:ea typeface="Verdana" panose="020B0604030504040204" pitchFamily="34" charset="0"/>
                        </a:rPr>
                        <a:t>AUNAR ESFUERZOS ENTRE EL DEPARTAMENTO DE BOYACÁ Y TIERRASUA SAS PARA LA EJECUCION DEL </a:t>
                      </a:r>
                      <a:r>
                        <a:rPr lang="es-ES" sz="1100" b="1" u="none" strike="noStrike" kern="1200" baseline="0" dirty="0">
                          <a:solidFill>
                            <a:schemeClr val="dk1"/>
                          </a:solidFill>
                          <a:latin typeface="Verdana" panose="020B0604030504040204" pitchFamily="34" charset="0"/>
                          <a:ea typeface="Verdana" panose="020B0604030504040204" pitchFamily="34" charset="0"/>
                        </a:rPr>
                        <a:t>MANTENIMIENTO DEL CORREDOR VIAL </a:t>
                      </a:r>
                      <a:r>
                        <a:rPr lang="es-ES" sz="1100" b="0" u="none" strike="noStrike" kern="1200" baseline="0" dirty="0">
                          <a:solidFill>
                            <a:schemeClr val="dk1"/>
                          </a:solidFill>
                          <a:latin typeface="Verdana" panose="020B0604030504040204" pitchFamily="34" charset="0"/>
                          <a:ea typeface="Verdana" panose="020B0604030504040204" pitchFamily="34" charset="0"/>
                        </a:rPr>
                        <a:t>CON CODIGO 60BYA SECTOR </a:t>
                      </a:r>
                      <a:r>
                        <a:rPr lang="es-ES" sz="1100" b="1" u="none" strike="noStrike" kern="1200" baseline="0" dirty="0">
                          <a:solidFill>
                            <a:schemeClr val="dk1"/>
                          </a:solidFill>
                          <a:latin typeface="Verdana" panose="020B0604030504040204" pitchFamily="34" charset="0"/>
                          <a:ea typeface="Verdana" panose="020B0604030504040204" pitchFamily="34" charset="0"/>
                        </a:rPr>
                        <a:t>VILLA DE LEIVA – EL MUELLE </a:t>
                      </a:r>
                      <a:r>
                        <a:rPr lang="es-ES" sz="1100" b="0" u="none" strike="noStrike" kern="1200" baseline="0" dirty="0">
                          <a:solidFill>
                            <a:schemeClr val="dk1"/>
                          </a:solidFill>
                          <a:latin typeface="Verdana" panose="020B0604030504040204" pitchFamily="34" charset="0"/>
                          <a:ea typeface="Verdana" panose="020B0604030504040204" pitchFamily="34" charset="0"/>
                        </a:rPr>
                        <a:t>Y EL CORREDOR CON CODIGO 62BY01 DENOMINADO EL MUELLE – SANTA SOFIA – </a:t>
                      </a:r>
                      <a:r>
                        <a:rPr lang="es-ES" sz="1100" b="1" u="none" strike="noStrike" kern="1200" baseline="0" dirty="0">
                          <a:solidFill>
                            <a:schemeClr val="dk1"/>
                          </a:solidFill>
                          <a:latin typeface="Verdana" panose="020B0604030504040204" pitchFamily="34" charset="0"/>
                          <a:ea typeface="Verdana" panose="020B0604030504040204" pitchFamily="34" charset="0"/>
                        </a:rPr>
                        <a:t>MONIQUIRA</a:t>
                      </a:r>
                      <a:r>
                        <a:rPr lang="es-ES" sz="1100" b="0" u="none" strike="noStrike" kern="1200" baseline="0" dirty="0">
                          <a:solidFill>
                            <a:schemeClr val="dk1"/>
                          </a:solidFill>
                          <a:latin typeface="Verdana" panose="020B0604030504040204" pitchFamily="34" charset="0"/>
                          <a:ea typeface="Verdana" panose="020B0604030504040204" pitchFamily="34" charset="0"/>
                        </a:rPr>
                        <a:t>, EN EL DEPARTAMENTO DE BOYACA Y MANTENIMIENTO DE LA VÍA CODIGO 55GY03 CRUCE RUTA 55 </a:t>
                      </a:r>
                      <a:r>
                        <a:rPr lang="es-ES" sz="1100" b="1" u="none" strike="noStrike" kern="1200" baseline="0" dirty="0">
                          <a:solidFill>
                            <a:schemeClr val="dk1"/>
                          </a:solidFill>
                          <a:latin typeface="Verdana" panose="020B0604030504040204" pitchFamily="34" charset="0"/>
                          <a:ea typeface="Verdana" panose="020B0604030504040204" pitchFamily="34" charset="0"/>
                        </a:rPr>
                        <a:t>(TIERRA NEGRA) - JENESANO</a:t>
                      </a:r>
                      <a:r>
                        <a:rPr lang="es-ES" sz="1100" b="0" u="none" strike="noStrike" kern="1200" baseline="0" dirty="0">
                          <a:solidFill>
                            <a:schemeClr val="dk1"/>
                          </a:solidFill>
                          <a:latin typeface="Verdana" panose="020B0604030504040204" pitchFamily="34" charset="0"/>
                          <a:ea typeface="Verdana" panose="020B0604030504040204" pitchFamily="34" charset="0"/>
                        </a:rPr>
                        <a:t>, EN EL DEPARTAMENTO DE BOYACÁ. </a:t>
                      </a:r>
                      <a:endParaRPr lang="es-CO" sz="1100" b="0" dirty="0">
                        <a:latin typeface="Verdana" panose="020B0604030504040204" pitchFamily="34" charset="0"/>
                        <a:ea typeface="Verdana" panose="020B0604030504040204" pitchFamily="34" charset="0"/>
                      </a:endParaRPr>
                    </a:p>
                  </a:txBody>
                  <a:tcPr anchor="ctr"/>
                </a:tc>
                <a:tc>
                  <a:txBody>
                    <a:bodyPr/>
                    <a:lstStyle/>
                    <a:p>
                      <a:pPr algn="ctr"/>
                      <a:r>
                        <a:rPr lang="es-CO" sz="1100" b="0" u="none" strike="noStrike" kern="1200" baseline="0" dirty="0">
                          <a:solidFill>
                            <a:schemeClr val="dk1"/>
                          </a:solidFill>
                          <a:latin typeface="Verdana" panose="020B0604030504040204" pitchFamily="34" charset="0"/>
                          <a:ea typeface="Verdana" panose="020B0604030504040204" pitchFamily="34" charset="0"/>
                        </a:rPr>
                        <a:t>$3.206.015.759,47 </a:t>
                      </a:r>
                      <a:endParaRPr lang="es-CO" sz="1100" dirty="0">
                        <a:latin typeface="Verdana" panose="020B0604030504040204" pitchFamily="34" charset="0"/>
                        <a:ea typeface="Verdana" panose="020B0604030504040204" pitchFamily="34" charset="0"/>
                      </a:endParaRPr>
                    </a:p>
                  </a:txBody>
                  <a:tcPr anchor="ctr"/>
                </a:tc>
                <a:tc>
                  <a:txBody>
                    <a:bodyPr/>
                    <a:lstStyle/>
                    <a:p>
                      <a:pPr algn="ctr"/>
                      <a:r>
                        <a:rPr lang="es-CO" sz="1100" dirty="0">
                          <a:latin typeface="Verdana" panose="020B0604030504040204" pitchFamily="34" charset="0"/>
                          <a:ea typeface="Verdana" panose="020B0604030504040204" pitchFamily="34" charset="0"/>
                        </a:rPr>
                        <a:t>7 MESES Y 1 DÍA</a:t>
                      </a:r>
                    </a:p>
                  </a:txBody>
                  <a:tcPr anchor="ctr"/>
                </a:tc>
                <a:tc>
                  <a:txBody>
                    <a:bodyPr/>
                    <a:lstStyle/>
                    <a:p>
                      <a:pPr algn="ctr"/>
                      <a:r>
                        <a:rPr lang="es-CO" sz="1100" dirty="0">
                          <a:latin typeface="Verdana" panose="020B0604030504040204" pitchFamily="34" charset="0"/>
                          <a:ea typeface="Verdana" panose="020B0604030504040204" pitchFamily="34" charset="0"/>
                        </a:rPr>
                        <a:t>VIGENTE (suspendido)</a:t>
                      </a:r>
                    </a:p>
                  </a:txBody>
                  <a:tcPr anchor="ctr"/>
                </a:tc>
                <a:extLst>
                  <a:ext uri="{0D108BD9-81ED-4DB2-BD59-A6C34878D82A}">
                    <a16:rowId xmlns:a16="http://schemas.microsoft.com/office/drawing/2014/main" val="1631848874"/>
                  </a:ext>
                </a:extLst>
              </a:tr>
              <a:tr h="370840">
                <a:tc>
                  <a:txBody>
                    <a:bodyPr/>
                    <a:lstStyle/>
                    <a:p>
                      <a:pPr algn="ctr"/>
                      <a:r>
                        <a:rPr lang="es-CO" sz="1100" dirty="0">
                          <a:latin typeface="Verdana" panose="020B0604030504040204" pitchFamily="34" charset="0"/>
                          <a:ea typeface="Verdana" panose="020B0604030504040204" pitchFamily="34" charset="0"/>
                        </a:rPr>
                        <a:t>CONVENIO 0140/2024</a:t>
                      </a:r>
                    </a:p>
                  </a:txBody>
                  <a:tcPr anchor="ctr"/>
                </a:tc>
                <a:tc>
                  <a:txBody>
                    <a:bodyPr/>
                    <a:lstStyle/>
                    <a:p>
                      <a:pPr algn="ctr"/>
                      <a:endParaRPr lang="es-CO" sz="1100" dirty="0">
                        <a:latin typeface="Verdana" panose="020B0604030504040204" pitchFamily="34" charset="0"/>
                        <a:ea typeface="Verdana" panose="020B0604030504040204" pitchFamily="34" charset="0"/>
                      </a:endParaRPr>
                    </a:p>
                  </a:txBody>
                  <a:tcPr anchor="ctr"/>
                </a:tc>
                <a:tc>
                  <a:txBody>
                    <a:bodyPr/>
                    <a:lstStyle/>
                    <a:p>
                      <a:pPr algn="ctr"/>
                      <a:r>
                        <a:rPr lang="es-MX" sz="1100" b="0" dirty="0">
                          <a:latin typeface="Verdana" panose="020B0604030504040204" pitchFamily="34" charset="0"/>
                          <a:ea typeface="Verdana" panose="020B0604030504040204" pitchFamily="34" charset="0"/>
                        </a:rPr>
                        <a:t>AUNAR ESFUERZOS TÉCNICOS Y ADMINISTRATIVOS ENTRE EL </a:t>
                      </a:r>
                      <a:r>
                        <a:rPr lang="es-MX" sz="1100" b="1" dirty="0">
                          <a:latin typeface="Verdana" panose="020B0604030504040204" pitchFamily="34" charset="0"/>
                          <a:ea typeface="Verdana" panose="020B0604030504040204" pitchFamily="34" charset="0"/>
                        </a:rPr>
                        <a:t>INSTITUTO DE TRÁNSITO DE BOYACÁ - ITBOY</a:t>
                      </a:r>
                      <a:r>
                        <a:rPr lang="es-MX" sz="1100" b="0" dirty="0">
                          <a:latin typeface="Verdana" panose="020B0604030504040204" pitchFamily="34" charset="0"/>
                          <a:ea typeface="Verdana" panose="020B0604030504040204" pitchFamily="34" charset="0"/>
                        </a:rPr>
                        <a:t> Y LA SOCIEDAD TIERRASUA S.A.S, PARA LA IMPLEMENTACION DEL PROYECTO DE SEÑALIZACIÓN PARA MEJORAR LAS CONDICIONES DE SEGURIDAD VIAL EN EL DEPARTAMENTO BOYACÁ.</a:t>
                      </a:r>
                      <a:endParaRPr lang="es-CO" sz="1100" b="0" dirty="0">
                        <a:latin typeface="Verdana" panose="020B0604030504040204" pitchFamily="34" charset="0"/>
                        <a:ea typeface="Verdana" panose="020B0604030504040204" pitchFamily="34" charset="0"/>
                      </a:endParaRPr>
                    </a:p>
                  </a:txBody>
                  <a:tcPr anchor="ctr"/>
                </a:tc>
                <a:tc>
                  <a:txBody>
                    <a:bodyPr/>
                    <a:lstStyle/>
                    <a:p>
                      <a:pPr algn="ctr"/>
                      <a:r>
                        <a:rPr lang="es-CO" sz="1100" dirty="0">
                          <a:latin typeface="Verdana" panose="020B0604030504040204" pitchFamily="34" charset="0"/>
                          <a:ea typeface="Verdana" panose="020B0604030504040204" pitchFamily="34" charset="0"/>
                        </a:rPr>
                        <a:t>$671.483.655,25</a:t>
                      </a:r>
                    </a:p>
                  </a:txBody>
                  <a:tcPr anchor="ctr"/>
                </a:tc>
                <a:tc>
                  <a:txBody>
                    <a:bodyPr/>
                    <a:lstStyle/>
                    <a:p>
                      <a:pPr algn="ctr"/>
                      <a:r>
                        <a:rPr lang="es-CO" sz="1100" dirty="0">
                          <a:latin typeface="Verdana" panose="020B0604030504040204" pitchFamily="34" charset="0"/>
                          <a:ea typeface="Verdana" panose="020B0604030504040204" pitchFamily="34" charset="0"/>
                        </a:rPr>
                        <a:t>8 MESES </a:t>
                      </a:r>
                    </a:p>
                  </a:txBody>
                  <a:tcPr anchor="ctr"/>
                </a:tc>
                <a:tc>
                  <a:txBody>
                    <a:bodyPr/>
                    <a:lstStyle/>
                    <a:p>
                      <a:pPr algn="ctr"/>
                      <a:r>
                        <a:rPr lang="es-CO" sz="1100" dirty="0">
                          <a:latin typeface="Verdana" panose="020B0604030504040204" pitchFamily="34" charset="0"/>
                          <a:ea typeface="Verdana" panose="020B0604030504040204" pitchFamily="34" charset="0"/>
                        </a:rPr>
                        <a:t>VIGENTE</a:t>
                      </a:r>
                    </a:p>
                  </a:txBody>
                  <a:tcPr anchor="ctr"/>
                </a:tc>
                <a:extLst>
                  <a:ext uri="{0D108BD9-81ED-4DB2-BD59-A6C34878D82A}">
                    <a16:rowId xmlns:a16="http://schemas.microsoft.com/office/drawing/2014/main" val="2212043918"/>
                  </a:ext>
                </a:extLst>
              </a:tr>
              <a:tr h="370840">
                <a:tc>
                  <a:txBody>
                    <a:bodyPr/>
                    <a:lstStyle/>
                    <a:p>
                      <a:pPr algn="ctr"/>
                      <a:r>
                        <a:rPr lang="es-CO" sz="1100" dirty="0">
                          <a:latin typeface="Verdana" panose="020B0604030504040204" pitchFamily="34" charset="0"/>
                          <a:ea typeface="Verdana" panose="020B0604030504040204" pitchFamily="34" charset="0"/>
                        </a:rPr>
                        <a:t>CONTRATO 235/2025</a:t>
                      </a:r>
                    </a:p>
                  </a:txBody>
                  <a:tcPr anchor="ctr"/>
                </a:tc>
                <a:tc>
                  <a:txBody>
                    <a:bodyPr/>
                    <a:lstStyle/>
                    <a:p>
                      <a:pPr algn="ctr"/>
                      <a:endParaRPr lang="es-CO" sz="1100" dirty="0">
                        <a:latin typeface="Verdana" panose="020B0604030504040204" pitchFamily="34" charset="0"/>
                        <a:ea typeface="Verdana" panose="020B0604030504040204" pitchFamily="34" charset="0"/>
                      </a:endParaRPr>
                    </a:p>
                  </a:txBody>
                  <a:tcPr anchor="ctr"/>
                </a:tc>
                <a:tc>
                  <a:txBody>
                    <a:bodyPr/>
                    <a:lstStyle/>
                    <a:p>
                      <a:pPr algn="ctr"/>
                      <a:r>
                        <a:rPr lang="es-ES" sz="1100" b="0" u="none" strike="noStrike" kern="1200" baseline="0" dirty="0">
                          <a:solidFill>
                            <a:schemeClr val="dk1"/>
                          </a:solidFill>
                          <a:latin typeface="Verdana" panose="020B0604030504040204" pitchFamily="34" charset="0"/>
                          <a:ea typeface="Verdana" panose="020B0604030504040204" pitchFamily="34" charset="0"/>
                        </a:rPr>
                        <a:t>AUNAR ESFUERZOS ENTRE LA </a:t>
                      </a:r>
                      <a:r>
                        <a:rPr lang="es-ES" sz="1100" b="1" u="none" strike="noStrike" kern="1200" baseline="0" dirty="0">
                          <a:solidFill>
                            <a:schemeClr val="dk1"/>
                          </a:solidFill>
                          <a:latin typeface="Verdana" panose="020B0604030504040204" pitchFamily="34" charset="0"/>
                          <a:ea typeface="Verdana" panose="020B0604030504040204" pitchFamily="34" charset="0"/>
                        </a:rPr>
                        <a:t>ALCALDIA MAYOR DE TUNJA</a:t>
                      </a:r>
                      <a:r>
                        <a:rPr lang="es-ES" sz="1100" b="0" u="none" strike="noStrike" kern="1200" baseline="0" dirty="0">
                          <a:solidFill>
                            <a:schemeClr val="dk1"/>
                          </a:solidFill>
                          <a:latin typeface="Verdana" panose="020B0604030504040204" pitchFamily="34" charset="0"/>
                          <a:ea typeface="Verdana" panose="020B0604030504040204" pitchFamily="34" charset="0"/>
                        </a:rPr>
                        <a:t> Y TIERRASUA S.A.S PARA EL MANTENIMIENTO Y RECUPERACIÓN DE LA MALLA VIAL DEL MUNICIPIO, A TRAVÉS DE LA INSTALACIÓN DE MEZCLA ASFALTICA, EN LA ZONA URBANA DE LA CIUDAD DE TUNJA</a:t>
                      </a:r>
                      <a:endParaRPr lang="es-ES" sz="1100" b="0" i="0" u="none" strike="noStrike" kern="1200" baseline="0" dirty="0">
                        <a:solidFill>
                          <a:schemeClr val="dk1"/>
                        </a:solidFill>
                        <a:latin typeface="Verdana" panose="020B0604030504040204" pitchFamily="34" charset="0"/>
                        <a:ea typeface="Verdana" panose="020B0604030504040204" pitchFamily="34" charset="0"/>
                        <a:cs typeface="+mn-cs"/>
                      </a:endParaRPr>
                    </a:p>
                  </a:txBody>
                  <a:tcPr anchor="ctr"/>
                </a:tc>
                <a:tc>
                  <a:txBody>
                    <a:bodyPr/>
                    <a:lstStyle/>
                    <a:p>
                      <a:pPr algn="ctr"/>
                      <a:r>
                        <a:rPr lang="es-CO" sz="1100" b="0" u="none" strike="noStrike" kern="1200" baseline="0" dirty="0">
                          <a:solidFill>
                            <a:schemeClr val="dk1"/>
                          </a:solidFill>
                          <a:latin typeface="Verdana" panose="020B0604030504040204" pitchFamily="34" charset="0"/>
                          <a:ea typeface="Verdana" panose="020B0604030504040204" pitchFamily="34" charset="0"/>
                        </a:rPr>
                        <a:t>$450.000.000,00 </a:t>
                      </a:r>
                      <a:endParaRPr lang="es-CO" sz="1100" dirty="0">
                        <a:latin typeface="Verdana" panose="020B0604030504040204" pitchFamily="34" charset="0"/>
                        <a:ea typeface="Verdana" panose="020B0604030504040204" pitchFamily="34" charset="0"/>
                      </a:endParaRPr>
                    </a:p>
                  </a:txBody>
                  <a:tcPr anchor="ctr"/>
                </a:tc>
                <a:tc>
                  <a:txBody>
                    <a:bodyPr/>
                    <a:lstStyle/>
                    <a:p>
                      <a:pPr algn="ctr"/>
                      <a:r>
                        <a:rPr lang="es-CO" sz="1100" dirty="0">
                          <a:latin typeface="Verdana" panose="020B0604030504040204" pitchFamily="34" charset="0"/>
                          <a:ea typeface="Verdana" panose="020B0604030504040204" pitchFamily="34" charset="0"/>
                        </a:rPr>
                        <a:t>165 DÍAS</a:t>
                      </a:r>
                    </a:p>
                  </a:txBody>
                  <a:tcPr anchor="ctr"/>
                </a:tc>
                <a:tc>
                  <a:txBody>
                    <a:bodyPr/>
                    <a:lstStyle/>
                    <a:p>
                      <a:pPr algn="ctr"/>
                      <a:r>
                        <a:rPr lang="es-CO" sz="1100" dirty="0">
                          <a:latin typeface="Verdana" panose="020B0604030504040204" pitchFamily="34" charset="0"/>
                          <a:ea typeface="Verdana" panose="020B0604030504040204" pitchFamily="34" charset="0"/>
                        </a:rPr>
                        <a:t>TERMINADO – EN PROCESO DE LIQUIDACIÓN </a:t>
                      </a:r>
                    </a:p>
                  </a:txBody>
                  <a:tcPr anchor="ctr"/>
                </a:tc>
                <a:extLst>
                  <a:ext uri="{0D108BD9-81ED-4DB2-BD59-A6C34878D82A}">
                    <a16:rowId xmlns:a16="http://schemas.microsoft.com/office/drawing/2014/main" val="3662520016"/>
                  </a:ext>
                </a:extLst>
              </a:tr>
            </a:tbl>
          </a:graphicData>
        </a:graphic>
      </p:graphicFrame>
      <p:pic>
        <p:nvPicPr>
          <p:cNvPr id="8" name="Imagen 7">
            <a:extLst>
              <a:ext uri="{FF2B5EF4-FFF2-40B4-BE49-F238E27FC236}">
                <a16:creationId xmlns:a16="http://schemas.microsoft.com/office/drawing/2014/main" id="{9A294E03-E998-AE3D-0568-9F49AF354C06}"/>
              </a:ext>
            </a:extLst>
          </p:cNvPr>
          <p:cNvPicPr>
            <a:picLocks noChangeAspect="1"/>
          </p:cNvPicPr>
          <p:nvPr/>
        </p:nvPicPr>
        <p:blipFill>
          <a:blip r:embed="rId4"/>
          <a:srcRect r="55260"/>
          <a:stretch/>
        </p:blipFill>
        <p:spPr>
          <a:xfrm>
            <a:off x="3210245" y="2464014"/>
            <a:ext cx="1065193" cy="448677"/>
          </a:xfrm>
          <a:prstGeom prst="rect">
            <a:avLst/>
          </a:prstGeom>
        </p:spPr>
      </p:pic>
      <p:pic>
        <p:nvPicPr>
          <p:cNvPr id="11" name="Imagen 10" descr="Texto&#10;&#10;El contenido generado por IA puede ser incorrecto.">
            <a:extLst>
              <a:ext uri="{FF2B5EF4-FFF2-40B4-BE49-F238E27FC236}">
                <a16:creationId xmlns:a16="http://schemas.microsoft.com/office/drawing/2014/main" id="{65086CE9-B7AE-5CD1-AC92-7950EB19C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588" y="5433501"/>
            <a:ext cx="1013850" cy="448677"/>
          </a:xfrm>
          <a:prstGeom prst="rect">
            <a:avLst/>
          </a:prstGeom>
        </p:spPr>
      </p:pic>
      <p:pic>
        <p:nvPicPr>
          <p:cNvPr id="13" name="Imagen 12" descr="Logotipo&#10;&#10;El contenido generado por IA puede ser incorrecto.">
            <a:extLst>
              <a:ext uri="{FF2B5EF4-FFF2-40B4-BE49-F238E27FC236}">
                <a16:creationId xmlns:a16="http://schemas.microsoft.com/office/drawing/2014/main" id="{E6F475D1-1A5D-BBEF-66BC-8DCD0E2AA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8134" y="4047239"/>
            <a:ext cx="640758" cy="640758"/>
          </a:xfrm>
          <a:prstGeom prst="rect">
            <a:avLst/>
          </a:prstGeom>
        </p:spPr>
      </p:pic>
    </p:spTree>
    <p:extLst>
      <p:ext uri="{BB962C8B-B14F-4D97-AF65-F5344CB8AC3E}">
        <p14:creationId xmlns:p14="http://schemas.microsoft.com/office/powerpoint/2010/main" val="2616017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63DCD-1ACA-4237-4BB3-DFE004D81BCA}"/>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4ED17FE1-28A9-1A5A-6225-B87A0E84B9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sp>
        <p:nvSpPr>
          <p:cNvPr id="7" name="CuadroTexto 6">
            <a:extLst>
              <a:ext uri="{FF2B5EF4-FFF2-40B4-BE49-F238E27FC236}">
                <a16:creationId xmlns:a16="http://schemas.microsoft.com/office/drawing/2014/main" id="{A57C8EFB-CBB2-31A7-5884-54C1F8AD91E0}"/>
              </a:ext>
            </a:extLst>
          </p:cNvPr>
          <p:cNvSpPr txBox="1"/>
          <p:nvPr/>
        </p:nvSpPr>
        <p:spPr>
          <a:xfrm>
            <a:off x="2791661" y="349663"/>
            <a:ext cx="6098058" cy="523220"/>
          </a:xfrm>
          <a:prstGeom prst="rect">
            <a:avLst/>
          </a:prstGeom>
          <a:noFill/>
        </p:spPr>
        <p:txBody>
          <a:bodyPr wrap="square">
            <a:spAutoFit/>
          </a:bodyPr>
          <a:lstStyle/>
          <a:p>
            <a:pPr algn="ct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CONVENIOS </a:t>
            </a:r>
            <a:r>
              <a:rPr lang="es-ES" sz="2800" b="1"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VIGENTES </a:t>
            </a: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2025</a:t>
            </a:r>
          </a:p>
        </p:txBody>
      </p:sp>
      <p:graphicFrame>
        <p:nvGraphicFramePr>
          <p:cNvPr id="2" name="Tabla 1">
            <a:extLst>
              <a:ext uri="{FF2B5EF4-FFF2-40B4-BE49-F238E27FC236}">
                <a16:creationId xmlns:a16="http://schemas.microsoft.com/office/drawing/2014/main" id="{45980EAF-68E2-9FBD-2C70-E1F16F9D6922}"/>
              </a:ext>
            </a:extLst>
          </p:cNvPr>
          <p:cNvGraphicFramePr>
            <a:graphicFrameLocks noGrp="1"/>
          </p:cNvGraphicFramePr>
          <p:nvPr>
            <p:extLst>
              <p:ext uri="{D42A27DB-BD31-4B8C-83A1-F6EECF244321}">
                <p14:modId xmlns:p14="http://schemas.microsoft.com/office/powerpoint/2010/main" val="2387168883"/>
              </p:ext>
            </p:extLst>
          </p:nvPr>
        </p:nvGraphicFramePr>
        <p:xfrm>
          <a:off x="747196" y="1910113"/>
          <a:ext cx="10186988" cy="3566160"/>
        </p:xfrm>
        <a:graphic>
          <a:graphicData uri="http://schemas.openxmlformats.org/drawingml/2006/table">
            <a:tbl>
              <a:tblPr firstRow="1" bandRow="1">
                <a:tableStyleId>{93296810-A885-4BE3-A3E7-6D5BEEA58F35}</a:tableStyleId>
              </a:tblPr>
              <a:tblGrid>
                <a:gridCol w="2357438">
                  <a:extLst>
                    <a:ext uri="{9D8B030D-6E8A-4147-A177-3AD203B41FA5}">
                      <a16:colId xmlns:a16="http://schemas.microsoft.com/office/drawing/2014/main" val="1448701161"/>
                    </a:ext>
                  </a:extLst>
                </a:gridCol>
                <a:gridCol w="1299357">
                  <a:extLst>
                    <a:ext uri="{9D8B030D-6E8A-4147-A177-3AD203B41FA5}">
                      <a16:colId xmlns:a16="http://schemas.microsoft.com/office/drawing/2014/main" val="3840198995"/>
                    </a:ext>
                  </a:extLst>
                </a:gridCol>
                <a:gridCol w="3201206">
                  <a:extLst>
                    <a:ext uri="{9D8B030D-6E8A-4147-A177-3AD203B41FA5}">
                      <a16:colId xmlns:a16="http://schemas.microsoft.com/office/drawing/2014/main" val="2318014862"/>
                    </a:ext>
                  </a:extLst>
                </a:gridCol>
                <a:gridCol w="1371600">
                  <a:extLst>
                    <a:ext uri="{9D8B030D-6E8A-4147-A177-3AD203B41FA5}">
                      <a16:colId xmlns:a16="http://schemas.microsoft.com/office/drawing/2014/main" val="2929191936"/>
                    </a:ext>
                  </a:extLst>
                </a:gridCol>
                <a:gridCol w="914400">
                  <a:extLst>
                    <a:ext uri="{9D8B030D-6E8A-4147-A177-3AD203B41FA5}">
                      <a16:colId xmlns:a16="http://schemas.microsoft.com/office/drawing/2014/main" val="2456405585"/>
                    </a:ext>
                  </a:extLst>
                </a:gridCol>
                <a:gridCol w="1042987">
                  <a:extLst>
                    <a:ext uri="{9D8B030D-6E8A-4147-A177-3AD203B41FA5}">
                      <a16:colId xmlns:a16="http://schemas.microsoft.com/office/drawing/2014/main" val="1752293575"/>
                    </a:ext>
                  </a:extLst>
                </a:gridCol>
              </a:tblGrid>
              <a:tr h="370840">
                <a:tc>
                  <a:txBody>
                    <a:bodyPr/>
                    <a:lstStyle/>
                    <a:p>
                      <a:pPr algn="ctr"/>
                      <a:r>
                        <a:rPr lang="es-CO" sz="1200" dirty="0">
                          <a:latin typeface="Verdana" panose="020B0604030504040204" pitchFamily="34" charset="0"/>
                          <a:ea typeface="Verdana" panose="020B0604030504040204" pitchFamily="34" charset="0"/>
                        </a:rPr>
                        <a:t>No. CONVENIO O CONTRATO INTERAMINISTRATIVO</a:t>
                      </a:r>
                    </a:p>
                  </a:txBody>
                  <a:tcPr anchor="ctr"/>
                </a:tc>
                <a:tc>
                  <a:txBody>
                    <a:bodyPr/>
                    <a:lstStyle/>
                    <a:p>
                      <a:pPr algn="ctr"/>
                      <a:r>
                        <a:rPr lang="es-CO" sz="1200" dirty="0">
                          <a:latin typeface="Verdana" panose="020B0604030504040204" pitchFamily="34" charset="0"/>
                          <a:ea typeface="Verdana" panose="020B0604030504040204" pitchFamily="34" charset="0"/>
                        </a:rPr>
                        <a:t>ENTIDAD</a:t>
                      </a:r>
                    </a:p>
                  </a:txBody>
                  <a:tcPr anchor="ctr"/>
                </a:tc>
                <a:tc>
                  <a:txBody>
                    <a:bodyPr/>
                    <a:lstStyle/>
                    <a:p>
                      <a:pPr algn="ctr"/>
                      <a:r>
                        <a:rPr lang="es-CO" sz="1200" dirty="0">
                          <a:latin typeface="Verdana" panose="020B0604030504040204" pitchFamily="34" charset="0"/>
                          <a:ea typeface="Verdana" panose="020B0604030504040204" pitchFamily="34" charset="0"/>
                        </a:rPr>
                        <a:t>OBJETO </a:t>
                      </a:r>
                    </a:p>
                  </a:txBody>
                  <a:tcPr anchor="ctr"/>
                </a:tc>
                <a:tc>
                  <a:txBody>
                    <a:bodyPr/>
                    <a:lstStyle/>
                    <a:p>
                      <a:pPr algn="ctr"/>
                      <a:r>
                        <a:rPr lang="es-CO" sz="1200" dirty="0">
                          <a:latin typeface="Verdana" panose="020B0604030504040204" pitchFamily="34" charset="0"/>
                          <a:ea typeface="Verdana" panose="020B0604030504040204" pitchFamily="34" charset="0"/>
                        </a:rPr>
                        <a:t>VALOR </a:t>
                      </a:r>
                    </a:p>
                  </a:txBody>
                  <a:tcPr anchor="ctr"/>
                </a:tc>
                <a:tc>
                  <a:txBody>
                    <a:bodyPr/>
                    <a:lstStyle/>
                    <a:p>
                      <a:pPr algn="ctr"/>
                      <a:r>
                        <a:rPr lang="es-CO" sz="1200" dirty="0">
                          <a:latin typeface="Verdana" panose="020B0604030504040204" pitchFamily="34" charset="0"/>
                          <a:ea typeface="Verdana" panose="020B0604030504040204" pitchFamily="34" charset="0"/>
                        </a:rPr>
                        <a:t>PLAZO </a:t>
                      </a:r>
                    </a:p>
                  </a:txBody>
                  <a:tcPr anchor="ctr"/>
                </a:tc>
                <a:tc>
                  <a:txBody>
                    <a:bodyPr/>
                    <a:lstStyle/>
                    <a:p>
                      <a:pPr algn="ctr"/>
                      <a:r>
                        <a:rPr lang="es-CO" sz="1200" dirty="0">
                          <a:latin typeface="Verdana" panose="020B0604030504040204" pitchFamily="34" charset="0"/>
                          <a:ea typeface="Verdana" panose="020B0604030504040204" pitchFamily="34" charset="0"/>
                        </a:rPr>
                        <a:t>ESTADO </a:t>
                      </a:r>
                    </a:p>
                  </a:txBody>
                  <a:tcPr anchor="ctr"/>
                </a:tc>
                <a:extLst>
                  <a:ext uri="{0D108BD9-81ED-4DB2-BD59-A6C34878D82A}">
                    <a16:rowId xmlns:a16="http://schemas.microsoft.com/office/drawing/2014/main" val="549387072"/>
                  </a:ext>
                </a:extLst>
              </a:tr>
              <a:tr h="370840">
                <a:tc>
                  <a:txBody>
                    <a:bodyPr/>
                    <a:lstStyle/>
                    <a:p>
                      <a:pPr algn="ctr"/>
                      <a:r>
                        <a:rPr lang="es-CO" sz="1200" dirty="0">
                          <a:latin typeface="Verdana" panose="020B0604030504040204" pitchFamily="34" charset="0"/>
                          <a:ea typeface="Verdana" panose="020B0604030504040204" pitchFamily="34" charset="0"/>
                        </a:rPr>
                        <a:t>CONVENIO 0657/2025</a:t>
                      </a: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b="0" dirty="0">
                          <a:latin typeface="Verdana" panose="020B0604030504040204" pitchFamily="34" charset="0"/>
                          <a:ea typeface="Verdana" panose="020B0604030504040204" pitchFamily="34" charset="0"/>
                        </a:rPr>
                        <a:t>AUNAR ESFUERZOS ENTRE EL DEPARTAMENTO DE BOYACÁ Y TIERRASUA S.A.S. PARA EL </a:t>
                      </a:r>
                      <a:r>
                        <a:rPr lang="es-ES" sz="1200" b="1" dirty="0">
                          <a:latin typeface="Verdana" panose="020B0604030504040204" pitchFamily="34" charset="0"/>
                          <a:ea typeface="Verdana" panose="020B0604030504040204" pitchFamily="34" charset="0"/>
                        </a:rPr>
                        <a:t>FORTALECIMIENTO EN LA RED VIAL SECUNDARIA Y TERCIARIA POR MEDIO DEL MANTENIMIENTO PERIÓDICO Y RUTINARIO DE LA INFRAESTRUCTURA VIAL </a:t>
                      </a:r>
                      <a:r>
                        <a:rPr lang="es-ES" sz="1200" b="0" dirty="0">
                          <a:latin typeface="Verdana" panose="020B0604030504040204" pitchFamily="34" charset="0"/>
                          <a:ea typeface="Verdana" panose="020B0604030504040204" pitchFamily="34" charset="0"/>
                        </a:rPr>
                        <a:t>AÑO 2025, EN EL DEPARTAMENTO DE BOYACÁ</a:t>
                      </a:r>
                      <a:endParaRPr lang="es-CO" sz="1200" b="0"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$5.049.996.400,00</a:t>
                      </a:r>
                    </a:p>
                  </a:txBody>
                  <a:tcPr anchor="ctr"/>
                </a:tc>
                <a:tc>
                  <a:txBody>
                    <a:bodyPr/>
                    <a:lstStyle/>
                    <a:p>
                      <a:pPr algn="ctr"/>
                      <a:r>
                        <a:rPr lang="es-CO" sz="1200" dirty="0">
                          <a:latin typeface="Verdana" panose="020B0604030504040204" pitchFamily="34" charset="0"/>
                          <a:ea typeface="Verdana" panose="020B0604030504040204" pitchFamily="34" charset="0"/>
                        </a:rPr>
                        <a:t>10 MESES y 6 DIAS </a:t>
                      </a:r>
                    </a:p>
                  </a:txBody>
                  <a:tcPr anchor="ctr"/>
                </a:tc>
                <a:tc>
                  <a:txBody>
                    <a:bodyPr/>
                    <a:lstStyle/>
                    <a:p>
                      <a:pPr algn="ctr"/>
                      <a:r>
                        <a:rPr lang="es-CO" sz="1200" dirty="0">
                          <a:latin typeface="Verdana" panose="020B0604030504040204" pitchFamily="34" charset="0"/>
                          <a:ea typeface="Verdana" panose="020B0604030504040204" pitchFamily="34" charset="0"/>
                        </a:rPr>
                        <a:t>VIGENTE</a:t>
                      </a:r>
                    </a:p>
                  </a:txBody>
                  <a:tcPr anchor="ctr"/>
                </a:tc>
                <a:extLst>
                  <a:ext uri="{0D108BD9-81ED-4DB2-BD59-A6C34878D82A}">
                    <a16:rowId xmlns:a16="http://schemas.microsoft.com/office/drawing/2014/main" val="2212043918"/>
                  </a:ext>
                </a:extLst>
              </a:tr>
              <a:tr h="370840">
                <a:tc>
                  <a:txBody>
                    <a:bodyPr/>
                    <a:lstStyle/>
                    <a:p>
                      <a:pPr algn="ctr"/>
                      <a:r>
                        <a:rPr lang="es-CO" sz="1200" dirty="0">
                          <a:latin typeface="Verdana" panose="020B0604030504040204" pitchFamily="34" charset="0"/>
                          <a:ea typeface="Verdana" panose="020B0604030504040204" pitchFamily="34" charset="0"/>
                        </a:rPr>
                        <a:t>CONTRATO  1303/2025</a:t>
                      </a: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b="0" dirty="0">
                          <a:latin typeface="Verdana" panose="020B0604030504040204" pitchFamily="34" charset="0"/>
                          <a:ea typeface="Verdana" panose="020B0604030504040204" pitchFamily="34" charset="0"/>
                        </a:rPr>
                        <a:t>PRESTACIÓN DE SERVICIOS PARA GARANTIZAR LA </a:t>
                      </a:r>
                      <a:r>
                        <a:rPr lang="es-ES" sz="1200" b="1" dirty="0">
                          <a:latin typeface="Verdana" panose="020B0604030504040204" pitchFamily="34" charset="0"/>
                          <a:ea typeface="Verdana" panose="020B0604030504040204" pitchFamily="34" charset="0"/>
                        </a:rPr>
                        <a:t>OPERACIÓN DE LA MAQUINARIA PESADA </a:t>
                      </a:r>
                      <a:r>
                        <a:rPr lang="es-ES" sz="1200" b="0" dirty="0">
                          <a:latin typeface="Verdana" panose="020B0604030504040204" pitchFamily="34" charset="0"/>
                          <a:ea typeface="Verdana" panose="020B0604030504040204" pitchFamily="34" charset="0"/>
                        </a:rPr>
                        <a:t>Y VEHÍCULOS LIVIANOS DE LA UNIDAD DE </a:t>
                      </a:r>
                      <a:r>
                        <a:rPr lang="es-ES" sz="1200" b="1" dirty="0">
                          <a:latin typeface="Verdana" panose="020B0604030504040204" pitchFamily="34" charset="0"/>
                          <a:ea typeface="Verdana" panose="020B0604030504040204" pitchFamily="34" charset="0"/>
                        </a:rPr>
                        <a:t>GESTIÓN DEL RIESGO</a:t>
                      </a:r>
                      <a:endParaRPr lang="es-CO" sz="1200" b="1"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$1.528.756.720,00</a:t>
                      </a:r>
                    </a:p>
                  </a:txBody>
                  <a:tcPr anchor="ctr"/>
                </a:tc>
                <a:tc>
                  <a:txBody>
                    <a:bodyPr/>
                    <a:lstStyle/>
                    <a:p>
                      <a:pPr algn="ctr"/>
                      <a:r>
                        <a:rPr lang="es-CO" sz="1200" dirty="0">
                          <a:latin typeface="Verdana" panose="020B0604030504040204" pitchFamily="34" charset="0"/>
                          <a:ea typeface="Verdana" panose="020B0604030504040204" pitchFamily="34" charset="0"/>
                        </a:rPr>
                        <a:t>5 MESES </a:t>
                      </a:r>
                    </a:p>
                  </a:txBody>
                  <a:tcPr anchor="ctr"/>
                </a:tc>
                <a:tc>
                  <a:txBody>
                    <a:bodyPr/>
                    <a:lstStyle/>
                    <a:p>
                      <a:pPr algn="ctr"/>
                      <a:r>
                        <a:rPr lang="es-CO" sz="1200" dirty="0">
                          <a:latin typeface="Verdana" panose="020B0604030504040204" pitchFamily="34" charset="0"/>
                          <a:ea typeface="Verdana" panose="020B0604030504040204" pitchFamily="34" charset="0"/>
                        </a:rPr>
                        <a:t>TERMINADO</a:t>
                      </a:r>
                    </a:p>
                  </a:txBody>
                  <a:tcPr anchor="ctr"/>
                </a:tc>
                <a:extLst>
                  <a:ext uri="{0D108BD9-81ED-4DB2-BD59-A6C34878D82A}">
                    <a16:rowId xmlns:a16="http://schemas.microsoft.com/office/drawing/2014/main" val="261835807"/>
                  </a:ext>
                </a:extLst>
              </a:tr>
            </a:tbl>
          </a:graphicData>
        </a:graphic>
      </p:graphicFrame>
      <p:pic>
        <p:nvPicPr>
          <p:cNvPr id="3" name="Imagen 2">
            <a:extLst>
              <a:ext uri="{FF2B5EF4-FFF2-40B4-BE49-F238E27FC236}">
                <a16:creationId xmlns:a16="http://schemas.microsoft.com/office/drawing/2014/main" id="{E2CDFE47-4383-AE1D-67DE-CF1FD5797A24}"/>
              </a:ext>
            </a:extLst>
          </p:cNvPr>
          <p:cNvPicPr>
            <a:picLocks noChangeAspect="1"/>
          </p:cNvPicPr>
          <p:nvPr/>
        </p:nvPicPr>
        <p:blipFill>
          <a:blip r:embed="rId4"/>
          <a:srcRect r="55260"/>
          <a:stretch/>
        </p:blipFill>
        <p:spPr>
          <a:xfrm>
            <a:off x="3210245" y="3244516"/>
            <a:ext cx="1065193" cy="448677"/>
          </a:xfrm>
          <a:prstGeom prst="rect">
            <a:avLst/>
          </a:prstGeom>
        </p:spPr>
      </p:pic>
      <p:pic>
        <p:nvPicPr>
          <p:cNvPr id="6" name="Imagen 5">
            <a:extLst>
              <a:ext uri="{FF2B5EF4-FFF2-40B4-BE49-F238E27FC236}">
                <a16:creationId xmlns:a16="http://schemas.microsoft.com/office/drawing/2014/main" id="{6459BDFF-99B9-E0BE-BAA6-2363C55F0DB8}"/>
              </a:ext>
            </a:extLst>
          </p:cNvPr>
          <p:cNvPicPr>
            <a:picLocks noChangeAspect="1"/>
          </p:cNvPicPr>
          <p:nvPr/>
        </p:nvPicPr>
        <p:blipFill>
          <a:blip r:embed="rId4"/>
          <a:srcRect r="55260"/>
          <a:stretch/>
        </p:blipFill>
        <p:spPr>
          <a:xfrm>
            <a:off x="3210244" y="4803257"/>
            <a:ext cx="1065193" cy="448677"/>
          </a:xfrm>
          <a:prstGeom prst="rect">
            <a:avLst/>
          </a:prstGeom>
        </p:spPr>
      </p:pic>
    </p:spTree>
    <p:extLst>
      <p:ext uri="{BB962C8B-B14F-4D97-AF65-F5344CB8AC3E}">
        <p14:creationId xmlns:p14="http://schemas.microsoft.com/office/powerpoint/2010/main" val="1925758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30219-4485-B5FD-FD82-7FE4DD19B715}"/>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7E329E8A-F67C-30C8-47E9-BDB5465A7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5911" y="163598"/>
            <a:ext cx="285750" cy="895350"/>
          </a:xfrm>
          <a:prstGeom prst="rect">
            <a:avLst/>
          </a:prstGeom>
        </p:spPr>
      </p:pic>
      <p:sp>
        <p:nvSpPr>
          <p:cNvPr id="7" name="CuadroTexto 6">
            <a:extLst>
              <a:ext uri="{FF2B5EF4-FFF2-40B4-BE49-F238E27FC236}">
                <a16:creationId xmlns:a16="http://schemas.microsoft.com/office/drawing/2014/main" id="{246979A0-0E14-37E5-E3FA-A80E8B4F5E37}"/>
              </a:ext>
            </a:extLst>
          </p:cNvPr>
          <p:cNvSpPr txBox="1"/>
          <p:nvPr/>
        </p:nvSpPr>
        <p:spPr>
          <a:xfrm>
            <a:off x="2791661" y="349663"/>
            <a:ext cx="6098058" cy="523220"/>
          </a:xfrm>
          <a:prstGeom prst="rect">
            <a:avLst/>
          </a:prstGeom>
          <a:noFill/>
        </p:spPr>
        <p:txBody>
          <a:bodyPr wrap="square">
            <a:spAutoFit/>
          </a:bodyPr>
          <a:lstStyle/>
          <a:p>
            <a:pPr algn="ct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CONVENIOS </a:t>
            </a:r>
            <a:r>
              <a:rPr lang="es-ES" sz="2800" b="1"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VIGENTES </a:t>
            </a: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2025</a:t>
            </a:r>
          </a:p>
        </p:txBody>
      </p:sp>
      <p:graphicFrame>
        <p:nvGraphicFramePr>
          <p:cNvPr id="3" name="Tabla 2">
            <a:extLst>
              <a:ext uri="{FF2B5EF4-FFF2-40B4-BE49-F238E27FC236}">
                <a16:creationId xmlns:a16="http://schemas.microsoft.com/office/drawing/2014/main" id="{DD51B6E7-E032-3E92-C20F-192F172CD1E0}"/>
              </a:ext>
            </a:extLst>
          </p:cNvPr>
          <p:cNvGraphicFramePr>
            <a:graphicFrameLocks noGrp="1"/>
          </p:cNvGraphicFramePr>
          <p:nvPr>
            <p:extLst>
              <p:ext uri="{D42A27DB-BD31-4B8C-83A1-F6EECF244321}">
                <p14:modId xmlns:p14="http://schemas.microsoft.com/office/powerpoint/2010/main" val="2068677703"/>
              </p:ext>
            </p:extLst>
          </p:nvPr>
        </p:nvGraphicFramePr>
        <p:xfrm>
          <a:off x="680441" y="1395780"/>
          <a:ext cx="10831117" cy="4389120"/>
        </p:xfrm>
        <a:graphic>
          <a:graphicData uri="http://schemas.openxmlformats.org/drawingml/2006/table">
            <a:tbl>
              <a:tblPr firstRow="1" bandRow="1">
                <a:tableStyleId>{93296810-A885-4BE3-A3E7-6D5BEEA58F35}</a:tableStyleId>
              </a:tblPr>
              <a:tblGrid>
                <a:gridCol w="2506500">
                  <a:extLst>
                    <a:ext uri="{9D8B030D-6E8A-4147-A177-3AD203B41FA5}">
                      <a16:colId xmlns:a16="http://schemas.microsoft.com/office/drawing/2014/main" val="1448701161"/>
                    </a:ext>
                  </a:extLst>
                </a:gridCol>
                <a:gridCol w="1381516">
                  <a:extLst>
                    <a:ext uri="{9D8B030D-6E8A-4147-A177-3AD203B41FA5}">
                      <a16:colId xmlns:a16="http://schemas.microsoft.com/office/drawing/2014/main" val="3840198995"/>
                    </a:ext>
                  </a:extLst>
                </a:gridCol>
                <a:gridCol w="3403620">
                  <a:extLst>
                    <a:ext uri="{9D8B030D-6E8A-4147-A177-3AD203B41FA5}">
                      <a16:colId xmlns:a16="http://schemas.microsoft.com/office/drawing/2014/main" val="2318014862"/>
                    </a:ext>
                  </a:extLst>
                </a:gridCol>
                <a:gridCol w="1458327">
                  <a:extLst>
                    <a:ext uri="{9D8B030D-6E8A-4147-A177-3AD203B41FA5}">
                      <a16:colId xmlns:a16="http://schemas.microsoft.com/office/drawing/2014/main" val="2929191936"/>
                    </a:ext>
                  </a:extLst>
                </a:gridCol>
                <a:gridCol w="972218">
                  <a:extLst>
                    <a:ext uri="{9D8B030D-6E8A-4147-A177-3AD203B41FA5}">
                      <a16:colId xmlns:a16="http://schemas.microsoft.com/office/drawing/2014/main" val="2456405585"/>
                    </a:ext>
                  </a:extLst>
                </a:gridCol>
                <a:gridCol w="1108936">
                  <a:extLst>
                    <a:ext uri="{9D8B030D-6E8A-4147-A177-3AD203B41FA5}">
                      <a16:colId xmlns:a16="http://schemas.microsoft.com/office/drawing/2014/main" val="1752293575"/>
                    </a:ext>
                  </a:extLst>
                </a:gridCol>
              </a:tblGrid>
              <a:tr h="431534">
                <a:tc>
                  <a:txBody>
                    <a:bodyPr/>
                    <a:lstStyle/>
                    <a:p>
                      <a:pPr algn="ctr"/>
                      <a:r>
                        <a:rPr lang="es-CO" sz="1200" dirty="0">
                          <a:latin typeface="Verdana" panose="020B0604030504040204" pitchFamily="34" charset="0"/>
                          <a:ea typeface="Verdana" panose="020B0604030504040204" pitchFamily="34" charset="0"/>
                        </a:rPr>
                        <a:t>No. CONVENIO O CONTRATO INTERAMINISTRATIVO</a:t>
                      </a:r>
                    </a:p>
                  </a:txBody>
                  <a:tcPr anchor="ctr"/>
                </a:tc>
                <a:tc>
                  <a:txBody>
                    <a:bodyPr/>
                    <a:lstStyle/>
                    <a:p>
                      <a:pPr algn="ctr"/>
                      <a:r>
                        <a:rPr lang="es-CO" sz="1200" dirty="0">
                          <a:latin typeface="Verdana" panose="020B0604030504040204" pitchFamily="34" charset="0"/>
                          <a:ea typeface="Verdana" panose="020B0604030504040204" pitchFamily="34" charset="0"/>
                        </a:rPr>
                        <a:t>ENTIDAD</a:t>
                      </a:r>
                    </a:p>
                  </a:txBody>
                  <a:tcPr anchor="ctr"/>
                </a:tc>
                <a:tc>
                  <a:txBody>
                    <a:bodyPr/>
                    <a:lstStyle/>
                    <a:p>
                      <a:pPr algn="ctr"/>
                      <a:r>
                        <a:rPr lang="es-CO" sz="1200" dirty="0">
                          <a:latin typeface="Verdana" panose="020B0604030504040204" pitchFamily="34" charset="0"/>
                          <a:ea typeface="Verdana" panose="020B0604030504040204" pitchFamily="34" charset="0"/>
                        </a:rPr>
                        <a:t>OBJETO </a:t>
                      </a:r>
                    </a:p>
                  </a:txBody>
                  <a:tcPr anchor="ctr"/>
                </a:tc>
                <a:tc>
                  <a:txBody>
                    <a:bodyPr/>
                    <a:lstStyle/>
                    <a:p>
                      <a:pPr algn="ctr"/>
                      <a:r>
                        <a:rPr lang="es-CO" sz="1200" dirty="0">
                          <a:latin typeface="Verdana" panose="020B0604030504040204" pitchFamily="34" charset="0"/>
                          <a:ea typeface="Verdana" panose="020B0604030504040204" pitchFamily="34" charset="0"/>
                        </a:rPr>
                        <a:t>VALOR </a:t>
                      </a:r>
                    </a:p>
                  </a:txBody>
                  <a:tcPr anchor="ctr"/>
                </a:tc>
                <a:tc>
                  <a:txBody>
                    <a:bodyPr/>
                    <a:lstStyle/>
                    <a:p>
                      <a:pPr algn="ctr"/>
                      <a:r>
                        <a:rPr lang="es-CO" sz="1200" dirty="0">
                          <a:latin typeface="Verdana" panose="020B0604030504040204" pitchFamily="34" charset="0"/>
                          <a:ea typeface="Verdana" panose="020B0604030504040204" pitchFamily="34" charset="0"/>
                        </a:rPr>
                        <a:t>PLAZO </a:t>
                      </a:r>
                    </a:p>
                  </a:txBody>
                  <a:tcPr anchor="ctr"/>
                </a:tc>
                <a:tc>
                  <a:txBody>
                    <a:bodyPr/>
                    <a:lstStyle/>
                    <a:p>
                      <a:pPr algn="ctr"/>
                      <a:r>
                        <a:rPr lang="es-CO" sz="1200" dirty="0">
                          <a:latin typeface="Verdana" panose="020B0604030504040204" pitchFamily="34" charset="0"/>
                          <a:ea typeface="Verdana" panose="020B0604030504040204" pitchFamily="34" charset="0"/>
                        </a:rPr>
                        <a:t>ESTADO </a:t>
                      </a:r>
                    </a:p>
                  </a:txBody>
                  <a:tcPr anchor="ctr"/>
                </a:tc>
                <a:extLst>
                  <a:ext uri="{0D108BD9-81ED-4DB2-BD59-A6C34878D82A}">
                    <a16:rowId xmlns:a16="http://schemas.microsoft.com/office/drawing/2014/main" val="549387072"/>
                  </a:ext>
                </a:extLst>
              </a:tr>
              <a:tr h="370840">
                <a:tc>
                  <a:txBody>
                    <a:bodyPr/>
                    <a:lstStyle/>
                    <a:p>
                      <a:pPr algn="ctr"/>
                      <a:r>
                        <a:rPr lang="es-ES" sz="1200" dirty="0">
                          <a:latin typeface="Verdana" panose="020B0604030504040204" pitchFamily="34" charset="0"/>
                          <a:ea typeface="Verdana" panose="020B0604030504040204" pitchFamily="34" charset="0"/>
                        </a:rPr>
                        <a:t>CD-INDEPORTES-065-2025</a:t>
                      </a:r>
                      <a:endParaRPr lang="es-CO" sz="1200" dirty="0">
                        <a:latin typeface="Verdana" panose="020B0604030504040204" pitchFamily="34" charset="0"/>
                        <a:ea typeface="Verdana" panose="020B0604030504040204" pitchFamily="34" charset="0"/>
                      </a:endParaRP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b="0" u="none" strike="noStrike" kern="1200" baseline="0" dirty="0">
                          <a:solidFill>
                            <a:schemeClr val="dk1"/>
                          </a:solidFill>
                          <a:latin typeface="Verdana" panose="020B0604030504040204" pitchFamily="34" charset="0"/>
                          <a:ea typeface="Verdana" panose="020B0604030504040204" pitchFamily="34" charset="0"/>
                        </a:rPr>
                        <a:t>PRESTACION DE SERVICIOS DE APOYO LOGISTICO EN EL MANTENIMIENTO DE LOS DIFERENTES ESCENARIOS DEPORTIVOS A CARGO </a:t>
                      </a:r>
                      <a:r>
                        <a:rPr lang="es-ES" sz="1200" b="1" u="none" strike="noStrike" kern="1200" baseline="0" dirty="0">
                          <a:solidFill>
                            <a:schemeClr val="dk1"/>
                          </a:solidFill>
                          <a:latin typeface="Verdana" panose="020B0604030504040204" pitchFamily="34" charset="0"/>
                          <a:ea typeface="Verdana" panose="020B0604030504040204" pitchFamily="34" charset="0"/>
                        </a:rPr>
                        <a:t>DE INDEPORTES-BOYACA</a:t>
                      </a:r>
                      <a:endParaRPr lang="es-ES" sz="1200" b="1" i="0" u="none" strike="noStrike" kern="1200" baseline="0" dirty="0">
                        <a:solidFill>
                          <a:schemeClr val="dk1"/>
                        </a:solidFill>
                        <a:latin typeface="Verdana" panose="020B0604030504040204" pitchFamily="34" charset="0"/>
                        <a:ea typeface="Verdana" panose="020B0604030504040204" pitchFamily="34" charset="0"/>
                        <a:cs typeface="+mn-cs"/>
                      </a:endParaRPr>
                    </a:p>
                  </a:txBody>
                  <a:tcPr anchor="ctr"/>
                </a:tc>
                <a:tc>
                  <a:txBody>
                    <a:bodyPr/>
                    <a:lstStyle/>
                    <a:p>
                      <a:pPr algn="ctr"/>
                      <a:r>
                        <a:rPr lang="es-ES" sz="1200" dirty="0">
                          <a:latin typeface="Verdana" panose="020B0604030504040204" pitchFamily="34" charset="0"/>
                          <a:ea typeface="Verdana" panose="020B0604030504040204" pitchFamily="34" charset="0"/>
                        </a:rPr>
                        <a:t>$250.706.899,50</a:t>
                      </a: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dirty="0">
                          <a:latin typeface="Verdana" panose="020B0604030504040204" pitchFamily="34" charset="0"/>
                          <a:ea typeface="Verdana" panose="020B0604030504040204" pitchFamily="34" charset="0"/>
                        </a:rPr>
                        <a:t>9 MESES Y 05 DIAS</a:t>
                      </a: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VIGENTE</a:t>
                      </a:r>
                    </a:p>
                  </a:txBody>
                  <a:tcPr anchor="ctr"/>
                </a:tc>
                <a:extLst>
                  <a:ext uri="{0D108BD9-81ED-4DB2-BD59-A6C34878D82A}">
                    <a16:rowId xmlns:a16="http://schemas.microsoft.com/office/drawing/2014/main" val="1631848874"/>
                  </a:ext>
                </a:extLst>
              </a:tr>
              <a:tr h="370840">
                <a:tc>
                  <a:txBody>
                    <a:bodyPr/>
                    <a:lstStyle/>
                    <a:p>
                      <a:pPr algn="ctr"/>
                      <a:r>
                        <a:rPr lang="es-ES" sz="1200" dirty="0">
                          <a:latin typeface="Verdana" panose="020B0604030504040204" pitchFamily="34" charset="0"/>
                          <a:ea typeface="Verdana" panose="020B0604030504040204" pitchFamily="34" charset="0"/>
                        </a:rPr>
                        <a:t>Contrato 1708-2025</a:t>
                      </a:r>
                      <a:endParaRPr lang="es-CO" sz="1200" dirty="0">
                        <a:latin typeface="Verdana" panose="020B0604030504040204" pitchFamily="34" charset="0"/>
                        <a:ea typeface="Verdana" panose="020B0604030504040204" pitchFamily="34" charset="0"/>
                      </a:endParaRP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b="0" dirty="0">
                          <a:latin typeface="Verdana" panose="020B0604030504040204" pitchFamily="34" charset="0"/>
                          <a:ea typeface="Verdana" panose="020B0604030504040204" pitchFamily="34" charset="0"/>
                        </a:rPr>
                        <a:t>FORTALECIMIENTO EN LA </a:t>
                      </a:r>
                      <a:r>
                        <a:rPr lang="es-ES" sz="1200" b="1" dirty="0">
                          <a:latin typeface="Verdana" panose="020B0604030504040204" pitchFamily="34" charset="0"/>
                          <a:ea typeface="Verdana" panose="020B0604030504040204" pitchFamily="34" charset="0"/>
                        </a:rPr>
                        <a:t>ATENCION DE EMERGENCIAS Y OBRAS DE MITIGACION DE SITUACIONES DE RIESGO MEDIANTE EL USO DE MAQUINARIA AMARILLA</a:t>
                      </a:r>
                      <a:r>
                        <a:rPr lang="es-ES" sz="1200" b="0" dirty="0">
                          <a:latin typeface="Verdana" panose="020B0604030504040204" pitchFamily="34" charset="0"/>
                          <a:ea typeface="Verdana" panose="020B0604030504040204" pitchFamily="34" charset="0"/>
                        </a:rPr>
                        <a:t> EN EL DEPARTAMENTO DE BOYACA</a:t>
                      </a:r>
                      <a:endParaRPr lang="es-CO" sz="1200" b="0" dirty="0">
                        <a:latin typeface="Verdana" panose="020B0604030504040204" pitchFamily="34" charset="0"/>
                        <a:ea typeface="Verdana" panose="020B0604030504040204" pitchFamily="34" charset="0"/>
                      </a:endParaRPr>
                    </a:p>
                  </a:txBody>
                  <a:tcPr anchor="ctr"/>
                </a:tc>
                <a:tc>
                  <a:txBody>
                    <a:bodyPr/>
                    <a:lstStyle/>
                    <a:p>
                      <a:pPr algn="ctr"/>
                      <a:r>
                        <a:rPr lang="es-ES" sz="1200" dirty="0">
                          <a:latin typeface="Verdana" panose="020B0604030504040204" pitchFamily="34" charset="0"/>
                          <a:ea typeface="Verdana" panose="020B0604030504040204" pitchFamily="34" charset="0"/>
                        </a:rPr>
                        <a:t>$756,724,000,00</a:t>
                      </a: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dirty="0">
                          <a:latin typeface="Verdana" panose="020B0604030504040204" pitchFamily="34" charset="0"/>
                          <a:ea typeface="Verdana" panose="020B0604030504040204" pitchFamily="34" charset="0"/>
                        </a:rPr>
                        <a:t>6 MESES</a:t>
                      </a: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VIGENTE</a:t>
                      </a:r>
                    </a:p>
                  </a:txBody>
                  <a:tcPr anchor="ctr"/>
                </a:tc>
                <a:extLst>
                  <a:ext uri="{0D108BD9-81ED-4DB2-BD59-A6C34878D82A}">
                    <a16:rowId xmlns:a16="http://schemas.microsoft.com/office/drawing/2014/main" val="2212043918"/>
                  </a:ext>
                </a:extLst>
              </a:tr>
              <a:tr h="370840">
                <a:tc>
                  <a:txBody>
                    <a:bodyPr/>
                    <a:lstStyle/>
                    <a:p>
                      <a:pPr algn="ctr"/>
                      <a:r>
                        <a:rPr lang="es-CO" sz="1200" dirty="0">
                          <a:latin typeface="Verdana" panose="020B0604030504040204" pitchFamily="34" charset="0"/>
                          <a:ea typeface="Verdana" panose="020B0604030504040204" pitchFamily="34" charset="0"/>
                        </a:rPr>
                        <a:t>CONVENIO 2108/2025</a:t>
                      </a: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MX" sz="1200" b="1" dirty="0">
                          <a:latin typeface="Verdana" panose="020B0604030504040204" pitchFamily="34" charset="0"/>
                          <a:ea typeface="Verdana" panose="020B0604030504040204" pitchFamily="34" charset="0"/>
                        </a:rPr>
                        <a:t>MANTENIMIENTO DEL CORREDOR VIAL </a:t>
                      </a:r>
                      <a:r>
                        <a:rPr lang="es-MX" sz="1200" dirty="0">
                          <a:latin typeface="Verdana" panose="020B0604030504040204" pitchFamily="34" charset="0"/>
                          <a:ea typeface="Verdana" panose="020B0604030504040204" pitchFamily="34" charset="0"/>
                        </a:rPr>
                        <a:t>CON CÓDIGO 55BY09 EN EL TRAMO DENOMINADO PUENTE LA BALSA – PANTANO DE VARGAS Y EL CORREDOR CON CÓDIGO 55BY08 EN EL TRAMO DENOMINADO </a:t>
                      </a:r>
                      <a:r>
                        <a:rPr lang="es-MX" sz="1200" b="1" dirty="0">
                          <a:latin typeface="Verdana" panose="020B0604030504040204" pitchFamily="34" charset="0"/>
                          <a:ea typeface="Verdana" panose="020B0604030504040204" pitchFamily="34" charset="0"/>
                        </a:rPr>
                        <a:t>PANTANO DE VARGAS - TERMALE</a:t>
                      </a:r>
                      <a:r>
                        <a:rPr lang="es-MX" sz="1200" dirty="0">
                          <a:latin typeface="Verdana" panose="020B0604030504040204" pitchFamily="34" charset="0"/>
                          <a:ea typeface="Verdana" panose="020B0604030504040204" pitchFamily="34" charset="0"/>
                        </a:rPr>
                        <a:t>S, EN EL DEPARTAMENTO DE BOYACÁ. </a:t>
                      </a:r>
                      <a:endParaRPr lang="es-ES" sz="1200" b="0" i="0" u="none" strike="noStrike" kern="1200" baseline="0" dirty="0">
                        <a:solidFill>
                          <a:schemeClr val="dk1"/>
                        </a:solidFill>
                        <a:latin typeface="Verdana" panose="020B0604030504040204" pitchFamily="34" charset="0"/>
                        <a:ea typeface="Verdana" panose="020B0604030504040204" pitchFamily="34" charset="0"/>
                        <a:cs typeface="+mn-cs"/>
                      </a:endParaRPr>
                    </a:p>
                  </a:txBody>
                  <a:tcPr anchor="ctr"/>
                </a:tc>
                <a:tc>
                  <a:txBody>
                    <a:bodyPr/>
                    <a:lstStyle/>
                    <a:p>
                      <a:pPr algn="ctr"/>
                      <a:r>
                        <a:rPr lang="es-ES" sz="1200" dirty="0">
                          <a:latin typeface="Verdana" panose="020B0604030504040204" pitchFamily="34" charset="0"/>
                          <a:ea typeface="Verdana" panose="020B0604030504040204" pitchFamily="34" charset="0"/>
                        </a:rPr>
                        <a:t>$1,390,977,904,44</a:t>
                      </a: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dirty="0">
                          <a:latin typeface="Verdana" panose="020B0604030504040204" pitchFamily="34" charset="0"/>
                          <a:ea typeface="Verdana" panose="020B0604030504040204" pitchFamily="34" charset="0"/>
                        </a:rPr>
                        <a:t>1 MES</a:t>
                      </a: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TERMINADO</a:t>
                      </a:r>
                    </a:p>
                  </a:txBody>
                  <a:tcPr anchor="ctr"/>
                </a:tc>
                <a:extLst>
                  <a:ext uri="{0D108BD9-81ED-4DB2-BD59-A6C34878D82A}">
                    <a16:rowId xmlns:a16="http://schemas.microsoft.com/office/drawing/2014/main" val="824507751"/>
                  </a:ext>
                </a:extLst>
              </a:tr>
            </a:tbl>
          </a:graphicData>
        </a:graphic>
      </p:graphicFrame>
      <p:pic>
        <p:nvPicPr>
          <p:cNvPr id="4" name="Imagen 3">
            <a:extLst>
              <a:ext uri="{FF2B5EF4-FFF2-40B4-BE49-F238E27FC236}">
                <a16:creationId xmlns:a16="http://schemas.microsoft.com/office/drawing/2014/main" id="{8E9A4999-11E4-1BCF-6A1A-70BBD54EE422}"/>
              </a:ext>
            </a:extLst>
          </p:cNvPr>
          <p:cNvPicPr>
            <a:picLocks noChangeAspect="1"/>
          </p:cNvPicPr>
          <p:nvPr/>
        </p:nvPicPr>
        <p:blipFill>
          <a:blip r:embed="rId5"/>
          <a:srcRect r="55260"/>
          <a:stretch/>
        </p:blipFill>
        <p:spPr>
          <a:xfrm>
            <a:off x="3321456" y="3401681"/>
            <a:ext cx="1065193" cy="448677"/>
          </a:xfrm>
          <a:prstGeom prst="rect">
            <a:avLst/>
          </a:prstGeom>
        </p:spPr>
      </p:pic>
      <p:pic>
        <p:nvPicPr>
          <p:cNvPr id="6" name="Imagen 5">
            <a:extLst>
              <a:ext uri="{FF2B5EF4-FFF2-40B4-BE49-F238E27FC236}">
                <a16:creationId xmlns:a16="http://schemas.microsoft.com/office/drawing/2014/main" id="{D6241CC2-CAB2-E9C8-5595-52EA6EA8F6C9}"/>
              </a:ext>
            </a:extLst>
          </p:cNvPr>
          <p:cNvPicPr>
            <a:picLocks noChangeAspect="1"/>
          </p:cNvPicPr>
          <p:nvPr/>
        </p:nvPicPr>
        <p:blipFill>
          <a:blip r:embed="rId5"/>
          <a:srcRect r="55260"/>
          <a:stretch/>
        </p:blipFill>
        <p:spPr>
          <a:xfrm>
            <a:off x="3340157" y="4815845"/>
            <a:ext cx="1065193" cy="448677"/>
          </a:xfrm>
          <a:prstGeom prst="rect">
            <a:avLst/>
          </a:prstGeom>
        </p:spPr>
      </p:pic>
      <p:pic>
        <p:nvPicPr>
          <p:cNvPr id="9" name="Imagen 8" descr="Logotipo, nombre de la empresa&#10;&#10;El contenido generado por IA puede ser incorrecto.">
            <a:extLst>
              <a:ext uri="{FF2B5EF4-FFF2-40B4-BE49-F238E27FC236}">
                <a16:creationId xmlns:a16="http://schemas.microsoft.com/office/drawing/2014/main" id="{6C2F994B-0989-B568-B6F5-B30645A428A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7734" y1="60000" x2="46016" y2="27500"/>
                        <a14:foregroundMark x1="30547" y1="54306" x2="71641" y2="55694"/>
                        <a14:foregroundMark x1="50469" y1="73750" x2="67578" y2="66528"/>
                        <a14:foregroundMark x1="25703" y1="62917" x2="43125" y2="60833"/>
                        <a14:foregroundMark x1="43125" y1="58611" x2="49219" y2="70833"/>
                      </a14:backgroundRemoval>
                    </a14:imgEffect>
                  </a14:imgLayer>
                </a14:imgProps>
              </a:ext>
              <a:ext uri="{28A0092B-C50C-407E-A947-70E740481C1C}">
                <a14:useLocalDpi xmlns:a14="http://schemas.microsoft.com/office/drawing/2010/main" val="0"/>
              </a:ext>
            </a:extLst>
          </a:blip>
          <a:srcRect l="17961" t="7304" r="18639" b="12499"/>
          <a:stretch>
            <a:fillRect/>
          </a:stretch>
        </p:blipFill>
        <p:spPr>
          <a:xfrm>
            <a:off x="3454028" y="2214067"/>
            <a:ext cx="837452" cy="595877"/>
          </a:xfrm>
          <a:prstGeom prst="rect">
            <a:avLst/>
          </a:prstGeom>
        </p:spPr>
      </p:pic>
    </p:spTree>
    <p:extLst>
      <p:ext uri="{BB962C8B-B14F-4D97-AF65-F5344CB8AC3E}">
        <p14:creationId xmlns:p14="http://schemas.microsoft.com/office/powerpoint/2010/main" val="3968586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FA1A5-93E8-94C3-3295-073243CC23B5}"/>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ECFB5B6E-BDD5-2DA1-4615-187781E23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5911" y="163598"/>
            <a:ext cx="285750" cy="895350"/>
          </a:xfrm>
          <a:prstGeom prst="rect">
            <a:avLst/>
          </a:prstGeom>
        </p:spPr>
      </p:pic>
      <p:sp>
        <p:nvSpPr>
          <p:cNvPr id="7" name="CuadroTexto 6">
            <a:extLst>
              <a:ext uri="{FF2B5EF4-FFF2-40B4-BE49-F238E27FC236}">
                <a16:creationId xmlns:a16="http://schemas.microsoft.com/office/drawing/2014/main" id="{F5BA520A-AEF6-EAE2-2043-48F67A8113CD}"/>
              </a:ext>
            </a:extLst>
          </p:cNvPr>
          <p:cNvSpPr txBox="1"/>
          <p:nvPr/>
        </p:nvSpPr>
        <p:spPr>
          <a:xfrm>
            <a:off x="2791661" y="349663"/>
            <a:ext cx="6098058" cy="523220"/>
          </a:xfrm>
          <a:prstGeom prst="rect">
            <a:avLst/>
          </a:prstGeom>
          <a:noFill/>
        </p:spPr>
        <p:txBody>
          <a:bodyPr wrap="square">
            <a:spAutoFit/>
          </a:bodyPr>
          <a:lstStyle/>
          <a:p>
            <a:pPr algn="ct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CONVENIOS </a:t>
            </a:r>
            <a:r>
              <a:rPr lang="es-ES" sz="2800" b="1"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VIGENTES </a:t>
            </a: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2025</a:t>
            </a:r>
          </a:p>
        </p:txBody>
      </p:sp>
      <p:graphicFrame>
        <p:nvGraphicFramePr>
          <p:cNvPr id="2" name="Tabla 1">
            <a:extLst>
              <a:ext uri="{FF2B5EF4-FFF2-40B4-BE49-F238E27FC236}">
                <a16:creationId xmlns:a16="http://schemas.microsoft.com/office/drawing/2014/main" id="{1A9415BC-A0CA-789F-79E5-FD4A96B68EEA}"/>
              </a:ext>
            </a:extLst>
          </p:cNvPr>
          <p:cNvGraphicFramePr>
            <a:graphicFrameLocks noGrp="1"/>
          </p:cNvGraphicFramePr>
          <p:nvPr>
            <p:extLst>
              <p:ext uri="{D42A27DB-BD31-4B8C-83A1-F6EECF244321}">
                <p14:modId xmlns:p14="http://schemas.microsoft.com/office/powerpoint/2010/main" val="3499162139"/>
              </p:ext>
            </p:extLst>
          </p:nvPr>
        </p:nvGraphicFramePr>
        <p:xfrm>
          <a:off x="686620" y="1245013"/>
          <a:ext cx="10818760" cy="5120640"/>
        </p:xfrm>
        <a:graphic>
          <a:graphicData uri="http://schemas.openxmlformats.org/drawingml/2006/table">
            <a:tbl>
              <a:tblPr firstRow="1" bandRow="1">
                <a:tableStyleId>{93296810-A885-4BE3-A3E7-6D5BEEA58F35}</a:tableStyleId>
              </a:tblPr>
              <a:tblGrid>
                <a:gridCol w="2503641">
                  <a:extLst>
                    <a:ext uri="{9D8B030D-6E8A-4147-A177-3AD203B41FA5}">
                      <a16:colId xmlns:a16="http://schemas.microsoft.com/office/drawing/2014/main" val="1448701161"/>
                    </a:ext>
                  </a:extLst>
                </a:gridCol>
                <a:gridCol w="1379940">
                  <a:extLst>
                    <a:ext uri="{9D8B030D-6E8A-4147-A177-3AD203B41FA5}">
                      <a16:colId xmlns:a16="http://schemas.microsoft.com/office/drawing/2014/main" val="3840198995"/>
                    </a:ext>
                  </a:extLst>
                </a:gridCol>
                <a:gridCol w="3399737">
                  <a:extLst>
                    <a:ext uri="{9D8B030D-6E8A-4147-A177-3AD203B41FA5}">
                      <a16:colId xmlns:a16="http://schemas.microsoft.com/office/drawing/2014/main" val="2318014862"/>
                    </a:ext>
                  </a:extLst>
                </a:gridCol>
                <a:gridCol w="1456663">
                  <a:extLst>
                    <a:ext uri="{9D8B030D-6E8A-4147-A177-3AD203B41FA5}">
                      <a16:colId xmlns:a16="http://schemas.microsoft.com/office/drawing/2014/main" val="2929191936"/>
                    </a:ext>
                  </a:extLst>
                </a:gridCol>
                <a:gridCol w="971109">
                  <a:extLst>
                    <a:ext uri="{9D8B030D-6E8A-4147-A177-3AD203B41FA5}">
                      <a16:colId xmlns:a16="http://schemas.microsoft.com/office/drawing/2014/main" val="2456405585"/>
                    </a:ext>
                  </a:extLst>
                </a:gridCol>
                <a:gridCol w="1107670">
                  <a:extLst>
                    <a:ext uri="{9D8B030D-6E8A-4147-A177-3AD203B41FA5}">
                      <a16:colId xmlns:a16="http://schemas.microsoft.com/office/drawing/2014/main" val="1752293575"/>
                    </a:ext>
                  </a:extLst>
                </a:gridCol>
              </a:tblGrid>
              <a:tr h="592971">
                <a:tc>
                  <a:txBody>
                    <a:bodyPr/>
                    <a:lstStyle/>
                    <a:p>
                      <a:pPr algn="ctr"/>
                      <a:r>
                        <a:rPr lang="es-CO" sz="1200" dirty="0">
                          <a:latin typeface="Verdana" panose="020B0604030504040204" pitchFamily="34" charset="0"/>
                          <a:ea typeface="Verdana" panose="020B0604030504040204" pitchFamily="34" charset="0"/>
                        </a:rPr>
                        <a:t>No. CONVENIO O CONTRATO INTERAMINISTRATIVO</a:t>
                      </a:r>
                    </a:p>
                  </a:txBody>
                  <a:tcPr anchor="ctr"/>
                </a:tc>
                <a:tc>
                  <a:txBody>
                    <a:bodyPr/>
                    <a:lstStyle/>
                    <a:p>
                      <a:pPr algn="ctr"/>
                      <a:r>
                        <a:rPr lang="es-CO" sz="1200" dirty="0">
                          <a:latin typeface="Verdana" panose="020B0604030504040204" pitchFamily="34" charset="0"/>
                          <a:ea typeface="Verdana" panose="020B0604030504040204" pitchFamily="34" charset="0"/>
                        </a:rPr>
                        <a:t>ENTIDAD</a:t>
                      </a:r>
                    </a:p>
                  </a:txBody>
                  <a:tcPr anchor="ctr"/>
                </a:tc>
                <a:tc>
                  <a:txBody>
                    <a:bodyPr/>
                    <a:lstStyle/>
                    <a:p>
                      <a:pPr algn="ctr"/>
                      <a:r>
                        <a:rPr lang="es-CO" sz="1200" dirty="0">
                          <a:latin typeface="Verdana" panose="020B0604030504040204" pitchFamily="34" charset="0"/>
                          <a:ea typeface="Verdana" panose="020B0604030504040204" pitchFamily="34" charset="0"/>
                        </a:rPr>
                        <a:t>OBJETO </a:t>
                      </a:r>
                    </a:p>
                  </a:txBody>
                  <a:tcPr anchor="ctr"/>
                </a:tc>
                <a:tc>
                  <a:txBody>
                    <a:bodyPr/>
                    <a:lstStyle/>
                    <a:p>
                      <a:pPr algn="ctr"/>
                      <a:r>
                        <a:rPr lang="es-CO" sz="1200" dirty="0">
                          <a:latin typeface="Verdana" panose="020B0604030504040204" pitchFamily="34" charset="0"/>
                          <a:ea typeface="Verdana" panose="020B0604030504040204" pitchFamily="34" charset="0"/>
                        </a:rPr>
                        <a:t>VALOR </a:t>
                      </a:r>
                    </a:p>
                  </a:txBody>
                  <a:tcPr anchor="ctr"/>
                </a:tc>
                <a:tc>
                  <a:txBody>
                    <a:bodyPr/>
                    <a:lstStyle/>
                    <a:p>
                      <a:pPr algn="ctr"/>
                      <a:r>
                        <a:rPr lang="es-CO" sz="1200" dirty="0">
                          <a:latin typeface="Verdana" panose="020B0604030504040204" pitchFamily="34" charset="0"/>
                          <a:ea typeface="Verdana" panose="020B0604030504040204" pitchFamily="34" charset="0"/>
                        </a:rPr>
                        <a:t>PLAZO </a:t>
                      </a:r>
                    </a:p>
                  </a:txBody>
                  <a:tcPr anchor="ctr"/>
                </a:tc>
                <a:tc>
                  <a:txBody>
                    <a:bodyPr/>
                    <a:lstStyle/>
                    <a:p>
                      <a:pPr algn="ctr"/>
                      <a:r>
                        <a:rPr lang="es-CO" sz="1200" dirty="0">
                          <a:latin typeface="Verdana" panose="020B0604030504040204" pitchFamily="34" charset="0"/>
                          <a:ea typeface="Verdana" panose="020B0604030504040204" pitchFamily="34" charset="0"/>
                        </a:rPr>
                        <a:t>ESTADO </a:t>
                      </a:r>
                    </a:p>
                  </a:txBody>
                  <a:tcPr anchor="ctr"/>
                </a:tc>
                <a:extLst>
                  <a:ext uri="{0D108BD9-81ED-4DB2-BD59-A6C34878D82A}">
                    <a16:rowId xmlns:a16="http://schemas.microsoft.com/office/drawing/2014/main" val="549387072"/>
                  </a:ext>
                </a:extLst>
              </a:tr>
              <a:tr h="284504">
                <a:tc>
                  <a:txBody>
                    <a:bodyPr/>
                    <a:lstStyle/>
                    <a:p>
                      <a:pPr algn="ctr"/>
                      <a:r>
                        <a:rPr lang="es-CO" sz="1200" dirty="0">
                          <a:latin typeface="Verdana" panose="020B0604030504040204" pitchFamily="34" charset="0"/>
                          <a:ea typeface="Verdana" panose="020B0604030504040204" pitchFamily="34" charset="0"/>
                        </a:rPr>
                        <a:t>CONVENIO 2212/2025</a:t>
                      </a: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MX" sz="1200" dirty="0">
                          <a:latin typeface="Verdana" panose="020B0604030504040204" pitchFamily="34" charset="0"/>
                          <a:ea typeface="Verdana" panose="020B0604030504040204" pitchFamily="34" charset="0"/>
                        </a:rPr>
                        <a:t>“AUNAR ESFUERZOS ENTRE EL DEPARTAMENTO DE BOYACÁ Y TIERRASUA S.A.S. PARA EL </a:t>
                      </a:r>
                      <a:r>
                        <a:rPr lang="es-MX" sz="1200" b="1" dirty="0">
                          <a:latin typeface="Verdana" panose="020B0604030504040204" pitchFamily="34" charset="0"/>
                          <a:ea typeface="Verdana" panose="020B0604030504040204" pitchFamily="34" charset="0"/>
                        </a:rPr>
                        <a:t>MANTENIMIENTO DE ALGUNAS VÍAS URBANAS EN LOS MUNICIPIOS SANTA ROSA DE VITERBO, PAZ DE RIO, TASCO</a:t>
                      </a:r>
                      <a:r>
                        <a:rPr lang="es-MX" sz="1200" dirty="0">
                          <a:latin typeface="Verdana" panose="020B0604030504040204" pitchFamily="34" charset="0"/>
                          <a:ea typeface="Verdana" panose="020B0604030504040204" pitchFamily="34" charset="0"/>
                        </a:rPr>
                        <a:t> Y VÍA CON CÓDIGO 6103 PUENTE BLANCO SANTA TERESA (CRUCE RUTA 64), EN EL DEPARTAMENTO DE BOYACÁ”. </a:t>
                      </a:r>
                      <a:endParaRPr lang="es-CO" sz="1200" b="0" dirty="0">
                        <a:latin typeface="Verdana" panose="020B0604030504040204" pitchFamily="34" charset="0"/>
                        <a:ea typeface="Verdana" panose="020B0604030504040204" pitchFamily="34" charset="0"/>
                      </a:endParaRPr>
                    </a:p>
                  </a:txBody>
                  <a:tcPr anchor="ctr"/>
                </a:tc>
                <a:tc>
                  <a:txBody>
                    <a:bodyPr/>
                    <a:lstStyle/>
                    <a:p>
                      <a:pPr algn="ctr"/>
                      <a:r>
                        <a:rPr lang="es-ES" sz="1200" dirty="0">
                          <a:latin typeface="Verdana" panose="020B0604030504040204" pitchFamily="34" charset="0"/>
                          <a:ea typeface="Verdana" panose="020B0604030504040204" pitchFamily="34" charset="0"/>
                        </a:rPr>
                        <a:t>$1,801,894,488,23</a:t>
                      </a: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dirty="0">
                          <a:latin typeface="Verdana" panose="020B0604030504040204" pitchFamily="34" charset="0"/>
                          <a:ea typeface="Verdana" panose="020B0604030504040204" pitchFamily="34" charset="0"/>
                        </a:rPr>
                        <a:t>1 MES</a:t>
                      </a: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TERMINADO</a:t>
                      </a:r>
                    </a:p>
                  </a:txBody>
                  <a:tcPr anchor="ctr"/>
                </a:tc>
                <a:extLst>
                  <a:ext uri="{0D108BD9-81ED-4DB2-BD59-A6C34878D82A}">
                    <a16:rowId xmlns:a16="http://schemas.microsoft.com/office/drawing/2014/main" val="2212043918"/>
                  </a:ext>
                </a:extLst>
              </a:tr>
              <a:tr h="284504">
                <a:tc>
                  <a:txBody>
                    <a:bodyPr/>
                    <a:lstStyle/>
                    <a:p>
                      <a:pPr algn="ctr"/>
                      <a:r>
                        <a:rPr lang="es-CO" sz="1200" dirty="0">
                          <a:latin typeface="Verdana" panose="020B0604030504040204" pitchFamily="34" charset="0"/>
                          <a:ea typeface="Verdana" panose="020B0604030504040204" pitchFamily="34" charset="0"/>
                        </a:rPr>
                        <a:t>CONTRATO INTERADMINISTRATIVO  2725/2025</a:t>
                      </a: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MX" sz="1200" dirty="0">
                          <a:latin typeface="Verdana" panose="020B0604030504040204" pitchFamily="34" charset="0"/>
                          <a:ea typeface="Verdana" panose="020B0604030504040204" pitchFamily="34" charset="0"/>
                        </a:rPr>
                        <a:t> PRESTACIÓN DE SERVICIOS PARA GARANTIZAR LA OPERACIÓN DE LA MAQUINARIA PESADA Y VEHÍCULOS LIVIANOS DE LA UNIDAD DE GESTIÓN DEL RIESGO</a:t>
                      </a:r>
                      <a:endParaRPr lang="es-ES" sz="1200" b="0" i="0" u="none" strike="noStrike" kern="1200" baseline="0" dirty="0">
                        <a:solidFill>
                          <a:schemeClr val="dk1"/>
                        </a:solidFill>
                        <a:latin typeface="Verdana" panose="020B0604030504040204" pitchFamily="34" charset="0"/>
                        <a:ea typeface="Verdana" panose="020B0604030504040204" pitchFamily="34" charset="0"/>
                        <a:cs typeface="+mn-cs"/>
                      </a:endParaRPr>
                    </a:p>
                  </a:txBody>
                  <a:tcPr anchor="ctr"/>
                </a:tc>
                <a:tc>
                  <a:txBody>
                    <a:bodyPr/>
                    <a:lstStyle/>
                    <a:p>
                      <a:pPr algn="ctr"/>
                      <a:r>
                        <a:rPr lang="es-ES" sz="1200" dirty="0">
                          <a:latin typeface="Verdana" panose="020B0604030504040204" pitchFamily="34" charset="0"/>
                          <a:ea typeface="Verdana" panose="020B0604030504040204" pitchFamily="34" charset="0"/>
                        </a:rPr>
                        <a:t>$2.852.500.295,00</a:t>
                      </a: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4 MESES Y 23 DIAS </a:t>
                      </a:r>
                    </a:p>
                  </a:txBody>
                  <a:tcPr anchor="ctr"/>
                </a:tc>
                <a:tc>
                  <a:txBody>
                    <a:bodyPr/>
                    <a:lstStyle/>
                    <a:p>
                      <a:pPr algn="ctr"/>
                      <a:r>
                        <a:rPr lang="es-CO" sz="1200" dirty="0">
                          <a:latin typeface="Verdana" panose="020B0604030504040204" pitchFamily="34" charset="0"/>
                          <a:ea typeface="Verdana" panose="020B0604030504040204" pitchFamily="34" charset="0"/>
                        </a:rPr>
                        <a:t>VIGENTE</a:t>
                      </a:r>
                    </a:p>
                  </a:txBody>
                  <a:tcPr anchor="ctr"/>
                </a:tc>
                <a:extLst>
                  <a:ext uri="{0D108BD9-81ED-4DB2-BD59-A6C34878D82A}">
                    <a16:rowId xmlns:a16="http://schemas.microsoft.com/office/drawing/2014/main" val="2640490606"/>
                  </a:ext>
                </a:extLst>
              </a:tr>
              <a:tr h="284504">
                <a:tc>
                  <a:txBody>
                    <a:bodyPr/>
                    <a:lstStyle/>
                    <a:p>
                      <a:pPr algn="ctr"/>
                      <a:r>
                        <a:rPr lang="es-CO" sz="1200" dirty="0">
                          <a:latin typeface="Verdana" panose="020B0604030504040204" pitchFamily="34" charset="0"/>
                          <a:ea typeface="Verdana" panose="020B0604030504040204" pitchFamily="34" charset="0"/>
                        </a:rPr>
                        <a:t>CONVENIO 2954 DE 2025</a:t>
                      </a: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MX" sz="1200" b="0" dirty="0">
                          <a:latin typeface="Verdana" panose="020B0604030504040204" pitchFamily="34" charset="0"/>
                          <a:ea typeface="Verdana" panose="020B0604030504040204" pitchFamily="34" charset="0"/>
                        </a:rPr>
                        <a:t>AUNAR ESFUERZOS ENTRE EL DEPARTAMENTO DE BOYACÁ Y TIERRASUA S.A.S. SAS PARA LA CONSTRUCCIÓN DE OBRAS COMPLEMENTARIAS DE LA VÍA DESDE EL CEMENTERIO HASTA EL ALTO DE LOS MIGUELES EN EL MUNICIPIO DE VILLA DE LEYVA, DEPARTAMENTO DE BOYACÁ.</a:t>
                      </a:r>
                      <a:endParaRPr lang="es-CO" sz="1200" b="0" dirty="0">
                        <a:latin typeface="Verdana" panose="020B0604030504040204" pitchFamily="34" charset="0"/>
                        <a:ea typeface="Verdana" panose="020B0604030504040204" pitchFamily="34" charset="0"/>
                      </a:endParaRPr>
                    </a:p>
                  </a:txBody>
                  <a:tcPr anchor="ctr"/>
                </a:tc>
                <a:tc>
                  <a:txBody>
                    <a:bodyPr/>
                    <a:lstStyle/>
                    <a:p>
                      <a:pPr algn="ctr"/>
                      <a:r>
                        <a:rPr lang="es-ES" sz="1200" dirty="0">
                          <a:latin typeface="Verdana" panose="020B0604030504040204" pitchFamily="34" charset="0"/>
                          <a:ea typeface="Verdana" panose="020B0604030504040204" pitchFamily="34" charset="0"/>
                        </a:rPr>
                        <a:t>$ 980.157.120,52</a:t>
                      </a: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ES" sz="1200" dirty="0">
                          <a:latin typeface="Verdana" panose="020B0604030504040204" pitchFamily="34" charset="0"/>
                          <a:ea typeface="Verdana" panose="020B0604030504040204" pitchFamily="34" charset="0"/>
                        </a:rPr>
                        <a:t>2 MESES Y 15 DIAS </a:t>
                      </a: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CO" sz="1200" dirty="0">
                          <a:latin typeface="Verdana" panose="020B0604030504040204" pitchFamily="34" charset="0"/>
                          <a:ea typeface="Verdana" panose="020B0604030504040204" pitchFamily="34" charset="0"/>
                        </a:rPr>
                        <a:t>VIGENTE </a:t>
                      </a:r>
                    </a:p>
                  </a:txBody>
                  <a:tcPr anchor="ctr"/>
                </a:tc>
                <a:extLst>
                  <a:ext uri="{0D108BD9-81ED-4DB2-BD59-A6C34878D82A}">
                    <a16:rowId xmlns:a16="http://schemas.microsoft.com/office/drawing/2014/main" val="64804724"/>
                  </a:ext>
                </a:extLst>
              </a:tr>
            </a:tbl>
          </a:graphicData>
        </a:graphic>
      </p:graphicFrame>
      <p:pic>
        <p:nvPicPr>
          <p:cNvPr id="4" name="Imagen 3">
            <a:extLst>
              <a:ext uri="{FF2B5EF4-FFF2-40B4-BE49-F238E27FC236}">
                <a16:creationId xmlns:a16="http://schemas.microsoft.com/office/drawing/2014/main" id="{0E1993B1-3EC9-C3FF-D345-4AAC932E93C9}"/>
              </a:ext>
            </a:extLst>
          </p:cNvPr>
          <p:cNvPicPr>
            <a:picLocks noChangeAspect="1"/>
          </p:cNvPicPr>
          <p:nvPr/>
        </p:nvPicPr>
        <p:blipFill>
          <a:blip r:embed="rId5"/>
          <a:srcRect r="55260"/>
          <a:stretch/>
        </p:blipFill>
        <p:spPr>
          <a:xfrm>
            <a:off x="3247315" y="2594920"/>
            <a:ext cx="1281013" cy="539584"/>
          </a:xfrm>
          <a:prstGeom prst="rect">
            <a:avLst/>
          </a:prstGeom>
        </p:spPr>
      </p:pic>
      <p:pic>
        <p:nvPicPr>
          <p:cNvPr id="6" name="Imagen 5">
            <a:extLst>
              <a:ext uri="{FF2B5EF4-FFF2-40B4-BE49-F238E27FC236}">
                <a16:creationId xmlns:a16="http://schemas.microsoft.com/office/drawing/2014/main" id="{5D31E90E-CCFE-E4B3-A4A5-77306EACC604}"/>
              </a:ext>
            </a:extLst>
          </p:cNvPr>
          <p:cNvPicPr>
            <a:picLocks noChangeAspect="1"/>
          </p:cNvPicPr>
          <p:nvPr/>
        </p:nvPicPr>
        <p:blipFill>
          <a:blip r:embed="rId5"/>
          <a:srcRect r="55260"/>
          <a:stretch/>
        </p:blipFill>
        <p:spPr>
          <a:xfrm>
            <a:off x="3247314" y="4081850"/>
            <a:ext cx="1281013" cy="539584"/>
          </a:xfrm>
          <a:prstGeom prst="rect">
            <a:avLst/>
          </a:prstGeom>
        </p:spPr>
      </p:pic>
      <p:pic>
        <p:nvPicPr>
          <p:cNvPr id="8" name="Imagen 7">
            <a:extLst>
              <a:ext uri="{FF2B5EF4-FFF2-40B4-BE49-F238E27FC236}">
                <a16:creationId xmlns:a16="http://schemas.microsoft.com/office/drawing/2014/main" id="{CADA5EA7-3019-99DE-7AA6-EDCF03DB79FA}"/>
              </a:ext>
            </a:extLst>
          </p:cNvPr>
          <p:cNvPicPr>
            <a:picLocks noChangeAspect="1"/>
          </p:cNvPicPr>
          <p:nvPr/>
        </p:nvPicPr>
        <p:blipFill>
          <a:blip r:embed="rId5"/>
          <a:srcRect r="55260"/>
          <a:stretch/>
        </p:blipFill>
        <p:spPr>
          <a:xfrm>
            <a:off x="3247313" y="5343195"/>
            <a:ext cx="1281013" cy="539584"/>
          </a:xfrm>
          <a:prstGeom prst="rect">
            <a:avLst/>
          </a:prstGeom>
        </p:spPr>
      </p:pic>
    </p:spTree>
    <p:extLst>
      <p:ext uri="{BB962C8B-B14F-4D97-AF65-F5344CB8AC3E}">
        <p14:creationId xmlns:p14="http://schemas.microsoft.com/office/powerpoint/2010/main" val="3796609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9025B-34C3-8219-919C-F6DE7FC11680}"/>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A0F157C0-3FF2-E2BA-94B4-4C0E36F1BF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5911" y="163598"/>
            <a:ext cx="285750" cy="895350"/>
          </a:xfrm>
          <a:prstGeom prst="rect">
            <a:avLst/>
          </a:prstGeom>
        </p:spPr>
      </p:pic>
      <p:sp>
        <p:nvSpPr>
          <p:cNvPr id="7" name="CuadroTexto 6">
            <a:extLst>
              <a:ext uri="{FF2B5EF4-FFF2-40B4-BE49-F238E27FC236}">
                <a16:creationId xmlns:a16="http://schemas.microsoft.com/office/drawing/2014/main" id="{4F5618AD-C1D9-6F80-8A99-9595C4025F2B}"/>
              </a:ext>
            </a:extLst>
          </p:cNvPr>
          <p:cNvSpPr txBox="1"/>
          <p:nvPr/>
        </p:nvSpPr>
        <p:spPr>
          <a:xfrm>
            <a:off x="2791661" y="349663"/>
            <a:ext cx="6098058" cy="523220"/>
          </a:xfrm>
          <a:prstGeom prst="rect">
            <a:avLst/>
          </a:prstGeom>
          <a:noFill/>
        </p:spPr>
        <p:txBody>
          <a:bodyPr wrap="square">
            <a:spAutoFit/>
          </a:bodyPr>
          <a:lstStyle/>
          <a:p>
            <a:pPr algn="ct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CONVENIOS </a:t>
            </a:r>
            <a:r>
              <a:rPr lang="es-ES" sz="2800" b="1"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VIGENTES </a:t>
            </a:r>
            <a:r>
              <a:rPr lang="es-ES" sz="28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2025</a:t>
            </a:r>
          </a:p>
        </p:txBody>
      </p:sp>
      <p:graphicFrame>
        <p:nvGraphicFramePr>
          <p:cNvPr id="3" name="Tabla 2">
            <a:extLst>
              <a:ext uri="{FF2B5EF4-FFF2-40B4-BE49-F238E27FC236}">
                <a16:creationId xmlns:a16="http://schemas.microsoft.com/office/drawing/2014/main" id="{EB841257-8DD2-E7A7-BFE2-9BD8B794A756}"/>
              </a:ext>
            </a:extLst>
          </p:cNvPr>
          <p:cNvGraphicFramePr>
            <a:graphicFrameLocks noGrp="1"/>
          </p:cNvGraphicFramePr>
          <p:nvPr>
            <p:extLst>
              <p:ext uri="{D42A27DB-BD31-4B8C-83A1-F6EECF244321}">
                <p14:modId xmlns:p14="http://schemas.microsoft.com/office/powerpoint/2010/main" val="1109943428"/>
              </p:ext>
            </p:extLst>
          </p:nvPr>
        </p:nvGraphicFramePr>
        <p:xfrm>
          <a:off x="499271" y="1965960"/>
          <a:ext cx="10682837" cy="2926080"/>
        </p:xfrm>
        <a:graphic>
          <a:graphicData uri="http://schemas.openxmlformats.org/drawingml/2006/table">
            <a:tbl>
              <a:tblPr firstRow="1" bandRow="1">
                <a:tableStyleId>{93296810-A885-4BE3-A3E7-6D5BEEA58F35}</a:tableStyleId>
              </a:tblPr>
              <a:tblGrid>
                <a:gridCol w="2472186">
                  <a:extLst>
                    <a:ext uri="{9D8B030D-6E8A-4147-A177-3AD203B41FA5}">
                      <a16:colId xmlns:a16="http://schemas.microsoft.com/office/drawing/2014/main" val="1448701161"/>
                    </a:ext>
                  </a:extLst>
                </a:gridCol>
                <a:gridCol w="1362603">
                  <a:extLst>
                    <a:ext uri="{9D8B030D-6E8A-4147-A177-3AD203B41FA5}">
                      <a16:colId xmlns:a16="http://schemas.microsoft.com/office/drawing/2014/main" val="3840198995"/>
                    </a:ext>
                  </a:extLst>
                </a:gridCol>
                <a:gridCol w="3357024">
                  <a:extLst>
                    <a:ext uri="{9D8B030D-6E8A-4147-A177-3AD203B41FA5}">
                      <a16:colId xmlns:a16="http://schemas.microsoft.com/office/drawing/2014/main" val="2318014862"/>
                    </a:ext>
                  </a:extLst>
                </a:gridCol>
                <a:gridCol w="1438362">
                  <a:extLst>
                    <a:ext uri="{9D8B030D-6E8A-4147-A177-3AD203B41FA5}">
                      <a16:colId xmlns:a16="http://schemas.microsoft.com/office/drawing/2014/main" val="2929191936"/>
                    </a:ext>
                  </a:extLst>
                </a:gridCol>
                <a:gridCol w="958908">
                  <a:extLst>
                    <a:ext uri="{9D8B030D-6E8A-4147-A177-3AD203B41FA5}">
                      <a16:colId xmlns:a16="http://schemas.microsoft.com/office/drawing/2014/main" val="2456405585"/>
                    </a:ext>
                  </a:extLst>
                </a:gridCol>
                <a:gridCol w="1093754">
                  <a:extLst>
                    <a:ext uri="{9D8B030D-6E8A-4147-A177-3AD203B41FA5}">
                      <a16:colId xmlns:a16="http://schemas.microsoft.com/office/drawing/2014/main" val="1752293575"/>
                    </a:ext>
                  </a:extLst>
                </a:gridCol>
              </a:tblGrid>
              <a:tr h="592971">
                <a:tc>
                  <a:txBody>
                    <a:bodyPr/>
                    <a:lstStyle/>
                    <a:p>
                      <a:pPr algn="ctr"/>
                      <a:r>
                        <a:rPr lang="es-CO" sz="1200" dirty="0">
                          <a:latin typeface="Verdana" panose="020B0604030504040204" pitchFamily="34" charset="0"/>
                          <a:ea typeface="Verdana" panose="020B0604030504040204" pitchFamily="34" charset="0"/>
                        </a:rPr>
                        <a:t>No. CONVENIO O CONTRATO INTERAMINISTRATIVO</a:t>
                      </a:r>
                    </a:p>
                  </a:txBody>
                  <a:tcPr anchor="ctr"/>
                </a:tc>
                <a:tc>
                  <a:txBody>
                    <a:bodyPr/>
                    <a:lstStyle/>
                    <a:p>
                      <a:pPr algn="ctr"/>
                      <a:r>
                        <a:rPr lang="es-CO" sz="1200" dirty="0">
                          <a:latin typeface="Verdana" panose="020B0604030504040204" pitchFamily="34" charset="0"/>
                          <a:ea typeface="Verdana" panose="020B0604030504040204" pitchFamily="34" charset="0"/>
                        </a:rPr>
                        <a:t>ENTIDAD</a:t>
                      </a:r>
                    </a:p>
                  </a:txBody>
                  <a:tcPr anchor="ctr"/>
                </a:tc>
                <a:tc>
                  <a:txBody>
                    <a:bodyPr/>
                    <a:lstStyle/>
                    <a:p>
                      <a:pPr algn="ctr"/>
                      <a:r>
                        <a:rPr lang="es-CO" sz="1200" dirty="0">
                          <a:latin typeface="Verdana" panose="020B0604030504040204" pitchFamily="34" charset="0"/>
                          <a:ea typeface="Verdana" panose="020B0604030504040204" pitchFamily="34" charset="0"/>
                        </a:rPr>
                        <a:t>OBJETO </a:t>
                      </a:r>
                    </a:p>
                  </a:txBody>
                  <a:tcPr anchor="ctr"/>
                </a:tc>
                <a:tc>
                  <a:txBody>
                    <a:bodyPr/>
                    <a:lstStyle/>
                    <a:p>
                      <a:pPr algn="ctr"/>
                      <a:r>
                        <a:rPr lang="es-CO" sz="1200" dirty="0">
                          <a:latin typeface="Verdana" panose="020B0604030504040204" pitchFamily="34" charset="0"/>
                          <a:ea typeface="Verdana" panose="020B0604030504040204" pitchFamily="34" charset="0"/>
                        </a:rPr>
                        <a:t>VALOR </a:t>
                      </a:r>
                    </a:p>
                  </a:txBody>
                  <a:tcPr anchor="ctr"/>
                </a:tc>
                <a:tc>
                  <a:txBody>
                    <a:bodyPr/>
                    <a:lstStyle/>
                    <a:p>
                      <a:pPr algn="ctr"/>
                      <a:r>
                        <a:rPr lang="es-CO" sz="1200" dirty="0">
                          <a:latin typeface="Verdana" panose="020B0604030504040204" pitchFamily="34" charset="0"/>
                          <a:ea typeface="Verdana" panose="020B0604030504040204" pitchFamily="34" charset="0"/>
                        </a:rPr>
                        <a:t>PLAZO </a:t>
                      </a:r>
                    </a:p>
                  </a:txBody>
                  <a:tcPr anchor="ctr"/>
                </a:tc>
                <a:tc>
                  <a:txBody>
                    <a:bodyPr/>
                    <a:lstStyle/>
                    <a:p>
                      <a:pPr algn="ctr"/>
                      <a:r>
                        <a:rPr lang="es-CO" sz="1200" dirty="0">
                          <a:latin typeface="Verdana" panose="020B0604030504040204" pitchFamily="34" charset="0"/>
                          <a:ea typeface="Verdana" panose="020B0604030504040204" pitchFamily="34" charset="0"/>
                        </a:rPr>
                        <a:t>ESTADO </a:t>
                      </a:r>
                    </a:p>
                  </a:txBody>
                  <a:tcPr anchor="ctr"/>
                </a:tc>
                <a:extLst>
                  <a:ext uri="{0D108BD9-81ED-4DB2-BD59-A6C34878D82A}">
                    <a16:rowId xmlns:a16="http://schemas.microsoft.com/office/drawing/2014/main" val="549387072"/>
                  </a:ext>
                </a:extLst>
              </a:tr>
              <a:tr h="452636">
                <a:tc>
                  <a:txBody>
                    <a:bodyPr/>
                    <a:lstStyle/>
                    <a:p>
                      <a:pPr algn="ctr"/>
                      <a:r>
                        <a:rPr lang="es-CO" sz="1200" dirty="0">
                          <a:latin typeface="Verdana" panose="020B0604030504040204" pitchFamily="34" charset="0"/>
                          <a:ea typeface="Verdana" panose="020B0604030504040204" pitchFamily="34" charset="0"/>
                        </a:rPr>
                        <a:t>CONVENIO 3261/2025</a:t>
                      </a:r>
                    </a:p>
                  </a:txBody>
                  <a:tcPr anchor="ctr"/>
                </a:tc>
                <a:tc>
                  <a:txBody>
                    <a:bodyPr/>
                    <a:lstStyle/>
                    <a:p>
                      <a:pPr algn="ctr"/>
                      <a:endParaRPr lang="es-CO" sz="1200" dirty="0">
                        <a:latin typeface="Verdana" panose="020B0604030504040204" pitchFamily="34" charset="0"/>
                        <a:ea typeface="Verdana" panose="020B0604030504040204" pitchFamily="34" charset="0"/>
                      </a:endParaRPr>
                    </a:p>
                  </a:txBody>
                  <a:tcPr anchor="ctr"/>
                </a:tc>
                <a:tc>
                  <a:txBody>
                    <a:bodyPr/>
                    <a:lstStyle/>
                    <a:p>
                      <a:pPr algn="ctr"/>
                      <a:r>
                        <a:rPr lang="es-MX" sz="1200" b="0" u="none" strike="noStrike" kern="1200" baseline="0" dirty="0">
                          <a:solidFill>
                            <a:schemeClr val="dk1"/>
                          </a:solidFill>
                          <a:latin typeface="Verdana" panose="020B0604030504040204" pitchFamily="34" charset="0"/>
                          <a:ea typeface="Verdana" panose="020B0604030504040204" pitchFamily="34" charset="0"/>
                        </a:rPr>
                        <a:t>AUNAR ESFUERZOS ENTRE EL DEPARTAMENTO DE BOYACÁ Y TIERRASUA S.A.S. SAS PARA EJECUTAR EL CONVENIO CO1. PCCNTR.8284291/3091 CUYO OBJETO ES AUNAR ESFUERZOS ENTRE EL MUNICIPIO DE DUITAMA Y EL DEPARTAMENTO DE BOYACÁ PARA EL MANTENIMIENTO Y MEJORAMIENTO DE LA MALLA VIAL URBANA DEL MUNICIPIO DE DUITAMA, DEPARTAMENTO DE BOYACA.</a:t>
                      </a:r>
                      <a:endParaRPr lang="es-ES" sz="1200" b="0" i="0" u="none" strike="noStrike" kern="1200" baseline="0" dirty="0">
                        <a:solidFill>
                          <a:schemeClr val="dk1"/>
                        </a:solidFill>
                        <a:latin typeface="Verdana" panose="020B0604030504040204" pitchFamily="34" charset="0"/>
                        <a:ea typeface="Verdana" panose="020B0604030504040204" pitchFamily="34" charset="0"/>
                        <a:cs typeface="+mn-cs"/>
                      </a:endParaRPr>
                    </a:p>
                  </a:txBody>
                  <a:tcPr anchor="ctr"/>
                </a:tc>
                <a:tc>
                  <a:txBody>
                    <a:bodyPr/>
                    <a:lstStyle/>
                    <a:p>
                      <a:pPr algn="ctr"/>
                      <a:r>
                        <a:rPr lang="es-CO" sz="1200" dirty="0">
                          <a:latin typeface="Verdana" panose="020B0604030504040204" pitchFamily="34" charset="0"/>
                          <a:ea typeface="Verdana" panose="020B0604030504040204" pitchFamily="34" charset="0"/>
                        </a:rPr>
                        <a:t>$11.541.976.480,44</a:t>
                      </a:r>
                    </a:p>
                  </a:txBody>
                  <a:tcPr anchor="ctr"/>
                </a:tc>
                <a:tc>
                  <a:txBody>
                    <a:bodyPr/>
                    <a:lstStyle/>
                    <a:p>
                      <a:pPr algn="ctr"/>
                      <a:r>
                        <a:rPr lang="es-CO" sz="1200" dirty="0">
                          <a:latin typeface="Verdana" panose="020B0604030504040204" pitchFamily="34" charset="0"/>
                          <a:ea typeface="Verdana" panose="020B0604030504040204" pitchFamily="34" charset="0"/>
                        </a:rPr>
                        <a:t>3 MESES</a:t>
                      </a:r>
                    </a:p>
                  </a:txBody>
                  <a:tcPr anchor="ctr"/>
                </a:tc>
                <a:tc>
                  <a:txBody>
                    <a:bodyPr/>
                    <a:lstStyle/>
                    <a:p>
                      <a:pPr algn="ctr"/>
                      <a:r>
                        <a:rPr lang="es-CO" sz="1200" dirty="0">
                          <a:latin typeface="Verdana" panose="020B0604030504040204" pitchFamily="34" charset="0"/>
                          <a:ea typeface="Verdana" panose="020B0604030504040204" pitchFamily="34" charset="0"/>
                        </a:rPr>
                        <a:t>VIGENTE</a:t>
                      </a:r>
                    </a:p>
                  </a:txBody>
                  <a:tcPr anchor="ctr"/>
                </a:tc>
                <a:extLst>
                  <a:ext uri="{0D108BD9-81ED-4DB2-BD59-A6C34878D82A}">
                    <a16:rowId xmlns:a16="http://schemas.microsoft.com/office/drawing/2014/main" val="1631848874"/>
                  </a:ext>
                </a:extLst>
              </a:tr>
            </a:tbl>
          </a:graphicData>
        </a:graphic>
      </p:graphicFrame>
      <p:pic>
        <p:nvPicPr>
          <p:cNvPr id="4" name="Imagen 3">
            <a:extLst>
              <a:ext uri="{FF2B5EF4-FFF2-40B4-BE49-F238E27FC236}">
                <a16:creationId xmlns:a16="http://schemas.microsoft.com/office/drawing/2014/main" id="{213878FE-3514-3649-A5DC-BAD81EB47410}"/>
              </a:ext>
            </a:extLst>
          </p:cNvPr>
          <p:cNvPicPr>
            <a:picLocks noChangeAspect="1"/>
          </p:cNvPicPr>
          <p:nvPr/>
        </p:nvPicPr>
        <p:blipFill>
          <a:blip r:embed="rId5"/>
          <a:srcRect r="55260"/>
          <a:stretch/>
        </p:blipFill>
        <p:spPr>
          <a:xfrm>
            <a:off x="2987823" y="3521676"/>
            <a:ext cx="1281013" cy="539584"/>
          </a:xfrm>
          <a:prstGeom prst="rect">
            <a:avLst/>
          </a:prstGeom>
        </p:spPr>
      </p:pic>
    </p:spTree>
    <p:extLst>
      <p:ext uri="{BB962C8B-B14F-4D97-AF65-F5344CB8AC3E}">
        <p14:creationId xmlns:p14="http://schemas.microsoft.com/office/powerpoint/2010/main" val="3534497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51BE5D90-C6DD-42AA-A509-324005EE7FD5}"/>
              </a:ext>
            </a:extLst>
          </p:cNvPr>
          <p:cNvSpPr txBox="1">
            <a:spLocks noChangeArrowheads="1"/>
          </p:cNvSpPr>
          <p:nvPr/>
        </p:nvSpPr>
        <p:spPr bwMode="auto">
          <a:xfrm>
            <a:off x="3364671" y="551116"/>
            <a:ext cx="54626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s-CO" sz="3200" b="1" spc="-150" dirty="0">
                <a:latin typeface="Verdana" panose="020B0604030504040204" pitchFamily="34" charset="0"/>
                <a:ea typeface="Verdana" panose="020B0604030504040204" pitchFamily="34" charset="0"/>
                <a:cs typeface="Verdana" panose="020B0604030504040204" pitchFamily="34" charset="0"/>
              </a:rPr>
              <a:t>Composición Accionaria</a:t>
            </a:r>
          </a:p>
          <a:p>
            <a:pPr>
              <a:lnSpc>
                <a:spcPct val="100000"/>
              </a:lnSpc>
              <a:spcBef>
                <a:spcPct val="0"/>
              </a:spcBef>
              <a:buFontTx/>
              <a:buNone/>
            </a:pPr>
            <a:endParaRPr lang="es-MX" altLang="es-ES" b="1" spc="-150" dirty="0">
              <a:latin typeface="Verdana" panose="020B0604030504040204" pitchFamily="34" charset="0"/>
              <a:ea typeface="Verdana" panose="020B0604030504040204" pitchFamily="34" charset="0"/>
              <a:cs typeface="Verdana" panose="020B0604030504040204" pitchFamily="34" charset="0"/>
            </a:endParaRPr>
          </a:p>
        </p:txBody>
      </p:sp>
      <p:pic>
        <p:nvPicPr>
          <p:cNvPr id="16" name="Gráfico 15">
            <a:extLst>
              <a:ext uri="{FF2B5EF4-FFF2-40B4-BE49-F238E27FC236}">
                <a16:creationId xmlns:a16="http://schemas.microsoft.com/office/drawing/2014/main" id="{7CE807C4-6CB6-475A-BAB5-37DF8674C2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8921" y="372922"/>
            <a:ext cx="285750" cy="895350"/>
          </a:xfrm>
          <a:prstGeom prst="rect">
            <a:avLst/>
          </a:prstGeom>
        </p:spPr>
      </p:pic>
      <p:pic>
        <p:nvPicPr>
          <p:cNvPr id="2" name="Imagen 1">
            <a:extLst>
              <a:ext uri="{FF2B5EF4-FFF2-40B4-BE49-F238E27FC236}">
                <a16:creationId xmlns:a16="http://schemas.microsoft.com/office/drawing/2014/main" id="{B15F9023-59B5-C09F-6862-7DBAC70D3633}"/>
              </a:ext>
            </a:extLst>
          </p:cNvPr>
          <p:cNvPicPr>
            <a:picLocks noChangeAspect="1"/>
          </p:cNvPicPr>
          <p:nvPr/>
        </p:nvPicPr>
        <p:blipFill>
          <a:blip r:embed="rId5"/>
          <a:stretch>
            <a:fillRect/>
          </a:stretch>
        </p:blipFill>
        <p:spPr>
          <a:xfrm>
            <a:off x="1186197" y="1744973"/>
            <a:ext cx="9819606" cy="4000919"/>
          </a:xfrm>
          <a:prstGeom prst="rect">
            <a:avLst/>
          </a:prstGeom>
        </p:spPr>
      </p:pic>
    </p:spTree>
    <p:extLst>
      <p:ext uri="{BB962C8B-B14F-4D97-AF65-F5344CB8AC3E}">
        <p14:creationId xmlns:p14="http://schemas.microsoft.com/office/powerpoint/2010/main" val="1435501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684C8-2C6A-9D2F-4E6F-5A95A250088D}"/>
            </a:ext>
          </a:extLst>
        </p:cNvPr>
        <p:cNvGrpSpPr/>
        <p:nvPr/>
      </p:nvGrpSpPr>
      <p:grpSpPr>
        <a:xfrm>
          <a:off x="0" y="0"/>
          <a:ext cx="0" cy="0"/>
          <a:chOff x="0" y="0"/>
          <a:chExt cx="0" cy="0"/>
        </a:xfrm>
      </p:grpSpPr>
      <p:cxnSp>
        <p:nvCxnSpPr>
          <p:cNvPr id="9" name="Conector recto 8">
            <a:extLst>
              <a:ext uri="{FF2B5EF4-FFF2-40B4-BE49-F238E27FC236}">
                <a16:creationId xmlns:a16="http://schemas.microsoft.com/office/drawing/2014/main" id="{D26BFB11-74AD-72A2-D861-62E053923760}"/>
              </a:ext>
            </a:extLst>
          </p:cNvPr>
          <p:cNvCxnSpPr>
            <a:cxnSpLocks/>
          </p:cNvCxnSpPr>
          <p:nvPr/>
        </p:nvCxnSpPr>
        <p:spPr>
          <a:xfrm flipV="1">
            <a:off x="5319803" y="1153334"/>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pic>
        <p:nvPicPr>
          <p:cNvPr id="8" name="Gráfico 7">
            <a:extLst>
              <a:ext uri="{FF2B5EF4-FFF2-40B4-BE49-F238E27FC236}">
                <a16:creationId xmlns:a16="http://schemas.microsoft.com/office/drawing/2014/main" id="{7F06895C-7B40-6908-AD81-4AD58B6816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sp>
        <p:nvSpPr>
          <p:cNvPr id="12" name="CuadroTexto 11">
            <a:extLst>
              <a:ext uri="{FF2B5EF4-FFF2-40B4-BE49-F238E27FC236}">
                <a16:creationId xmlns:a16="http://schemas.microsoft.com/office/drawing/2014/main" id="{21D6003C-F035-FD97-426E-E6F5D56DF1A2}"/>
              </a:ext>
            </a:extLst>
          </p:cNvPr>
          <p:cNvSpPr txBox="1"/>
          <p:nvPr/>
        </p:nvSpPr>
        <p:spPr>
          <a:xfrm>
            <a:off x="381161" y="4212119"/>
            <a:ext cx="4734535" cy="1015663"/>
          </a:xfrm>
          <a:prstGeom prst="rect">
            <a:avLst/>
          </a:prstGeom>
          <a:noFill/>
        </p:spPr>
        <p:txBody>
          <a:bodyPr wrap="square" rtlCol="0">
            <a:spAutoFit/>
          </a:bodyPr>
          <a:lstStyle/>
          <a:p>
            <a:r>
              <a:rPr lang="es-CO" sz="2000" b="1" dirty="0">
                <a:latin typeface="Verdana" panose="020B0604030504040204" pitchFamily="34" charset="0"/>
                <a:ea typeface="Verdana" panose="020B0604030504040204" pitchFamily="34" charset="0"/>
                <a:cs typeface="Arial" panose="020B0604020202020204" pitchFamily="34" charset="0"/>
              </a:rPr>
              <a:t>Valor total contratos celebrados julio - septiembre Vigencia 2025: </a:t>
            </a:r>
          </a:p>
        </p:txBody>
      </p:sp>
      <p:sp>
        <p:nvSpPr>
          <p:cNvPr id="2" name="Rectángulo: una sola esquina redondeada 1">
            <a:extLst>
              <a:ext uri="{FF2B5EF4-FFF2-40B4-BE49-F238E27FC236}">
                <a16:creationId xmlns:a16="http://schemas.microsoft.com/office/drawing/2014/main" id="{88734E69-ED60-786D-3A1E-7D23206B2C3B}"/>
              </a:ext>
            </a:extLst>
          </p:cNvPr>
          <p:cNvSpPr/>
          <p:nvPr/>
        </p:nvSpPr>
        <p:spPr>
          <a:xfrm>
            <a:off x="409416" y="5273809"/>
            <a:ext cx="4273795"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468BECC4-5732-8878-AFE6-F9DFB19B2FBF}"/>
              </a:ext>
            </a:extLst>
          </p:cNvPr>
          <p:cNvSpPr txBox="1"/>
          <p:nvPr/>
        </p:nvSpPr>
        <p:spPr>
          <a:xfrm>
            <a:off x="381161" y="5434988"/>
            <a:ext cx="4091384" cy="461665"/>
          </a:xfrm>
          <a:prstGeom prst="rect">
            <a:avLst/>
          </a:prstGeom>
          <a:noFill/>
        </p:spPr>
        <p:txBody>
          <a:bodyPr wrap="square" rtlCol="0">
            <a:spAutoFit/>
          </a:bodyPr>
          <a:lstStyle/>
          <a:p>
            <a:pPr algn="ctr"/>
            <a:r>
              <a:rPr lang="es-CO" sz="24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2400" b="1" dirty="0">
                <a:solidFill>
                  <a:schemeClr val="bg1"/>
                </a:solidFill>
                <a:latin typeface="Verdana" panose="020B0604030504040204" pitchFamily="34" charset="0"/>
                <a:ea typeface="Verdana" panose="020B0604030504040204" pitchFamily="34" charset="0"/>
                <a:cs typeface="Arial" panose="020B0604020202020204" pitchFamily="34" charset="0"/>
              </a:rPr>
              <a:t>$ 58.984.260.095,10</a:t>
            </a:r>
            <a:endParaRPr lang="es-CO" sz="24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CuadroTexto 10">
            <a:extLst>
              <a:ext uri="{FF2B5EF4-FFF2-40B4-BE49-F238E27FC236}">
                <a16:creationId xmlns:a16="http://schemas.microsoft.com/office/drawing/2014/main" id="{3B391495-604C-4C30-AEE1-4D59A1877D88}"/>
              </a:ext>
            </a:extLst>
          </p:cNvPr>
          <p:cNvSpPr txBox="1"/>
          <p:nvPr/>
        </p:nvSpPr>
        <p:spPr>
          <a:xfrm>
            <a:off x="361585" y="1673103"/>
            <a:ext cx="4574402" cy="2492990"/>
          </a:xfrm>
          <a:prstGeom prst="rect">
            <a:avLst/>
          </a:prstGeom>
          <a:noFill/>
        </p:spPr>
        <p:txBody>
          <a:bodyPr wrap="square" rtlCol="0">
            <a:spAutoFit/>
          </a:bodyPr>
          <a:lstStyle/>
          <a:p>
            <a:r>
              <a:rPr lang="es-CO" b="1" dirty="0">
                <a:latin typeface="Verdana" panose="020B0604030504040204" pitchFamily="34" charset="0"/>
                <a:ea typeface="Verdana" panose="020B0604030504040204" pitchFamily="34" charset="0"/>
              </a:rPr>
              <a:t>Total contratos celebrados: 35</a:t>
            </a:r>
          </a:p>
          <a:p>
            <a:endParaRPr lang="es-CO"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s-CO" sz="1600" dirty="0">
                <a:latin typeface="Verdana" panose="020B0604030504040204" pitchFamily="34" charset="0"/>
                <a:ea typeface="Verdana" panose="020B0604030504040204" pitchFamily="34" charset="0"/>
              </a:rPr>
              <a:t>Contratos de prestación de servicios: </a:t>
            </a:r>
            <a:r>
              <a:rPr lang="es-CO" sz="1600" b="1" dirty="0">
                <a:latin typeface="Verdana" panose="020B0604030504040204" pitchFamily="34" charset="0"/>
                <a:ea typeface="Verdana" panose="020B0604030504040204" pitchFamily="34" charset="0"/>
              </a:rPr>
              <a:t>26</a:t>
            </a:r>
          </a:p>
          <a:p>
            <a:pPr marL="285750" indent="-285750">
              <a:buFont typeface="Arial" panose="020B0604020202020204" pitchFamily="34" charset="0"/>
              <a:buChar char="•"/>
            </a:pPr>
            <a:r>
              <a:rPr lang="es-CO" sz="1600" dirty="0">
                <a:latin typeface="Verdana" panose="020B0604030504040204" pitchFamily="34" charset="0"/>
                <a:ea typeface="Verdana" panose="020B0604030504040204" pitchFamily="34" charset="0"/>
              </a:rPr>
              <a:t>Contratos de interventoría:</a:t>
            </a:r>
            <a:r>
              <a:rPr lang="es-CO" sz="1600" b="1" dirty="0">
                <a:latin typeface="Verdana" panose="020B0604030504040204" pitchFamily="34" charset="0"/>
                <a:ea typeface="Verdana" panose="020B0604030504040204" pitchFamily="34" charset="0"/>
              </a:rPr>
              <a:t> 3</a:t>
            </a:r>
          </a:p>
          <a:p>
            <a:pPr marL="285750" indent="-285750">
              <a:buFont typeface="Arial" panose="020B0604020202020204" pitchFamily="34" charset="0"/>
              <a:buChar char="•"/>
            </a:pPr>
            <a:r>
              <a:rPr lang="es-CO" sz="1600" dirty="0">
                <a:latin typeface="Verdana" panose="020B0604030504040204" pitchFamily="34" charset="0"/>
                <a:ea typeface="Verdana" panose="020B0604030504040204" pitchFamily="34" charset="0"/>
              </a:rPr>
              <a:t>Contratos de suministro:</a:t>
            </a:r>
            <a:r>
              <a:rPr lang="es-CO" sz="1600" b="1" dirty="0">
                <a:latin typeface="Verdana" panose="020B0604030504040204" pitchFamily="34" charset="0"/>
                <a:ea typeface="Verdana" panose="020B0604030504040204" pitchFamily="34" charset="0"/>
              </a:rPr>
              <a:t> 1</a:t>
            </a:r>
          </a:p>
          <a:p>
            <a:pPr marL="285750" indent="-285750">
              <a:buFont typeface="Arial" panose="020B0604020202020204" pitchFamily="34" charset="0"/>
              <a:buChar char="•"/>
            </a:pPr>
            <a:r>
              <a:rPr lang="es-CO" sz="1600" dirty="0">
                <a:latin typeface="Verdana" panose="020B0604030504040204" pitchFamily="34" charset="0"/>
                <a:ea typeface="Verdana" panose="020B0604030504040204" pitchFamily="34" charset="0"/>
              </a:rPr>
              <a:t>Compraventa: </a:t>
            </a:r>
            <a:r>
              <a:rPr lang="es-CO" sz="1600" b="1" dirty="0">
                <a:latin typeface="Verdana" panose="020B0604030504040204" pitchFamily="34" charset="0"/>
                <a:ea typeface="Verdana" panose="020B0604030504040204" pitchFamily="34" charset="0"/>
              </a:rPr>
              <a:t>0</a:t>
            </a:r>
          </a:p>
          <a:p>
            <a:pPr marL="285750" indent="-285750">
              <a:buFont typeface="Arial" panose="020B0604020202020204" pitchFamily="34" charset="0"/>
              <a:buChar char="•"/>
            </a:pPr>
            <a:r>
              <a:rPr lang="es-CO" sz="1600" dirty="0">
                <a:latin typeface="Verdana" panose="020B0604030504040204" pitchFamily="34" charset="0"/>
                <a:ea typeface="Verdana" panose="020B0604030504040204" pitchFamily="34" charset="0"/>
              </a:rPr>
              <a:t>Contratos de Alquiler:</a:t>
            </a:r>
            <a:r>
              <a:rPr lang="es-CO" sz="1600" b="1" dirty="0">
                <a:latin typeface="Verdana" panose="020B0604030504040204" pitchFamily="34" charset="0"/>
                <a:ea typeface="Verdana" panose="020B0604030504040204" pitchFamily="34" charset="0"/>
              </a:rPr>
              <a:t> 0 </a:t>
            </a:r>
          </a:p>
          <a:p>
            <a:pPr marL="285750" indent="-285750">
              <a:buFont typeface="Arial" panose="020B0604020202020204" pitchFamily="34" charset="0"/>
              <a:buChar char="•"/>
            </a:pPr>
            <a:r>
              <a:rPr lang="es-CO" sz="1600" dirty="0">
                <a:latin typeface="Verdana" panose="020B0604030504040204" pitchFamily="34" charset="0"/>
                <a:ea typeface="Verdana" panose="020B0604030504040204" pitchFamily="34" charset="0"/>
              </a:rPr>
              <a:t>Contratos de Obra: </a:t>
            </a:r>
            <a:r>
              <a:rPr lang="es-CO" sz="1600" b="1" dirty="0">
                <a:latin typeface="Verdana" panose="020B0604030504040204" pitchFamily="34" charset="0"/>
                <a:ea typeface="Verdana" panose="020B0604030504040204" pitchFamily="34" charset="0"/>
              </a:rPr>
              <a:t>5</a:t>
            </a:r>
          </a:p>
          <a:p>
            <a:pPr marL="285750" indent="-285750">
              <a:buFont typeface="Arial" panose="020B0604020202020204" pitchFamily="34" charset="0"/>
              <a:buChar char="•"/>
            </a:pPr>
            <a:endParaRPr lang="es-CO" sz="800" b="1" dirty="0">
              <a:latin typeface="Verdana" panose="020B0604030504040204" pitchFamily="34" charset="0"/>
              <a:ea typeface="Verdana" panose="020B0604030504040204" pitchFamily="34" charset="0"/>
              <a:cs typeface="Arial" panose="020B0604020202020204" pitchFamily="34" charset="0"/>
            </a:endParaRPr>
          </a:p>
        </p:txBody>
      </p:sp>
      <p:graphicFrame>
        <p:nvGraphicFramePr>
          <p:cNvPr id="15" name="Gráfico 14">
            <a:extLst>
              <a:ext uri="{FF2B5EF4-FFF2-40B4-BE49-F238E27FC236}">
                <a16:creationId xmlns:a16="http://schemas.microsoft.com/office/drawing/2014/main" id="{9028289B-68E4-A25F-5116-B00C3F09A264}"/>
              </a:ext>
            </a:extLst>
          </p:cNvPr>
          <p:cNvGraphicFramePr/>
          <p:nvPr>
            <p:extLst>
              <p:ext uri="{D42A27DB-BD31-4B8C-83A1-F6EECF244321}">
                <p14:modId xmlns:p14="http://schemas.microsoft.com/office/powerpoint/2010/main" val="3525083063"/>
              </p:ext>
            </p:extLst>
          </p:nvPr>
        </p:nvGraphicFramePr>
        <p:xfrm>
          <a:off x="5857434" y="1827554"/>
          <a:ext cx="5547239" cy="3202892"/>
        </p:xfrm>
        <a:graphic>
          <a:graphicData uri="http://schemas.openxmlformats.org/drawingml/2006/chart">
            <c:chart xmlns:c="http://schemas.openxmlformats.org/drawingml/2006/chart" xmlns:r="http://schemas.openxmlformats.org/officeDocument/2006/relationships" r:id="rId4"/>
          </a:graphicData>
        </a:graphic>
      </p:graphicFrame>
      <p:sp>
        <p:nvSpPr>
          <p:cNvPr id="17" name="CuadroTexto 16">
            <a:extLst>
              <a:ext uri="{FF2B5EF4-FFF2-40B4-BE49-F238E27FC236}">
                <a16:creationId xmlns:a16="http://schemas.microsoft.com/office/drawing/2014/main" id="{B0003169-3B5C-6323-F938-2903A63D0EFB}"/>
              </a:ext>
            </a:extLst>
          </p:cNvPr>
          <p:cNvSpPr txBox="1"/>
          <p:nvPr/>
        </p:nvSpPr>
        <p:spPr>
          <a:xfrm>
            <a:off x="2748428" y="195774"/>
            <a:ext cx="6098058" cy="830997"/>
          </a:xfrm>
          <a:prstGeom prst="rect">
            <a:avLst/>
          </a:prstGeom>
          <a:noFill/>
        </p:spPr>
        <p:txBody>
          <a:bodyPr wrap="square">
            <a:spAutoFit/>
          </a:bodyPr>
          <a:lstStyle/>
          <a:p>
            <a:pPr algn="ctr"/>
            <a:r>
              <a:rPr lang="es-CO" sz="2400" b="1" dirty="0">
                <a:latin typeface="Verdana" panose="020B0604030504040204" pitchFamily="34" charset="0"/>
                <a:ea typeface="Verdana" panose="020B0604030504040204" pitchFamily="34" charset="0"/>
                <a:cs typeface="Arial" panose="020B0604020202020204" pitchFamily="34" charset="0"/>
              </a:rPr>
              <a:t>TOTAL CONTRATOS CELEBRADOS </a:t>
            </a:r>
          </a:p>
          <a:p>
            <a:pPr algn="ctr"/>
            <a:r>
              <a:rPr lang="es-CO" sz="2400" b="1" dirty="0">
                <a:latin typeface="Verdana" panose="020B0604030504040204" pitchFamily="34" charset="0"/>
                <a:ea typeface="Verdana" panose="020B0604030504040204" pitchFamily="34" charset="0"/>
                <a:cs typeface="Arial" panose="020B0604020202020204" pitchFamily="34" charset="0"/>
              </a:rPr>
              <a:t>DE JULIO - SEPTIEMBRE 2025</a:t>
            </a:r>
          </a:p>
        </p:txBody>
      </p:sp>
    </p:spTree>
    <p:extLst>
      <p:ext uri="{BB962C8B-B14F-4D97-AF65-F5344CB8AC3E}">
        <p14:creationId xmlns:p14="http://schemas.microsoft.com/office/powerpoint/2010/main" val="3985840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D7B0D-5646-EA28-CBFE-5372D4FAD40C}"/>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C3AD510B-82B0-172B-7CD7-525CA3CD51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6974" y="994595"/>
            <a:ext cx="285750" cy="895350"/>
          </a:xfrm>
          <a:prstGeom prst="rect">
            <a:avLst/>
          </a:prstGeom>
        </p:spPr>
      </p:pic>
      <p:graphicFrame>
        <p:nvGraphicFramePr>
          <p:cNvPr id="2" name="Tabla 1">
            <a:extLst>
              <a:ext uri="{FF2B5EF4-FFF2-40B4-BE49-F238E27FC236}">
                <a16:creationId xmlns:a16="http://schemas.microsoft.com/office/drawing/2014/main" id="{6AD641C4-3D53-128A-BAFF-B40C61ED3143}"/>
              </a:ext>
            </a:extLst>
          </p:cNvPr>
          <p:cNvGraphicFramePr>
            <a:graphicFrameLocks noGrp="1"/>
          </p:cNvGraphicFramePr>
          <p:nvPr>
            <p:extLst>
              <p:ext uri="{D42A27DB-BD31-4B8C-83A1-F6EECF244321}">
                <p14:modId xmlns:p14="http://schemas.microsoft.com/office/powerpoint/2010/main" val="2383812800"/>
              </p:ext>
            </p:extLst>
          </p:nvPr>
        </p:nvGraphicFramePr>
        <p:xfrm>
          <a:off x="448395" y="2219582"/>
          <a:ext cx="11295209" cy="3997780"/>
        </p:xfrm>
        <a:graphic>
          <a:graphicData uri="http://schemas.openxmlformats.org/drawingml/2006/table">
            <a:tbl>
              <a:tblPr firstRow="1" bandRow="1">
                <a:tableStyleId>{93296810-A885-4BE3-A3E7-6D5BEEA58F35}</a:tableStyleId>
              </a:tblPr>
              <a:tblGrid>
                <a:gridCol w="3695048">
                  <a:extLst>
                    <a:ext uri="{9D8B030D-6E8A-4147-A177-3AD203B41FA5}">
                      <a16:colId xmlns:a16="http://schemas.microsoft.com/office/drawing/2014/main" val="3611984253"/>
                    </a:ext>
                  </a:extLst>
                </a:gridCol>
                <a:gridCol w="5049626">
                  <a:extLst>
                    <a:ext uri="{9D8B030D-6E8A-4147-A177-3AD203B41FA5}">
                      <a16:colId xmlns:a16="http://schemas.microsoft.com/office/drawing/2014/main" val="2543312957"/>
                    </a:ext>
                  </a:extLst>
                </a:gridCol>
                <a:gridCol w="2550535">
                  <a:extLst>
                    <a:ext uri="{9D8B030D-6E8A-4147-A177-3AD203B41FA5}">
                      <a16:colId xmlns:a16="http://schemas.microsoft.com/office/drawing/2014/main" val="530583806"/>
                    </a:ext>
                  </a:extLst>
                </a:gridCol>
              </a:tblGrid>
              <a:tr h="462100">
                <a:tc>
                  <a:txBody>
                    <a:bodyPr/>
                    <a:lstStyle/>
                    <a:p>
                      <a:pPr algn="ctr"/>
                      <a:r>
                        <a:rPr lang="es-CO" sz="1600" dirty="0">
                          <a:latin typeface="Verdana" panose="020B0604030504040204" pitchFamily="34" charset="0"/>
                          <a:ea typeface="Verdana" panose="020B0604030504040204" pitchFamily="34" charset="0"/>
                        </a:rPr>
                        <a:t>PROYECTO NO. </a:t>
                      </a:r>
                    </a:p>
                  </a:txBody>
                  <a:tcPr anchor="ctr"/>
                </a:tc>
                <a:tc>
                  <a:txBody>
                    <a:bodyPr/>
                    <a:lstStyle/>
                    <a:p>
                      <a:pPr algn="ctr"/>
                      <a:r>
                        <a:rPr lang="es-CO" sz="1600" dirty="0">
                          <a:latin typeface="Verdana" panose="020B0604030504040204" pitchFamily="34" charset="0"/>
                          <a:ea typeface="Verdana" panose="020B0604030504040204" pitchFamily="34" charset="0"/>
                        </a:rPr>
                        <a:t>DESCRIPCIÓN </a:t>
                      </a:r>
                    </a:p>
                  </a:txBody>
                  <a:tcPr anchor="ctr"/>
                </a:tc>
                <a:tc>
                  <a:txBody>
                    <a:bodyPr/>
                    <a:lstStyle/>
                    <a:p>
                      <a:pPr algn="ctr"/>
                      <a:r>
                        <a:rPr lang="es-CO" sz="1600" dirty="0">
                          <a:latin typeface="Verdana" panose="020B0604030504040204" pitchFamily="34" charset="0"/>
                          <a:ea typeface="Verdana" panose="020B0604030504040204" pitchFamily="34" charset="0"/>
                        </a:rPr>
                        <a:t>VALOR </a:t>
                      </a:r>
                    </a:p>
                  </a:txBody>
                  <a:tcPr anchor="ctr"/>
                </a:tc>
                <a:extLst>
                  <a:ext uri="{0D108BD9-81ED-4DB2-BD59-A6C34878D82A}">
                    <a16:rowId xmlns:a16="http://schemas.microsoft.com/office/drawing/2014/main" val="3023516516"/>
                  </a:ext>
                </a:extLst>
              </a:tr>
              <a:tr h="370840">
                <a:tc>
                  <a:txBody>
                    <a:bodyPr/>
                    <a:lstStyle/>
                    <a:p>
                      <a:pPr algn="ctr"/>
                      <a:r>
                        <a:rPr lang="es-CO" sz="1600" b="1" dirty="0">
                          <a:latin typeface="Verdana" panose="020B0604030504040204" pitchFamily="34" charset="0"/>
                          <a:ea typeface="Verdana" panose="020B0604030504040204" pitchFamily="34" charset="0"/>
                        </a:rPr>
                        <a:t>BPIN 2024004150430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0" dirty="0">
                          <a:latin typeface="Verdana" panose="020B0604030504040204" pitchFamily="34" charset="0"/>
                          <a:ea typeface="Verdana" panose="020B0604030504040204" pitchFamily="34" charset="0"/>
                        </a:rPr>
                        <a:t>Mejoramiento de la vía que conduce del municipio de </a:t>
                      </a:r>
                      <a:r>
                        <a:rPr lang="es-CO" sz="1600" b="1" dirty="0">
                          <a:latin typeface="Verdana" panose="020B0604030504040204" pitchFamily="34" charset="0"/>
                          <a:ea typeface="Verdana" panose="020B0604030504040204" pitchFamily="34" charset="0"/>
                        </a:rPr>
                        <a:t>Ráquira al centro poblado La Candelaria</a:t>
                      </a:r>
                      <a:r>
                        <a:rPr lang="es-CO" sz="1600" b="0" dirty="0">
                          <a:latin typeface="Verdana" panose="020B0604030504040204" pitchFamily="34" charset="0"/>
                          <a:ea typeface="Verdana" panose="020B0604030504040204" pitchFamily="34" charset="0"/>
                        </a:rPr>
                        <a:t>, Municipio de Ráquira Departamento de Boyacá</a:t>
                      </a:r>
                    </a:p>
                  </a:txBody>
                  <a:tcPr anchor="ctr"/>
                </a:tc>
                <a:tc>
                  <a:txBody>
                    <a:bodyPr/>
                    <a:lstStyle/>
                    <a:p>
                      <a:pPr algn="ctr"/>
                      <a:r>
                        <a:rPr lang="es-MX" sz="1600" b="1" dirty="0">
                          <a:latin typeface="Verdana" panose="020B0604030504040204" pitchFamily="34" charset="0"/>
                          <a:ea typeface="Verdana" panose="020B0604030504040204" pitchFamily="34" charset="0"/>
                        </a:rPr>
                        <a:t>$21.662.788.435,76</a:t>
                      </a:r>
                      <a:endParaRPr lang="es-CO" sz="16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2279101302"/>
                  </a:ext>
                </a:extLst>
              </a:tr>
              <a:tr h="370840">
                <a:tc>
                  <a:txBody>
                    <a:bodyPr/>
                    <a:lstStyle/>
                    <a:p>
                      <a:pPr algn="ctr"/>
                      <a:r>
                        <a:rPr lang="es-CO" sz="1600" dirty="0">
                          <a:latin typeface="Verdana" panose="020B0604030504040204" pitchFamily="34" charset="0"/>
                          <a:ea typeface="Verdana" panose="020B0604030504040204" pitchFamily="34" charset="0"/>
                        </a:rPr>
                        <a:t>BPIN 2024004150432</a:t>
                      </a:r>
                    </a:p>
                  </a:txBody>
                  <a:tcPr anchor="ctr"/>
                </a:tc>
                <a:tc>
                  <a:txBody>
                    <a:bodyPr/>
                    <a:lstStyle/>
                    <a:p>
                      <a:pPr algn="ctr"/>
                      <a:r>
                        <a:rPr lang="es-CO" sz="1600" b="1" dirty="0">
                          <a:latin typeface="Verdana" panose="020B0604030504040204" pitchFamily="34" charset="0"/>
                          <a:ea typeface="Verdana" panose="020B0604030504040204" pitchFamily="34" charset="0"/>
                        </a:rPr>
                        <a:t>Mejoramiento de la vía secundaria Úmbita- Puente Sisa </a:t>
                      </a:r>
                      <a:r>
                        <a:rPr lang="es-CO" sz="1600" dirty="0">
                          <a:latin typeface="Verdana" panose="020B0604030504040204" pitchFamily="34" charset="0"/>
                          <a:ea typeface="Verdana" panose="020B0604030504040204" pitchFamily="34" charset="0"/>
                        </a:rPr>
                        <a:t>del Municipio de Úmbita- Departamento de Boyacá </a:t>
                      </a:r>
                    </a:p>
                  </a:txBody>
                  <a:tcPr anchor="ctr"/>
                </a:tc>
                <a:tc>
                  <a:txBody>
                    <a:bodyPr/>
                    <a:lstStyle/>
                    <a:p>
                      <a:pPr algn="ctr"/>
                      <a:r>
                        <a:rPr lang="es-CO" sz="1600" dirty="0">
                          <a:latin typeface="Verdana" panose="020B0604030504040204" pitchFamily="34" charset="0"/>
                          <a:ea typeface="Verdana" panose="020B0604030504040204" pitchFamily="34" charset="0"/>
                        </a:rPr>
                        <a:t>$5.629.761.803,07</a:t>
                      </a:r>
                    </a:p>
                  </a:txBody>
                  <a:tcPr anchor="ctr"/>
                </a:tc>
                <a:extLst>
                  <a:ext uri="{0D108BD9-81ED-4DB2-BD59-A6C34878D82A}">
                    <a16:rowId xmlns:a16="http://schemas.microsoft.com/office/drawing/2014/main" val="2153811672"/>
                  </a:ext>
                </a:extLst>
              </a:tr>
              <a:tr h="370840">
                <a:tc>
                  <a:txBody>
                    <a:bodyPr/>
                    <a:lstStyle/>
                    <a:p>
                      <a:pPr algn="ctr"/>
                      <a:r>
                        <a:rPr lang="es-CO" sz="1600" b="1" dirty="0">
                          <a:latin typeface="Verdana" panose="020B0604030504040204" pitchFamily="34" charset="0"/>
                          <a:ea typeface="Verdana" panose="020B0604030504040204" pitchFamily="34" charset="0"/>
                        </a:rPr>
                        <a:t>BPIN 2024004150431</a:t>
                      </a:r>
                    </a:p>
                  </a:txBody>
                  <a:tcPr anchor="ctr"/>
                </a:tc>
                <a:tc>
                  <a:txBody>
                    <a:bodyPr/>
                    <a:lstStyle/>
                    <a:p>
                      <a:pPr algn="ctr"/>
                      <a:r>
                        <a:rPr lang="es-CO" sz="1600" b="1" dirty="0">
                          <a:latin typeface="Verdana" panose="020B0604030504040204" pitchFamily="34" charset="0"/>
                          <a:ea typeface="Verdana" panose="020B0604030504040204" pitchFamily="34" charset="0"/>
                        </a:rPr>
                        <a:t>Mejoramiento de la segunda etapa de la vía Troncal del Carbón en el municipio de Samacá </a:t>
                      </a:r>
                      <a:r>
                        <a:rPr lang="es-CO" sz="1600" b="0" dirty="0">
                          <a:latin typeface="Verdana" panose="020B0604030504040204" pitchFamily="34" charset="0"/>
                          <a:ea typeface="Verdana" panose="020B0604030504040204" pitchFamily="34" charset="0"/>
                        </a:rPr>
                        <a:t>Departamento de Boyacá</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1" dirty="0">
                          <a:latin typeface="Verdana" panose="020B0604030504040204" pitchFamily="34" charset="0"/>
                          <a:ea typeface="Verdana" panose="020B0604030504040204" pitchFamily="34" charset="0"/>
                        </a:rPr>
                        <a:t>$25.137.731.295,97</a:t>
                      </a:r>
                      <a:endParaRPr lang="es-CO" sz="16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226735058"/>
                  </a:ext>
                </a:extLst>
              </a:tr>
              <a:tr h="370840">
                <a:tc>
                  <a:txBody>
                    <a:bodyPr/>
                    <a:lstStyle/>
                    <a:p>
                      <a:pPr algn="ctr"/>
                      <a:r>
                        <a:rPr lang="es-CO" sz="1600" dirty="0">
                          <a:latin typeface="Verdana" panose="020B0604030504040204" pitchFamily="34" charset="0"/>
                          <a:ea typeface="Verdana" panose="020B0604030504040204" pitchFamily="34" charset="0"/>
                        </a:rPr>
                        <a:t>BPIN 2025004150012</a:t>
                      </a:r>
                    </a:p>
                  </a:txBody>
                  <a:tcPr anchor="ctr"/>
                </a:tc>
                <a:tc>
                  <a:txBody>
                    <a:bodyPr/>
                    <a:lstStyle/>
                    <a:p>
                      <a:pPr algn="ctr"/>
                      <a:r>
                        <a:rPr lang="es-CO" sz="1600" dirty="0">
                          <a:latin typeface="Verdana" panose="020B0604030504040204" pitchFamily="34" charset="0"/>
                          <a:ea typeface="Verdana" panose="020B0604030504040204" pitchFamily="34" charset="0"/>
                        </a:rPr>
                        <a:t>Dotación de la </a:t>
                      </a:r>
                      <a:r>
                        <a:rPr lang="es-CO" sz="1600" b="1" dirty="0">
                          <a:latin typeface="Verdana" panose="020B0604030504040204" pitchFamily="34" charset="0"/>
                          <a:ea typeface="Verdana" panose="020B0604030504040204" pitchFamily="34" charset="0"/>
                        </a:rPr>
                        <a:t>plaza de mercado del Municipio de Paipa</a:t>
                      </a:r>
                      <a:r>
                        <a:rPr lang="es-CO" sz="1600" dirty="0">
                          <a:latin typeface="Verdana" panose="020B0604030504040204" pitchFamily="34" charset="0"/>
                          <a:ea typeface="Verdana" panose="020B0604030504040204" pitchFamily="34" charset="0"/>
                        </a:rPr>
                        <a:t> en el Departamento de Boyacá</a:t>
                      </a:r>
                    </a:p>
                  </a:txBody>
                  <a:tcPr anchor="ctr"/>
                </a:tc>
                <a:tc>
                  <a:txBody>
                    <a:bodyPr/>
                    <a:lstStyle/>
                    <a:p>
                      <a:pPr algn="ctr"/>
                      <a:r>
                        <a:rPr lang="es-CO" sz="1600" dirty="0">
                          <a:latin typeface="Verdana" panose="020B0604030504040204" pitchFamily="34" charset="0"/>
                          <a:ea typeface="Verdana" panose="020B0604030504040204" pitchFamily="34" charset="0"/>
                        </a:rPr>
                        <a:t>$2.849153.128,32</a:t>
                      </a:r>
                    </a:p>
                  </a:txBody>
                  <a:tcPr anchor="ctr"/>
                </a:tc>
                <a:extLst>
                  <a:ext uri="{0D108BD9-81ED-4DB2-BD59-A6C34878D82A}">
                    <a16:rowId xmlns:a16="http://schemas.microsoft.com/office/drawing/2014/main" val="2254632563"/>
                  </a:ext>
                </a:extLst>
              </a:tr>
            </a:tbl>
          </a:graphicData>
        </a:graphic>
      </p:graphicFrame>
      <p:sp>
        <p:nvSpPr>
          <p:cNvPr id="6" name="CuadroTexto 5">
            <a:extLst>
              <a:ext uri="{FF2B5EF4-FFF2-40B4-BE49-F238E27FC236}">
                <a16:creationId xmlns:a16="http://schemas.microsoft.com/office/drawing/2014/main" id="{4C135B1D-9FA5-9A72-9E8A-017080B0F28C}"/>
              </a:ext>
            </a:extLst>
          </p:cNvPr>
          <p:cNvSpPr txBox="1"/>
          <p:nvPr/>
        </p:nvSpPr>
        <p:spPr>
          <a:xfrm>
            <a:off x="2609849" y="1058948"/>
            <a:ext cx="6972300" cy="830997"/>
          </a:xfrm>
          <a:prstGeom prst="rect">
            <a:avLst/>
          </a:prstGeom>
          <a:noFill/>
        </p:spPr>
        <p:txBody>
          <a:bodyPr wrap="square">
            <a:spAutoFit/>
          </a:bodyPr>
          <a:lstStyle/>
          <a:p>
            <a:pPr algn="ctr"/>
            <a:r>
              <a:rPr lang="es-ES" sz="24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PROYECTOS ASIGNADOS REGALIAS </a:t>
            </a:r>
          </a:p>
          <a:p>
            <a:pPr algn="ctr"/>
            <a:r>
              <a:rPr lang="es-ES" sz="2400" b="1"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JULIO - SEPTIEMBRE 2025</a:t>
            </a:r>
            <a:endParaRPr lang="es-ES" sz="24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6A3F65C4-DE00-4858-F007-E3ECA3F927D4}"/>
              </a:ext>
            </a:extLst>
          </p:cNvPr>
          <p:cNvPicPr>
            <a:picLocks noChangeAspect="1"/>
          </p:cNvPicPr>
          <p:nvPr/>
        </p:nvPicPr>
        <p:blipFill>
          <a:blip r:embed="rId5"/>
          <a:stretch>
            <a:fillRect/>
          </a:stretch>
        </p:blipFill>
        <p:spPr>
          <a:xfrm>
            <a:off x="5667740" y="437929"/>
            <a:ext cx="856518" cy="405418"/>
          </a:xfrm>
          <a:prstGeom prst="rect">
            <a:avLst/>
          </a:prstGeom>
        </p:spPr>
      </p:pic>
    </p:spTree>
    <p:extLst>
      <p:ext uri="{BB962C8B-B14F-4D97-AF65-F5344CB8AC3E}">
        <p14:creationId xmlns:p14="http://schemas.microsoft.com/office/powerpoint/2010/main" val="725318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9EE9A-D892-C627-288B-C7A3EA0BE30C}"/>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C8BFF574-59D7-4EC6-19F3-D48FF64A18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6975" y="872187"/>
            <a:ext cx="285750" cy="895350"/>
          </a:xfrm>
          <a:prstGeom prst="rect">
            <a:avLst/>
          </a:prstGeom>
        </p:spPr>
      </p:pic>
      <p:sp>
        <p:nvSpPr>
          <p:cNvPr id="6" name="CuadroTexto 5">
            <a:extLst>
              <a:ext uri="{FF2B5EF4-FFF2-40B4-BE49-F238E27FC236}">
                <a16:creationId xmlns:a16="http://schemas.microsoft.com/office/drawing/2014/main" id="{BF9BD8B2-590E-D259-15E4-60E6212D54DC}"/>
              </a:ext>
            </a:extLst>
          </p:cNvPr>
          <p:cNvSpPr txBox="1"/>
          <p:nvPr/>
        </p:nvSpPr>
        <p:spPr>
          <a:xfrm>
            <a:off x="2609850" y="904364"/>
            <a:ext cx="6972300" cy="830997"/>
          </a:xfrm>
          <a:prstGeom prst="rect">
            <a:avLst/>
          </a:prstGeom>
          <a:noFill/>
        </p:spPr>
        <p:txBody>
          <a:bodyPr wrap="square">
            <a:spAutoFit/>
          </a:bodyPr>
          <a:lstStyle/>
          <a:p>
            <a:pPr algn="ctr"/>
            <a:r>
              <a:rPr lang="es-ES" sz="24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PROYECTOS ASIGNADOS REGALIAS </a:t>
            </a:r>
          </a:p>
          <a:p>
            <a:pPr algn="ctr"/>
            <a:r>
              <a:rPr lang="es-ES" sz="2400" b="1"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JULIO - SEPTIEMBRE 2025</a:t>
            </a:r>
            <a:endParaRPr lang="es-ES" sz="24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endParaRPr>
          </a:p>
        </p:txBody>
      </p:sp>
      <p:graphicFrame>
        <p:nvGraphicFramePr>
          <p:cNvPr id="3" name="Tabla 2">
            <a:extLst>
              <a:ext uri="{FF2B5EF4-FFF2-40B4-BE49-F238E27FC236}">
                <a16:creationId xmlns:a16="http://schemas.microsoft.com/office/drawing/2014/main" id="{3CF1BACA-84D2-538F-5524-A43CF7016CF3}"/>
              </a:ext>
            </a:extLst>
          </p:cNvPr>
          <p:cNvGraphicFramePr>
            <a:graphicFrameLocks noGrp="1"/>
          </p:cNvGraphicFramePr>
          <p:nvPr>
            <p:extLst>
              <p:ext uri="{D42A27DB-BD31-4B8C-83A1-F6EECF244321}">
                <p14:modId xmlns:p14="http://schemas.microsoft.com/office/powerpoint/2010/main" val="2115408212"/>
              </p:ext>
            </p:extLst>
          </p:nvPr>
        </p:nvGraphicFramePr>
        <p:xfrm>
          <a:off x="558211" y="1799714"/>
          <a:ext cx="11075577" cy="4485460"/>
        </p:xfrm>
        <a:graphic>
          <a:graphicData uri="http://schemas.openxmlformats.org/drawingml/2006/table">
            <a:tbl>
              <a:tblPr firstRow="1" bandRow="1">
                <a:tableStyleId>{93296810-A885-4BE3-A3E7-6D5BEEA58F35}</a:tableStyleId>
              </a:tblPr>
              <a:tblGrid>
                <a:gridCol w="3691859">
                  <a:extLst>
                    <a:ext uri="{9D8B030D-6E8A-4147-A177-3AD203B41FA5}">
                      <a16:colId xmlns:a16="http://schemas.microsoft.com/office/drawing/2014/main" val="3611984253"/>
                    </a:ext>
                  </a:extLst>
                </a:gridCol>
                <a:gridCol w="5045268">
                  <a:extLst>
                    <a:ext uri="{9D8B030D-6E8A-4147-A177-3AD203B41FA5}">
                      <a16:colId xmlns:a16="http://schemas.microsoft.com/office/drawing/2014/main" val="2543312957"/>
                    </a:ext>
                  </a:extLst>
                </a:gridCol>
                <a:gridCol w="2338450">
                  <a:extLst>
                    <a:ext uri="{9D8B030D-6E8A-4147-A177-3AD203B41FA5}">
                      <a16:colId xmlns:a16="http://schemas.microsoft.com/office/drawing/2014/main" val="530583806"/>
                    </a:ext>
                  </a:extLst>
                </a:gridCol>
              </a:tblGrid>
              <a:tr h="462100">
                <a:tc>
                  <a:txBody>
                    <a:bodyPr/>
                    <a:lstStyle/>
                    <a:p>
                      <a:pPr algn="ctr"/>
                      <a:r>
                        <a:rPr lang="es-CO" sz="1600" dirty="0">
                          <a:latin typeface="Verdana" panose="020B0604030504040204" pitchFamily="34" charset="0"/>
                          <a:ea typeface="Verdana" panose="020B0604030504040204" pitchFamily="34" charset="0"/>
                        </a:rPr>
                        <a:t>PROYECTO NO. </a:t>
                      </a:r>
                    </a:p>
                  </a:txBody>
                  <a:tcPr anchor="ctr"/>
                </a:tc>
                <a:tc>
                  <a:txBody>
                    <a:bodyPr/>
                    <a:lstStyle/>
                    <a:p>
                      <a:pPr algn="ctr"/>
                      <a:r>
                        <a:rPr lang="es-CO" sz="1600" dirty="0">
                          <a:latin typeface="Verdana" panose="020B0604030504040204" pitchFamily="34" charset="0"/>
                          <a:ea typeface="Verdana" panose="020B0604030504040204" pitchFamily="34" charset="0"/>
                        </a:rPr>
                        <a:t>DESCRIPCIÓN </a:t>
                      </a:r>
                    </a:p>
                  </a:txBody>
                  <a:tcPr anchor="ctr"/>
                </a:tc>
                <a:tc>
                  <a:txBody>
                    <a:bodyPr/>
                    <a:lstStyle/>
                    <a:p>
                      <a:pPr algn="ctr"/>
                      <a:r>
                        <a:rPr lang="es-CO" sz="1600" dirty="0">
                          <a:latin typeface="Verdana" panose="020B0604030504040204" pitchFamily="34" charset="0"/>
                          <a:ea typeface="Verdana" panose="020B0604030504040204" pitchFamily="34" charset="0"/>
                        </a:rPr>
                        <a:t>VALOR </a:t>
                      </a:r>
                    </a:p>
                  </a:txBody>
                  <a:tcPr anchor="ctr"/>
                </a:tc>
                <a:extLst>
                  <a:ext uri="{0D108BD9-81ED-4DB2-BD59-A6C34878D82A}">
                    <a16:rowId xmlns:a16="http://schemas.microsoft.com/office/drawing/2014/main" val="3023516516"/>
                  </a:ext>
                </a:extLst>
              </a:tr>
              <a:tr h="370840">
                <a:tc>
                  <a:txBody>
                    <a:bodyPr/>
                    <a:lstStyle/>
                    <a:p>
                      <a:pPr algn="ctr"/>
                      <a:r>
                        <a:rPr lang="es-CO" sz="1600" b="1" dirty="0">
                          <a:latin typeface="Verdana" panose="020B0604030504040204" pitchFamily="34" charset="0"/>
                          <a:ea typeface="Verdana" panose="020B0604030504040204" pitchFamily="34" charset="0"/>
                        </a:rPr>
                        <a:t>BPIN 2025004150021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0" dirty="0">
                          <a:latin typeface="Verdana" panose="020B0604030504040204" pitchFamily="34" charset="0"/>
                          <a:ea typeface="Verdana" panose="020B0604030504040204" pitchFamily="34" charset="0"/>
                        </a:rPr>
                        <a:t>"Mejoramiento del escenario recreo deportivo en la vereda de Punta de la ciudad de Tunja Departamento de Boyacá"</a:t>
                      </a:r>
                      <a:endParaRPr lang="es-CO" sz="1600" b="0" dirty="0">
                        <a:latin typeface="Verdana" panose="020B0604030504040204" pitchFamily="34" charset="0"/>
                        <a:ea typeface="Verdana" panose="020B0604030504040204" pitchFamily="34" charset="0"/>
                      </a:endParaRPr>
                    </a:p>
                  </a:txBody>
                  <a:tcPr anchor="ctr"/>
                </a:tc>
                <a:tc>
                  <a:txBody>
                    <a:bodyPr/>
                    <a:lstStyle/>
                    <a:p>
                      <a:pPr algn="ctr"/>
                      <a:r>
                        <a:rPr lang="es-CO" sz="1600" b="1" dirty="0">
                          <a:latin typeface="Verdana" panose="020B0604030504040204" pitchFamily="34" charset="0"/>
                          <a:ea typeface="Verdana" panose="020B0604030504040204" pitchFamily="34" charset="0"/>
                        </a:rPr>
                        <a:t>$ 4.591.984.152,16</a:t>
                      </a:r>
                    </a:p>
                  </a:txBody>
                  <a:tcPr anchor="ctr"/>
                </a:tc>
                <a:extLst>
                  <a:ext uri="{0D108BD9-81ED-4DB2-BD59-A6C34878D82A}">
                    <a16:rowId xmlns:a16="http://schemas.microsoft.com/office/drawing/2014/main" val="2279101302"/>
                  </a:ext>
                </a:extLst>
              </a:tr>
              <a:tr h="370840">
                <a:tc>
                  <a:txBody>
                    <a:bodyPr/>
                    <a:lstStyle/>
                    <a:p>
                      <a:pPr algn="ctr"/>
                      <a:r>
                        <a:rPr lang="es-CO" sz="1600" dirty="0">
                          <a:latin typeface="Verdana" panose="020B0604030504040204" pitchFamily="34" charset="0"/>
                          <a:ea typeface="Verdana" panose="020B0604030504040204" pitchFamily="34" charset="0"/>
                        </a:rPr>
                        <a:t>BPIN 2025004150004</a:t>
                      </a:r>
                    </a:p>
                  </a:txBody>
                  <a:tcPr anchor="ctr"/>
                </a:tc>
                <a:tc>
                  <a:txBody>
                    <a:bodyPr/>
                    <a:lstStyle/>
                    <a:p>
                      <a:pPr algn="ctr"/>
                      <a:r>
                        <a:rPr lang="es-MX" sz="1600" dirty="0">
                          <a:latin typeface="Verdana" panose="020B0604030504040204" pitchFamily="34" charset="0"/>
                          <a:ea typeface="Verdana" panose="020B0604030504040204" pitchFamily="34" charset="0"/>
                        </a:rPr>
                        <a:t>"Mejoramiento de la infraestructura de la Institución Educativa Campo Elías Cortés sede principal en el Municipio de Berbeo Departamento Boyacá”</a:t>
                      </a:r>
                      <a:endParaRPr lang="es-CO" sz="1600" dirty="0">
                        <a:latin typeface="Verdana" panose="020B0604030504040204" pitchFamily="34" charset="0"/>
                        <a:ea typeface="Verdana" panose="020B0604030504040204" pitchFamily="34" charset="0"/>
                      </a:endParaRPr>
                    </a:p>
                  </a:txBody>
                  <a:tcPr anchor="ctr"/>
                </a:tc>
                <a:tc>
                  <a:txBody>
                    <a:bodyPr/>
                    <a:lstStyle/>
                    <a:p>
                      <a:pPr algn="ctr"/>
                      <a:r>
                        <a:rPr lang="es-CO" sz="1600" dirty="0">
                          <a:latin typeface="Verdana" panose="020B0604030504040204" pitchFamily="34" charset="0"/>
                          <a:ea typeface="Verdana" panose="020B0604030504040204" pitchFamily="34" charset="0"/>
                        </a:rPr>
                        <a:t>$ 4.318.614.053,01</a:t>
                      </a:r>
                    </a:p>
                  </a:txBody>
                  <a:tcPr anchor="ctr"/>
                </a:tc>
                <a:extLst>
                  <a:ext uri="{0D108BD9-81ED-4DB2-BD59-A6C34878D82A}">
                    <a16:rowId xmlns:a16="http://schemas.microsoft.com/office/drawing/2014/main" val="2153811672"/>
                  </a:ext>
                </a:extLst>
              </a:tr>
              <a:tr h="370840">
                <a:tc>
                  <a:txBody>
                    <a:bodyPr/>
                    <a:lstStyle/>
                    <a:p>
                      <a:pPr algn="ctr"/>
                      <a:r>
                        <a:rPr lang="es-CO" sz="1600" b="1" dirty="0">
                          <a:latin typeface="Verdana" panose="020B0604030504040204" pitchFamily="34" charset="0"/>
                          <a:ea typeface="Verdana" panose="020B0604030504040204" pitchFamily="34" charset="0"/>
                        </a:rPr>
                        <a:t>BPIN 2025004150018</a:t>
                      </a:r>
                    </a:p>
                  </a:txBody>
                  <a:tcPr anchor="ctr"/>
                </a:tc>
                <a:tc>
                  <a:txBody>
                    <a:bodyPr/>
                    <a:lstStyle/>
                    <a:p>
                      <a:pPr algn="ctr"/>
                      <a:r>
                        <a:rPr lang="es-MX" sz="1600" b="0" dirty="0">
                          <a:latin typeface="Verdana" panose="020B0604030504040204" pitchFamily="34" charset="0"/>
                          <a:ea typeface="Verdana" panose="020B0604030504040204" pitchFamily="34" charset="0"/>
                        </a:rPr>
                        <a:t>“MEJORAMIENTO DEL ESCENARIO RECREATIVO EN EL BARRIO CARGUA DEL MUNICIPIO DE DUITAMA, DEPARTAMENTO DE BOYACÁ”</a:t>
                      </a:r>
                      <a:endParaRPr lang="es-CO" sz="1600" b="0"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1" dirty="0">
                          <a:latin typeface="Verdana" panose="020B0604030504040204" pitchFamily="34" charset="0"/>
                          <a:ea typeface="Verdana" panose="020B0604030504040204" pitchFamily="34" charset="0"/>
                        </a:rPr>
                        <a:t>$2.992.616.784,07</a:t>
                      </a:r>
                    </a:p>
                  </a:txBody>
                  <a:tcPr anchor="ctr"/>
                </a:tc>
                <a:extLst>
                  <a:ext uri="{0D108BD9-81ED-4DB2-BD59-A6C34878D82A}">
                    <a16:rowId xmlns:a16="http://schemas.microsoft.com/office/drawing/2014/main" val="3226735058"/>
                  </a:ext>
                </a:extLst>
              </a:tr>
              <a:tr h="370840">
                <a:tc>
                  <a:txBody>
                    <a:bodyPr/>
                    <a:lstStyle/>
                    <a:p>
                      <a:pPr algn="ctr"/>
                      <a:r>
                        <a:rPr lang="es-CO" sz="1600" dirty="0">
                          <a:latin typeface="Verdana" panose="020B0604030504040204" pitchFamily="34" charset="0"/>
                          <a:ea typeface="Verdana" panose="020B0604030504040204" pitchFamily="34" charset="0"/>
                        </a:rPr>
                        <a:t>BPIN 2024004150433</a:t>
                      </a:r>
                    </a:p>
                  </a:txBody>
                  <a:tcPr anchor="ctr"/>
                </a:tc>
                <a:tc>
                  <a:txBody>
                    <a:bodyPr/>
                    <a:lstStyle/>
                    <a:p>
                      <a:pPr algn="ctr"/>
                      <a:r>
                        <a:rPr lang="es-MX" sz="1600" dirty="0">
                          <a:latin typeface="Verdana" panose="020B0604030504040204" pitchFamily="34" charset="0"/>
                          <a:ea typeface="Verdana" panose="020B0604030504040204" pitchFamily="34" charset="0"/>
                        </a:rPr>
                        <a:t>Mejoramiento del escenario recreo-deportivo en la Institución Educativa Técnico Industrial Julio Flórez en la Sede Principal del Municipio De Chiquinquirá, Departamento De Boyacá</a:t>
                      </a:r>
                      <a:endParaRPr lang="es-CO" sz="1600" dirty="0">
                        <a:latin typeface="Verdana" panose="020B0604030504040204" pitchFamily="34" charset="0"/>
                        <a:ea typeface="Verdana" panose="020B0604030504040204" pitchFamily="34" charset="0"/>
                      </a:endParaRPr>
                    </a:p>
                  </a:txBody>
                  <a:tcPr anchor="ctr"/>
                </a:tc>
                <a:tc>
                  <a:txBody>
                    <a:bodyPr/>
                    <a:lstStyle/>
                    <a:p>
                      <a:pPr algn="ctr"/>
                      <a:r>
                        <a:rPr lang="es-CO" sz="1600" dirty="0">
                          <a:latin typeface="Verdana" panose="020B0604030504040204" pitchFamily="34" charset="0"/>
                          <a:ea typeface="Verdana" panose="020B0604030504040204" pitchFamily="34" charset="0"/>
                        </a:rPr>
                        <a:t>$ 2.765.968.636,92</a:t>
                      </a:r>
                    </a:p>
                  </a:txBody>
                  <a:tcPr anchor="ctr"/>
                </a:tc>
                <a:extLst>
                  <a:ext uri="{0D108BD9-81ED-4DB2-BD59-A6C34878D82A}">
                    <a16:rowId xmlns:a16="http://schemas.microsoft.com/office/drawing/2014/main" val="2254632563"/>
                  </a:ext>
                </a:extLst>
              </a:tr>
            </a:tbl>
          </a:graphicData>
        </a:graphic>
      </p:graphicFrame>
      <p:pic>
        <p:nvPicPr>
          <p:cNvPr id="4" name="Imagen 3">
            <a:extLst>
              <a:ext uri="{FF2B5EF4-FFF2-40B4-BE49-F238E27FC236}">
                <a16:creationId xmlns:a16="http://schemas.microsoft.com/office/drawing/2014/main" id="{201B1A41-4E6F-600B-74DF-86E4EBEF1D1F}"/>
              </a:ext>
            </a:extLst>
          </p:cNvPr>
          <p:cNvPicPr>
            <a:picLocks noChangeAspect="1"/>
          </p:cNvPicPr>
          <p:nvPr/>
        </p:nvPicPr>
        <p:blipFill>
          <a:blip r:embed="rId5"/>
          <a:stretch>
            <a:fillRect/>
          </a:stretch>
        </p:blipFill>
        <p:spPr>
          <a:xfrm>
            <a:off x="5667740" y="370117"/>
            <a:ext cx="856518" cy="405418"/>
          </a:xfrm>
          <a:prstGeom prst="rect">
            <a:avLst/>
          </a:prstGeom>
        </p:spPr>
      </p:pic>
    </p:spTree>
    <p:extLst>
      <p:ext uri="{BB962C8B-B14F-4D97-AF65-F5344CB8AC3E}">
        <p14:creationId xmlns:p14="http://schemas.microsoft.com/office/powerpoint/2010/main" val="3187989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CB132-EF01-54D5-AC41-AC7288AD1F13}"/>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F2147F78-71DB-AB4A-40F3-19191C7A32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6975" y="1151500"/>
            <a:ext cx="285750" cy="895350"/>
          </a:xfrm>
          <a:prstGeom prst="rect">
            <a:avLst/>
          </a:prstGeom>
        </p:spPr>
      </p:pic>
      <p:sp>
        <p:nvSpPr>
          <p:cNvPr id="6" name="CuadroTexto 5">
            <a:extLst>
              <a:ext uri="{FF2B5EF4-FFF2-40B4-BE49-F238E27FC236}">
                <a16:creationId xmlns:a16="http://schemas.microsoft.com/office/drawing/2014/main" id="{A6862852-5FC2-91C0-C4D6-1EC01029F203}"/>
              </a:ext>
            </a:extLst>
          </p:cNvPr>
          <p:cNvSpPr txBox="1"/>
          <p:nvPr/>
        </p:nvSpPr>
        <p:spPr>
          <a:xfrm>
            <a:off x="2609850" y="1151500"/>
            <a:ext cx="6972300" cy="830997"/>
          </a:xfrm>
          <a:prstGeom prst="rect">
            <a:avLst/>
          </a:prstGeom>
          <a:noFill/>
        </p:spPr>
        <p:txBody>
          <a:bodyPr wrap="square">
            <a:spAutoFit/>
          </a:bodyPr>
          <a:lstStyle/>
          <a:p>
            <a:pPr algn="ctr"/>
            <a:r>
              <a:rPr lang="es-ES" sz="24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PROYECTOS ASIGNADOS REGALIAS </a:t>
            </a:r>
          </a:p>
          <a:p>
            <a:pPr algn="ctr"/>
            <a:r>
              <a:rPr lang="es-ES" sz="2400" b="1"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JULIO - SEPTIEMBRE 2025</a:t>
            </a:r>
            <a:endParaRPr lang="es-ES" sz="2400" b="1" cap="none" spc="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endParaRPr>
          </a:p>
        </p:txBody>
      </p:sp>
      <p:graphicFrame>
        <p:nvGraphicFramePr>
          <p:cNvPr id="2" name="Tabla 1">
            <a:extLst>
              <a:ext uri="{FF2B5EF4-FFF2-40B4-BE49-F238E27FC236}">
                <a16:creationId xmlns:a16="http://schemas.microsoft.com/office/drawing/2014/main" id="{D933C07D-398D-760C-06C9-4C9B13F865A0}"/>
              </a:ext>
            </a:extLst>
          </p:cNvPr>
          <p:cNvGraphicFramePr>
            <a:graphicFrameLocks noGrp="1"/>
          </p:cNvGraphicFramePr>
          <p:nvPr>
            <p:extLst>
              <p:ext uri="{D42A27DB-BD31-4B8C-83A1-F6EECF244321}">
                <p14:modId xmlns:p14="http://schemas.microsoft.com/office/powerpoint/2010/main" val="3214657824"/>
              </p:ext>
            </p:extLst>
          </p:nvPr>
        </p:nvGraphicFramePr>
        <p:xfrm>
          <a:off x="485465" y="2553215"/>
          <a:ext cx="11221070" cy="2108020"/>
        </p:xfrm>
        <a:graphic>
          <a:graphicData uri="http://schemas.openxmlformats.org/drawingml/2006/table">
            <a:tbl>
              <a:tblPr firstRow="1" bandRow="1">
                <a:tableStyleId>{93296810-A885-4BE3-A3E7-6D5BEEA58F35}</a:tableStyleId>
              </a:tblPr>
              <a:tblGrid>
                <a:gridCol w="3740356">
                  <a:extLst>
                    <a:ext uri="{9D8B030D-6E8A-4147-A177-3AD203B41FA5}">
                      <a16:colId xmlns:a16="http://schemas.microsoft.com/office/drawing/2014/main" val="3611984253"/>
                    </a:ext>
                  </a:extLst>
                </a:gridCol>
                <a:gridCol w="5111545">
                  <a:extLst>
                    <a:ext uri="{9D8B030D-6E8A-4147-A177-3AD203B41FA5}">
                      <a16:colId xmlns:a16="http://schemas.microsoft.com/office/drawing/2014/main" val="2543312957"/>
                    </a:ext>
                  </a:extLst>
                </a:gridCol>
                <a:gridCol w="2369169">
                  <a:extLst>
                    <a:ext uri="{9D8B030D-6E8A-4147-A177-3AD203B41FA5}">
                      <a16:colId xmlns:a16="http://schemas.microsoft.com/office/drawing/2014/main" val="530583806"/>
                    </a:ext>
                  </a:extLst>
                </a:gridCol>
              </a:tblGrid>
              <a:tr h="462100">
                <a:tc>
                  <a:txBody>
                    <a:bodyPr/>
                    <a:lstStyle/>
                    <a:p>
                      <a:pPr algn="ctr"/>
                      <a:r>
                        <a:rPr lang="es-CO" sz="1600" dirty="0">
                          <a:latin typeface="Verdana" panose="020B0604030504040204" pitchFamily="34" charset="0"/>
                          <a:ea typeface="Verdana" panose="020B0604030504040204" pitchFamily="34" charset="0"/>
                        </a:rPr>
                        <a:t>PROYECTO NO. </a:t>
                      </a:r>
                    </a:p>
                  </a:txBody>
                  <a:tcPr anchor="ctr"/>
                </a:tc>
                <a:tc>
                  <a:txBody>
                    <a:bodyPr/>
                    <a:lstStyle/>
                    <a:p>
                      <a:pPr algn="ctr"/>
                      <a:r>
                        <a:rPr lang="es-CO" sz="1600" dirty="0">
                          <a:latin typeface="Verdana" panose="020B0604030504040204" pitchFamily="34" charset="0"/>
                          <a:ea typeface="Verdana" panose="020B0604030504040204" pitchFamily="34" charset="0"/>
                        </a:rPr>
                        <a:t>DESCRIPCIÓN </a:t>
                      </a:r>
                    </a:p>
                  </a:txBody>
                  <a:tcPr anchor="ctr"/>
                </a:tc>
                <a:tc>
                  <a:txBody>
                    <a:bodyPr/>
                    <a:lstStyle/>
                    <a:p>
                      <a:pPr algn="ctr"/>
                      <a:r>
                        <a:rPr lang="es-CO" sz="1600" dirty="0">
                          <a:latin typeface="Verdana" panose="020B0604030504040204" pitchFamily="34" charset="0"/>
                          <a:ea typeface="Verdana" panose="020B0604030504040204" pitchFamily="34" charset="0"/>
                        </a:rPr>
                        <a:t>VALOR </a:t>
                      </a:r>
                    </a:p>
                  </a:txBody>
                  <a:tcPr anchor="ctr"/>
                </a:tc>
                <a:extLst>
                  <a:ext uri="{0D108BD9-81ED-4DB2-BD59-A6C34878D82A}">
                    <a16:rowId xmlns:a16="http://schemas.microsoft.com/office/drawing/2014/main" val="3023516516"/>
                  </a:ext>
                </a:extLst>
              </a:tr>
              <a:tr h="370840">
                <a:tc>
                  <a:txBody>
                    <a:bodyPr/>
                    <a:lstStyle/>
                    <a:p>
                      <a:pPr algn="ctr"/>
                      <a:r>
                        <a:rPr lang="es-CO" sz="1600" b="1" dirty="0">
                          <a:latin typeface="Verdana" panose="020B0604030504040204" pitchFamily="34" charset="0"/>
                          <a:ea typeface="Verdana" panose="020B0604030504040204" pitchFamily="34" charset="0"/>
                        </a:rPr>
                        <a:t>BPIN 2025004150022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0" dirty="0">
                          <a:latin typeface="Verdana" panose="020B0604030504040204" pitchFamily="34" charset="0"/>
                          <a:ea typeface="Verdana" panose="020B0604030504040204" pitchFamily="34" charset="0"/>
                        </a:rPr>
                        <a:t>MEJORAMIENTO DE LA VÍA CON CÓDIGO 52492, VILLA DE LEYVA - ALEJANDRÍA - GACHANTIVÁ, EN EL MUNICIPIO DE VILLA DE LEYVA, EN EL DEPARTAMENTO DE BOYACÁ</a:t>
                      </a:r>
                      <a:endParaRPr lang="es-CO" sz="1600" b="0" dirty="0">
                        <a:latin typeface="Verdana" panose="020B0604030504040204" pitchFamily="34" charset="0"/>
                        <a:ea typeface="Verdana" panose="020B0604030504040204" pitchFamily="34" charset="0"/>
                      </a:endParaRPr>
                    </a:p>
                  </a:txBody>
                  <a:tcPr anchor="ctr"/>
                </a:tc>
                <a:tc>
                  <a:txBody>
                    <a:bodyPr/>
                    <a:lstStyle/>
                    <a:p>
                      <a:pPr algn="ctr"/>
                      <a:r>
                        <a:rPr lang="es-CO" sz="1600" b="1" dirty="0">
                          <a:latin typeface="Verdana" panose="020B0604030504040204" pitchFamily="34" charset="0"/>
                          <a:ea typeface="Verdana" panose="020B0604030504040204" pitchFamily="34" charset="0"/>
                        </a:rPr>
                        <a:t>$ 5.338.679.045,56</a:t>
                      </a:r>
                    </a:p>
                  </a:txBody>
                  <a:tcPr anchor="ctr"/>
                </a:tc>
                <a:extLst>
                  <a:ext uri="{0D108BD9-81ED-4DB2-BD59-A6C34878D82A}">
                    <a16:rowId xmlns:a16="http://schemas.microsoft.com/office/drawing/2014/main" val="2279101302"/>
                  </a:ext>
                </a:extLst>
              </a:tr>
              <a:tr h="370840">
                <a:tc gridSpan="2">
                  <a:txBody>
                    <a:bodyPr/>
                    <a:lstStyle/>
                    <a:p>
                      <a:pPr algn="ctr"/>
                      <a:r>
                        <a:rPr lang="es-CO" sz="1600" b="1" dirty="0">
                          <a:latin typeface="Verdana" panose="020B0604030504040204" pitchFamily="34" charset="0"/>
                          <a:ea typeface="Verdana" panose="020B0604030504040204" pitchFamily="34" charset="0"/>
                        </a:rPr>
                        <a:t>VALOR TOTAL PROYECTOS ASIGNADOS</a:t>
                      </a:r>
                    </a:p>
                  </a:txBody>
                  <a:tcPr anchor="ctr"/>
                </a:tc>
                <a:tc hMerge="1">
                  <a:txBody>
                    <a:bodyPr/>
                    <a:lstStyle/>
                    <a:p>
                      <a:endParaRPr lang="es-CO" dirty="0"/>
                    </a:p>
                  </a:txBody>
                  <a:tcPr/>
                </a:tc>
                <a:tc>
                  <a:txBody>
                    <a:bodyPr/>
                    <a:lstStyle/>
                    <a:p>
                      <a:pPr algn="ctr"/>
                      <a:r>
                        <a:rPr lang="es-CO" sz="1600" b="1" dirty="0">
                          <a:latin typeface="Verdana" panose="020B0604030504040204" pitchFamily="34" charset="0"/>
                          <a:ea typeface="Verdana" panose="020B0604030504040204" pitchFamily="34" charset="0"/>
                        </a:rPr>
                        <a:t>$75.287.297.334,84</a:t>
                      </a:r>
                    </a:p>
                  </a:txBody>
                  <a:tcPr anchor="ctr"/>
                </a:tc>
                <a:extLst>
                  <a:ext uri="{0D108BD9-81ED-4DB2-BD59-A6C34878D82A}">
                    <a16:rowId xmlns:a16="http://schemas.microsoft.com/office/drawing/2014/main" val="1265370240"/>
                  </a:ext>
                </a:extLst>
              </a:tr>
            </a:tbl>
          </a:graphicData>
        </a:graphic>
      </p:graphicFrame>
      <p:pic>
        <p:nvPicPr>
          <p:cNvPr id="4" name="Imagen 3">
            <a:extLst>
              <a:ext uri="{FF2B5EF4-FFF2-40B4-BE49-F238E27FC236}">
                <a16:creationId xmlns:a16="http://schemas.microsoft.com/office/drawing/2014/main" id="{19101C69-0578-9E24-7352-1F40043C1CC1}"/>
              </a:ext>
            </a:extLst>
          </p:cNvPr>
          <p:cNvPicPr>
            <a:picLocks noChangeAspect="1"/>
          </p:cNvPicPr>
          <p:nvPr/>
        </p:nvPicPr>
        <p:blipFill>
          <a:blip r:embed="rId5"/>
          <a:stretch>
            <a:fillRect/>
          </a:stretch>
        </p:blipFill>
        <p:spPr>
          <a:xfrm>
            <a:off x="5667741" y="378073"/>
            <a:ext cx="856518" cy="405418"/>
          </a:xfrm>
          <a:prstGeom prst="rect">
            <a:avLst/>
          </a:prstGeom>
        </p:spPr>
      </p:pic>
    </p:spTree>
    <p:extLst>
      <p:ext uri="{BB962C8B-B14F-4D97-AF65-F5344CB8AC3E}">
        <p14:creationId xmlns:p14="http://schemas.microsoft.com/office/powerpoint/2010/main" val="3748181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53283-7549-A822-A54A-10AC02A6DB01}"/>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CFCEBDA8-3CA5-C977-0C48-DB988F57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6975" y="1151500"/>
            <a:ext cx="285750" cy="895350"/>
          </a:xfrm>
          <a:prstGeom prst="rect">
            <a:avLst/>
          </a:prstGeom>
        </p:spPr>
      </p:pic>
      <p:sp>
        <p:nvSpPr>
          <p:cNvPr id="3" name="CuadroTexto 2">
            <a:extLst>
              <a:ext uri="{FF2B5EF4-FFF2-40B4-BE49-F238E27FC236}">
                <a16:creationId xmlns:a16="http://schemas.microsoft.com/office/drawing/2014/main" id="{9302B4F0-1280-070D-4C37-41E91E345B62}"/>
              </a:ext>
            </a:extLst>
          </p:cNvPr>
          <p:cNvSpPr txBox="1"/>
          <p:nvPr/>
        </p:nvSpPr>
        <p:spPr>
          <a:xfrm>
            <a:off x="2752725" y="1151500"/>
            <a:ext cx="7019870" cy="830997"/>
          </a:xfrm>
          <a:prstGeom prst="rect">
            <a:avLst/>
          </a:prstGeom>
          <a:noFill/>
        </p:spPr>
        <p:txBody>
          <a:bodyPr wrap="none" rtlCol="0">
            <a:spAutoFit/>
          </a:bodyPr>
          <a:lstStyle/>
          <a:p>
            <a:pPr algn="ctr"/>
            <a:r>
              <a:rPr lang="es-CO" sz="2400" b="1" dirty="0">
                <a:latin typeface="Verdana" panose="020B0604030504040204" pitchFamily="34" charset="0"/>
                <a:ea typeface="Verdana" panose="020B0604030504040204" pitchFamily="34" charset="0"/>
                <a:cs typeface="Arial" panose="020B0604020202020204" pitchFamily="34" charset="0"/>
              </a:rPr>
              <a:t>CONTRATOS A TÉRMINO INDEFINIDO</a:t>
            </a:r>
          </a:p>
          <a:p>
            <a:pPr algn="ctr"/>
            <a:r>
              <a:rPr lang="es-CO" sz="2400" b="1" dirty="0">
                <a:latin typeface="Verdana" panose="020B0604030504040204" pitchFamily="34" charset="0"/>
                <a:ea typeface="Verdana" panose="020B0604030504040204" pitchFamily="34" charset="0"/>
                <a:cs typeface="Arial" panose="020B0604020202020204" pitchFamily="34" charset="0"/>
              </a:rPr>
              <a:t>CELEBRADOS VIGENCIAS ANTERIORES </a:t>
            </a:r>
          </a:p>
        </p:txBody>
      </p:sp>
      <p:sp>
        <p:nvSpPr>
          <p:cNvPr id="7" name="CuadroTexto 6">
            <a:extLst>
              <a:ext uri="{FF2B5EF4-FFF2-40B4-BE49-F238E27FC236}">
                <a16:creationId xmlns:a16="http://schemas.microsoft.com/office/drawing/2014/main" id="{7E004074-D85D-FBA3-28B0-40F75174F521}"/>
              </a:ext>
            </a:extLst>
          </p:cNvPr>
          <p:cNvSpPr txBox="1"/>
          <p:nvPr/>
        </p:nvSpPr>
        <p:spPr>
          <a:xfrm>
            <a:off x="1131092" y="2605303"/>
            <a:ext cx="9929811" cy="646331"/>
          </a:xfrm>
          <a:prstGeom prst="rect">
            <a:avLst/>
          </a:prstGeom>
          <a:noFill/>
        </p:spPr>
        <p:txBody>
          <a:bodyPr wrap="square">
            <a:spAutoFit/>
          </a:bodyPr>
          <a:lstStyle/>
          <a:p>
            <a:pPr algn="ctr"/>
            <a:r>
              <a:rPr lang="es-CO" b="1" dirty="0">
                <a:latin typeface="Verdana" panose="020B0604030504040204" pitchFamily="34" charset="0"/>
                <a:ea typeface="Verdana" panose="020B0604030504040204" pitchFamily="34" charset="0"/>
                <a:cs typeface="Arial" panose="020B0604020202020204" pitchFamily="34" charset="0"/>
              </a:rPr>
              <a:t>Contratos en cumplimiento a fallo de tutela vigente a 31 de diciembre de 2024:</a:t>
            </a:r>
          </a:p>
        </p:txBody>
      </p:sp>
      <p:sp>
        <p:nvSpPr>
          <p:cNvPr id="8" name="CuadroTexto 7">
            <a:extLst>
              <a:ext uri="{FF2B5EF4-FFF2-40B4-BE49-F238E27FC236}">
                <a16:creationId xmlns:a16="http://schemas.microsoft.com/office/drawing/2014/main" id="{F26F8E94-E73A-2979-F5CA-279DA09A36BD}"/>
              </a:ext>
            </a:extLst>
          </p:cNvPr>
          <p:cNvSpPr txBox="1"/>
          <p:nvPr/>
        </p:nvSpPr>
        <p:spPr>
          <a:xfrm>
            <a:off x="4127300" y="3362845"/>
            <a:ext cx="3937398" cy="584775"/>
          </a:xfrm>
          <a:prstGeom prst="rect">
            <a:avLst/>
          </a:prstGeom>
          <a:noFill/>
        </p:spPr>
        <p:txBody>
          <a:bodyPr wrap="square">
            <a:spAutoFit/>
          </a:bodyPr>
          <a:lstStyle/>
          <a:p>
            <a:endParaRPr lang="es-CO" sz="1600" b="1" dirty="0">
              <a:latin typeface="Verdana" panose="020B0604030504040204" pitchFamily="34" charset="0"/>
              <a:ea typeface="Verdana" panose="020B0604030504040204" pitchFamily="34" charset="0"/>
              <a:cs typeface="Arial" panose="020B0604020202020204" pitchFamily="34" charset="0"/>
            </a:endParaRPr>
          </a:p>
          <a:p>
            <a:pPr marL="285750" indent="-285750">
              <a:buFont typeface="Arial" panose="020B0604020202020204" pitchFamily="34" charset="0"/>
              <a:buChar char="•"/>
            </a:pPr>
            <a:r>
              <a:rPr lang="es-CO" sz="1600" b="1" dirty="0">
                <a:latin typeface="Verdana" panose="020B0604030504040204" pitchFamily="34" charset="0"/>
                <a:ea typeface="Verdana" panose="020B0604030504040204" pitchFamily="34" charset="0"/>
                <a:cs typeface="Arial" panose="020B0604020202020204" pitchFamily="34" charset="0"/>
              </a:rPr>
              <a:t>FERMIN LA VERDE (VIGENTE)</a:t>
            </a:r>
          </a:p>
        </p:txBody>
      </p:sp>
      <p:graphicFrame>
        <p:nvGraphicFramePr>
          <p:cNvPr id="10" name="Tabla 9">
            <a:extLst>
              <a:ext uri="{FF2B5EF4-FFF2-40B4-BE49-F238E27FC236}">
                <a16:creationId xmlns:a16="http://schemas.microsoft.com/office/drawing/2014/main" id="{4A9AB3FE-2CF5-4B16-7B2E-2E10DDC88152}"/>
              </a:ext>
            </a:extLst>
          </p:cNvPr>
          <p:cNvGraphicFramePr>
            <a:graphicFrameLocks noGrp="1"/>
          </p:cNvGraphicFramePr>
          <p:nvPr>
            <p:extLst>
              <p:ext uri="{D42A27DB-BD31-4B8C-83A1-F6EECF244321}">
                <p14:modId xmlns:p14="http://schemas.microsoft.com/office/powerpoint/2010/main" val="3841823800"/>
              </p:ext>
            </p:extLst>
          </p:nvPr>
        </p:nvGraphicFramePr>
        <p:xfrm>
          <a:off x="2031999" y="4096862"/>
          <a:ext cx="8127999" cy="741680"/>
        </p:xfrm>
        <a:graphic>
          <a:graphicData uri="http://schemas.openxmlformats.org/drawingml/2006/table">
            <a:tbl>
              <a:tblPr firstRow="1" bandRow="1">
                <a:tableStyleId>{F5AB1C69-6EDB-4FF4-983F-18BD219EF322}</a:tableStyleId>
              </a:tblPr>
              <a:tblGrid>
                <a:gridCol w="2709333">
                  <a:extLst>
                    <a:ext uri="{9D8B030D-6E8A-4147-A177-3AD203B41FA5}">
                      <a16:colId xmlns:a16="http://schemas.microsoft.com/office/drawing/2014/main" val="2928739351"/>
                    </a:ext>
                  </a:extLst>
                </a:gridCol>
                <a:gridCol w="2709333">
                  <a:extLst>
                    <a:ext uri="{9D8B030D-6E8A-4147-A177-3AD203B41FA5}">
                      <a16:colId xmlns:a16="http://schemas.microsoft.com/office/drawing/2014/main" val="2285883575"/>
                    </a:ext>
                  </a:extLst>
                </a:gridCol>
                <a:gridCol w="2709333">
                  <a:extLst>
                    <a:ext uri="{9D8B030D-6E8A-4147-A177-3AD203B41FA5}">
                      <a16:colId xmlns:a16="http://schemas.microsoft.com/office/drawing/2014/main" val="1881440459"/>
                    </a:ext>
                  </a:extLst>
                </a:gridCol>
              </a:tblGrid>
              <a:tr h="370840">
                <a:tc>
                  <a:txBody>
                    <a:bodyPr/>
                    <a:lstStyle/>
                    <a:p>
                      <a:pPr algn="ctr"/>
                      <a:r>
                        <a:rPr lang="es-CO" sz="1600" dirty="0">
                          <a:latin typeface="Verdana" panose="020B0604030504040204" pitchFamily="34" charset="0"/>
                          <a:ea typeface="Verdana" panose="020B0604030504040204" pitchFamily="34" charset="0"/>
                        </a:rPr>
                        <a:t>Salario Básico</a:t>
                      </a:r>
                    </a:p>
                  </a:txBody>
                  <a:tcPr anchor="ctr"/>
                </a:tc>
                <a:tc>
                  <a:txBody>
                    <a:bodyPr/>
                    <a:lstStyle/>
                    <a:p>
                      <a:pPr algn="ctr"/>
                      <a:r>
                        <a:rPr lang="es-CO" sz="1600" dirty="0">
                          <a:latin typeface="Verdana" panose="020B0604030504040204" pitchFamily="34" charset="0"/>
                          <a:ea typeface="Verdana" panose="020B0604030504040204" pitchFamily="34" charset="0"/>
                        </a:rPr>
                        <a:t>Auxilio de Transporte</a:t>
                      </a:r>
                    </a:p>
                  </a:txBody>
                  <a:tcPr anchor="ctr"/>
                </a:tc>
                <a:tc>
                  <a:txBody>
                    <a:bodyPr/>
                    <a:lstStyle/>
                    <a:p>
                      <a:pPr algn="ctr"/>
                      <a:r>
                        <a:rPr lang="es-CO" sz="1600" dirty="0">
                          <a:latin typeface="Verdana" panose="020B0604030504040204" pitchFamily="34" charset="0"/>
                          <a:ea typeface="Verdana" panose="020B0604030504040204" pitchFamily="34" charset="0"/>
                        </a:rPr>
                        <a:t>Fecha de Ingreso</a:t>
                      </a:r>
                    </a:p>
                  </a:txBody>
                  <a:tcPr anchor="ctr"/>
                </a:tc>
                <a:extLst>
                  <a:ext uri="{0D108BD9-81ED-4DB2-BD59-A6C34878D82A}">
                    <a16:rowId xmlns:a16="http://schemas.microsoft.com/office/drawing/2014/main" val="2017935694"/>
                  </a:ext>
                </a:extLst>
              </a:tr>
              <a:tr h="370840">
                <a:tc>
                  <a:txBody>
                    <a:bodyPr/>
                    <a:lstStyle/>
                    <a:p>
                      <a:pPr algn="ctr"/>
                      <a:r>
                        <a:rPr lang="es-CO" sz="1600" dirty="0">
                          <a:latin typeface="Verdana" panose="020B0604030504040204" pitchFamily="34" charset="0"/>
                          <a:ea typeface="Verdana" panose="020B0604030504040204" pitchFamily="34" charset="0"/>
                        </a:rPr>
                        <a:t>$1.699.869</a:t>
                      </a:r>
                    </a:p>
                  </a:txBody>
                  <a:tcPr anchor="ctr"/>
                </a:tc>
                <a:tc>
                  <a:txBody>
                    <a:bodyPr/>
                    <a:lstStyle/>
                    <a:p>
                      <a:pPr algn="ctr"/>
                      <a:r>
                        <a:rPr lang="es-CO" sz="1600" dirty="0">
                          <a:latin typeface="Verdana" panose="020B0604030504040204" pitchFamily="34" charset="0"/>
                          <a:ea typeface="Verdana" panose="020B0604030504040204" pitchFamily="34" charset="0"/>
                        </a:rPr>
                        <a:t>$200.000</a:t>
                      </a:r>
                    </a:p>
                  </a:txBody>
                  <a:tcPr anchor="ctr"/>
                </a:tc>
                <a:tc>
                  <a:txBody>
                    <a:bodyPr/>
                    <a:lstStyle/>
                    <a:p>
                      <a:pPr algn="ctr"/>
                      <a:r>
                        <a:rPr lang="es-CO" sz="1600" dirty="0">
                          <a:latin typeface="Verdana" panose="020B0604030504040204" pitchFamily="34" charset="0"/>
                          <a:ea typeface="Verdana" panose="020B0604030504040204" pitchFamily="34" charset="0"/>
                        </a:rPr>
                        <a:t>9/12/2021</a:t>
                      </a:r>
                    </a:p>
                  </a:txBody>
                  <a:tcPr anchor="ctr"/>
                </a:tc>
                <a:extLst>
                  <a:ext uri="{0D108BD9-81ED-4DB2-BD59-A6C34878D82A}">
                    <a16:rowId xmlns:a16="http://schemas.microsoft.com/office/drawing/2014/main" val="1325064977"/>
                  </a:ext>
                </a:extLst>
              </a:tr>
            </a:tbl>
          </a:graphicData>
        </a:graphic>
      </p:graphicFrame>
    </p:spTree>
    <p:extLst>
      <p:ext uri="{BB962C8B-B14F-4D97-AF65-F5344CB8AC3E}">
        <p14:creationId xmlns:p14="http://schemas.microsoft.com/office/powerpoint/2010/main" val="2696434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7709-74F3-C2D6-D730-9465A8C8BACC}"/>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B51E34BA-C7D5-873A-0B4C-3E5F78A304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9026" y="777406"/>
            <a:ext cx="285750" cy="895350"/>
          </a:xfrm>
          <a:prstGeom prst="rect">
            <a:avLst/>
          </a:prstGeom>
        </p:spPr>
      </p:pic>
      <p:sp>
        <p:nvSpPr>
          <p:cNvPr id="2" name="CuadroTexto 1">
            <a:extLst>
              <a:ext uri="{FF2B5EF4-FFF2-40B4-BE49-F238E27FC236}">
                <a16:creationId xmlns:a16="http://schemas.microsoft.com/office/drawing/2014/main" id="{CE64F3E0-1D7A-3AF3-05ED-C9FB5E05F9D0}"/>
              </a:ext>
            </a:extLst>
          </p:cNvPr>
          <p:cNvSpPr txBox="1"/>
          <p:nvPr/>
        </p:nvSpPr>
        <p:spPr>
          <a:xfrm>
            <a:off x="2031999" y="841759"/>
            <a:ext cx="8248823" cy="830997"/>
          </a:xfrm>
          <a:prstGeom prst="rect">
            <a:avLst/>
          </a:prstGeom>
          <a:noFill/>
        </p:spPr>
        <p:txBody>
          <a:bodyPr wrap="square" rtlCol="0">
            <a:spAutoFit/>
          </a:bodyPr>
          <a:lstStyle/>
          <a:p>
            <a:pPr algn="ctr"/>
            <a:r>
              <a:rPr lang="es-CO" sz="2400" b="1" dirty="0">
                <a:latin typeface="Verdana" panose="020B0604030504040204" pitchFamily="34" charset="0"/>
                <a:ea typeface="Verdana" panose="020B0604030504040204" pitchFamily="34" charset="0"/>
                <a:cs typeface="Arial" panose="020B0604020202020204" pitchFamily="34" charset="0"/>
              </a:rPr>
              <a:t>CONTRATOS LABORALES A TÉRMINO FIJO CELEBRADOS DE JULIO – SEPTIEMBRE 2025</a:t>
            </a:r>
          </a:p>
        </p:txBody>
      </p:sp>
      <p:sp>
        <p:nvSpPr>
          <p:cNvPr id="6" name="CuadroTexto 5">
            <a:extLst>
              <a:ext uri="{FF2B5EF4-FFF2-40B4-BE49-F238E27FC236}">
                <a16:creationId xmlns:a16="http://schemas.microsoft.com/office/drawing/2014/main" id="{A4F2877D-E96C-5CDA-4E58-A2D3A30D699B}"/>
              </a:ext>
            </a:extLst>
          </p:cNvPr>
          <p:cNvSpPr txBox="1"/>
          <p:nvPr/>
        </p:nvSpPr>
        <p:spPr>
          <a:xfrm>
            <a:off x="855018" y="2346737"/>
            <a:ext cx="6098058" cy="646331"/>
          </a:xfrm>
          <a:prstGeom prst="rect">
            <a:avLst/>
          </a:prstGeom>
          <a:noFill/>
        </p:spPr>
        <p:txBody>
          <a:bodyPr wrap="square">
            <a:spAutoFit/>
          </a:bodyPr>
          <a:lstStyle/>
          <a:p>
            <a:r>
              <a:rPr lang="es-CO" b="1" dirty="0">
                <a:latin typeface="Verdana" panose="020B0604030504040204" pitchFamily="34" charset="0"/>
                <a:ea typeface="Verdana" panose="020B0604030504040204" pitchFamily="34" charset="0"/>
                <a:cs typeface="Arial" panose="020B0604020202020204" pitchFamily="34" charset="0"/>
              </a:rPr>
              <a:t>CONTRATOS DE TIERRASUA: </a:t>
            </a:r>
          </a:p>
          <a:p>
            <a:r>
              <a:rPr lang="es-CO" dirty="0">
                <a:latin typeface="Verdana" panose="020B0604030504040204" pitchFamily="34" charset="0"/>
                <a:ea typeface="Verdana" panose="020B0604030504040204" pitchFamily="34" charset="0"/>
                <a:cs typeface="Arial" panose="020B0604020202020204" pitchFamily="34" charset="0"/>
              </a:rPr>
              <a:t>HASTA EL 30/09/25: 11</a:t>
            </a:r>
          </a:p>
        </p:txBody>
      </p:sp>
      <p:sp>
        <p:nvSpPr>
          <p:cNvPr id="9" name="CuadroTexto 8">
            <a:extLst>
              <a:ext uri="{FF2B5EF4-FFF2-40B4-BE49-F238E27FC236}">
                <a16:creationId xmlns:a16="http://schemas.microsoft.com/office/drawing/2014/main" id="{126A3501-981F-0C9C-D50A-7556301CA261}"/>
              </a:ext>
            </a:extLst>
          </p:cNvPr>
          <p:cNvSpPr txBox="1"/>
          <p:nvPr/>
        </p:nvSpPr>
        <p:spPr>
          <a:xfrm>
            <a:off x="855018" y="3170955"/>
            <a:ext cx="5168217" cy="646331"/>
          </a:xfrm>
          <a:prstGeom prst="rect">
            <a:avLst/>
          </a:prstGeom>
          <a:noFill/>
        </p:spPr>
        <p:txBody>
          <a:bodyPr wrap="square" rtlCol="0">
            <a:spAutoFit/>
          </a:bodyPr>
          <a:lstStyle/>
          <a:p>
            <a:r>
              <a:rPr lang="es-CO" b="1" dirty="0">
                <a:latin typeface="Verdana" panose="020B0604030504040204" pitchFamily="34" charset="0"/>
                <a:ea typeface="Verdana" panose="020B0604030504040204" pitchFamily="34" charset="0"/>
                <a:cs typeface="Arial" panose="020B0604020202020204" pitchFamily="34" charset="0"/>
              </a:rPr>
              <a:t>CONTRATOS DE INDEPORTES:</a:t>
            </a:r>
          </a:p>
          <a:p>
            <a:r>
              <a:rPr lang="es-CO" dirty="0">
                <a:latin typeface="Verdana" panose="020B0604030504040204" pitchFamily="34" charset="0"/>
                <a:ea typeface="Verdana" panose="020B0604030504040204" pitchFamily="34" charset="0"/>
                <a:cs typeface="Arial" panose="020B0604020202020204" pitchFamily="34" charset="0"/>
              </a:rPr>
              <a:t>HASTA EL 30/09/25: 1</a:t>
            </a:r>
          </a:p>
        </p:txBody>
      </p:sp>
      <p:sp>
        <p:nvSpPr>
          <p:cNvPr id="11" name="CuadroTexto 10">
            <a:extLst>
              <a:ext uri="{FF2B5EF4-FFF2-40B4-BE49-F238E27FC236}">
                <a16:creationId xmlns:a16="http://schemas.microsoft.com/office/drawing/2014/main" id="{43509E38-EC9F-2000-33A3-1F1FCA2A88FF}"/>
              </a:ext>
            </a:extLst>
          </p:cNvPr>
          <p:cNvSpPr txBox="1"/>
          <p:nvPr/>
        </p:nvSpPr>
        <p:spPr>
          <a:xfrm>
            <a:off x="855018" y="3995173"/>
            <a:ext cx="5343830" cy="646331"/>
          </a:xfrm>
          <a:prstGeom prst="rect">
            <a:avLst/>
          </a:prstGeom>
          <a:noFill/>
        </p:spPr>
        <p:txBody>
          <a:bodyPr wrap="square" rtlCol="0">
            <a:spAutoFit/>
          </a:bodyPr>
          <a:lstStyle/>
          <a:p>
            <a:r>
              <a:rPr lang="es-CO" b="1" dirty="0">
                <a:latin typeface="Verdana" panose="020B0604030504040204" pitchFamily="34" charset="0"/>
                <a:ea typeface="Verdana" panose="020B0604030504040204" pitchFamily="34" charset="0"/>
                <a:cs typeface="Arial" panose="020B0604020202020204" pitchFamily="34" charset="0"/>
              </a:rPr>
              <a:t>CONTRATOS DE GESTION DEL RIESGO: </a:t>
            </a:r>
          </a:p>
          <a:p>
            <a:r>
              <a:rPr lang="es-CO" dirty="0">
                <a:latin typeface="Verdana" panose="020B0604030504040204" pitchFamily="34" charset="0"/>
                <a:ea typeface="Verdana" panose="020B0604030504040204" pitchFamily="34" charset="0"/>
                <a:cs typeface="Arial" panose="020B0604020202020204" pitchFamily="34" charset="0"/>
              </a:rPr>
              <a:t>HASTA EL 30/09/25: 40</a:t>
            </a:r>
          </a:p>
        </p:txBody>
      </p:sp>
      <p:graphicFrame>
        <p:nvGraphicFramePr>
          <p:cNvPr id="12" name="Gráfico 11">
            <a:extLst>
              <a:ext uri="{FF2B5EF4-FFF2-40B4-BE49-F238E27FC236}">
                <a16:creationId xmlns:a16="http://schemas.microsoft.com/office/drawing/2014/main" id="{DF7D0194-8783-6E90-E129-26356DB085BB}"/>
              </a:ext>
            </a:extLst>
          </p:cNvPr>
          <p:cNvGraphicFramePr/>
          <p:nvPr>
            <p:extLst>
              <p:ext uri="{D42A27DB-BD31-4B8C-83A1-F6EECF244321}">
                <p14:modId xmlns:p14="http://schemas.microsoft.com/office/powerpoint/2010/main" val="3493697671"/>
              </p:ext>
            </p:extLst>
          </p:nvPr>
        </p:nvGraphicFramePr>
        <p:xfrm>
          <a:off x="6400799" y="2250352"/>
          <a:ext cx="5066271" cy="3294247"/>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ángulo: una sola esquina redondeada 13">
            <a:extLst>
              <a:ext uri="{FF2B5EF4-FFF2-40B4-BE49-F238E27FC236}">
                <a16:creationId xmlns:a16="http://schemas.microsoft.com/office/drawing/2014/main" id="{52BFDF75-63E8-F26D-C3AF-F801A01C3BC1}"/>
              </a:ext>
            </a:extLst>
          </p:cNvPr>
          <p:cNvSpPr/>
          <p:nvPr/>
        </p:nvSpPr>
        <p:spPr>
          <a:xfrm>
            <a:off x="1302228" y="4820387"/>
            <a:ext cx="4273795" cy="953111"/>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15" name="CuadroTexto 14">
            <a:extLst>
              <a:ext uri="{FF2B5EF4-FFF2-40B4-BE49-F238E27FC236}">
                <a16:creationId xmlns:a16="http://schemas.microsoft.com/office/drawing/2014/main" id="{9D17D58F-0D38-A00C-BD22-A4B56AC7CAB2}"/>
              </a:ext>
            </a:extLst>
          </p:cNvPr>
          <p:cNvSpPr txBox="1"/>
          <p:nvPr/>
        </p:nvSpPr>
        <p:spPr>
          <a:xfrm>
            <a:off x="1302228" y="4819888"/>
            <a:ext cx="4091384" cy="954107"/>
          </a:xfrm>
          <a:prstGeom prst="rect">
            <a:avLst/>
          </a:prstGeom>
          <a:noFill/>
        </p:spPr>
        <p:txBody>
          <a:bodyPr wrap="square" rtlCol="0">
            <a:spAutoFit/>
          </a:bodyPr>
          <a:lstStyle/>
          <a:p>
            <a:pPr algn="ctr"/>
            <a:r>
              <a:rPr lang="es-CO" sz="24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 sz="2800" b="1" dirty="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Total Contratos Suscritos: 52</a:t>
            </a:r>
            <a:endParaRPr lang="es-ES" sz="2800" b="1" dirty="0">
              <a:ln w="0">
                <a:noFill/>
              </a:ln>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69220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118F1-011A-F9E1-07F3-F4E6B3987D6B}"/>
            </a:ext>
          </a:extLst>
        </p:cNvPr>
        <p:cNvGrpSpPr/>
        <p:nvPr/>
      </p:nvGrpSpPr>
      <p:grpSpPr>
        <a:xfrm>
          <a:off x="0" y="0"/>
          <a:ext cx="0" cy="0"/>
          <a:chOff x="0" y="0"/>
          <a:chExt cx="0" cy="0"/>
        </a:xfrm>
      </p:grpSpPr>
      <p:cxnSp>
        <p:nvCxnSpPr>
          <p:cNvPr id="9" name="Conector recto 8">
            <a:extLst>
              <a:ext uri="{FF2B5EF4-FFF2-40B4-BE49-F238E27FC236}">
                <a16:creationId xmlns:a16="http://schemas.microsoft.com/office/drawing/2014/main" id="{92F1356E-136A-7F3E-FD2D-4D59406F3E17}"/>
              </a:ext>
            </a:extLst>
          </p:cNvPr>
          <p:cNvCxnSpPr>
            <a:cxnSpLocks/>
          </p:cNvCxnSpPr>
          <p:nvPr/>
        </p:nvCxnSpPr>
        <p:spPr>
          <a:xfrm flipV="1">
            <a:off x="5319803" y="1308463"/>
            <a:ext cx="0" cy="5115140"/>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pic>
        <p:nvPicPr>
          <p:cNvPr id="8" name="Gráfico 7">
            <a:extLst>
              <a:ext uri="{FF2B5EF4-FFF2-40B4-BE49-F238E27FC236}">
                <a16:creationId xmlns:a16="http://schemas.microsoft.com/office/drawing/2014/main" id="{CE863502-01B6-F1E1-BC5D-A6FC7530C3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6971" y="257984"/>
            <a:ext cx="285750" cy="895350"/>
          </a:xfrm>
          <a:prstGeom prst="rect">
            <a:avLst/>
          </a:prstGeom>
        </p:spPr>
      </p:pic>
      <p:pic>
        <p:nvPicPr>
          <p:cNvPr id="4" name="Imagen 3">
            <a:extLst>
              <a:ext uri="{FF2B5EF4-FFF2-40B4-BE49-F238E27FC236}">
                <a16:creationId xmlns:a16="http://schemas.microsoft.com/office/drawing/2014/main" id="{9D13899D-6F49-E19B-AC0B-9704865D5277}"/>
              </a:ext>
            </a:extLst>
          </p:cNvPr>
          <p:cNvPicPr>
            <a:picLocks noChangeAspect="1"/>
          </p:cNvPicPr>
          <p:nvPr/>
        </p:nvPicPr>
        <p:blipFill>
          <a:blip r:embed="rId4"/>
          <a:stretch>
            <a:fillRect/>
          </a:stretch>
        </p:blipFill>
        <p:spPr>
          <a:xfrm>
            <a:off x="819089" y="1308463"/>
            <a:ext cx="2149317" cy="2084562"/>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E55198BA-34DA-DBD8-53C7-AD9E80B2F06B}"/>
              </a:ext>
            </a:extLst>
          </p:cNvPr>
          <p:cNvPicPr>
            <a:picLocks noChangeAspect="1"/>
          </p:cNvPicPr>
          <p:nvPr/>
        </p:nvPicPr>
        <p:blipFill>
          <a:blip r:embed="rId5"/>
          <a:stretch>
            <a:fillRect/>
          </a:stretch>
        </p:blipFill>
        <p:spPr>
          <a:xfrm>
            <a:off x="3188385" y="2262674"/>
            <a:ext cx="1691461" cy="2608268"/>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8871F169-3CC9-F719-9497-2FF05641BD8B}"/>
              </a:ext>
            </a:extLst>
          </p:cNvPr>
          <p:cNvPicPr>
            <a:picLocks noChangeAspect="1"/>
          </p:cNvPicPr>
          <p:nvPr/>
        </p:nvPicPr>
        <p:blipFill>
          <a:blip r:embed="rId6"/>
          <a:stretch>
            <a:fillRect/>
          </a:stretch>
        </p:blipFill>
        <p:spPr>
          <a:xfrm>
            <a:off x="518852" y="3674717"/>
            <a:ext cx="2272809" cy="2392449"/>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39A4F817-E9E7-C64B-70B6-C00C797D4859}"/>
              </a:ext>
            </a:extLst>
          </p:cNvPr>
          <p:cNvSpPr txBox="1"/>
          <p:nvPr/>
        </p:nvSpPr>
        <p:spPr>
          <a:xfrm>
            <a:off x="5319803" y="257984"/>
            <a:ext cx="4427620" cy="810478"/>
          </a:xfrm>
          <a:prstGeom prst="rect">
            <a:avLst/>
          </a:prstGeom>
          <a:noFill/>
        </p:spPr>
        <p:txBody>
          <a:bodyPr wrap="square" rtlCol="0">
            <a:spAutoFit/>
          </a:bodyPr>
          <a:lstStyle/>
          <a:p>
            <a:pPr marL="0" marR="0" lvl="0" indent="0" algn="l" defTabSz="914400" rtl="0" eaLnBrk="1" fontAlgn="auto" latinLnBrk="0" hangingPunct="1">
              <a:lnSpc>
                <a:spcPts val="2840"/>
              </a:lnSpc>
              <a:spcBef>
                <a:spcPts val="0"/>
              </a:spcBef>
              <a:spcAft>
                <a:spcPts val="0"/>
              </a:spcAft>
              <a:buClrTx/>
              <a:buSzTx/>
              <a:buFontTx/>
              <a:buNone/>
              <a:tabLst/>
              <a:defRPr/>
            </a:pPr>
            <a:r>
              <a:rPr kumimoji="0" lang="es-ES" sz="2800" b="1" i="0" u="none" strike="noStrike" kern="1200" cap="none" spc="-15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Informe de Entrega de Dotación al Personal</a:t>
            </a:r>
          </a:p>
        </p:txBody>
      </p:sp>
      <p:graphicFrame>
        <p:nvGraphicFramePr>
          <p:cNvPr id="13" name="Tabla 12">
            <a:extLst>
              <a:ext uri="{FF2B5EF4-FFF2-40B4-BE49-F238E27FC236}">
                <a16:creationId xmlns:a16="http://schemas.microsoft.com/office/drawing/2014/main" id="{DE274909-16BD-28F5-D958-ABF961EC838D}"/>
              </a:ext>
            </a:extLst>
          </p:cNvPr>
          <p:cNvGraphicFramePr>
            <a:graphicFrameLocks noGrp="1"/>
          </p:cNvGraphicFramePr>
          <p:nvPr>
            <p:extLst>
              <p:ext uri="{D42A27DB-BD31-4B8C-83A1-F6EECF244321}">
                <p14:modId xmlns:p14="http://schemas.microsoft.com/office/powerpoint/2010/main" val="3506178692"/>
              </p:ext>
            </p:extLst>
          </p:nvPr>
        </p:nvGraphicFramePr>
        <p:xfrm>
          <a:off x="5858923" y="1445455"/>
          <a:ext cx="5884435" cy="1034416"/>
        </p:xfrm>
        <a:graphic>
          <a:graphicData uri="http://schemas.openxmlformats.org/drawingml/2006/table">
            <a:tbl>
              <a:tblPr>
                <a:tableStyleId>{E8B1032C-EA38-4F05-BA0D-38AFFFC7BED3}</a:tableStyleId>
              </a:tblPr>
              <a:tblGrid>
                <a:gridCol w="1364507">
                  <a:extLst>
                    <a:ext uri="{9D8B030D-6E8A-4147-A177-3AD203B41FA5}">
                      <a16:colId xmlns:a16="http://schemas.microsoft.com/office/drawing/2014/main" val="2955359865"/>
                    </a:ext>
                  </a:extLst>
                </a:gridCol>
                <a:gridCol w="1364507">
                  <a:extLst>
                    <a:ext uri="{9D8B030D-6E8A-4147-A177-3AD203B41FA5}">
                      <a16:colId xmlns:a16="http://schemas.microsoft.com/office/drawing/2014/main" val="1878794444"/>
                    </a:ext>
                  </a:extLst>
                </a:gridCol>
                <a:gridCol w="1364507">
                  <a:extLst>
                    <a:ext uri="{9D8B030D-6E8A-4147-A177-3AD203B41FA5}">
                      <a16:colId xmlns:a16="http://schemas.microsoft.com/office/drawing/2014/main" val="1056593568"/>
                    </a:ext>
                  </a:extLst>
                </a:gridCol>
                <a:gridCol w="1790914">
                  <a:extLst>
                    <a:ext uri="{9D8B030D-6E8A-4147-A177-3AD203B41FA5}">
                      <a16:colId xmlns:a16="http://schemas.microsoft.com/office/drawing/2014/main" val="972031408"/>
                    </a:ext>
                  </a:extLst>
                </a:gridCol>
              </a:tblGrid>
              <a:tr h="398244">
                <a:tc rowSpan="2">
                  <a:txBody>
                    <a:bodyPr/>
                    <a:lstStyle/>
                    <a:p>
                      <a:pPr algn="ctr" fontAlgn="ctr"/>
                      <a:r>
                        <a:rPr lang="en-US" sz="1400" b="1" u="none" strike="noStrike" dirty="0">
                          <a:effectLst/>
                          <a:latin typeface="Verdana" panose="020B0604030504040204" pitchFamily="34" charset="0"/>
                          <a:ea typeface="Verdana" panose="020B0604030504040204" pitchFamily="34" charset="0"/>
                        </a:rPr>
                        <a:t>FECHA DE ENTREGA</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r>
                        <a:rPr lang="en-US" sz="1400" b="1" u="none" strike="noStrike">
                          <a:effectLst/>
                          <a:latin typeface="Verdana" panose="020B0604030504040204" pitchFamily="34" charset="0"/>
                          <a:ea typeface="Verdana" panose="020B0604030504040204" pitchFamily="34" charset="0"/>
                        </a:rPr>
                        <a:t>TIERRASUA</a:t>
                      </a:r>
                      <a:endParaRPr lang="en-US" sz="1400" b="1"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ctr"/>
                </a:tc>
                <a:tc gridSpan="2">
                  <a:txBody>
                    <a:bodyPr/>
                    <a:lstStyle/>
                    <a:p>
                      <a:pPr algn="ctr" fontAlgn="b"/>
                      <a:r>
                        <a:rPr lang="en-US" sz="1400" b="1" u="none" strike="noStrike">
                          <a:effectLst/>
                          <a:latin typeface="Verdana" panose="020B0604030504040204" pitchFamily="34" charset="0"/>
                          <a:ea typeface="Verdana" panose="020B0604030504040204" pitchFamily="34" charset="0"/>
                        </a:rPr>
                        <a:t>GESTION DEL RIESGO</a:t>
                      </a:r>
                      <a:endParaRPr lang="en-US" sz="1400" b="1"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1775767933"/>
                  </a:ext>
                </a:extLst>
              </a:tr>
              <a:tr h="355574">
                <a:tc vMerge="1">
                  <a:txBody>
                    <a:bodyPr/>
                    <a:lstStyle/>
                    <a:p>
                      <a:endParaRPr lang="en-US"/>
                    </a:p>
                  </a:txBody>
                  <a:tcPr/>
                </a:tc>
                <a:tc>
                  <a:txBody>
                    <a:bodyPr/>
                    <a:lstStyle/>
                    <a:p>
                      <a:pPr algn="ctr" fontAlgn="b"/>
                      <a:r>
                        <a:rPr lang="en-US" sz="1400" b="1" u="none" strike="noStrike" dirty="0">
                          <a:effectLst/>
                          <a:latin typeface="Verdana" panose="020B0604030504040204" pitchFamily="34" charset="0"/>
                          <a:ea typeface="Verdana" panose="020B0604030504040204" pitchFamily="34" charset="0"/>
                        </a:rPr>
                        <a:t>OPERARIOS</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r>
                        <a:rPr lang="en-US" sz="1400" b="1" u="none" strike="noStrike">
                          <a:effectLst/>
                          <a:latin typeface="Verdana" panose="020B0604030504040204" pitchFamily="34" charset="0"/>
                          <a:ea typeface="Verdana" panose="020B0604030504040204" pitchFamily="34" charset="0"/>
                        </a:rPr>
                        <a:t>OPERARIOS</a:t>
                      </a:r>
                      <a:endParaRPr lang="en-US" sz="1400" b="1"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r>
                        <a:rPr lang="en-US" sz="1400" b="1" u="none" strike="noStrike">
                          <a:effectLst/>
                          <a:latin typeface="Verdana" panose="020B0604030504040204" pitchFamily="34" charset="0"/>
                          <a:ea typeface="Verdana" panose="020B0604030504040204" pitchFamily="34" charset="0"/>
                        </a:rPr>
                        <a:t>CONDUCTORES</a:t>
                      </a:r>
                      <a:endParaRPr lang="en-US" sz="1400" b="1"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ctr"/>
                </a:tc>
                <a:extLst>
                  <a:ext uri="{0D108BD9-81ED-4DB2-BD59-A6C34878D82A}">
                    <a16:rowId xmlns:a16="http://schemas.microsoft.com/office/drawing/2014/main" val="432513509"/>
                  </a:ext>
                </a:extLst>
              </a:tr>
              <a:tr h="280598">
                <a:tc>
                  <a:txBody>
                    <a:bodyPr/>
                    <a:lstStyle/>
                    <a:p>
                      <a:pPr algn="ctr" fontAlgn="b"/>
                      <a:r>
                        <a:rPr lang="en-US" sz="1400" b="1" u="none" strike="noStrike" dirty="0">
                          <a:effectLst/>
                          <a:latin typeface="Verdana" panose="020B0604030504040204" pitchFamily="34" charset="0"/>
                          <a:ea typeface="Verdana" panose="020B0604030504040204" pitchFamily="34" charset="0"/>
                        </a:rPr>
                        <a:t>29/08/2025</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r>
                        <a:rPr lang="en-US" sz="1400" b="1" u="none" strike="noStrike" dirty="0">
                          <a:effectLst/>
                          <a:latin typeface="Verdana" panose="020B0604030504040204" pitchFamily="34" charset="0"/>
                          <a:ea typeface="Verdana" panose="020B0604030504040204" pitchFamily="34" charset="0"/>
                        </a:rPr>
                        <a:t>53</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r>
                        <a:rPr lang="en-US" sz="1400" b="1" u="none" strike="noStrike" dirty="0">
                          <a:effectLst/>
                          <a:latin typeface="Verdana" panose="020B0604030504040204" pitchFamily="34" charset="0"/>
                          <a:ea typeface="Verdana" panose="020B0604030504040204" pitchFamily="34" charset="0"/>
                        </a:rPr>
                        <a:t>15</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r>
                        <a:rPr lang="en-US" sz="1400" b="1" u="none" strike="noStrike" dirty="0">
                          <a:effectLst/>
                          <a:latin typeface="Verdana" panose="020B0604030504040204" pitchFamily="34" charset="0"/>
                          <a:ea typeface="Verdana" panose="020B0604030504040204" pitchFamily="34" charset="0"/>
                        </a:rPr>
                        <a:t>25</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extLst>
                  <a:ext uri="{0D108BD9-81ED-4DB2-BD59-A6C34878D82A}">
                    <a16:rowId xmlns:a16="http://schemas.microsoft.com/office/drawing/2014/main" val="2176660243"/>
                  </a:ext>
                </a:extLst>
              </a:tr>
            </a:tbl>
          </a:graphicData>
        </a:graphic>
      </p:graphicFrame>
      <p:sp>
        <p:nvSpPr>
          <p:cNvPr id="14" name="CuadroTexto 13">
            <a:extLst>
              <a:ext uri="{FF2B5EF4-FFF2-40B4-BE49-F238E27FC236}">
                <a16:creationId xmlns:a16="http://schemas.microsoft.com/office/drawing/2014/main" id="{56E8B983-2619-C7A0-EF86-39E044752017}"/>
              </a:ext>
            </a:extLst>
          </p:cNvPr>
          <p:cNvSpPr txBox="1"/>
          <p:nvPr/>
        </p:nvSpPr>
        <p:spPr>
          <a:xfrm>
            <a:off x="5759761" y="2856864"/>
            <a:ext cx="2810543" cy="1400383"/>
          </a:xfrm>
          <a:prstGeom prst="rect">
            <a:avLst/>
          </a:prstGeom>
          <a:noFill/>
        </p:spPr>
        <p:txBody>
          <a:bodyPr wrap="square" rtlCol="0">
            <a:spAutoFit/>
          </a:bodyPr>
          <a:lstStyle/>
          <a:p>
            <a:pPr marL="0" marR="0" lvl="0" indent="0" algn="l" defTabSz="914400" rtl="0" eaLnBrk="1" fontAlgn="auto" latinLnBrk="0" hangingPunct="1">
              <a:lnSpc>
                <a:spcPts val="168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Dotación</a:t>
            </a:r>
          </a:p>
          <a:p>
            <a:pPr marL="0" marR="0" lvl="0" indent="0" algn="l" defTabSz="914400" rtl="0" eaLnBrk="1" fontAlgn="auto" latinLnBrk="0" hangingPunct="1">
              <a:lnSpc>
                <a:spcPts val="168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Overol</a:t>
            </a:r>
          </a:p>
          <a:p>
            <a:pPr marL="285750" marR="0" lvl="0" indent="-28575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Botas de seguridad</a:t>
            </a:r>
          </a:p>
          <a:p>
            <a:pPr marL="285750" marR="0" lvl="0" indent="-28575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Camiseta polo</a:t>
            </a: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ts val="168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6" name="CuadroTexto 15">
            <a:extLst>
              <a:ext uri="{FF2B5EF4-FFF2-40B4-BE49-F238E27FC236}">
                <a16:creationId xmlns:a16="http://schemas.microsoft.com/office/drawing/2014/main" id="{2B7669CE-D3A1-B4AC-74C7-114BE252CDA0}"/>
              </a:ext>
            </a:extLst>
          </p:cNvPr>
          <p:cNvSpPr txBox="1"/>
          <p:nvPr/>
        </p:nvSpPr>
        <p:spPr>
          <a:xfrm>
            <a:off x="8570304" y="2866616"/>
            <a:ext cx="3071859" cy="1400383"/>
          </a:xfrm>
          <a:prstGeom prst="rect">
            <a:avLst/>
          </a:prstGeom>
          <a:noFill/>
        </p:spPr>
        <p:txBody>
          <a:bodyPr wrap="square" rtlCol="0">
            <a:spAutoFit/>
          </a:bodyPr>
          <a:lstStyle/>
          <a:p>
            <a:pPr marL="0" marR="0" lvl="0" indent="0" algn="l" defTabSz="914400" rtl="0" eaLnBrk="1" fontAlgn="auto" latinLnBrk="0" hangingPunct="1">
              <a:lnSpc>
                <a:spcPts val="168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Elementos de protección</a:t>
            </a:r>
          </a:p>
          <a:p>
            <a:pPr marL="285750" marR="0" lvl="0" indent="-28575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Casco de seguridad</a:t>
            </a:r>
          </a:p>
          <a:p>
            <a:pPr marL="285750" marR="0" lvl="0" indent="-28575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Gafas</a:t>
            </a:r>
          </a:p>
          <a:p>
            <a:pPr marL="285750" marR="0" lvl="0" indent="-28575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Protector auditivo</a:t>
            </a:r>
          </a:p>
          <a:p>
            <a:pPr marL="285750" marR="0" lvl="0" indent="-28575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Tapabocas</a:t>
            </a:r>
          </a:p>
          <a:p>
            <a:pPr marL="285750" marR="0" lvl="0" indent="-28575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Guantes</a:t>
            </a:r>
          </a:p>
        </p:txBody>
      </p:sp>
      <p:sp>
        <p:nvSpPr>
          <p:cNvPr id="18" name="Rectángulo 17">
            <a:extLst>
              <a:ext uri="{FF2B5EF4-FFF2-40B4-BE49-F238E27FC236}">
                <a16:creationId xmlns:a16="http://schemas.microsoft.com/office/drawing/2014/main" id="{9CF5E426-28C3-EEF6-C3CB-8DC34128657B}"/>
              </a:ext>
            </a:extLst>
          </p:cNvPr>
          <p:cNvSpPr/>
          <p:nvPr/>
        </p:nvSpPr>
        <p:spPr>
          <a:xfrm>
            <a:off x="5720009" y="4378130"/>
            <a:ext cx="6162261"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Observaciones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Todos los elementos fueron entregados con firma de recibido.</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No se reportaron faltantes ni inconformidades.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Entrega supervisada por el área de Seguridad y Salud en el Trabajo.</a:t>
            </a:r>
          </a:p>
        </p:txBody>
      </p:sp>
    </p:spTree>
    <p:extLst>
      <p:ext uri="{BB962C8B-B14F-4D97-AF65-F5344CB8AC3E}">
        <p14:creationId xmlns:p14="http://schemas.microsoft.com/office/powerpoint/2010/main" val="1124392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B6CF9B6-A8E1-F256-93AC-106097B1AC20}"/>
            </a:ext>
          </a:extLst>
        </p:cNvPr>
        <p:cNvGrpSpPr/>
        <p:nvPr/>
      </p:nvGrpSpPr>
      <p:grpSpPr>
        <a:xfrm>
          <a:off x="0" y="0"/>
          <a:ext cx="0" cy="0"/>
          <a:chOff x="0" y="0"/>
          <a:chExt cx="0" cy="0"/>
        </a:xfrm>
      </p:grpSpPr>
      <p:pic>
        <p:nvPicPr>
          <p:cNvPr id="3" name="Gráfico 2">
            <a:extLst>
              <a:ext uri="{FF2B5EF4-FFF2-40B4-BE49-F238E27FC236}">
                <a16:creationId xmlns:a16="http://schemas.microsoft.com/office/drawing/2014/main" id="{55E6F944-A9EC-34C9-7F87-D0186641809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8173" b="12303"/>
          <a:stretch/>
        </p:blipFill>
        <p:spPr>
          <a:xfrm flipH="1">
            <a:off x="7975722" y="0"/>
            <a:ext cx="2602241" cy="6858000"/>
          </a:xfrm>
          <a:prstGeom prst="rect">
            <a:avLst/>
          </a:prstGeom>
        </p:spPr>
      </p:pic>
      <p:sp>
        <p:nvSpPr>
          <p:cNvPr id="10" name="Rectángulo 9">
            <a:extLst>
              <a:ext uri="{FF2B5EF4-FFF2-40B4-BE49-F238E27FC236}">
                <a16:creationId xmlns:a16="http://schemas.microsoft.com/office/drawing/2014/main" id="{31F3FC92-311A-3285-7938-2E5783A5B89E}"/>
              </a:ext>
            </a:extLst>
          </p:cNvPr>
          <p:cNvSpPr/>
          <p:nvPr/>
        </p:nvSpPr>
        <p:spPr>
          <a:xfrm>
            <a:off x="0" y="3086672"/>
            <a:ext cx="9194242" cy="1310970"/>
          </a:xfrm>
          <a:prstGeom prst="rect">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19222368-9357-DE7B-B19F-BB5D3F409E72}"/>
              </a:ext>
            </a:extLst>
          </p:cNvPr>
          <p:cNvSpPr txBox="1"/>
          <p:nvPr/>
        </p:nvSpPr>
        <p:spPr>
          <a:xfrm>
            <a:off x="36941" y="3275499"/>
            <a:ext cx="7847388" cy="1938992"/>
          </a:xfrm>
          <a:prstGeom prst="rect">
            <a:avLst/>
          </a:prstGeom>
          <a:noFill/>
          <a:effectLst>
            <a:outerShdw blurRad="50800" dist="38100" dir="18900000" algn="bl" rotWithShape="0">
              <a:prstClr val="black">
                <a:alpha val="40000"/>
              </a:prstClr>
            </a:outerShdw>
          </a:effectLst>
        </p:spPr>
        <p:txBody>
          <a:bodyPr wrap="square" rtlCol="0">
            <a:spAutoFit/>
          </a:bodyPr>
          <a:lstStyle/>
          <a:p>
            <a:pPr algn="ctr"/>
            <a:r>
              <a:rPr lang="es-CO" sz="60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Á</a:t>
            </a:r>
            <a:r>
              <a:rPr lang="es-ES" sz="60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REA TÉCNICA</a:t>
            </a:r>
            <a:endParaRPr lang="es-CO" sz="6000"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s-CO" sz="60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7">
            <a:extLst>
              <a:ext uri="{FF2B5EF4-FFF2-40B4-BE49-F238E27FC236}">
                <a16:creationId xmlns:a16="http://schemas.microsoft.com/office/drawing/2014/main" id="{BCCDCA7C-56E8-05DD-5445-15F0C015E47F}"/>
              </a:ext>
            </a:extLst>
          </p:cNvPr>
          <p:cNvSpPr txBox="1"/>
          <p:nvPr/>
        </p:nvSpPr>
        <p:spPr>
          <a:xfrm>
            <a:off x="248104" y="2032246"/>
            <a:ext cx="7264400" cy="1107996"/>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es-MX" sz="6600" b="1" spc="-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INFORME</a:t>
            </a:r>
            <a:endParaRPr lang="es-CO" sz="2400" b="1" spc="-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a:extLst>
              <a:ext uri="{FF2B5EF4-FFF2-40B4-BE49-F238E27FC236}">
                <a16:creationId xmlns:a16="http://schemas.microsoft.com/office/drawing/2014/main" id="{8E8CD087-D9EC-2B88-479D-6720EF4A233C}"/>
              </a:ext>
            </a:extLst>
          </p:cNvPr>
          <p:cNvSpPr txBox="1"/>
          <p:nvPr/>
        </p:nvSpPr>
        <p:spPr>
          <a:xfrm>
            <a:off x="74860" y="4397642"/>
            <a:ext cx="6513642" cy="1200329"/>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s-MX" sz="4000" spc="-300" dirty="0">
                <a:solidFill>
                  <a:schemeClr val="tx1">
                    <a:lumMod val="85000"/>
                    <a:lumOff val="15000"/>
                  </a:schemeClr>
                </a:solidFill>
                <a:latin typeface="Verdana" panose="020B0604030504040204" pitchFamily="34" charset="0"/>
                <a:ea typeface="Verdana" panose="020B0604030504040204" pitchFamily="34" charset="0"/>
              </a:rPr>
              <a:t>TERCER TRIMESTRE</a:t>
            </a:r>
            <a:br>
              <a:rPr lang="es-MX" sz="4000" b="1" spc="-300" dirty="0">
                <a:solidFill>
                  <a:schemeClr val="tx1">
                    <a:lumMod val="85000"/>
                    <a:lumOff val="15000"/>
                  </a:schemeClr>
                </a:solidFill>
                <a:latin typeface="Verdana" panose="020B0604030504040204" pitchFamily="34" charset="0"/>
                <a:ea typeface="Verdana" panose="020B0604030504040204" pitchFamily="34" charset="0"/>
              </a:rPr>
            </a:br>
            <a:r>
              <a:rPr lang="es-MX" sz="3200" b="1" spc="-300" dirty="0">
                <a:solidFill>
                  <a:schemeClr val="tx1">
                    <a:lumMod val="85000"/>
                    <a:lumOff val="15000"/>
                  </a:schemeClr>
                </a:solidFill>
                <a:latin typeface="Verdana" panose="020B0604030504040204" pitchFamily="34" charset="0"/>
                <a:ea typeface="Verdana" panose="020B0604030504040204" pitchFamily="34" charset="0"/>
              </a:rPr>
              <a:t>JULIO – AGOSTO - SEPTIEMBRE</a:t>
            </a:r>
            <a:endParaRPr lang="es-CO" sz="4000" b="1" spc="-300" dirty="0">
              <a:solidFill>
                <a:schemeClr val="tx1">
                  <a:lumMod val="85000"/>
                  <a:lumOff val="15000"/>
                </a:schemeClr>
              </a:solidFill>
              <a:latin typeface="Verdana" panose="020B0604030504040204" pitchFamily="34" charset="0"/>
              <a:ea typeface="Verdana" panose="020B0604030504040204" pitchFamily="34" charset="0"/>
            </a:endParaRPr>
          </a:p>
        </p:txBody>
      </p:sp>
      <p:pic>
        <p:nvPicPr>
          <p:cNvPr id="9" name="Imagen 8" descr="Imagen que contiene lego, oscuro, tabla, pequeño&#10;&#10;El contenido generado por IA puede ser incorrecto.">
            <a:extLst>
              <a:ext uri="{FF2B5EF4-FFF2-40B4-BE49-F238E27FC236}">
                <a16:creationId xmlns:a16="http://schemas.microsoft.com/office/drawing/2014/main" id="{CF5CD2CE-DD03-2F03-A3F3-EDFBB4CFBD5D}"/>
              </a:ext>
            </a:extLst>
          </p:cNvPr>
          <p:cNvPicPr>
            <a:picLocks noChangeAspect="1"/>
          </p:cNvPicPr>
          <p:nvPr/>
        </p:nvPicPr>
        <p:blipFill>
          <a:blip r:embed="rId6">
            <a:extLst>
              <a:ext uri="{28A0092B-C50C-407E-A947-70E740481C1C}">
                <a14:useLocalDpi xmlns:a14="http://schemas.microsoft.com/office/drawing/2010/main" val="0"/>
              </a:ext>
            </a:extLst>
          </a:blip>
          <a:srcRect l="33114" t="23180" r="25897" b="29377"/>
          <a:stretch>
            <a:fillRect/>
          </a:stretch>
        </p:blipFill>
        <p:spPr>
          <a:xfrm rot="203245">
            <a:off x="7814371" y="1118155"/>
            <a:ext cx="4806826" cy="4172794"/>
          </a:xfrm>
          <a:prstGeom prst="rect">
            <a:avLst/>
          </a:prstGeom>
        </p:spPr>
      </p:pic>
      <p:pic>
        <p:nvPicPr>
          <p:cNvPr id="12" name="Imagen 11" descr="Una camioneta antigua&#10;&#10;El contenido generado por IA puede ser incorrecto.">
            <a:extLst>
              <a:ext uri="{FF2B5EF4-FFF2-40B4-BE49-F238E27FC236}">
                <a16:creationId xmlns:a16="http://schemas.microsoft.com/office/drawing/2014/main" id="{55CC8838-E107-BDA2-4B04-977CDD3938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47117">
            <a:off x="6765665" y="3258359"/>
            <a:ext cx="5485886" cy="2278567"/>
          </a:xfrm>
          <a:prstGeom prst="rect">
            <a:avLst/>
          </a:prstGeom>
        </p:spPr>
      </p:pic>
      <p:pic>
        <p:nvPicPr>
          <p:cNvPr id="15" name="Imagen 14" descr="Un grupo de personas alrededor de una camioneta&#10;&#10;El contenido generado por IA puede ser incorrecto.">
            <a:extLst>
              <a:ext uri="{FF2B5EF4-FFF2-40B4-BE49-F238E27FC236}">
                <a16:creationId xmlns:a16="http://schemas.microsoft.com/office/drawing/2014/main" id="{670BAF6C-09CB-ED05-6CA1-BED2A0F6CA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3879" y="4194668"/>
            <a:ext cx="6138121" cy="3037000"/>
          </a:xfrm>
          <a:prstGeom prst="rect">
            <a:avLst/>
          </a:prstGeom>
        </p:spPr>
      </p:pic>
    </p:spTree>
    <p:extLst>
      <p:ext uri="{BB962C8B-B14F-4D97-AF65-F5344CB8AC3E}">
        <p14:creationId xmlns:p14="http://schemas.microsoft.com/office/powerpoint/2010/main" val="871459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1FED4669-61EE-4086-BC52-01BC389C190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173" b="12303"/>
          <a:stretch/>
        </p:blipFill>
        <p:spPr>
          <a:xfrm flipH="1">
            <a:off x="7975722" y="0"/>
            <a:ext cx="2602241" cy="6858000"/>
          </a:xfrm>
          <a:prstGeom prst="rect">
            <a:avLst/>
          </a:prstGeom>
        </p:spPr>
      </p:pic>
      <p:sp>
        <p:nvSpPr>
          <p:cNvPr id="5" name="Rectángulo 4">
            <a:extLst>
              <a:ext uri="{FF2B5EF4-FFF2-40B4-BE49-F238E27FC236}">
                <a16:creationId xmlns:a16="http://schemas.microsoft.com/office/drawing/2014/main" id="{41BBFB83-F337-40C4-9673-699CBDABE135}"/>
              </a:ext>
            </a:extLst>
          </p:cNvPr>
          <p:cNvSpPr/>
          <p:nvPr/>
        </p:nvSpPr>
        <p:spPr>
          <a:xfrm>
            <a:off x="0" y="3086672"/>
            <a:ext cx="9194242" cy="1310970"/>
          </a:xfrm>
          <a:prstGeom prst="rect">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5690C8F1-099B-4FF6-A908-1AAB0A0BCFB5}"/>
              </a:ext>
            </a:extLst>
          </p:cNvPr>
          <p:cNvSpPr txBox="1"/>
          <p:nvPr/>
        </p:nvSpPr>
        <p:spPr>
          <a:xfrm>
            <a:off x="-99138" y="3204553"/>
            <a:ext cx="7958883" cy="1015663"/>
          </a:xfrm>
          <a:prstGeom prst="rect">
            <a:avLst/>
          </a:prstGeom>
          <a:noFill/>
          <a:effectLst>
            <a:outerShdw blurRad="50800" dist="38100" dir="18900000" algn="bl" rotWithShape="0">
              <a:prstClr val="black">
                <a:alpha val="40000"/>
              </a:prstClr>
            </a:outerShdw>
          </a:effectLst>
        </p:spPr>
        <p:txBody>
          <a:bodyPr wrap="square" rtlCol="0">
            <a:spAutoFit/>
          </a:bodyPr>
          <a:lstStyle/>
          <a:p>
            <a:pPr algn="ctr"/>
            <a:r>
              <a:rPr lang="es-ES" sz="60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CONVENIOS</a:t>
            </a:r>
            <a:endParaRPr lang="es-CO" sz="6000"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8" descr="Imagen que contiene lego, oscuro, tabla, pequeño&#10;&#10;El contenido generado por IA puede ser incorrecto.">
            <a:extLst>
              <a:ext uri="{FF2B5EF4-FFF2-40B4-BE49-F238E27FC236}">
                <a16:creationId xmlns:a16="http://schemas.microsoft.com/office/drawing/2014/main" id="{D93ACA06-9D89-49FA-A045-7CEA556C1C0C}"/>
              </a:ext>
            </a:extLst>
          </p:cNvPr>
          <p:cNvPicPr>
            <a:picLocks noChangeAspect="1"/>
          </p:cNvPicPr>
          <p:nvPr/>
        </p:nvPicPr>
        <p:blipFill>
          <a:blip r:embed="rId4">
            <a:extLst>
              <a:ext uri="{28A0092B-C50C-407E-A947-70E740481C1C}">
                <a14:useLocalDpi xmlns:a14="http://schemas.microsoft.com/office/drawing/2010/main" val="0"/>
              </a:ext>
            </a:extLst>
          </a:blip>
          <a:srcRect l="33114" t="23180" r="25897" b="29377"/>
          <a:stretch>
            <a:fillRect/>
          </a:stretch>
        </p:blipFill>
        <p:spPr>
          <a:xfrm rot="203245">
            <a:off x="7779193" y="772742"/>
            <a:ext cx="4806826" cy="4172794"/>
          </a:xfrm>
          <a:prstGeom prst="rect">
            <a:avLst/>
          </a:prstGeom>
        </p:spPr>
      </p:pic>
      <p:pic>
        <p:nvPicPr>
          <p:cNvPr id="10" name="Imagen 9" descr="Una camioneta antigua&#10;&#10;El contenido generado por IA puede ser incorrecto.">
            <a:extLst>
              <a:ext uri="{FF2B5EF4-FFF2-40B4-BE49-F238E27FC236}">
                <a16:creationId xmlns:a16="http://schemas.microsoft.com/office/drawing/2014/main" id="{BADD4850-EACA-45C7-A563-22E4C4EBAC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47117">
            <a:off x="6765665" y="2861314"/>
            <a:ext cx="5485886" cy="2278567"/>
          </a:xfrm>
          <a:prstGeom prst="rect">
            <a:avLst/>
          </a:prstGeom>
        </p:spPr>
      </p:pic>
      <p:pic>
        <p:nvPicPr>
          <p:cNvPr id="11" name="Imagen 10" descr="Un grupo de personas alrededor de una camioneta&#10;&#10;El contenido generado por IA puede ser incorrecto.">
            <a:extLst>
              <a:ext uri="{FF2B5EF4-FFF2-40B4-BE49-F238E27FC236}">
                <a16:creationId xmlns:a16="http://schemas.microsoft.com/office/drawing/2014/main" id="{02D45889-4FA0-4DC1-A6CE-9944C62D95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3879" y="4194668"/>
            <a:ext cx="6138121" cy="3037000"/>
          </a:xfrm>
          <a:prstGeom prst="rect">
            <a:avLst/>
          </a:prstGeom>
        </p:spPr>
      </p:pic>
    </p:spTree>
    <p:extLst>
      <p:ext uri="{BB962C8B-B14F-4D97-AF65-F5344CB8AC3E}">
        <p14:creationId xmlns:p14="http://schemas.microsoft.com/office/powerpoint/2010/main" val="173348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037331"/>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555752" y="1464125"/>
            <a:ext cx="6258505" cy="1092607"/>
          </a:xfrm>
          <a:prstGeom prst="rect">
            <a:avLst/>
          </a:prstGeom>
          <a:noFill/>
        </p:spPr>
        <p:txBody>
          <a:bodyPr wrap="square" rtlCol="0">
            <a:spAutoFit/>
          </a:bodyPr>
          <a:lstStyle/>
          <a:p>
            <a:pPr algn="just" fontAlgn="ctr"/>
            <a:r>
              <a:rPr lang="es-ES" sz="1300" u="none" strike="noStrike" dirty="0">
                <a:effectLst/>
                <a:latin typeface="Verdana" panose="020B0604030504040204" pitchFamily="34" charset="0"/>
                <a:ea typeface="Verdana" panose="020B0604030504040204" pitchFamily="34" charset="0"/>
              </a:rPr>
              <a:t>OBJETO ES </a:t>
            </a:r>
            <a:r>
              <a:rPr lang="es-ES" sz="1300" dirty="0">
                <a:latin typeface="Verdana" panose="020B0604030504040204" pitchFamily="34" charset="0"/>
                <a:ea typeface="Verdana" panose="020B0604030504040204" pitchFamily="34" charset="0"/>
              </a:rPr>
              <a:t>“</a:t>
            </a:r>
            <a:r>
              <a:rPr lang="es-CO" sz="1300" dirty="0">
                <a:latin typeface="Verdana" panose="020B0604030504040204" pitchFamily="34" charset="0"/>
                <a:ea typeface="Verdana" panose="020B0604030504040204" pitchFamily="34" charset="0"/>
              </a:rPr>
              <a:t>AUNAR ESFUERZOS ENTRE EL DEPARTAMENTO DE BOYACA Y LA ALIANZA SOCIETARIA Y DE DESARROLLO EMPRESARIAL DE BOYACA PARA EL MANTENIMIENTO DE LA VIA CODIGO 55BY04 PUENTE DE BOYACA – SÁMACA – EL INFIERNO (CRUCE RUTA 60), EN EL DEPARTAMENTO DE BOYACA. </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Convenio No. 3762 DE 2024</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3533445919"/>
              </p:ext>
            </p:extLst>
          </p:nvPr>
        </p:nvGraphicFramePr>
        <p:xfrm>
          <a:off x="377743" y="1377570"/>
          <a:ext cx="4210414" cy="3090735"/>
        </p:xfrm>
        <a:graphic>
          <a:graphicData uri="http://schemas.openxmlformats.org/drawingml/2006/table">
            <a:tbl>
              <a:tblPr firstRow="1" bandRow="1">
                <a:tableStyleId>{912C8C85-51F0-491E-9774-3900AFEF0FD7}</a:tableStyleId>
              </a:tblPr>
              <a:tblGrid>
                <a:gridCol w="1487610">
                  <a:extLst>
                    <a:ext uri="{9D8B030D-6E8A-4147-A177-3AD203B41FA5}">
                      <a16:colId xmlns:a16="http://schemas.microsoft.com/office/drawing/2014/main" val="3386221600"/>
                    </a:ext>
                  </a:extLst>
                </a:gridCol>
                <a:gridCol w="2722804">
                  <a:extLst>
                    <a:ext uri="{9D8B030D-6E8A-4147-A177-3AD203B41FA5}">
                      <a16:colId xmlns:a16="http://schemas.microsoft.com/office/drawing/2014/main" val="3023588219"/>
                    </a:ext>
                  </a:extLst>
                </a:gridCol>
              </a:tblGrid>
              <a:tr h="525305">
                <a:tc>
                  <a:txBody>
                    <a:bodyPr/>
                    <a:lstStyle/>
                    <a:p>
                      <a:pPr algn="ctr"/>
                      <a:r>
                        <a:rPr lang="es-CO" sz="1400" b="1" dirty="0">
                          <a:latin typeface="Verdana" panose="020B0604030504040204" pitchFamily="34" charset="0"/>
                          <a:ea typeface="Verdana" panose="020B0604030504040204" pitchFamily="34" charset="0"/>
                        </a:rPr>
                        <a:t>Valor</a:t>
                      </a:r>
                    </a:p>
                  </a:txBody>
                  <a:tcPr anchor="ctr"/>
                </a:tc>
                <a:tc>
                  <a:txBody>
                    <a:bodyPr/>
                    <a:lstStyle/>
                    <a:p>
                      <a:pPr algn="ctr"/>
                      <a:r>
                        <a:rPr lang="es-CO" sz="1400" b="1" dirty="0">
                          <a:latin typeface="Verdana" panose="020B0604030504040204" pitchFamily="34" charset="0"/>
                          <a:ea typeface="Verdana" panose="020B0604030504040204" pitchFamily="34" charset="0"/>
                        </a:rPr>
                        <a:t> $         2.639.346.340,36 </a:t>
                      </a:r>
                    </a:p>
                    <a:p>
                      <a:pPr algn="ctr"/>
                      <a:endParaRPr lang="es-CO" sz="14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799243388"/>
                  </a:ext>
                </a:extLst>
              </a:tr>
              <a:tr h="525305">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kern="1200" dirty="0">
                          <a:solidFill>
                            <a:schemeClr val="tx1"/>
                          </a:solidFill>
                          <a:latin typeface="Verdana" panose="020B0604030504040204" pitchFamily="34" charset="0"/>
                          <a:ea typeface="Verdana" panose="020B0604030504040204" pitchFamily="34" charset="0"/>
                          <a:cs typeface="+mn-cs"/>
                        </a:rPr>
                        <a:t>7 DE NOVIEMBRE DE 2024</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548949">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fontAlgn="ctr"/>
                      <a:r>
                        <a:rPr lang="es-MX" sz="1400" b="1" u="none" strike="noStrike" dirty="0">
                          <a:solidFill>
                            <a:schemeClr val="tx1"/>
                          </a:solidFill>
                          <a:effectLst/>
                          <a:latin typeface="Verdana" panose="020B0604030504040204" pitchFamily="34" charset="0"/>
                          <a:ea typeface="Verdana" panose="020B0604030504040204" pitchFamily="34" charset="0"/>
                        </a:rPr>
                        <a:t>SIETE (07) MESES y VEINTICINCO (25) DIAS</a:t>
                      </a:r>
                      <a:endParaRPr lang="es-CO" sz="1400" b="1" i="0" u="none" strike="noStrike" dirty="0">
                        <a:solidFill>
                          <a:schemeClr val="tx1"/>
                        </a:solidFill>
                        <a:effectLst/>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670299">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Terminado</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820877">
                <a:tc>
                  <a:txBody>
                    <a:bodyPr/>
                    <a:lstStyle/>
                    <a:p>
                      <a:pPr algn="ctr"/>
                      <a:r>
                        <a:rPr lang="es-CO" sz="1400" b="1" dirty="0">
                          <a:latin typeface="Verdana" panose="020B0604030504040204" pitchFamily="34" charset="0"/>
                          <a:ea typeface="Verdana" panose="020B0604030504040204" pitchFamily="34" charset="0"/>
                        </a:rPr>
                        <a:t>Porcentaje de avance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100%</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398259973"/>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495276" y="2600446"/>
            <a:ext cx="5410948" cy="451406"/>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Terminado</a:t>
            </a:r>
          </a:p>
        </p:txBody>
      </p:sp>
      <p:sp>
        <p:nvSpPr>
          <p:cNvPr id="13" name="CuadroTexto 12">
            <a:extLst>
              <a:ext uri="{FF2B5EF4-FFF2-40B4-BE49-F238E27FC236}">
                <a16:creationId xmlns:a16="http://schemas.microsoft.com/office/drawing/2014/main" id="{93A13245-6F0C-4466-9A80-E2DBC64145EA}"/>
              </a:ext>
            </a:extLst>
          </p:cNvPr>
          <p:cNvSpPr txBox="1"/>
          <p:nvPr/>
        </p:nvSpPr>
        <p:spPr>
          <a:xfrm>
            <a:off x="5525514" y="3135906"/>
            <a:ext cx="6318979" cy="293094"/>
          </a:xfrm>
          <a:prstGeom prst="rect">
            <a:avLst/>
          </a:prstGeom>
          <a:noFill/>
        </p:spPr>
        <p:txBody>
          <a:bodyPr wrap="square" rtlCol="0">
            <a:spAutoFit/>
          </a:bodyPr>
          <a:lstStyle/>
          <a:p>
            <a:pPr algn="just">
              <a:lnSpc>
                <a:spcPts val="1680"/>
              </a:lnSpc>
            </a:pPr>
            <a:r>
              <a:rPr lang="es-MX" sz="1400" dirty="0">
                <a:solidFill>
                  <a:srgbClr val="000000"/>
                </a:solidFill>
                <a:latin typeface="Verdana" panose="020B0604030504040204" pitchFamily="34" charset="0"/>
                <a:ea typeface="Verdana" panose="020B0604030504040204" pitchFamily="34" charset="0"/>
                <a:cs typeface="Verdana" panose="020B0604030504040204" pitchFamily="34" charset="0"/>
              </a:rPr>
              <a:t>En actualización del proyecto. </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1015663"/>
          </a:xfrm>
          <a:prstGeom prst="rect">
            <a:avLst/>
          </a:prstGeom>
          <a:noFill/>
        </p:spPr>
        <p:txBody>
          <a:bodyPr wrap="square" rtlCol="0">
            <a:spAutoFit/>
          </a:bodyPr>
          <a:lstStyle/>
          <a:p>
            <a:pPr algn="ctr"/>
            <a:r>
              <a:rPr lang="es-CO" sz="28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       2.639.346.340,36 </a:t>
            </a:r>
          </a:p>
          <a:p>
            <a:endPar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2851155657"/>
              </p:ext>
            </p:extLst>
          </p:nvPr>
        </p:nvGraphicFramePr>
        <p:xfrm>
          <a:off x="5555752" y="3597109"/>
          <a:ext cx="5792317" cy="2780543"/>
        </p:xfrm>
        <a:graphic>
          <a:graphicData uri="http://schemas.openxmlformats.org/drawingml/2006/table">
            <a:tbl>
              <a:tblPr firstRow="1" firstCol="1" bandRow="1">
                <a:tableStyleId>{93296810-A885-4BE3-A3E7-6D5BEEA58F35}</a:tableStyleId>
              </a:tblPr>
              <a:tblGrid>
                <a:gridCol w="2096725">
                  <a:extLst>
                    <a:ext uri="{9D8B030D-6E8A-4147-A177-3AD203B41FA5}">
                      <a16:colId xmlns:a16="http://schemas.microsoft.com/office/drawing/2014/main" val="1356631586"/>
                    </a:ext>
                  </a:extLst>
                </a:gridCol>
                <a:gridCol w="176460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CONCEPTO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DEBE</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HABER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del Contrato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$1.903.935.257,00 </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37137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 la Adición</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$735.411.083,36 </a:t>
                      </a: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$735.411.083,36 </a:t>
                      </a:r>
                    </a:p>
                  </a:txBody>
                  <a:tcPr marL="68580" marR="68580" marT="0" marB="0" anchor="ctr">
                    <a:solidFill>
                      <a:schemeClr val="bg2"/>
                    </a:solidFill>
                  </a:tcPr>
                </a:tc>
                <a:extLst>
                  <a:ext uri="{0D108BD9-81ED-4DB2-BD59-A6C34878D82A}">
                    <a16:rowId xmlns:a16="http://schemas.microsoft.com/office/drawing/2014/main" val="3007349556"/>
                  </a:ext>
                </a:extLst>
              </a:tr>
              <a:tr h="50309">
                <a:tc>
                  <a:txBody>
                    <a:bodyPr/>
                    <a:lstStyle/>
                    <a:p>
                      <a:pPr algn="ctr" fontAlgn="b"/>
                      <a:r>
                        <a:rPr lang="es-CO" sz="1000" u="none" strike="noStrike" dirty="0">
                          <a:solidFill>
                            <a:schemeClr val="bg1"/>
                          </a:solidFill>
                          <a:effectLst/>
                          <a:latin typeface="Verdana" panose="020B0604030504040204" pitchFamily="34" charset="0"/>
                          <a:ea typeface="Verdana" panose="020B0604030504040204" pitchFamily="34" charset="0"/>
                        </a:rPr>
                        <a:t>ACTA 1 </a:t>
                      </a:r>
                      <a:r>
                        <a:rPr lang="es-CO" sz="1000" b="1" kern="1200" dirty="0">
                          <a:solidFill>
                            <a:schemeClr val="bg1"/>
                          </a:solidFill>
                          <a:effectLst/>
                          <a:latin typeface="Verdana" panose="020B0604030504040204" pitchFamily="34" charset="0"/>
                          <a:ea typeface="Verdana" panose="020B0604030504040204" pitchFamily="34" charset="0"/>
                          <a:cs typeface="+mn-cs"/>
                        </a:rPr>
                        <a:t>GOBER</a:t>
                      </a:r>
                      <a:r>
                        <a:rPr lang="es-CO" sz="1000" u="none" strike="noStrike" dirty="0">
                          <a:solidFill>
                            <a:schemeClr val="bg1"/>
                          </a:solidFill>
                          <a:effectLst/>
                          <a:latin typeface="Verdana" panose="020B0604030504040204" pitchFamily="34" charset="0"/>
                          <a:ea typeface="Verdana" panose="020B0604030504040204" pitchFamily="34" charset="0"/>
                        </a:rPr>
                        <a:t> </a:t>
                      </a:r>
                      <a:endParaRPr lang="es-CO" sz="1000" b="0"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fontAlgn="b"/>
                      <a:r>
                        <a:rPr lang="es-CO" sz="1000" u="none" strike="noStrike" dirty="0">
                          <a:effectLst/>
                          <a:latin typeface="Verdana" panose="020B0604030504040204" pitchFamily="34" charset="0"/>
                          <a:ea typeface="Verdana" panose="020B0604030504040204" pitchFamily="34" charset="0"/>
                        </a:rPr>
                        <a:t> $1.203.888.154,00 </a:t>
                      </a:r>
                      <a:endParaRPr lang="es-CO" sz="1000" b="1"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solidFill>
                      <a:schemeClr val="bg2"/>
                    </a:solidFill>
                  </a:tcPr>
                </a:tc>
                <a:extLst>
                  <a:ext uri="{0D108BD9-81ED-4DB2-BD59-A6C34878D82A}">
                    <a16:rowId xmlns:a16="http://schemas.microsoft.com/office/drawing/2014/main" val="1336480460"/>
                  </a:ext>
                </a:extLst>
              </a:tr>
              <a:tr h="0">
                <a:tc>
                  <a:txBody>
                    <a:bodyPr/>
                    <a:lstStyle/>
                    <a:p>
                      <a:pPr algn="ctr" fontAlgn="b"/>
                      <a:r>
                        <a:rPr lang="es-CO" sz="1000" u="none" strike="noStrike" dirty="0">
                          <a:solidFill>
                            <a:schemeClr val="bg1"/>
                          </a:solidFill>
                          <a:effectLst/>
                          <a:latin typeface="Verdana" panose="020B0604030504040204" pitchFamily="34" charset="0"/>
                          <a:ea typeface="Verdana" panose="020B0604030504040204" pitchFamily="34" charset="0"/>
                        </a:rPr>
                        <a:t>ACTA  CORPO</a:t>
                      </a:r>
                      <a:endParaRPr lang="es-CO" sz="1000" b="0"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nchor="ctr"/>
                </a:tc>
                <a:tc>
                  <a:txBody>
                    <a:bodyPr/>
                    <a:lstStyle/>
                    <a:p>
                      <a:pPr algn="ctr">
                        <a:lnSpc>
                          <a:spcPct val="107000"/>
                        </a:lnSpc>
                        <a:spcAft>
                          <a:spcPts val="800"/>
                        </a:spcAft>
                        <a:buNone/>
                      </a:pP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fontAlgn="b"/>
                      <a:r>
                        <a:rPr lang="es-CO" sz="1000" u="none" strike="noStrike" dirty="0">
                          <a:effectLst/>
                          <a:latin typeface="Verdana" panose="020B0604030504040204" pitchFamily="34" charset="0"/>
                          <a:ea typeface="Verdana" panose="020B0604030504040204" pitchFamily="34" charset="0"/>
                        </a:rPr>
                        <a:t> $195.326.390,46 </a:t>
                      </a:r>
                      <a:endParaRPr lang="es-CO" sz="1000" b="1"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ctr">
                    <a:solidFill>
                      <a:schemeClr val="bg2"/>
                    </a:solidFill>
                  </a:tcPr>
                </a:tc>
                <a:extLst>
                  <a:ext uri="{0D108BD9-81ED-4DB2-BD59-A6C34878D82A}">
                    <a16:rowId xmlns:a16="http://schemas.microsoft.com/office/drawing/2014/main" val="1831484755"/>
                  </a:ext>
                </a:extLst>
              </a:tr>
              <a:tr h="0">
                <a:tc>
                  <a:txBody>
                    <a:bodyPr/>
                    <a:lstStyle/>
                    <a:p>
                      <a:pPr algn="ctr" fontAlgn="b"/>
                      <a:r>
                        <a:rPr lang="es-CO" sz="1000" u="none" strike="noStrike" dirty="0">
                          <a:solidFill>
                            <a:schemeClr val="bg1"/>
                          </a:solidFill>
                          <a:effectLst/>
                          <a:latin typeface="Verdana" panose="020B0604030504040204" pitchFamily="34" charset="0"/>
                          <a:ea typeface="Verdana" panose="020B0604030504040204" pitchFamily="34" charset="0"/>
                        </a:rPr>
                        <a:t>ACTA 2 GOBER </a:t>
                      </a:r>
                      <a:endParaRPr lang="es-CO" sz="1000" b="0"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nchor="ctr"/>
                </a:tc>
                <a:tc>
                  <a:txBody>
                    <a:bodyPr/>
                    <a:lstStyle/>
                    <a:p>
                      <a:pPr algn="ctr">
                        <a:lnSpc>
                          <a:spcPct val="107000"/>
                        </a:lnSpc>
                        <a:spcAft>
                          <a:spcPts val="800"/>
                        </a:spcAft>
                        <a:buNone/>
                      </a:pP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fontAlgn="b"/>
                      <a:r>
                        <a:rPr lang="es-CO" sz="1000" b="0" u="none" strike="noStrike" dirty="0">
                          <a:solidFill>
                            <a:schemeClr val="tx1"/>
                          </a:solidFill>
                          <a:effectLst/>
                          <a:latin typeface="Verdana" panose="020B0604030504040204" pitchFamily="34" charset="0"/>
                          <a:ea typeface="Verdana" panose="020B0604030504040204" pitchFamily="34" charset="0"/>
                        </a:rPr>
                        <a:t> $104.062.416,56 </a:t>
                      </a:r>
                      <a:endParaRPr lang="es-CO" sz="1000" b="0" i="0" u="none" strike="noStrike" dirty="0">
                        <a:solidFill>
                          <a:schemeClr val="tx1"/>
                        </a:solidFill>
                        <a:effectLst/>
                        <a:latin typeface="Verdana" panose="020B0604030504040204" pitchFamily="34" charset="0"/>
                        <a:ea typeface="Verdana" panose="020B0604030504040204" pitchFamily="34" charset="0"/>
                      </a:endParaRPr>
                    </a:p>
                  </a:txBody>
                  <a:tcPr marL="0" marR="0" marT="0" marB="0" anchor="ctr">
                    <a:solidFill>
                      <a:schemeClr val="bg2"/>
                    </a:solidFill>
                  </a:tcPr>
                </a:tc>
                <a:extLst>
                  <a:ext uri="{0D108BD9-81ED-4DB2-BD59-A6C34878D82A}">
                    <a16:rowId xmlns:a16="http://schemas.microsoft.com/office/drawing/2014/main" val="941368434"/>
                  </a:ext>
                </a:extLst>
              </a:tr>
              <a:tr h="0">
                <a:tc>
                  <a:txBody>
                    <a:bodyPr/>
                    <a:lstStyle/>
                    <a:p>
                      <a:pPr algn="ctr" fontAlgn="b"/>
                      <a:r>
                        <a:rPr lang="es-CO" sz="1000" b="1" u="none" strike="noStrike" dirty="0">
                          <a:solidFill>
                            <a:schemeClr val="bg1"/>
                          </a:solidFill>
                          <a:effectLst/>
                          <a:latin typeface="Verdana" panose="020B0604030504040204" pitchFamily="34" charset="0"/>
                          <a:ea typeface="Verdana" panose="020B0604030504040204" pitchFamily="34" charset="0"/>
                        </a:rPr>
                        <a:t>ACTA 2 CORPOMISARA</a:t>
                      </a:r>
                      <a:endParaRPr lang="es-CO" sz="1000" b="1"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nchor="ctr"/>
                </a:tc>
                <a:tc>
                  <a:txBody>
                    <a:bodyPr/>
                    <a:lstStyle/>
                    <a:p>
                      <a:pPr algn="ctr">
                        <a:lnSpc>
                          <a:spcPct val="107000"/>
                        </a:lnSpc>
                        <a:spcAft>
                          <a:spcPts val="800"/>
                        </a:spcAft>
                        <a:buNone/>
                      </a:pP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fontAlgn="b"/>
                      <a:r>
                        <a:rPr lang="es-CO" sz="1000" b="0" u="none" strike="noStrike" dirty="0">
                          <a:solidFill>
                            <a:schemeClr val="tx1"/>
                          </a:solidFill>
                          <a:effectLst/>
                          <a:latin typeface="Verdana" panose="020B0604030504040204" pitchFamily="34" charset="0"/>
                          <a:ea typeface="Verdana" panose="020B0604030504040204" pitchFamily="34" charset="0"/>
                        </a:rPr>
                        <a:t> $83.711.310,20 </a:t>
                      </a:r>
                      <a:endParaRPr lang="es-CO" sz="1000" b="0" i="0" u="none" strike="noStrike" dirty="0">
                        <a:solidFill>
                          <a:schemeClr val="tx1"/>
                        </a:solidFill>
                        <a:effectLst/>
                        <a:latin typeface="Verdana" panose="020B0604030504040204" pitchFamily="34" charset="0"/>
                        <a:ea typeface="Verdana" panose="020B0604030504040204" pitchFamily="34" charset="0"/>
                      </a:endParaRPr>
                    </a:p>
                  </a:txBody>
                  <a:tcPr marL="0" marR="0" marT="0" marB="0" anchor="ctr">
                    <a:solidFill>
                      <a:schemeClr val="bg2"/>
                    </a:solidFill>
                  </a:tcPr>
                </a:tc>
                <a:extLst>
                  <a:ext uri="{0D108BD9-81ED-4DB2-BD59-A6C34878D82A}">
                    <a16:rowId xmlns:a16="http://schemas.microsoft.com/office/drawing/2014/main" val="4237715079"/>
                  </a:ext>
                </a:extLst>
              </a:tr>
              <a:tr h="0">
                <a:tc>
                  <a:txBody>
                    <a:bodyPr/>
                    <a:lstStyle/>
                    <a:p>
                      <a:pPr algn="ctr" fontAlgn="b"/>
                      <a:r>
                        <a:rPr lang="es-CO" sz="1000" u="none" strike="noStrike" dirty="0">
                          <a:solidFill>
                            <a:schemeClr val="bg1"/>
                          </a:solidFill>
                          <a:effectLst/>
                          <a:latin typeface="Verdana" panose="020B0604030504040204" pitchFamily="34" charset="0"/>
                          <a:ea typeface="Verdana" panose="020B0604030504040204" pitchFamily="34" charset="0"/>
                        </a:rPr>
                        <a:t>ACTA 3 GOBER</a:t>
                      </a:r>
                      <a:endParaRPr lang="es-CO" sz="1000" b="0"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nchor="ctr"/>
                </a:tc>
                <a:tc>
                  <a:txBody>
                    <a:bodyPr/>
                    <a:lstStyle/>
                    <a:p>
                      <a:pPr algn="ctr">
                        <a:lnSpc>
                          <a:spcPct val="107000"/>
                        </a:lnSpc>
                        <a:spcAft>
                          <a:spcPts val="800"/>
                        </a:spcAft>
                        <a:buNone/>
                      </a:pP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fontAlgn="b"/>
                      <a:r>
                        <a:rPr lang="es-CO" sz="1000" b="0" u="none" strike="noStrike" dirty="0">
                          <a:solidFill>
                            <a:schemeClr val="tx1"/>
                          </a:solidFill>
                          <a:effectLst/>
                          <a:latin typeface="Verdana" panose="020B0604030504040204" pitchFamily="34" charset="0"/>
                          <a:ea typeface="Verdana" panose="020B0604030504040204" pitchFamily="34" charset="0"/>
                        </a:rPr>
                        <a:t> $240.098.879,94 </a:t>
                      </a:r>
                      <a:endParaRPr lang="es-CO" sz="1000" b="0" i="0" u="none" strike="noStrike" dirty="0">
                        <a:solidFill>
                          <a:schemeClr val="tx1"/>
                        </a:solidFill>
                        <a:effectLst/>
                        <a:latin typeface="Verdana" panose="020B0604030504040204" pitchFamily="34" charset="0"/>
                        <a:ea typeface="Verdana" panose="020B0604030504040204" pitchFamily="34" charset="0"/>
                      </a:endParaRPr>
                    </a:p>
                  </a:txBody>
                  <a:tcPr marL="0" marR="0" marT="0" marB="0" anchor="ctr">
                    <a:solidFill>
                      <a:schemeClr val="bg2"/>
                    </a:solidFill>
                  </a:tcPr>
                </a:tc>
                <a:extLst>
                  <a:ext uri="{0D108BD9-81ED-4DB2-BD59-A6C34878D82A}">
                    <a16:rowId xmlns:a16="http://schemas.microsoft.com/office/drawing/2014/main" val="1093033347"/>
                  </a:ext>
                </a:extLst>
              </a:tr>
              <a:tr h="0">
                <a:tc>
                  <a:txBody>
                    <a:bodyPr/>
                    <a:lstStyle/>
                    <a:p>
                      <a:pPr algn="ctr" fontAlgn="b"/>
                      <a:r>
                        <a:rPr lang="es-CO" sz="1000" b="1" u="none" strike="noStrike" dirty="0">
                          <a:solidFill>
                            <a:schemeClr val="bg1"/>
                          </a:solidFill>
                          <a:effectLst/>
                          <a:latin typeface="Verdana" panose="020B0604030504040204" pitchFamily="34" charset="0"/>
                          <a:ea typeface="Verdana" panose="020B0604030504040204" pitchFamily="34" charset="0"/>
                        </a:rPr>
                        <a:t>ACTA 4 GOBER</a:t>
                      </a:r>
                      <a:endParaRPr lang="es-CO" sz="1000" b="1"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nchor="ctr"/>
                </a:tc>
                <a:tc>
                  <a:txBody>
                    <a:bodyPr/>
                    <a:lstStyle/>
                    <a:p>
                      <a:pPr algn="ctr">
                        <a:lnSpc>
                          <a:spcPct val="107000"/>
                        </a:lnSpc>
                        <a:spcAft>
                          <a:spcPts val="800"/>
                        </a:spcAft>
                        <a:buNone/>
                      </a:pP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fontAlgn="b"/>
                      <a:r>
                        <a:rPr lang="es-CO" sz="1000" b="0" u="none" strike="noStrike" dirty="0">
                          <a:solidFill>
                            <a:schemeClr val="tx1"/>
                          </a:solidFill>
                          <a:effectLst/>
                          <a:latin typeface="Verdana" panose="020B0604030504040204" pitchFamily="34" charset="0"/>
                          <a:ea typeface="Verdana" panose="020B0604030504040204" pitchFamily="34" charset="0"/>
                        </a:rPr>
                        <a:t> $548.324.555,17 </a:t>
                      </a:r>
                    </a:p>
                  </a:txBody>
                  <a:tcPr marL="0" marR="0" marT="0" marB="0" anchor="ctr">
                    <a:solidFill>
                      <a:schemeClr val="bg2"/>
                    </a:solidFill>
                  </a:tcPr>
                </a:tc>
                <a:extLst>
                  <a:ext uri="{0D108BD9-81ED-4DB2-BD59-A6C34878D82A}">
                    <a16:rowId xmlns:a16="http://schemas.microsoft.com/office/drawing/2014/main" val="1888181752"/>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cs typeface="Times New Roman" panose="02020603050405020304" pitchFamily="18" charset="0"/>
                        </a:rPr>
                        <a:t>Liquidación</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fontAlgn="b"/>
                      <a:r>
                        <a:rPr lang="es-CO" sz="1000" u="none" strike="noStrike" dirty="0">
                          <a:effectLst/>
                          <a:latin typeface="Verdana" panose="020B0604030504040204" pitchFamily="34" charset="0"/>
                          <a:ea typeface="Verdana" panose="020B0604030504040204" pitchFamily="34" charset="0"/>
                        </a:rPr>
                        <a:t>$263.934.634,04 </a:t>
                      </a:r>
                    </a:p>
                  </a:txBody>
                  <a:tcPr marL="0" marR="0" marT="0" marB="0" anchor="ctr">
                    <a:solidFill>
                      <a:schemeClr val="bg2"/>
                    </a:solidFill>
                  </a:tcPr>
                </a:tc>
                <a:extLst>
                  <a:ext uri="{0D108BD9-81ED-4DB2-BD59-A6C34878D82A}">
                    <a16:rowId xmlns:a16="http://schemas.microsoft.com/office/drawing/2014/main" val="690696568"/>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Saldo a favor de la entidad</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56285936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Sumas iguales.</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fontAlgn="b"/>
                      <a:r>
                        <a:rPr lang="es-CO" sz="1000" b="1" u="none" strike="noStrike" dirty="0">
                          <a:solidFill>
                            <a:schemeClr val="tx1"/>
                          </a:solidFill>
                          <a:effectLst/>
                          <a:latin typeface="Verdana" panose="020B0604030504040204" pitchFamily="34" charset="0"/>
                          <a:ea typeface="Verdana" panose="020B0604030504040204" pitchFamily="34" charset="0"/>
                        </a:rPr>
                        <a:t> $        2.639.346.340,36 </a:t>
                      </a:r>
                      <a:endParaRPr lang="es-CO" sz="1000" b="1" i="0" u="none" strike="noStrike" dirty="0">
                        <a:solidFill>
                          <a:schemeClr val="tx1"/>
                        </a:solidFill>
                        <a:effectLst/>
                        <a:latin typeface="Verdana" panose="020B0604030504040204" pitchFamily="34" charset="0"/>
                        <a:ea typeface="Verdana" panose="020B0604030504040204" pitchFamily="34" charset="0"/>
                      </a:endParaRPr>
                    </a:p>
                  </a:txBody>
                  <a:tcPr marL="68580" marR="68580" marT="0" marB="0" anchor="ctr">
                    <a:solidFill>
                      <a:schemeClr val="bg2"/>
                    </a:solidFill>
                  </a:tcPr>
                </a:tc>
                <a:tc>
                  <a:txBody>
                    <a:bodyPr/>
                    <a:lstStyle/>
                    <a:p>
                      <a:pPr algn="ctr" fontAlgn="b"/>
                      <a:r>
                        <a:rPr lang="es-CO" sz="1000" b="1" u="none" strike="noStrike" dirty="0">
                          <a:solidFill>
                            <a:schemeClr val="tx1"/>
                          </a:solidFill>
                          <a:effectLst/>
                          <a:latin typeface="Verdana" panose="020B0604030504040204" pitchFamily="34" charset="0"/>
                          <a:ea typeface="Verdana" panose="020B0604030504040204" pitchFamily="34" charset="0"/>
                        </a:rPr>
                        <a:t> $2.639.346.340,36 </a:t>
                      </a:r>
                      <a:endParaRPr lang="es-CO" sz="1000" b="1" i="0" u="none" strike="noStrike" dirty="0">
                        <a:solidFill>
                          <a:schemeClr val="tx1"/>
                        </a:solidFill>
                        <a:effectLst/>
                        <a:latin typeface="Verdana" panose="020B0604030504040204" pitchFamily="34" charset="0"/>
                        <a:ea typeface="Verdana" panose="020B0604030504040204" pitchFamily="34" charset="0"/>
                      </a:endParaRP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796806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D680C-56EF-6129-4850-4ABA84CBDABE}"/>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20C80ED-601C-5A81-401C-896FB8C136B2}"/>
              </a:ext>
            </a:extLst>
          </p:cNvPr>
          <p:cNvSpPr txBox="1"/>
          <p:nvPr/>
        </p:nvSpPr>
        <p:spPr>
          <a:xfrm>
            <a:off x="1196461" y="4627544"/>
            <a:ext cx="3406869" cy="956800"/>
          </a:xfrm>
          <a:prstGeom prst="rect">
            <a:avLst/>
          </a:prstGeom>
          <a:noFill/>
        </p:spPr>
        <p:txBody>
          <a:bodyPr wrap="square" rtlCol="0">
            <a:spAutoFit/>
          </a:bodyPr>
          <a:lstStyle/>
          <a:p>
            <a:pPr>
              <a:lnSpc>
                <a:spcPts val="4420"/>
              </a:lnSpc>
            </a:pPr>
            <a:r>
              <a:rPr lang="es-ES" sz="16600" b="1" spc="-300" dirty="0">
                <a:solidFill>
                  <a:srgbClr val="FFCC01"/>
                </a:solidFill>
                <a:effectLst/>
                <a:latin typeface="Verdana" panose="020B0604030504040204" pitchFamily="34" charset="0"/>
                <a:ea typeface="Verdana" panose="020B0604030504040204" pitchFamily="34" charset="0"/>
                <a:cs typeface="Verdana" panose="020B0604030504040204" pitchFamily="34" charset="0"/>
              </a:rPr>
              <a:t>02</a:t>
            </a:r>
            <a:endParaRPr lang="es-CO" sz="16600" b="1" spc="-300" dirty="0">
              <a:solidFill>
                <a:srgbClr val="FFCC0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E9E79B01-6CAD-067C-ACA4-993FBC77E17C}"/>
              </a:ext>
            </a:extLst>
          </p:cNvPr>
          <p:cNvSpPr txBox="1"/>
          <p:nvPr/>
        </p:nvSpPr>
        <p:spPr>
          <a:xfrm>
            <a:off x="4260309" y="3796547"/>
            <a:ext cx="7161378" cy="830997"/>
          </a:xfrm>
          <a:prstGeom prst="rect">
            <a:avLst/>
          </a:prstGeom>
          <a:noFill/>
        </p:spPr>
        <p:txBody>
          <a:bodyPr wrap="square" rtlCol="0">
            <a:spAutoFit/>
          </a:bodyPr>
          <a:lstStyle/>
          <a:p>
            <a:r>
              <a:rPr lang="es-CO" sz="4800" b="1" spc="-150" dirty="0">
                <a:latin typeface="Verdana" panose="020B0604030504040204" pitchFamily="34" charset="0"/>
                <a:ea typeface="Verdana" panose="020B0604030504040204" pitchFamily="34" charset="0"/>
                <a:cs typeface="Verdana" panose="020B0604030504040204" pitchFamily="34" charset="0"/>
              </a:rPr>
              <a:t>Capitalización</a:t>
            </a:r>
          </a:p>
        </p:txBody>
      </p:sp>
    </p:spTree>
    <p:extLst>
      <p:ext uri="{BB962C8B-B14F-4D97-AF65-F5344CB8AC3E}">
        <p14:creationId xmlns:p14="http://schemas.microsoft.com/office/powerpoint/2010/main" val="3781344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09192" y="1319698"/>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409192" y="1891501"/>
            <a:ext cx="6669078" cy="1165127"/>
          </a:xfrm>
          <a:prstGeom prst="rect">
            <a:avLst/>
          </a:prstGeom>
          <a:noFill/>
        </p:spPr>
        <p:txBody>
          <a:bodyPr wrap="square" rtlCol="0">
            <a:spAutoFit/>
          </a:bodyPr>
          <a:lstStyle/>
          <a:p>
            <a:pPr algn="just">
              <a:lnSpc>
                <a:spcPts val="1680"/>
              </a:lnSpc>
            </a:pPr>
            <a:r>
              <a:rPr lang="es-ES" sz="1400" dirty="0">
                <a:solidFill>
                  <a:srgbClr val="000000"/>
                </a:solidFill>
                <a:latin typeface="Verdana" panose="020B0604030504040204" pitchFamily="34" charset="0"/>
                <a:ea typeface="Verdana" panose="020B0604030504040204" pitchFamily="34" charset="0"/>
                <a:cs typeface="Verdana" panose="020B0604030504040204" pitchFamily="34" charset="0"/>
              </a:rPr>
              <a:t>AUNAR ESFUERZOS TÉCNICOS Y ADMINISTRATIVOS ENTRE EL INSTITUTO DE TRÁNSITO DE BOYACÁ - ITBOY Y LA SOCIEDAD TIERRASUA S.A.S, PARA LA IMPLEMENTACION DEL PROYECTO DE SEÑALIZACIÓN PARA MEJORAR LAS CONDICIONES DE SEGURIDAD VIAL EN EL DEPARTAMENTО BOYACÁ.</a:t>
            </a:r>
            <a:endParaRPr lang="es-MX"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1" y="173824"/>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CONVENIO INTERADMINISTRATIVO No. CD-ITBOY-0140 DE 2024</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1693351563"/>
              </p:ext>
            </p:extLst>
          </p:nvPr>
        </p:nvGraphicFramePr>
        <p:xfrm>
          <a:off x="346066" y="1250237"/>
          <a:ext cx="4319682" cy="3640268"/>
        </p:xfrm>
        <a:graphic>
          <a:graphicData uri="http://schemas.openxmlformats.org/drawingml/2006/table">
            <a:tbl>
              <a:tblPr firstRow="1" bandRow="1">
                <a:tableStyleId>{912C8C85-51F0-491E-9774-3900AFEF0FD7}</a:tableStyleId>
              </a:tblPr>
              <a:tblGrid>
                <a:gridCol w="1526216">
                  <a:extLst>
                    <a:ext uri="{9D8B030D-6E8A-4147-A177-3AD203B41FA5}">
                      <a16:colId xmlns:a16="http://schemas.microsoft.com/office/drawing/2014/main" val="3386221600"/>
                    </a:ext>
                  </a:extLst>
                </a:gridCol>
                <a:gridCol w="2793466">
                  <a:extLst>
                    <a:ext uri="{9D8B030D-6E8A-4147-A177-3AD203B41FA5}">
                      <a16:colId xmlns:a16="http://schemas.microsoft.com/office/drawing/2014/main" val="3023588219"/>
                    </a:ext>
                  </a:extLst>
                </a:gridCol>
              </a:tblGrid>
              <a:tr h="499301">
                <a:tc>
                  <a:txBody>
                    <a:bodyPr/>
                    <a:lstStyle/>
                    <a:p>
                      <a:pPr algn="ctr"/>
                      <a:r>
                        <a:rPr lang="es-CO" sz="1400" b="1" dirty="0">
                          <a:latin typeface="Verdana" panose="020B0604030504040204" pitchFamily="34" charset="0"/>
                          <a:ea typeface="Verdana" panose="020B0604030504040204" pitchFamily="34" charset="0"/>
                        </a:rPr>
                        <a:t>Valor convenio</a:t>
                      </a:r>
                    </a:p>
                  </a:txBody>
                  <a:tcPr anchor="ctr"/>
                </a:tc>
                <a:tc>
                  <a:txBody>
                    <a:bodyPr/>
                    <a:lstStyle/>
                    <a:p>
                      <a:pPr algn="ctr"/>
                      <a:r>
                        <a:rPr lang="es-CO" sz="1400" b="1" dirty="0">
                          <a:latin typeface="Verdana" panose="020B0604030504040204" pitchFamily="34" charset="0"/>
                          <a:ea typeface="Verdana" panose="020B0604030504040204" pitchFamily="34" charset="0"/>
                        </a:rPr>
                        <a:t>$ 671.483.655,25</a:t>
                      </a:r>
                    </a:p>
                  </a:txBody>
                  <a:tcPr anchor="ctr"/>
                </a:tc>
                <a:extLst>
                  <a:ext uri="{0D108BD9-81ED-4DB2-BD59-A6C34878D82A}">
                    <a16:rowId xmlns:a16="http://schemas.microsoft.com/office/drawing/2014/main" val="3799243388"/>
                  </a:ext>
                </a:extLst>
              </a:tr>
              <a:tr h="479173">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30 de Diciembre 2024</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676480">
                <a:tc>
                  <a:txBody>
                    <a:bodyPr/>
                    <a:lstStyle/>
                    <a:p>
                      <a:pPr algn="ctr"/>
                      <a:r>
                        <a:rPr lang="es-CO" sz="1400" b="1" dirty="0">
                          <a:latin typeface="Verdana" panose="020B0604030504040204" pitchFamily="34" charset="0"/>
                          <a:ea typeface="Verdana" panose="020B0604030504040204" pitchFamily="34" charset="0"/>
                        </a:rPr>
                        <a:t>Plazo de ejecución inicial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4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676480">
                <a:tc>
                  <a:txBody>
                    <a:bodyPr/>
                    <a:lstStyle/>
                    <a:p>
                      <a:pPr algn="ctr"/>
                      <a:r>
                        <a:rPr lang="es-CO" sz="1400" b="1" dirty="0">
                          <a:latin typeface="Verdana" panose="020B0604030504040204" pitchFamily="34" charset="0"/>
                          <a:ea typeface="Verdana" panose="020B0604030504040204" pitchFamily="34" charset="0"/>
                        </a:rPr>
                        <a:t>Plazo de ejecución final</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8 meses</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235175848"/>
                  </a:ext>
                </a:extLst>
              </a:tr>
              <a:tr h="409388">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ejecución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676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p>
                      <a:pPr algn="ct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82%</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263817636"/>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409192" y="3070371"/>
            <a:ext cx="5410948" cy="451406"/>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Estado de ejecución</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7" y="5426121"/>
            <a:ext cx="3886222" cy="699376"/>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528423" y="5514199"/>
            <a:ext cx="3830567" cy="523220"/>
          </a:xfrm>
          <a:prstGeom prst="rect">
            <a:avLst/>
          </a:prstGeom>
          <a:noFill/>
        </p:spPr>
        <p:txBody>
          <a:bodyPr wrap="square" rtlCol="0">
            <a:spAutoFit/>
          </a:bodyPr>
          <a:lstStyle/>
          <a:p>
            <a:r>
              <a:rPr lang="es-CO" sz="28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$ 479.902.510,43</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66" y="4985327"/>
            <a:ext cx="43196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sz="2400"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2033489261"/>
              </p:ext>
            </p:extLst>
          </p:nvPr>
        </p:nvGraphicFramePr>
        <p:xfrm>
          <a:off x="5751437" y="3642174"/>
          <a:ext cx="5808215" cy="2102743"/>
        </p:xfrm>
        <a:graphic>
          <a:graphicData uri="http://schemas.openxmlformats.org/drawingml/2006/table">
            <a:tbl>
              <a:tblPr firstRow="1" firstCol="1" bandRow="1">
                <a:tableStyleId>{93296810-A885-4BE3-A3E7-6D5BEEA58F35}</a:tableStyleId>
              </a:tblPr>
              <a:tblGrid>
                <a:gridCol w="1935633">
                  <a:extLst>
                    <a:ext uri="{9D8B030D-6E8A-4147-A177-3AD203B41FA5}">
                      <a16:colId xmlns:a16="http://schemas.microsoft.com/office/drawing/2014/main" val="1356631586"/>
                    </a:ext>
                  </a:extLst>
                </a:gridCol>
                <a:gridCol w="1936291">
                  <a:extLst>
                    <a:ext uri="{9D8B030D-6E8A-4147-A177-3AD203B41FA5}">
                      <a16:colId xmlns:a16="http://schemas.microsoft.com/office/drawing/2014/main" val="480342238"/>
                    </a:ext>
                  </a:extLst>
                </a:gridCol>
                <a:gridCol w="1936291">
                  <a:extLst>
                    <a:ext uri="{9D8B030D-6E8A-4147-A177-3AD203B41FA5}">
                      <a16:colId xmlns:a16="http://schemas.microsoft.com/office/drawing/2014/main" val="2261385981"/>
                    </a:ext>
                  </a:extLst>
                </a:gridCol>
              </a:tblGrid>
              <a:tr h="348441">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CONCEPTO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DEBE</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HABER</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348441">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aporte ITBOY</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cs typeface="Times New Roman" panose="02020603050405020304" pitchFamily="18" charset="0"/>
                        </a:rPr>
                        <a:t>$ 600.148.455,25</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628068232"/>
                  </a:ext>
                </a:extLst>
              </a:tr>
              <a:tr h="348441">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aporte TIERRASUA</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$ 71.335.200,00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$ 71.335.200,00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1284315657"/>
                  </a:ext>
                </a:extLst>
              </a:tr>
              <a:tr h="360538">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cs typeface="Times New Roman" panose="02020603050405020304" pitchFamily="18" charset="0"/>
                        </a:rPr>
                        <a:t>Valor ejecutado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$ 484.062.148,23</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1336480460"/>
                  </a:ext>
                </a:extLst>
              </a:tr>
              <a:tr h="348441">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Saldo por ejecutar.</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$ 116.086.307,02</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2562859366"/>
                  </a:ext>
                </a:extLst>
              </a:tr>
              <a:tr h="348441">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Sumas iguales.</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a:t>
                      </a:r>
                      <a:r>
                        <a:rPr lang="es-CO" sz="1000" dirty="0">
                          <a:effectLst/>
                          <a:latin typeface="Verdana" panose="020B0604030504040204" pitchFamily="34" charset="0"/>
                          <a:ea typeface="Verdana" panose="020B0604030504040204" pitchFamily="34" charset="0"/>
                          <a:cs typeface="Times New Roman" panose="02020603050405020304" pitchFamily="18" charset="0"/>
                        </a:rPr>
                        <a:t>671.483.655,25</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a:t>
                      </a:r>
                      <a:r>
                        <a:rPr lang="es-CO" sz="1000" dirty="0">
                          <a:effectLst/>
                          <a:latin typeface="Verdana" panose="020B0604030504040204" pitchFamily="34" charset="0"/>
                          <a:ea typeface="Verdana" panose="020B0604030504040204" pitchFamily="34" charset="0"/>
                          <a:cs typeface="Times New Roman" panose="02020603050405020304" pitchFamily="18" charset="0"/>
                        </a:rPr>
                        <a:t>671.483.655,25</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2292866412"/>
                  </a:ext>
                </a:extLst>
              </a:tr>
            </a:tbl>
          </a:graphicData>
        </a:graphic>
      </p:graphicFrame>
      <p:sp>
        <p:nvSpPr>
          <p:cNvPr id="11" name="CuadroTexto 10">
            <a:extLst>
              <a:ext uri="{FF2B5EF4-FFF2-40B4-BE49-F238E27FC236}">
                <a16:creationId xmlns:a16="http://schemas.microsoft.com/office/drawing/2014/main" id="{D3D85E65-05EA-17FB-D05C-97C548F52CBD}"/>
              </a:ext>
            </a:extLst>
          </p:cNvPr>
          <p:cNvSpPr txBox="1"/>
          <p:nvPr/>
        </p:nvSpPr>
        <p:spPr>
          <a:xfrm>
            <a:off x="6121546" y="5820735"/>
            <a:ext cx="5249745" cy="304762"/>
          </a:xfrm>
          <a:prstGeom prst="rect">
            <a:avLst/>
          </a:prstGeom>
          <a:noFill/>
        </p:spPr>
        <p:txBody>
          <a:bodyPr wrap="square" rtlCol="0">
            <a:spAutoFit/>
          </a:bodyPr>
          <a:lstStyle/>
          <a:p>
            <a:pPr>
              <a:lnSpc>
                <a:spcPts val="1680"/>
              </a:lnSpc>
            </a:pPr>
            <a:r>
              <a:rPr lang="es-MX" sz="1400" dirty="0">
                <a:solidFill>
                  <a:srgbClr val="000000"/>
                </a:solidFill>
                <a:latin typeface="Verdana" panose="020B0604030504040204" pitchFamily="34" charset="0"/>
                <a:ea typeface="Verdana" panose="020B0604030504040204" pitchFamily="34" charset="0"/>
                <a:cs typeface="Verdana" panose="020B0604030504040204" pitchFamily="34" charset="0"/>
              </a:rPr>
              <a:t>Avance ejecución: 82%                Avance tiempo: 86%</a:t>
            </a:r>
          </a:p>
        </p:txBody>
      </p:sp>
    </p:spTree>
    <p:extLst>
      <p:ext uri="{BB962C8B-B14F-4D97-AF65-F5344CB8AC3E}">
        <p14:creationId xmlns:p14="http://schemas.microsoft.com/office/powerpoint/2010/main" val="3727386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78369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519649" y="1247113"/>
            <a:ext cx="6156536" cy="1384995"/>
          </a:xfrm>
          <a:prstGeom prst="rect">
            <a:avLst/>
          </a:prstGeom>
          <a:noFill/>
        </p:spPr>
        <p:txBody>
          <a:bodyPr wrap="square" rtlCol="0">
            <a:spAutoFit/>
          </a:bodyPr>
          <a:lstStyle/>
          <a:p>
            <a:pPr algn="just" fontAlgn="ctr"/>
            <a:r>
              <a:rPr lang="es-MX" sz="1200" u="none" strike="noStrike" dirty="0">
                <a:effectLst/>
                <a:latin typeface="Verdana" panose="020B0604030504040204" pitchFamily="34" charset="0"/>
                <a:ea typeface="Verdana" panose="020B0604030504040204" pitchFamily="34" charset="0"/>
              </a:rPr>
              <a:t>OBJETO: AUNAR ESFUERZOS ENTRE EL DEPARTAMENTO DE BOYACÁ Y TIERRASUA SAS PARA LA EJECUCION DEL MANTENIMIENTO DEL CORREDOR VIAL CON CODIGO 60BYA SECTOR VILLA DE LEIVA – EL MUELLE Y EL CORREDOR CON CODIGO 62BY01 DENOMINADO EL MUELLE – SANTA SOFIA – MONIQUIRA, EN EL DEPARTAMENTO DE BOYACA Y MANTENIMIENTO DE LA VÍA CODIGO 55GY03 CRUCE RUTA 55 (TIERRA NEGRA) - JENESANO, EN EL DEPARTAMENTO DE BOYACÁ.</a:t>
            </a:r>
            <a:endParaRPr lang="es-CO" sz="1200" dirty="0">
              <a:latin typeface="Verdana" panose="020B0604030504040204" pitchFamily="34" charset="0"/>
              <a:ea typeface="Verdana" panose="020B0604030504040204" pitchFamily="34" charset="0"/>
            </a:endParaRP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Convenio 4773 DE 2024</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sp>
        <p:nvSpPr>
          <p:cNvPr id="12" name="CuadroTexto 11">
            <a:extLst>
              <a:ext uri="{FF2B5EF4-FFF2-40B4-BE49-F238E27FC236}">
                <a16:creationId xmlns:a16="http://schemas.microsoft.com/office/drawing/2014/main" id="{C923B699-EB67-4EA1-A192-959423E07A84}"/>
              </a:ext>
            </a:extLst>
          </p:cNvPr>
          <p:cNvSpPr txBox="1"/>
          <p:nvPr/>
        </p:nvSpPr>
        <p:spPr>
          <a:xfrm>
            <a:off x="5519649" y="2569755"/>
            <a:ext cx="5410948" cy="451406"/>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En ejecución</a:t>
            </a:r>
          </a:p>
        </p:txBody>
      </p:sp>
      <p:sp>
        <p:nvSpPr>
          <p:cNvPr id="13" name="CuadroTexto 12">
            <a:extLst>
              <a:ext uri="{FF2B5EF4-FFF2-40B4-BE49-F238E27FC236}">
                <a16:creationId xmlns:a16="http://schemas.microsoft.com/office/drawing/2014/main" id="{93A13245-6F0C-4466-9A80-E2DBC64145EA}"/>
              </a:ext>
            </a:extLst>
          </p:cNvPr>
          <p:cNvSpPr txBox="1"/>
          <p:nvPr/>
        </p:nvSpPr>
        <p:spPr>
          <a:xfrm>
            <a:off x="5495276" y="3052871"/>
            <a:ext cx="6156536" cy="528350"/>
          </a:xfrm>
          <a:prstGeom prst="rect">
            <a:avLst/>
          </a:prstGeom>
          <a:noFill/>
        </p:spPr>
        <p:txBody>
          <a:bodyPr wrap="square" rtlCol="0">
            <a:spAutoFit/>
          </a:bodyPr>
          <a:lstStyle/>
          <a:p>
            <a:pPr algn="just">
              <a:lnSpc>
                <a:spcPts val="1680"/>
              </a:lnSpc>
            </a:pPr>
            <a:r>
              <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El contrato se encuentra en ejecución, con corte al 30/09/2025, no se efectúo ningún pago.</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419175"/>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38945" y="4856777"/>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Avance financiero: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1469881305"/>
              </p:ext>
            </p:extLst>
          </p:nvPr>
        </p:nvGraphicFramePr>
        <p:xfrm>
          <a:off x="5701758" y="3639948"/>
          <a:ext cx="5792317" cy="2390065"/>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CONCEPTO</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a:effectLst/>
                          <a:latin typeface="Verdana" panose="020B0604030504040204" pitchFamily="34" charset="0"/>
                          <a:ea typeface="Verdana" panose="020B0604030504040204" pitchFamily="34" charset="0"/>
                        </a:rPr>
                        <a:t>DEBE</a:t>
                      </a:r>
                      <a:endParaRPr lang="es-ES" sz="105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a:effectLst/>
                          <a:latin typeface="Verdana" panose="020B0604030504040204" pitchFamily="34" charset="0"/>
                          <a:ea typeface="Verdana" panose="020B0604030504040204" pitchFamily="34" charset="0"/>
                        </a:rPr>
                        <a:t>HABER</a:t>
                      </a:r>
                      <a:endParaRPr lang="es-ES" sz="105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Valor del Contrato</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r>
                        <a:rPr lang="es-CO" sz="1050" b="1" kern="1200" dirty="0">
                          <a:solidFill>
                            <a:schemeClr val="dk1"/>
                          </a:solidFill>
                          <a:latin typeface="Verdana" panose="020B0604030504040204" pitchFamily="34" charset="0"/>
                          <a:ea typeface="Verdana" panose="020B0604030504040204" pitchFamily="34" charset="0"/>
                          <a:cs typeface="+mn-cs"/>
                        </a:rPr>
                        <a:t>$ 3.206.015.759,47</a:t>
                      </a:r>
                    </a:p>
                  </a:txBody>
                  <a:tcPr marL="68580" marR="68580" marT="0" marB="0" anchor="ctr">
                    <a:solidFill>
                      <a:schemeClr val="bg2"/>
                    </a:solidFill>
                  </a:tcPr>
                </a:tc>
                <a:tc>
                  <a:txBody>
                    <a:bodyPr/>
                    <a:lstStyle/>
                    <a:p>
                      <a:pPr algn="ctr"/>
                      <a:r>
                        <a:rPr lang="es-CO" sz="1050" b="0" dirty="0">
                          <a:latin typeface="Verdana" panose="020B0604030504040204" pitchFamily="34" charset="0"/>
                          <a:ea typeface="Verdana" panose="020B0604030504040204" pitchFamily="34" charset="0"/>
                        </a:rPr>
                        <a:t>$ 0</a:t>
                      </a:r>
                    </a:p>
                  </a:txBody>
                  <a:tcPr marL="68580" marR="68580" marT="0" marB="0" anchor="ctr">
                    <a:solidFill>
                      <a:schemeClr val="bg2"/>
                    </a:solidFill>
                  </a:tcPr>
                </a:tc>
                <a:extLst>
                  <a:ext uri="{0D108BD9-81ED-4DB2-BD59-A6C34878D82A}">
                    <a16:rowId xmlns:a16="http://schemas.microsoft.com/office/drawing/2014/main" val="628068232"/>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Valor de la Adición</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301852">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Acta 1</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u="none" strike="noStrike" dirty="0">
                          <a:effectLst/>
                          <a:latin typeface="Verdana" panose="020B0604030504040204" pitchFamily="34" charset="0"/>
                          <a:ea typeface="Verdana" panose="020B0604030504040204" pitchFamily="34" charset="0"/>
                        </a:rPr>
                        <a:t> $ 1.949.774.743,06 </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336480460"/>
                  </a:ext>
                </a:extLst>
              </a:tr>
              <a:tr h="314794">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Acta 2</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u="none" strike="noStrike" dirty="0">
                          <a:effectLst/>
                          <a:latin typeface="Verdana" panose="020B0604030504040204" pitchFamily="34" charset="0"/>
                          <a:ea typeface="Verdana" panose="020B0604030504040204" pitchFamily="34" charset="0"/>
                        </a:rPr>
                        <a:t> $    386.901.429,28 </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90696568"/>
                  </a:ext>
                </a:extLst>
              </a:tr>
              <a:tr h="314794">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Acta 3</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31838156"/>
                  </a:ext>
                </a:extLst>
              </a:tr>
              <a:tr h="291725">
                <a:tc>
                  <a:txBody>
                    <a:bodyPr/>
                    <a:lstStyle/>
                    <a:p>
                      <a:pPr algn="ctr">
                        <a:lnSpc>
                          <a:spcPct val="107000"/>
                        </a:lnSpc>
                        <a:spcAft>
                          <a:spcPts val="800"/>
                        </a:spcAft>
                        <a:buNone/>
                      </a:pPr>
                      <a:r>
                        <a:rPr lang="es-CO" sz="1050">
                          <a:effectLst/>
                          <a:latin typeface="Verdana" panose="020B0604030504040204" pitchFamily="34" charset="0"/>
                          <a:ea typeface="Verdana" panose="020B0604030504040204" pitchFamily="34" charset="0"/>
                        </a:rPr>
                        <a:t>Saldo por ejecutar.</a:t>
                      </a:r>
                      <a:endParaRPr lang="es-ES" sz="105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a:effectLst/>
                          <a:latin typeface="Verdana" panose="020B0604030504040204" pitchFamily="34" charset="0"/>
                          <a:ea typeface="Verdana" panose="020B0604030504040204" pitchFamily="34" charset="0"/>
                        </a:rPr>
                        <a:t>$ 0</a:t>
                      </a:r>
                      <a:endParaRPr lang="es-ES" sz="105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b" latinLnBrk="0" hangingPunct="1">
                        <a:lnSpc>
                          <a:spcPct val="107000"/>
                        </a:lnSpc>
                        <a:spcBef>
                          <a:spcPts val="0"/>
                        </a:spcBef>
                        <a:spcAft>
                          <a:spcPts val="800"/>
                        </a:spcAft>
                        <a:buClrTx/>
                        <a:buSzTx/>
                        <a:buFontTx/>
                        <a:buNone/>
                        <a:tabLst/>
                        <a:defRPr/>
                      </a:pPr>
                      <a:r>
                        <a:rPr lang="es-CO" sz="1050" u="none" strike="noStrike" kern="1200" dirty="0">
                          <a:solidFill>
                            <a:schemeClr val="dk1"/>
                          </a:solidFill>
                          <a:effectLst/>
                          <a:latin typeface="Verdana" panose="020B0604030504040204" pitchFamily="34" charset="0"/>
                          <a:ea typeface="Verdana" panose="020B0604030504040204" pitchFamily="34" charset="0"/>
                          <a:cs typeface="+mn-cs"/>
                        </a:rPr>
                        <a:t>$ 869.339.587,13</a:t>
                      </a:r>
                    </a:p>
                  </a:txBody>
                  <a:tcPr marL="68580" marR="68580" marT="0" marB="0" anchor="ctr">
                    <a:solidFill>
                      <a:schemeClr val="bg2"/>
                    </a:solidFill>
                  </a:tcPr>
                </a:tc>
                <a:extLst>
                  <a:ext uri="{0D108BD9-81ED-4DB2-BD59-A6C34878D82A}">
                    <a16:rowId xmlns:a16="http://schemas.microsoft.com/office/drawing/2014/main" val="2562859366"/>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Sumas iguales.</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r>
                        <a:rPr lang="es-CO" sz="1050" b="1" kern="1200" dirty="0">
                          <a:solidFill>
                            <a:schemeClr val="dk1"/>
                          </a:solidFill>
                          <a:latin typeface="Verdana" panose="020B0604030504040204" pitchFamily="34" charset="0"/>
                          <a:ea typeface="Verdana" panose="020B0604030504040204" pitchFamily="34" charset="0"/>
                          <a:cs typeface="+mn-cs"/>
                        </a:rPr>
                        <a:t>$ 3.206.015.759,47</a:t>
                      </a: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50" b="1" dirty="0">
                          <a:latin typeface="Verdana" panose="020B0604030504040204" pitchFamily="34" charset="0"/>
                          <a:ea typeface="Verdana" panose="020B0604030504040204" pitchFamily="34" charset="0"/>
                        </a:rPr>
                        <a:t>$ </a:t>
                      </a:r>
                      <a:r>
                        <a:rPr lang="es-CO" sz="1050" b="1" kern="1200" dirty="0">
                          <a:solidFill>
                            <a:schemeClr val="dk1"/>
                          </a:solidFill>
                          <a:latin typeface="Verdana" panose="020B0604030504040204" pitchFamily="34" charset="0"/>
                          <a:ea typeface="Verdana" panose="020B0604030504040204" pitchFamily="34" charset="0"/>
                          <a:cs typeface="+mn-cs"/>
                        </a:rPr>
                        <a:t>$ 3.206.015.759,47</a:t>
                      </a:r>
                      <a:endParaRPr lang="es-CO" sz="1050" b="1" dirty="0">
                        <a:latin typeface="Verdana" panose="020B0604030504040204" pitchFamily="34" charset="0"/>
                        <a:ea typeface="Verdana" panose="020B0604030504040204" pitchFamily="34" charset="0"/>
                      </a:endParaRP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graphicFrame>
        <p:nvGraphicFramePr>
          <p:cNvPr id="15" name="Tabla 14">
            <a:extLst>
              <a:ext uri="{FF2B5EF4-FFF2-40B4-BE49-F238E27FC236}">
                <a16:creationId xmlns:a16="http://schemas.microsoft.com/office/drawing/2014/main" id="{CA22176D-02F8-4088-A2C3-37B62C434936}"/>
              </a:ext>
            </a:extLst>
          </p:cNvPr>
          <p:cNvGraphicFramePr>
            <a:graphicFrameLocks noGrp="1"/>
          </p:cNvGraphicFramePr>
          <p:nvPr>
            <p:extLst>
              <p:ext uri="{D42A27DB-BD31-4B8C-83A1-F6EECF244321}">
                <p14:modId xmlns:p14="http://schemas.microsoft.com/office/powerpoint/2010/main" val="2969399138"/>
              </p:ext>
            </p:extLst>
          </p:nvPr>
        </p:nvGraphicFramePr>
        <p:xfrm>
          <a:off x="409416" y="1274591"/>
          <a:ext cx="4319680" cy="3413286"/>
        </p:xfrm>
        <a:graphic>
          <a:graphicData uri="http://schemas.openxmlformats.org/drawingml/2006/table">
            <a:tbl>
              <a:tblPr firstRow="1" bandRow="1">
                <a:tableStyleId>{912C8C85-51F0-491E-9774-3900AFEF0FD7}</a:tableStyleId>
              </a:tblPr>
              <a:tblGrid>
                <a:gridCol w="1526215">
                  <a:extLst>
                    <a:ext uri="{9D8B030D-6E8A-4147-A177-3AD203B41FA5}">
                      <a16:colId xmlns:a16="http://schemas.microsoft.com/office/drawing/2014/main" val="3386221600"/>
                    </a:ext>
                  </a:extLst>
                </a:gridCol>
                <a:gridCol w="2793465">
                  <a:extLst>
                    <a:ext uri="{9D8B030D-6E8A-4147-A177-3AD203B41FA5}">
                      <a16:colId xmlns:a16="http://schemas.microsoft.com/office/drawing/2014/main" val="3023588219"/>
                    </a:ext>
                  </a:extLst>
                </a:gridCol>
              </a:tblGrid>
              <a:tr h="780863">
                <a:tc>
                  <a:txBody>
                    <a:bodyPr/>
                    <a:lstStyle/>
                    <a:p>
                      <a:pPr algn="ctr"/>
                      <a:r>
                        <a:rPr lang="es-CO" sz="1200" b="1" dirty="0">
                          <a:latin typeface="Verdana" panose="020B0604030504040204" pitchFamily="34" charset="0"/>
                          <a:ea typeface="Verdana" panose="020B0604030504040204" pitchFamily="34" charset="0"/>
                        </a:rPr>
                        <a:t>Valor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u="none" strike="noStrike" kern="1200" dirty="0">
                          <a:solidFill>
                            <a:schemeClr val="bg1"/>
                          </a:solidFill>
                          <a:effectLst/>
                          <a:latin typeface="Verdana" panose="020B0604030504040204" pitchFamily="34" charset="0"/>
                          <a:ea typeface="Verdana" panose="020B0604030504040204" pitchFamily="34" charset="0"/>
                          <a:cs typeface="+mn-cs"/>
                        </a:rPr>
                        <a:t>$ 3.206.015.759,47</a:t>
                      </a:r>
                    </a:p>
                    <a:p>
                      <a:pPr algn="ctr"/>
                      <a:r>
                        <a:rPr lang="es-CO" sz="1200" b="1" dirty="0">
                          <a:latin typeface="Verdana" panose="020B0604030504040204" pitchFamily="34" charset="0"/>
                          <a:ea typeface="Verdana" panose="020B0604030504040204" pitchFamily="34" charset="0"/>
                        </a:rPr>
                        <a:t> </a:t>
                      </a:r>
                    </a:p>
                  </a:txBody>
                  <a:tcPr anchor="ctr"/>
                </a:tc>
                <a:extLst>
                  <a:ext uri="{0D108BD9-81ED-4DB2-BD59-A6C34878D82A}">
                    <a16:rowId xmlns:a16="http://schemas.microsoft.com/office/drawing/2014/main" val="3799243388"/>
                  </a:ext>
                </a:extLst>
              </a:tr>
              <a:tr h="474087">
                <a:tc>
                  <a:txBody>
                    <a:bodyPr/>
                    <a:lstStyle/>
                    <a:p>
                      <a:pPr algn="ctr"/>
                      <a:r>
                        <a:rPr lang="es-CO" sz="12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kern="1200" dirty="0">
                          <a:solidFill>
                            <a:schemeClr val="tx1"/>
                          </a:solidFill>
                          <a:latin typeface="Verdana" panose="020B0604030504040204" pitchFamily="34" charset="0"/>
                          <a:ea typeface="Verdana" panose="020B0604030504040204" pitchFamily="34" charset="0"/>
                          <a:cs typeface="+mn-cs"/>
                        </a:rPr>
                        <a:t>31 DE DICIEMBRE DE 2024</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474087">
                <a:tc>
                  <a:txBody>
                    <a:bodyPr/>
                    <a:lstStyle/>
                    <a:p>
                      <a:pPr algn="ctr"/>
                      <a:r>
                        <a:rPr lang="es-CO" sz="12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200" b="1" u="none" strike="noStrike" dirty="0">
                          <a:solidFill>
                            <a:schemeClr val="tx1"/>
                          </a:solidFill>
                          <a:effectLst/>
                          <a:latin typeface="Verdana" panose="020B0604030504040204" pitchFamily="34" charset="0"/>
                          <a:ea typeface="Verdana" panose="020B0604030504040204" pitchFamily="34" charset="0"/>
                        </a:rPr>
                        <a:t>SIETE (07) MESES Y UN (01) DÍA</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474087">
                <a:tc>
                  <a:txBody>
                    <a:bodyPr/>
                    <a:lstStyle/>
                    <a:p>
                      <a:pPr algn="ctr"/>
                      <a:r>
                        <a:rPr lang="es-ES_tradnl" sz="1200" b="1" u="none" strike="noStrike" dirty="0">
                          <a:solidFill>
                            <a:schemeClr val="tx1"/>
                          </a:solidFill>
                          <a:effectLst/>
                          <a:latin typeface="Verdana" panose="020B0604030504040204" pitchFamily="34" charset="0"/>
                          <a:ea typeface="Verdana" panose="020B0604030504040204" pitchFamily="34" charset="0"/>
                        </a:rPr>
                        <a:t>TRAMO VILLA DE LEYVA </a:t>
                      </a:r>
                      <a:endParaRPr lang="es-CO" sz="12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S_tradnl" sz="1200" b="1" u="none" strike="noStrike" dirty="0">
                          <a:solidFill>
                            <a:schemeClr val="tx1"/>
                          </a:solidFill>
                          <a:effectLst/>
                          <a:latin typeface="Verdana" panose="020B0604030504040204" pitchFamily="34" charset="0"/>
                          <a:ea typeface="Verdana" panose="020B0604030504040204" pitchFamily="34" charset="0"/>
                        </a:rPr>
                        <a:t>$ 1.391.342.798,24</a:t>
                      </a:r>
                    </a:p>
                  </a:txBody>
                  <a:tcPr marL="8745" marR="8745" marT="8745" marB="0"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675635656"/>
                  </a:ext>
                </a:extLst>
              </a:tr>
              <a:tr h="474087">
                <a:tc>
                  <a:txBody>
                    <a:bodyPr/>
                    <a:lstStyle/>
                    <a:p>
                      <a:pPr algn="ctr"/>
                      <a:r>
                        <a:rPr lang="es-ES_tradnl" sz="1200" b="1" u="none" strike="noStrike" dirty="0">
                          <a:solidFill>
                            <a:schemeClr val="tx1"/>
                          </a:solidFill>
                          <a:effectLst/>
                          <a:latin typeface="Verdana" panose="020B0604030504040204" pitchFamily="34" charset="0"/>
                          <a:ea typeface="Verdana" panose="020B0604030504040204" pitchFamily="34" charset="0"/>
                        </a:rPr>
                        <a:t>TRAMO TIERRA NEGRA </a:t>
                      </a:r>
                      <a:endParaRPr lang="es-CO" sz="12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S_tradnl" sz="1200" b="1" u="none" strike="noStrike" dirty="0">
                          <a:solidFill>
                            <a:schemeClr val="tx1"/>
                          </a:solidFill>
                          <a:effectLst/>
                          <a:latin typeface="Verdana" panose="020B0604030504040204" pitchFamily="34" charset="0"/>
                          <a:ea typeface="Verdana" panose="020B0604030504040204" pitchFamily="34" charset="0"/>
                        </a:rPr>
                        <a:t>$ 1.814.672.961,23</a:t>
                      </a:r>
                    </a:p>
                  </a:txBody>
                  <a:tcPr marL="8745" marR="8745" marT="8745" marB="0"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319932942"/>
                  </a:ext>
                </a:extLst>
              </a:tr>
              <a:tr h="278875">
                <a:tc>
                  <a:txBody>
                    <a:bodyPr/>
                    <a:lstStyle/>
                    <a:p>
                      <a:pPr algn="ctr"/>
                      <a:r>
                        <a:rPr lang="es-CO" sz="12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MX" sz="1200" b="1" dirty="0">
                          <a:latin typeface="Verdana" panose="020B0604030504040204" pitchFamily="34" charset="0"/>
                          <a:ea typeface="Verdana" panose="020B0604030504040204" pitchFamily="34" charset="0"/>
                        </a:rPr>
                        <a:t>E</a:t>
                      </a:r>
                      <a:r>
                        <a:rPr lang="es-CO" sz="1200" b="1" dirty="0">
                          <a:latin typeface="Verdana" panose="020B0604030504040204" pitchFamily="34" charset="0"/>
                          <a:ea typeface="Verdana" panose="020B0604030504040204" pitchFamily="34" charset="0"/>
                        </a:rPr>
                        <a:t>N EJECUCION</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2788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Verdana" panose="020B0604030504040204" pitchFamily="34" charset="0"/>
                          <a:ea typeface="Verdana" panose="020B0604030504040204" pitchFamily="34" charset="0"/>
                        </a:rPr>
                        <a:t>Porcentaje de avance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200" b="1" dirty="0">
                          <a:latin typeface="Verdana" panose="020B0604030504040204" pitchFamily="34" charset="0"/>
                          <a:ea typeface="Verdana" panose="020B0604030504040204" pitchFamily="34" charset="0"/>
                        </a:rPr>
                        <a:t>73%</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983663574"/>
                  </a:ext>
                </a:extLst>
              </a:tr>
            </a:tbl>
          </a:graphicData>
        </a:graphic>
      </p:graphicFrame>
      <p:sp>
        <p:nvSpPr>
          <p:cNvPr id="17" name="CuadroTexto 16">
            <a:extLst>
              <a:ext uri="{FF2B5EF4-FFF2-40B4-BE49-F238E27FC236}">
                <a16:creationId xmlns:a16="http://schemas.microsoft.com/office/drawing/2014/main" id="{1950D79E-9A37-4A50-BC77-D25D510493BE}"/>
              </a:ext>
            </a:extLst>
          </p:cNvPr>
          <p:cNvSpPr txBox="1"/>
          <p:nvPr/>
        </p:nvSpPr>
        <p:spPr>
          <a:xfrm>
            <a:off x="608832" y="5583409"/>
            <a:ext cx="4456839" cy="523220"/>
          </a:xfrm>
          <a:prstGeom prst="rect">
            <a:avLst/>
          </a:prstGeom>
          <a:noFill/>
        </p:spPr>
        <p:txBody>
          <a:bodyPr wrap="square" rtlCol="0">
            <a:spAutoFit/>
          </a:bodyPr>
          <a:lstStyle/>
          <a:p>
            <a:r>
              <a:rPr lang="es-CO" sz="28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$ 3.206.015.759,47</a:t>
            </a:r>
          </a:p>
        </p:txBody>
      </p:sp>
    </p:spTree>
    <p:extLst>
      <p:ext uri="{BB962C8B-B14F-4D97-AF65-F5344CB8AC3E}">
        <p14:creationId xmlns:p14="http://schemas.microsoft.com/office/powerpoint/2010/main" val="2763806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51631"/>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555752" y="1578425"/>
            <a:ext cx="6258505" cy="941796"/>
          </a:xfrm>
          <a:prstGeom prst="rect">
            <a:avLst/>
          </a:prstGeom>
          <a:noFill/>
        </p:spPr>
        <p:txBody>
          <a:bodyPr wrap="square" rtlCol="0">
            <a:spAutoFit/>
          </a:bodyPr>
          <a:lstStyle/>
          <a:p>
            <a:pPr algn="just">
              <a:lnSpc>
                <a:spcPts val="1680"/>
              </a:lnSpc>
            </a:pPr>
            <a:r>
              <a:rPr lang="es-MX" sz="1200" dirty="0">
                <a:solidFill>
                  <a:srgbClr val="000000"/>
                </a:solidFill>
                <a:latin typeface="Verdana" panose="020B0604030504040204" pitchFamily="34" charset="0"/>
                <a:ea typeface="Verdana" panose="020B0604030504040204" pitchFamily="34" charset="0"/>
                <a:cs typeface="Verdana" panose="020B0604030504040204" pitchFamily="34" charset="0"/>
              </a:rPr>
              <a:t>MANTENIMIENTO DEL CORREDOR VIAL CON CÓDIGO 55BY09 EN EL TRAMO DENOMINADO PUENTE LA BALSA – PANTANO DE VARGAS Y EL CORREDOR CON CÓDIGO 55BY08 EN EL TRAMO DENOMINADO PANTANO DE VARGAS - TERMALES, EN EL DEPARTAMENTO DE BOYACÁ</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Convenio</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No. 2108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nvGraphicFramePr>
        <p:xfrm>
          <a:off x="377743" y="1377569"/>
          <a:ext cx="4544163" cy="3310308"/>
        </p:xfrm>
        <a:graphic>
          <a:graphicData uri="http://schemas.openxmlformats.org/drawingml/2006/table">
            <a:tbl>
              <a:tblPr firstRow="1" bandRow="1">
                <a:tableStyleId>{912C8C85-51F0-491E-9774-3900AFEF0FD7}</a:tableStyleId>
              </a:tblPr>
              <a:tblGrid>
                <a:gridCol w="1605529">
                  <a:extLst>
                    <a:ext uri="{9D8B030D-6E8A-4147-A177-3AD203B41FA5}">
                      <a16:colId xmlns:a16="http://schemas.microsoft.com/office/drawing/2014/main" val="3386221600"/>
                    </a:ext>
                  </a:extLst>
                </a:gridCol>
                <a:gridCol w="2938634">
                  <a:extLst>
                    <a:ext uri="{9D8B030D-6E8A-4147-A177-3AD203B41FA5}">
                      <a16:colId xmlns:a16="http://schemas.microsoft.com/office/drawing/2014/main" val="3023588219"/>
                    </a:ext>
                  </a:extLst>
                </a:gridCol>
              </a:tblGrid>
              <a:tr h="591438">
                <a:tc>
                  <a:txBody>
                    <a:bodyPr/>
                    <a:lstStyle/>
                    <a:p>
                      <a:pPr algn="ctr"/>
                      <a:r>
                        <a:rPr lang="es-CO" sz="1400" b="1" dirty="0">
                          <a:latin typeface="Verdana" panose="020B0604030504040204" pitchFamily="34" charset="0"/>
                          <a:ea typeface="Verdana" panose="020B0604030504040204" pitchFamily="34" charset="0"/>
                        </a:rPr>
                        <a:t>Valor</a:t>
                      </a:r>
                    </a:p>
                  </a:txBody>
                  <a:tcPr anchor="ctr"/>
                </a:tc>
                <a:tc>
                  <a:txBody>
                    <a:bodyPr/>
                    <a:lstStyle/>
                    <a:p>
                      <a:pPr algn="ctr"/>
                      <a:r>
                        <a:rPr lang="es-CO" sz="1400" b="1" dirty="0">
                          <a:latin typeface="Verdana" panose="020B0604030504040204" pitchFamily="34" charset="0"/>
                          <a:ea typeface="Verdana" panose="020B0604030504040204" pitchFamily="34" charset="0"/>
                        </a:rPr>
                        <a:t>$ 1.390.977.904,44</a:t>
                      </a:r>
                    </a:p>
                  </a:txBody>
                  <a:tcPr anchor="ctr"/>
                </a:tc>
                <a:extLst>
                  <a:ext uri="{0D108BD9-81ED-4DB2-BD59-A6C34878D82A}">
                    <a16:rowId xmlns:a16="http://schemas.microsoft.com/office/drawing/2014/main" val="3799243388"/>
                  </a:ext>
                </a:extLst>
              </a:tr>
              <a:tr h="591438">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14 de MAYO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618060">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3 meses y 21 días</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754686">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Terminado</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7546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p>
                      <a:pPr algn="ct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100%</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871336431"/>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495276" y="2534735"/>
            <a:ext cx="5410948" cy="451406"/>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Terminado</a:t>
            </a:r>
          </a:p>
        </p:txBody>
      </p:sp>
      <p:sp>
        <p:nvSpPr>
          <p:cNvPr id="13" name="CuadroTexto 12">
            <a:extLst>
              <a:ext uri="{FF2B5EF4-FFF2-40B4-BE49-F238E27FC236}">
                <a16:creationId xmlns:a16="http://schemas.microsoft.com/office/drawing/2014/main" id="{93A13245-6F0C-4466-9A80-E2DBC64145EA}"/>
              </a:ext>
            </a:extLst>
          </p:cNvPr>
          <p:cNvSpPr txBox="1"/>
          <p:nvPr/>
        </p:nvSpPr>
        <p:spPr>
          <a:xfrm>
            <a:off x="5495274" y="2986141"/>
            <a:ext cx="6318979" cy="729110"/>
          </a:xfrm>
          <a:prstGeom prst="rect">
            <a:avLst/>
          </a:prstGeom>
          <a:noFill/>
        </p:spPr>
        <p:txBody>
          <a:bodyPr wrap="square" rtlCol="0">
            <a:spAutoFit/>
          </a:bodyPr>
          <a:lstStyle/>
          <a:p>
            <a:pPr algn="just">
              <a:lnSpc>
                <a:spcPts val="1680"/>
              </a:lnSpc>
            </a:pPr>
            <a:r>
              <a:rPr lang="es-MX" sz="1400" dirty="0">
                <a:solidFill>
                  <a:srgbClr val="000000"/>
                </a:solidFill>
                <a:latin typeface="Verdana" panose="020B0604030504040204" pitchFamily="34" charset="0"/>
                <a:ea typeface="Verdana" panose="020B0604030504040204" pitchFamily="34" charset="0"/>
                <a:cs typeface="Verdana" panose="020B0604030504040204" pitchFamily="34" charset="0"/>
              </a:rPr>
              <a:t>Se firmó acta de terminación el 26/09/2025, en trámite presentación de informe final, actualización de garantías, para cierre y liquidación.  </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65071" y="5416121"/>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72196" y="5600710"/>
            <a:ext cx="4067430" cy="1015663"/>
          </a:xfrm>
          <a:prstGeom prst="rect">
            <a:avLst/>
          </a:prstGeom>
          <a:noFill/>
        </p:spPr>
        <p:txBody>
          <a:bodyPr wrap="square" rtlCol="0">
            <a:spAutoFit/>
          </a:bodyPr>
          <a:lstStyle/>
          <a:p>
            <a:pPr algn="ctr"/>
            <a:r>
              <a:rPr lang="es-CO" sz="28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$ 1.384.919.159,25 </a:t>
            </a:r>
          </a:p>
          <a:p>
            <a:endPar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77743" y="4872466"/>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3940020713"/>
              </p:ext>
            </p:extLst>
          </p:nvPr>
        </p:nvGraphicFramePr>
        <p:xfrm>
          <a:off x="5751875" y="3741546"/>
          <a:ext cx="5792317" cy="2366996"/>
        </p:xfrm>
        <a:graphic>
          <a:graphicData uri="http://schemas.openxmlformats.org/drawingml/2006/table">
            <a:tbl>
              <a:tblPr firstRow="1" firstCol="1" bandRow="1">
                <a:tableStyleId>{93296810-A885-4BE3-A3E7-6D5BEEA58F35}</a:tableStyleId>
              </a:tblPr>
              <a:tblGrid>
                <a:gridCol w="2096725">
                  <a:extLst>
                    <a:ext uri="{9D8B030D-6E8A-4147-A177-3AD203B41FA5}">
                      <a16:colId xmlns:a16="http://schemas.microsoft.com/office/drawing/2014/main" val="1356631586"/>
                    </a:ext>
                  </a:extLst>
                </a:gridCol>
                <a:gridCol w="176460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CONCEPTO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DEBE</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HABER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del Contrato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$ 1. 390.977.904,44</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 la Adición</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Anticipo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$ 695.488.952,22</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01852">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1</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$ 445.228.488,8</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336480460"/>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cs typeface="Times New Roman" panose="02020603050405020304" pitchFamily="18" charset="0"/>
                        </a:rPr>
                        <a:t>Liquidación</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$ 244.201.718,23</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90696568"/>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Saldo a favor de la entidad</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$ 6.058.745,19</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56285936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Sumas iguales.</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$ 1. 390.977.904,44</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dirty="0">
                          <a:effectLst/>
                          <a:latin typeface="Verdana" panose="020B0604030504040204" pitchFamily="34" charset="0"/>
                          <a:ea typeface="Verdana" panose="020B0604030504040204" pitchFamily="34" charset="0"/>
                        </a:rPr>
                        <a:t>$ 1. 390.977.904,44</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2349312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9517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657721" y="1753425"/>
            <a:ext cx="6156536" cy="1400383"/>
          </a:xfrm>
          <a:prstGeom prst="rect">
            <a:avLst/>
          </a:prstGeom>
          <a:noFill/>
        </p:spPr>
        <p:txBody>
          <a:bodyPr wrap="square" rtlCol="0">
            <a:spAutoFit/>
          </a:bodyPr>
          <a:lstStyle/>
          <a:p>
            <a:pPr algn="just">
              <a:lnSpc>
                <a:spcPts val="1680"/>
              </a:lnSpc>
            </a:pPr>
            <a:r>
              <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AUNAR ESFUERZOS ENTRE EL DEPARTAMENTO DE BOYACÁ Y TIERRASUA S.A.S. PARA EL MANTENIMIENTO DE ALGUNAS VÍAS URBANAS EN LOS MUNICIPIOS SANTA ROSA DE VITERBO, PAZ DE RIO, TASCO Y VÍA CON CÓDIGO 6103 PUENTE BLANCO SANTA TERESA (CRUCE RUTA 64), EN EL DEPARTAMENTO DE BOYACÁ</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Convenio interadministrativo </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No. 2212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nvGraphicFramePr>
        <p:xfrm>
          <a:off x="377742" y="1377568"/>
          <a:ext cx="4599063" cy="3371042"/>
        </p:xfrm>
        <a:graphic>
          <a:graphicData uri="http://schemas.openxmlformats.org/drawingml/2006/table">
            <a:tbl>
              <a:tblPr firstRow="1" bandRow="1">
                <a:tableStyleId>{912C8C85-51F0-491E-9774-3900AFEF0FD7}</a:tableStyleId>
              </a:tblPr>
              <a:tblGrid>
                <a:gridCol w="1624926">
                  <a:extLst>
                    <a:ext uri="{9D8B030D-6E8A-4147-A177-3AD203B41FA5}">
                      <a16:colId xmlns:a16="http://schemas.microsoft.com/office/drawing/2014/main" val="3386221600"/>
                    </a:ext>
                  </a:extLst>
                </a:gridCol>
                <a:gridCol w="2974137">
                  <a:extLst>
                    <a:ext uri="{9D8B030D-6E8A-4147-A177-3AD203B41FA5}">
                      <a16:colId xmlns:a16="http://schemas.microsoft.com/office/drawing/2014/main" val="3023588219"/>
                    </a:ext>
                  </a:extLst>
                </a:gridCol>
              </a:tblGrid>
              <a:tr h="602289">
                <a:tc>
                  <a:txBody>
                    <a:bodyPr/>
                    <a:lstStyle/>
                    <a:p>
                      <a:pPr algn="ctr"/>
                      <a:r>
                        <a:rPr lang="es-CO" sz="1400" b="1" dirty="0">
                          <a:latin typeface="Verdana" panose="020B0604030504040204" pitchFamily="34" charset="0"/>
                          <a:ea typeface="Verdana" panose="020B0604030504040204" pitchFamily="34" charset="0"/>
                        </a:rPr>
                        <a:t>Valor</a:t>
                      </a:r>
                    </a:p>
                  </a:txBody>
                  <a:tcPr anchor="ctr"/>
                </a:tc>
                <a:tc>
                  <a:txBody>
                    <a:bodyPr/>
                    <a:lstStyle/>
                    <a:p>
                      <a:pPr algn="ctr"/>
                      <a:r>
                        <a:rPr lang="es-CO" sz="1400" b="1" dirty="0">
                          <a:latin typeface="Verdana" panose="020B0604030504040204" pitchFamily="34" charset="0"/>
                          <a:ea typeface="Verdana" panose="020B0604030504040204" pitchFamily="34" charset="0"/>
                        </a:rPr>
                        <a:t>$1.801.894.488,23 </a:t>
                      </a:r>
                    </a:p>
                  </a:txBody>
                  <a:tcPr anchor="ctr"/>
                </a:tc>
                <a:extLst>
                  <a:ext uri="{0D108BD9-81ED-4DB2-BD59-A6C34878D82A}">
                    <a16:rowId xmlns:a16="http://schemas.microsoft.com/office/drawing/2014/main" val="3799243388"/>
                  </a:ext>
                </a:extLst>
              </a:tr>
              <a:tr h="602289">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27 de MAYO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629400">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3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768532">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TERMINADO</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7685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p>
                      <a:pPr algn="ct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100%</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845394002"/>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829028" y="3682315"/>
            <a:ext cx="5410948" cy="810478"/>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Estado de ejecución del contrato o titulo adicional </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5" y="5423595"/>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72196" y="5557051"/>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$ 1.801.894.488,00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900374"/>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3462205495"/>
              </p:ext>
            </p:extLst>
          </p:nvPr>
        </p:nvGraphicFramePr>
        <p:xfrm>
          <a:off x="5829028" y="3556942"/>
          <a:ext cx="5701873" cy="2453954"/>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840547">
                  <a:extLst>
                    <a:ext uri="{9D8B030D-6E8A-4147-A177-3AD203B41FA5}">
                      <a16:colId xmlns:a16="http://schemas.microsoft.com/office/drawing/2014/main" val="2261385981"/>
                    </a:ext>
                  </a:extLst>
                </a:gridCol>
              </a:tblGrid>
              <a:tr h="314036">
                <a:tc>
                  <a:txBody>
                    <a:bodyPr/>
                    <a:lstStyle/>
                    <a:p>
                      <a:pPr algn="ctr">
                        <a:lnSpc>
                          <a:spcPct val="107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CONCEPTO</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a:solidFill>
                            <a:schemeClr val="bg1"/>
                          </a:solidFill>
                          <a:effectLst/>
                          <a:latin typeface="Verdana" panose="020B0604030504040204" pitchFamily="34" charset="0"/>
                          <a:ea typeface="Verdana" panose="020B0604030504040204" pitchFamily="34" charset="0"/>
                        </a:rPr>
                        <a:t>DEBE</a:t>
                      </a:r>
                      <a:endParaRPr lang="es-ES"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HABER</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del Contrato</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solidFill>
                            <a:schemeClr val="tx1"/>
                          </a:solidFill>
                          <a:effectLst/>
                          <a:latin typeface="Verdana" panose="020B0604030504040204" pitchFamily="34" charset="0"/>
                          <a:ea typeface="Verdana" panose="020B0604030504040204" pitchFamily="34" charset="0"/>
                        </a:rPr>
                        <a:t>$ 1.801.894.488,23</a:t>
                      </a:r>
                      <a:endParaRPr lang="es-ES" sz="1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a:effectLst/>
                          <a:latin typeface="Verdana" panose="020B0604030504040204" pitchFamily="34" charset="0"/>
                          <a:ea typeface="Verdana" panose="020B0604030504040204" pitchFamily="34" charset="0"/>
                        </a:rPr>
                        <a:t>$ 0</a:t>
                      </a:r>
                      <a:endParaRPr lang="es-ES" sz="14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de la Adición</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a:effectLst/>
                          <a:latin typeface="Verdana" panose="020B0604030504040204" pitchFamily="34" charset="0"/>
                          <a:ea typeface="Verdana" panose="020B0604030504040204" pitchFamily="34" charset="0"/>
                        </a:rPr>
                        <a:t>$ 0</a:t>
                      </a:r>
                      <a:endParaRPr lang="es-ES" sz="14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Anticipo</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$ 900.947.244,12</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24938">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Acta 1</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CO" sz="1400" kern="1200" dirty="0">
                          <a:solidFill>
                            <a:schemeClr val="dk1"/>
                          </a:solidFill>
                          <a:effectLst/>
                          <a:latin typeface="Verdana" panose="020B0604030504040204" pitchFamily="34" charset="0"/>
                          <a:ea typeface="Verdana" panose="020B0604030504040204" pitchFamily="34" charset="0"/>
                          <a:cs typeface="+mn-cs"/>
                        </a:rPr>
                        <a:t>$ 717.513.285,97</a:t>
                      </a:r>
                      <a:endParaRPr lang="es-ES" sz="140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nchor="ctr">
                    <a:solidFill>
                      <a:schemeClr val="bg2"/>
                    </a:solidFill>
                  </a:tcPr>
                </a:tc>
                <a:extLst>
                  <a:ext uri="{0D108BD9-81ED-4DB2-BD59-A6C34878D82A}">
                    <a16:rowId xmlns:a16="http://schemas.microsoft.com/office/drawing/2014/main" val="1336480460"/>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Saldo por cobrar.</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$ 366.867.916,29</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562859366"/>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Sumas iguales.</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a:t>
                      </a:r>
                      <a:r>
                        <a:rPr lang="es-CO" sz="1400" dirty="0">
                          <a:solidFill>
                            <a:schemeClr val="tx1"/>
                          </a:solidFill>
                          <a:effectLst/>
                          <a:latin typeface="Verdana" panose="020B0604030504040204" pitchFamily="34" charset="0"/>
                          <a:ea typeface="Verdana" panose="020B0604030504040204" pitchFamily="34" charset="0"/>
                        </a:rPr>
                        <a:t>1.801.894.488,23</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solidFill>
                            <a:schemeClr val="tx1"/>
                          </a:solidFill>
                          <a:effectLst/>
                          <a:latin typeface="Verdana" panose="020B0604030504040204" pitchFamily="34" charset="0"/>
                          <a:ea typeface="Verdana" panose="020B0604030504040204" pitchFamily="34" charset="0"/>
                        </a:rPr>
                        <a:t>1.801.894.488,23</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3686307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9517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519649" y="1731529"/>
            <a:ext cx="6156536" cy="1569660"/>
          </a:xfrm>
          <a:prstGeom prst="rect">
            <a:avLst/>
          </a:prstGeom>
          <a:noFill/>
        </p:spPr>
        <p:txBody>
          <a:bodyPr wrap="square" rtlCol="0">
            <a:spAutoFit/>
          </a:bodyPr>
          <a:lstStyle/>
          <a:p>
            <a:pPr algn="just"/>
            <a:r>
              <a:rPr lang="es-MX" sz="1600" dirty="0">
                <a:solidFill>
                  <a:srgbClr val="000000"/>
                </a:solidFill>
                <a:latin typeface="Verdana" panose="020B0604030504040204" pitchFamily="34" charset="0"/>
                <a:ea typeface="Verdana" panose="020B0604030504040204" pitchFamily="34" charset="0"/>
              </a:rPr>
              <a:t>AUNAR ESFUERZOS ENTRE EL DEPARTAMENTO DE BOYACÁ Y TIERRASUA S.A.S. SAS PARA LA CONSTRUCCIÓN DE OBRAS COMPLEMENTARIAS DE LA VÍA DESDE EL CEMENTERIO HASTA EL ALTO DE LOS MIGUELES EN EL MUNICIPIO DE VILLA DE LEYVA, DEPARTAMENTO DE BOYACÁ</a:t>
            </a:r>
            <a:endPar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Convenio interadministrativo </a:t>
            </a:r>
          </a:p>
          <a:p>
            <a:pPr algn="ct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No. 2954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nvGraphicFramePr>
        <p:xfrm>
          <a:off x="377743" y="1377569"/>
          <a:ext cx="4599062" cy="3371042"/>
        </p:xfrm>
        <a:graphic>
          <a:graphicData uri="http://schemas.openxmlformats.org/drawingml/2006/table">
            <a:tbl>
              <a:tblPr firstRow="1" bandRow="1">
                <a:tableStyleId>{912C8C85-51F0-491E-9774-3900AFEF0FD7}</a:tableStyleId>
              </a:tblPr>
              <a:tblGrid>
                <a:gridCol w="1624926">
                  <a:extLst>
                    <a:ext uri="{9D8B030D-6E8A-4147-A177-3AD203B41FA5}">
                      <a16:colId xmlns:a16="http://schemas.microsoft.com/office/drawing/2014/main" val="3386221600"/>
                    </a:ext>
                  </a:extLst>
                </a:gridCol>
                <a:gridCol w="2974136">
                  <a:extLst>
                    <a:ext uri="{9D8B030D-6E8A-4147-A177-3AD203B41FA5}">
                      <a16:colId xmlns:a16="http://schemas.microsoft.com/office/drawing/2014/main" val="3023588219"/>
                    </a:ext>
                  </a:extLst>
                </a:gridCol>
              </a:tblGrid>
              <a:tr h="602289">
                <a:tc>
                  <a:txBody>
                    <a:bodyPr/>
                    <a:lstStyle/>
                    <a:p>
                      <a:pPr algn="ctr"/>
                      <a:r>
                        <a:rPr lang="es-CO" sz="1400" b="1" dirty="0">
                          <a:latin typeface="Verdana" panose="020B0604030504040204" pitchFamily="34" charset="0"/>
                          <a:ea typeface="Verdana" panose="020B0604030504040204" pitchFamily="34" charset="0"/>
                        </a:rPr>
                        <a:t>Valor</a:t>
                      </a:r>
                    </a:p>
                  </a:txBody>
                  <a:tcPr anchor="ctr"/>
                </a:tc>
                <a:tc>
                  <a:txBody>
                    <a:bodyPr/>
                    <a:lstStyle/>
                    <a:p>
                      <a:pPr algn="ctr"/>
                      <a:r>
                        <a:rPr lang="es-CO" sz="1400" b="1" dirty="0">
                          <a:latin typeface="Verdana" panose="020B0604030504040204" pitchFamily="34" charset="0"/>
                          <a:ea typeface="Verdana" panose="020B0604030504040204" pitchFamily="34" charset="0"/>
                        </a:rPr>
                        <a:t>$980.157.120,52 </a:t>
                      </a:r>
                    </a:p>
                  </a:txBody>
                  <a:tcPr anchor="ctr"/>
                </a:tc>
                <a:extLst>
                  <a:ext uri="{0D108BD9-81ED-4DB2-BD59-A6C34878D82A}">
                    <a16:rowId xmlns:a16="http://schemas.microsoft.com/office/drawing/2014/main" val="3799243388"/>
                  </a:ext>
                </a:extLst>
              </a:tr>
              <a:tr h="602289">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26 de Septiembre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629400">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2  Meses y 15 días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768532">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ejecución</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7685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p>
                      <a:pPr algn="ct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0%</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605454136"/>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495276" y="3429000"/>
            <a:ext cx="5410948" cy="810478"/>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Estado de ejecución del contrato o titulo adicional </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353760" y="5480431"/>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346070" y="5644561"/>
            <a:ext cx="4067430" cy="584775"/>
          </a:xfrm>
          <a:prstGeom prst="rect">
            <a:avLst/>
          </a:prstGeom>
          <a:noFill/>
        </p:spPr>
        <p:txBody>
          <a:bodyPr wrap="square" rtlCol="0">
            <a:spAutoFit/>
          </a:bodyPr>
          <a:lstStyle/>
          <a:p>
            <a:pPr algn="ctr"/>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283289" y="4957211"/>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2004565235"/>
              </p:ext>
            </p:extLst>
          </p:nvPr>
        </p:nvGraphicFramePr>
        <p:xfrm>
          <a:off x="5519649" y="3482995"/>
          <a:ext cx="5701873" cy="2453954"/>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840547">
                  <a:extLst>
                    <a:ext uri="{9D8B030D-6E8A-4147-A177-3AD203B41FA5}">
                      <a16:colId xmlns:a16="http://schemas.microsoft.com/office/drawing/2014/main" val="2261385981"/>
                    </a:ext>
                  </a:extLst>
                </a:gridCol>
              </a:tblGrid>
              <a:tr h="314036">
                <a:tc>
                  <a:txBody>
                    <a:bodyPr/>
                    <a:lstStyle/>
                    <a:p>
                      <a:pPr algn="ctr">
                        <a:lnSpc>
                          <a:spcPct val="107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CONCEPTO</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a:solidFill>
                            <a:schemeClr val="bg1"/>
                          </a:solidFill>
                          <a:effectLst/>
                          <a:latin typeface="Verdana" panose="020B0604030504040204" pitchFamily="34" charset="0"/>
                          <a:ea typeface="Verdana" panose="020B0604030504040204" pitchFamily="34" charset="0"/>
                        </a:rPr>
                        <a:t>DEBE</a:t>
                      </a:r>
                      <a:endParaRPr lang="es-ES"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HABER</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del Contrato</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solidFill>
                            <a:schemeClr val="tx1"/>
                          </a:solidFill>
                          <a:effectLst/>
                          <a:latin typeface="Verdana" panose="020B0604030504040204" pitchFamily="34" charset="0"/>
                          <a:ea typeface="Verdana" panose="020B0604030504040204" pitchFamily="34" charset="0"/>
                        </a:rPr>
                        <a:t>$ 980.157.120,52 </a:t>
                      </a:r>
                      <a:endParaRPr lang="es-ES" sz="1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a:effectLst/>
                          <a:latin typeface="Verdana" panose="020B0604030504040204" pitchFamily="34" charset="0"/>
                          <a:ea typeface="Verdana" panose="020B0604030504040204" pitchFamily="34" charset="0"/>
                        </a:rPr>
                        <a:t>$ 0</a:t>
                      </a:r>
                      <a:endParaRPr lang="es-ES" sz="14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de la Adición</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a:effectLst/>
                          <a:latin typeface="Verdana" panose="020B0604030504040204" pitchFamily="34" charset="0"/>
                          <a:ea typeface="Verdana" panose="020B0604030504040204" pitchFamily="34" charset="0"/>
                        </a:rPr>
                        <a:t>$ 0</a:t>
                      </a:r>
                      <a:endParaRPr lang="es-ES" sz="14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Anticipo</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24938">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Acta 1</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CO" sz="1400" kern="1200" dirty="0">
                          <a:solidFill>
                            <a:schemeClr val="dk1"/>
                          </a:solidFill>
                          <a:effectLst/>
                          <a:latin typeface="Verdana" panose="020B0604030504040204" pitchFamily="34" charset="0"/>
                          <a:ea typeface="Verdana" panose="020B0604030504040204" pitchFamily="34" charset="0"/>
                          <a:cs typeface="+mn-cs"/>
                        </a:rPr>
                        <a:t>$ 0</a:t>
                      </a:r>
                      <a:endParaRPr lang="es-ES" sz="140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nchor="ctr">
                    <a:solidFill>
                      <a:schemeClr val="bg2"/>
                    </a:solidFill>
                  </a:tcPr>
                </a:tc>
                <a:extLst>
                  <a:ext uri="{0D108BD9-81ED-4DB2-BD59-A6C34878D82A}">
                    <a16:rowId xmlns:a16="http://schemas.microsoft.com/office/drawing/2014/main" val="1336480460"/>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Saldo por cobrar.</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solidFill>
                            <a:schemeClr val="tx1"/>
                          </a:solidFill>
                          <a:effectLst/>
                          <a:latin typeface="Verdana" panose="020B0604030504040204" pitchFamily="34" charset="0"/>
                          <a:ea typeface="Verdana" panose="020B0604030504040204" pitchFamily="34" charset="0"/>
                        </a:rPr>
                        <a:t>$ 980.157.120,52 </a:t>
                      </a:r>
                      <a:endParaRPr lang="es-ES" sz="1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562859366"/>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Sumas iguales.</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solidFill>
                            <a:schemeClr val="tx1"/>
                          </a:solidFill>
                          <a:effectLst/>
                          <a:latin typeface="Verdana" panose="020B0604030504040204" pitchFamily="34" charset="0"/>
                          <a:ea typeface="Verdana" panose="020B0604030504040204" pitchFamily="34" charset="0"/>
                        </a:rPr>
                        <a:t>$ 980.157.120,52 </a:t>
                      </a:r>
                      <a:endParaRPr lang="es-ES" sz="1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solidFill>
                            <a:schemeClr val="tx1"/>
                          </a:solidFill>
                          <a:effectLst/>
                          <a:latin typeface="Verdana" panose="020B0604030504040204" pitchFamily="34" charset="0"/>
                          <a:ea typeface="Verdana" panose="020B0604030504040204" pitchFamily="34" charset="0"/>
                        </a:rPr>
                        <a:t>$ 980.157.120,52 </a:t>
                      </a:r>
                      <a:endParaRPr lang="es-ES" sz="1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478881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02544"/>
            <a:ext cx="4427620" cy="414794"/>
          </a:xfrm>
          <a:prstGeom prst="rect">
            <a:avLst/>
          </a:prstGeom>
          <a:noFill/>
        </p:spPr>
        <p:txBody>
          <a:bodyPr wrap="square" rtlCol="0">
            <a:spAutoFit/>
          </a:bodyPr>
          <a:lstStyle/>
          <a:p>
            <a:pPr lvl="0">
              <a:lnSpc>
                <a:spcPts val="2840"/>
              </a:lnSpc>
            </a:pPr>
            <a:r>
              <a:rPr lang="es-ES" sz="20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495276" y="1486714"/>
            <a:ext cx="6156536" cy="1159805"/>
          </a:xfrm>
          <a:prstGeom prst="rect">
            <a:avLst/>
          </a:prstGeom>
          <a:noFill/>
        </p:spPr>
        <p:txBody>
          <a:bodyPr wrap="square" rtlCol="0">
            <a:spAutoFit/>
          </a:bodyPr>
          <a:lstStyle/>
          <a:p>
            <a:pPr algn="just">
              <a:lnSpc>
                <a:spcPts val="1680"/>
              </a:lnSpc>
            </a:pPr>
            <a:r>
              <a:rPr lang="es-ES" sz="1200" dirty="0">
                <a:latin typeface="Verdana" panose="020B0604030504040204" pitchFamily="34" charset="0"/>
                <a:ea typeface="Verdana" panose="020B0604030504040204" pitchFamily="34" charset="0"/>
              </a:rPr>
              <a:t>CONTRATO INTERADMINISTRATIVO DE MANDATO SIN REPRESENTACIÓN BAJO LA MODALIDAD DE ADMINISTRACIÓN DELEGADA DE RECURSOS PARA LA MODIFICACIÓN DEL PLAN DE MANEJO DEL DISTRITO REGIONAL INTEGRADO DRMI DEL LAGO SOCHAGOTA Y LA CUENCA QUE LO ALIMENTA, EN EL MUNICIPIO DE PAIPA, DEPARTAMENTO DE BOYACÁ</a:t>
            </a:r>
            <a:endParaRPr lang="es-MX" sz="1200" dirty="0">
              <a:latin typeface="Verdana" panose="020B0604030504040204" pitchFamily="34" charset="0"/>
              <a:ea typeface="Verdana" panose="020B0604030504040204" pitchFamily="34" charset="0"/>
              <a:cs typeface="Verdana" panose="020B0604030504040204" pitchFamily="34" charset="0"/>
            </a:endParaRP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Convenio o Contrato interadministrativo </a:t>
            </a:r>
          </a:p>
          <a:p>
            <a:pPr algn="ct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No. 069 DE 2024</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nvGraphicFramePr>
        <p:xfrm>
          <a:off x="377743" y="1377569"/>
          <a:ext cx="4660584" cy="3066414"/>
        </p:xfrm>
        <a:graphic>
          <a:graphicData uri="http://schemas.openxmlformats.org/drawingml/2006/table">
            <a:tbl>
              <a:tblPr firstRow="1" bandRow="1">
                <a:tableStyleId>{912C8C85-51F0-491E-9774-3900AFEF0FD7}</a:tableStyleId>
              </a:tblPr>
              <a:tblGrid>
                <a:gridCol w="1646664">
                  <a:extLst>
                    <a:ext uri="{9D8B030D-6E8A-4147-A177-3AD203B41FA5}">
                      <a16:colId xmlns:a16="http://schemas.microsoft.com/office/drawing/2014/main" val="3386221600"/>
                    </a:ext>
                  </a:extLst>
                </a:gridCol>
                <a:gridCol w="3013920">
                  <a:extLst>
                    <a:ext uri="{9D8B030D-6E8A-4147-A177-3AD203B41FA5}">
                      <a16:colId xmlns:a16="http://schemas.microsoft.com/office/drawing/2014/main" val="3023588219"/>
                    </a:ext>
                  </a:extLst>
                </a:gridCol>
              </a:tblGrid>
              <a:tr h="547862">
                <a:tc>
                  <a:txBody>
                    <a:bodyPr/>
                    <a:lstStyle/>
                    <a:p>
                      <a:pPr algn="ctr"/>
                      <a:r>
                        <a:rPr lang="es-CO" sz="1400" b="1" dirty="0">
                          <a:latin typeface="Verdana" panose="020B0604030504040204" pitchFamily="34" charset="0"/>
                          <a:ea typeface="Verdana" panose="020B0604030504040204" pitchFamily="34" charset="0"/>
                        </a:rPr>
                        <a:t>Valor</a:t>
                      </a:r>
                    </a:p>
                  </a:txBody>
                  <a:tcPr anchor="ctr"/>
                </a:tc>
                <a:tc>
                  <a:txBody>
                    <a:bodyPr/>
                    <a:lstStyle/>
                    <a:p>
                      <a:pPr algn="ctr"/>
                      <a:r>
                        <a:rPr lang="es-CO" sz="1400" b="1" dirty="0">
                          <a:latin typeface="Verdana" panose="020B0604030504040204" pitchFamily="34" charset="0"/>
                          <a:ea typeface="Verdana" panose="020B0604030504040204" pitchFamily="34" charset="0"/>
                        </a:rPr>
                        <a:t>$</a:t>
                      </a:r>
                      <a:r>
                        <a:rPr lang="es-CO" sz="1400" u="none" strike="noStrike" dirty="0">
                          <a:solidFill>
                            <a:schemeClr val="bg1"/>
                          </a:solidFill>
                          <a:effectLst/>
                        </a:rPr>
                        <a:t>1.101.174.330,00</a:t>
                      </a:r>
                      <a:endParaRPr lang="es-CO" sz="14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799243388"/>
                  </a:ext>
                </a:extLst>
              </a:tr>
              <a:tr h="547862">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30 de octubre2025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572524">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12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699083">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ejecución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699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txBody>
                  <a:tcPr anchor="ctr">
                    <a:lnR w="12700" cap="flat" cmpd="sng" algn="ctr">
                      <a:solidFill>
                        <a:schemeClr val="accent6"/>
                      </a:solidFill>
                      <a:prstDash val="solid"/>
                      <a:round/>
                      <a:headEnd type="none" w="med" len="med"/>
                      <a:tailEnd type="none" w="med" len="med"/>
                    </a:lnR>
                  </a:tcPr>
                </a:tc>
                <a:tc>
                  <a:txBody>
                    <a:bodyPr/>
                    <a:lstStyle/>
                    <a:p>
                      <a:pPr algn="ctr"/>
                      <a:r>
                        <a:rPr lang="es-MX" sz="1400" b="1" dirty="0">
                          <a:latin typeface="Verdana" panose="020B0604030504040204" pitchFamily="34" charset="0"/>
                          <a:ea typeface="Verdana" panose="020B0604030504040204" pitchFamily="34" charset="0"/>
                        </a:rPr>
                        <a:t>64%</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709976295"/>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495276" y="2646519"/>
            <a:ext cx="5410948" cy="414794"/>
          </a:xfrm>
          <a:prstGeom prst="rect">
            <a:avLst/>
          </a:prstGeom>
          <a:noFill/>
        </p:spPr>
        <p:txBody>
          <a:bodyPr wrap="square" rtlCol="0">
            <a:spAutoFit/>
          </a:bodyPr>
          <a:lstStyle/>
          <a:p>
            <a:pPr lvl="0">
              <a:lnSpc>
                <a:spcPts val="2840"/>
              </a:lnSpc>
            </a:pPr>
            <a:r>
              <a:rPr lang="es-MX" sz="2000" b="1" spc="-150" dirty="0">
                <a:latin typeface="Verdana" panose="020B0604030504040204" pitchFamily="34" charset="0"/>
                <a:ea typeface="Verdana" panose="020B0604030504040204" pitchFamily="34" charset="0"/>
                <a:cs typeface="Verdana" panose="020B0604030504040204" pitchFamily="34" charset="0"/>
              </a:rPr>
              <a:t>Estado de ejecución del contrato</a:t>
            </a:r>
          </a:p>
        </p:txBody>
      </p:sp>
      <p:sp>
        <p:nvSpPr>
          <p:cNvPr id="13" name="CuadroTexto 12">
            <a:extLst>
              <a:ext uri="{FF2B5EF4-FFF2-40B4-BE49-F238E27FC236}">
                <a16:creationId xmlns:a16="http://schemas.microsoft.com/office/drawing/2014/main" id="{93A13245-6F0C-4466-9A80-E2DBC64145EA}"/>
              </a:ext>
            </a:extLst>
          </p:cNvPr>
          <p:cNvSpPr txBox="1"/>
          <p:nvPr/>
        </p:nvSpPr>
        <p:spPr>
          <a:xfrm>
            <a:off x="5495276" y="3029485"/>
            <a:ext cx="6156536" cy="528350"/>
          </a:xfrm>
          <a:prstGeom prst="rect">
            <a:avLst/>
          </a:prstGeom>
          <a:noFill/>
        </p:spPr>
        <p:txBody>
          <a:bodyPr wrap="square" rtlCol="0">
            <a:spAutoFit/>
          </a:bodyPr>
          <a:lstStyle/>
          <a:p>
            <a:pPr>
              <a:lnSpc>
                <a:spcPts val="1680"/>
              </a:lnSpc>
            </a:pPr>
            <a:r>
              <a:rPr lang="es-MX" sz="1400" dirty="0">
                <a:latin typeface="Verdana" panose="020B0604030504040204" pitchFamily="34" charset="0"/>
                <a:ea typeface="Verdana" panose="020B0604030504040204" pitchFamily="34" charset="0"/>
              </a:rPr>
              <a:t>Finalizados estudios técnicos, en proceso de ajustes finales para radicación a la autoridad ambiental</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$ 703.661,409,01</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2175994122"/>
              </p:ext>
            </p:extLst>
          </p:nvPr>
        </p:nvGraphicFramePr>
        <p:xfrm>
          <a:off x="5495276" y="3532211"/>
          <a:ext cx="5792317" cy="3070440"/>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CONCEPTO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DEBE</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HABER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Valor del Contrato</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$ 1.101.174.330,00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a:effectLst/>
                          <a:latin typeface="Verdana" panose="020B0604030504040204" pitchFamily="34" charset="0"/>
                          <a:ea typeface="Verdana" panose="020B0604030504040204" pitchFamily="34" charset="0"/>
                        </a:rPr>
                        <a:t>$ 0</a:t>
                      </a:r>
                      <a:endParaRPr lang="es-ES" sz="105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Valor de la Adición</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$ 00.00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a:effectLst/>
                          <a:latin typeface="Verdana" panose="020B0604030504040204" pitchFamily="34" charset="0"/>
                          <a:ea typeface="Verdana" panose="020B0604030504040204" pitchFamily="34" charset="0"/>
                        </a:rPr>
                        <a:t>$ 0</a:t>
                      </a:r>
                      <a:endParaRPr lang="es-ES" sz="105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Valor Anticipo</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01852">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Acta 1</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$ 198.211.379,00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336480460"/>
                  </a:ext>
                </a:extLst>
              </a:tr>
              <a:tr h="314794">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Acta 2</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$ 124.395.993,48</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90696568"/>
                  </a:ext>
                </a:extLst>
              </a:tr>
              <a:tr h="411719">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Acta 3</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50" dirty="0">
                          <a:solidFill>
                            <a:schemeClr val="tx1"/>
                          </a:solidFill>
                          <a:effectLst/>
                          <a:latin typeface="Verdana" panose="020B0604030504040204" pitchFamily="34" charset="0"/>
                          <a:ea typeface="Verdana" panose="020B0604030504040204" pitchFamily="34" charset="0"/>
                        </a:rPr>
                        <a:t>$ 0</a:t>
                      </a:r>
                      <a:endParaRPr lang="es-ES" sz="105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50" dirty="0">
                          <a:solidFill>
                            <a:schemeClr val="tx1"/>
                          </a:solidFill>
                          <a:effectLst/>
                          <a:latin typeface="Verdana" panose="020B0604030504040204" pitchFamily="34" charset="0"/>
                          <a:ea typeface="Verdana" panose="020B0604030504040204" pitchFamily="34" charset="0"/>
                        </a:rPr>
                        <a:t>$ 127.556.364,21</a:t>
                      </a:r>
                      <a:endParaRPr lang="es-ES" sz="105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31838156"/>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Acta 4</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solidFill>
                            <a:schemeClr val="tx1"/>
                          </a:solidFill>
                          <a:effectLst/>
                          <a:latin typeface="Verdana" panose="020B0604030504040204" pitchFamily="34" charset="0"/>
                          <a:ea typeface="Verdana" panose="020B0604030504040204" pitchFamily="34" charset="0"/>
                        </a:rPr>
                        <a:t>$ 0</a:t>
                      </a:r>
                      <a:endParaRPr lang="es-ES" sz="105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dirty="0">
                          <a:solidFill>
                            <a:schemeClr val="tx1"/>
                          </a:solidFill>
                          <a:effectLst/>
                          <a:latin typeface="Verdana" panose="020B0604030504040204" pitchFamily="34" charset="0"/>
                          <a:ea typeface="Verdana" panose="020B0604030504040204" pitchFamily="34" charset="0"/>
                        </a:rPr>
                        <a:t>$ 253.497.672,33</a:t>
                      </a:r>
                      <a:endParaRPr lang="es-ES" sz="105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562859366"/>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Saldo por ejecutar.</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solidFill>
                            <a:schemeClr val="tx1"/>
                          </a:solidFill>
                          <a:effectLst/>
                          <a:latin typeface="Verdana" panose="020B0604030504040204" pitchFamily="34" charset="0"/>
                          <a:ea typeface="Verdana" panose="020B0604030504040204" pitchFamily="34" charset="0"/>
                        </a:rPr>
                        <a:t>$ 0</a:t>
                      </a:r>
                      <a:endParaRPr lang="es-ES" sz="105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dirty="0">
                          <a:solidFill>
                            <a:schemeClr val="tx1"/>
                          </a:solidFill>
                          <a:effectLst/>
                          <a:latin typeface="Verdana" panose="020B0604030504040204" pitchFamily="34" charset="0"/>
                          <a:ea typeface="Verdana" panose="020B0604030504040204" pitchFamily="34" charset="0"/>
                        </a:rPr>
                        <a:t>$ 397.512.920,99</a:t>
                      </a:r>
                      <a:endParaRPr lang="es-ES" sz="105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953930655"/>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Sumas iguales.</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u="none" strike="noStrike" dirty="0">
                          <a:solidFill>
                            <a:schemeClr val="tx1"/>
                          </a:solidFill>
                          <a:effectLst/>
                          <a:latin typeface="Verdana" panose="020B0604030504040204" pitchFamily="34" charset="0"/>
                          <a:ea typeface="Verdana" panose="020B0604030504040204" pitchFamily="34" charset="0"/>
                        </a:rPr>
                        <a:t>$1.101.174.330,00</a:t>
                      </a:r>
                      <a:endParaRPr lang="es-ES" sz="105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u="none" strike="noStrike" dirty="0">
                          <a:solidFill>
                            <a:schemeClr val="tx1"/>
                          </a:solidFill>
                          <a:effectLst/>
                          <a:latin typeface="Verdana" panose="020B0604030504040204" pitchFamily="34" charset="0"/>
                          <a:ea typeface="Verdana" panose="020B0604030504040204" pitchFamily="34" charset="0"/>
                        </a:rPr>
                        <a:t>$1.101.174.330,00</a:t>
                      </a:r>
                      <a:endParaRPr lang="es-ES" sz="105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866499134"/>
                  </a:ext>
                </a:extLst>
              </a:tr>
            </a:tbl>
          </a:graphicData>
        </a:graphic>
      </p:graphicFrame>
    </p:spTree>
    <p:extLst>
      <p:ext uri="{BB962C8B-B14F-4D97-AF65-F5344CB8AC3E}">
        <p14:creationId xmlns:p14="http://schemas.microsoft.com/office/powerpoint/2010/main" val="3034166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8369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495276" y="1617618"/>
            <a:ext cx="6156536" cy="1813830"/>
          </a:xfrm>
          <a:prstGeom prst="rect">
            <a:avLst/>
          </a:prstGeom>
          <a:noFill/>
        </p:spPr>
        <p:txBody>
          <a:bodyPr wrap="square" rtlCol="0">
            <a:spAutoFit/>
          </a:bodyPr>
          <a:lstStyle/>
          <a:p>
            <a:pPr algn="just">
              <a:lnSpc>
                <a:spcPts val="1680"/>
              </a:lnSpc>
            </a:pPr>
            <a:r>
              <a:rPr lang="es-MX" sz="1200" dirty="0">
                <a:solidFill>
                  <a:srgbClr val="000000"/>
                </a:solidFill>
                <a:latin typeface="Verdana" panose="020B0604030504040204" pitchFamily="34" charset="0"/>
                <a:ea typeface="Verdana" panose="020B0604030504040204" pitchFamily="34" charset="0"/>
                <a:cs typeface="Verdana" panose="020B0604030504040204" pitchFamily="34" charset="0"/>
              </a:rPr>
              <a:t>AUNAR ESFUERZOS ADMINISTRATIVOS, TÉCNICOS, FINANCIEROS, JURÍDICOS, SOCIALES Y AMBIENTALES ENTRE EL DEPARTAMENTO DE BOYACÁ, EL INSTITUTO DE FOMENTO Y DESARROLLO DE BOYACÁ (IDEBOY) Y LA ALIANZA SOCIETARIA Y DE DESARROLLO EMPRESARIAL DE BOYACÁ S.A.S. (ASDETBOY S.A.S) EN EL PROYECTO DE “ELABORACIÓN DE ESTUDIOS PARA LA CREACIÓN DEL CENTRO AGROINDUSTRIAL, LOGÍSTICO Y DE COMERCIALIZACIÓN DEL ORIENTE COLOMBIANO EN EL DEPARTAMENTO DE BOYACÁ”</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Convenio interadministrativo </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No. 6164 DE 2024</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nvGraphicFramePr>
        <p:xfrm>
          <a:off x="377743" y="1377570"/>
          <a:ext cx="4544164" cy="3168572"/>
        </p:xfrm>
        <a:graphic>
          <a:graphicData uri="http://schemas.openxmlformats.org/drawingml/2006/table">
            <a:tbl>
              <a:tblPr firstRow="1" bandRow="1">
                <a:tableStyleId>{912C8C85-51F0-491E-9774-3900AFEF0FD7}</a:tableStyleId>
              </a:tblPr>
              <a:tblGrid>
                <a:gridCol w="1605529">
                  <a:extLst>
                    <a:ext uri="{9D8B030D-6E8A-4147-A177-3AD203B41FA5}">
                      <a16:colId xmlns:a16="http://schemas.microsoft.com/office/drawing/2014/main" val="3386221600"/>
                    </a:ext>
                  </a:extLst>
                </a:gridCol>
                <a:gridCol w="2938635">
                  <a:extLst>
                    <a:ext uri="{9D8B030D-6E8A-4147-A177-3AD203B41FA5}">
                      <a16:colId xmlns:a16="http://schemas.microsoft.com/office/drawing/2014/main" val="3023588219"/>
                    </a:ext>
                  </a:extLst>
                </a:gridCol>
              </a:tblGrid>
              <a:tr h="563998">
                <a:tc>
                  <a:txBody>
                    <a:bodyPr/>
                    <a:lstStyle/>
                    <a:p>
                      <a:pPr algn="ctr"/>
                      <a:r>
                        <a:rPr lang="es-CO" sz="1400" b="1" dirty="0">
                          <a:latin typeface="Verdana" panose="020B0604030504040204" pitchFamily="34" charset="0"/>
                          <a:ea typeface="Verdana" panose="020B0604030504040204" pitchFamily="34" charset="0"/>
                        </a:rPr>
                        <a:t>Valor</a:t>
                      </a:r>
                    </a:p>
                  </a:txBody>
                  <a:tcPr anchor="ctr"/>
                </a:tc>
                <a:tc>
                  <a:txBody>
                    <a:bodyPr/>
                    <a:lstStyle/>
                    <a:p>
                      <a:pPr algn="ctr"/>
                      <a:r>
                        <a:rPr lang="es-CO" sz="1400" b="1" dirty="0">
                          <a:latin typeface="Verdana" panose="020B0604030504040204" pitchFamily="34" charset="0"/>
                          <a:ea typeface="Verdana" panose="020B0604030504040204" pitchFamily="34" charset="0"/>
                        </a:rPr>
                        <a:t>$665.472.398,50</a:t>
                      </a:r>
                    </a:p>
                  </a:txBody>
                  <a:tcPr anchor="ctr"/>
                </a:tc>
                <a:extLst>
                  <a:ext uri="{0D108BD9-81ED-4DB2-BD59-A6C34878D82A}">
                    <a16:rowId xmlns:a16="http://schemas.microsoft.com/office/drawing/2014/main" val="3799243388"/>
                  </a:ext>
                </a:extLst>
              </a:tr>
              <a:tr h="563998">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31 de OCTUBRE 2024</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589384">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7 meses, 22 días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719672">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Suspendido</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719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p>
                      <a:pPr algn="ct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MX" sz="1400" b="1" dirty="0">
                          <a:latin typeface="Verdana" panose="020B0604030504040204" pitchFamily="34" charset="0"/>
                          <a:ea typeface="Verdana" panose="020B0604030504040204" pitchFamily="34" charset="0"/>
                        </a:rPr>
                        <a:t>97%</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235743091"/>
                  </a:ext>
                </a:extLst>
              </a:tr>
            </a:tbl>
          </a:graphicData>
        </a:graphic>
      </p:graphicFrame>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$ 358.439.826,50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1781794722"/>
              </p:ext>
            </p:extLst>
          </p:nvPr>
        </p:nvGraphicFramePr>
        <p:xfrm>
          <a:off x="5495276" y="4133131"/>
          <a:ext cx="5792317" cy="2366996"/>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CONCEPTO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DEBE</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HABER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del Contrato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$ 665.472.398,50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$ 0</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 la Adición</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Anticipo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01852">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1</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$ 65.004.030,5</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336480460"/>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2</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$ 293.435.796,00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90696568"/>
                  </a:ext>
                </a:extLst>
              </a:tr>
              <a:tr h="291725">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Saldo por ejecutar.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$ 0</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$ 307.032.572,00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56285936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Sumas iguales.</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$665.472.398,50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$665.472.398,50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
        <p:nvSpPr>
          <p:cNvPr id="11" name="CuadroTexto 10">
            <a:extLst>
              <a:ext uri="{FF2B5EF4-FFF2-40B4-BE49-F238E27FC236}">
                <a16:creationId xmlns:a16="http://schemas.microsoft.com/office/drawing/2014/main" id="{8903BB81-8182-0083-BA07-885256883994}"/>
              </a:ext>
            </a:extLst>
          </p:cNvPr>
          <p:cNvSpPr txBox="1"/>
          <p:nvPr/>
        </p:nvSpPr>
        <p:spPr>
          <a:xfrm>
            <a:off x="5495276" y="3367496"/>
            <a:ext cx="5410948" cy="414794"/>
          </a:xfrm>
          <a:prstGeom prst="rect">
            <a:avLst/>
          </a:prstGeom>
          <a:noFill/>
        </p:spPr>
        <p:txBody>
          <a:bodyPr wrap="square" rtlCol="0">
            <a:spAutoFit/>
          </a:bodyPr>
          <a:lstStyle/>
          <a:p>
            <a:pPr lvl="0">
              <a:lnSpc>
                <a:spcPts val="2840"/>
              </a:lnSpc>
            </a:pPr>
            <a:r>
              <a:rPr lang="es-MX" sz="2000" b="1" spc="-150" dirty="0">
                <a:latin typeface="Verdana" panose="020B0604030504040204" pitchFamily="34" charset="0"/>
                <a:ea typeface="Verdana" panose="020B0604030504040204" pitchFamily="34" charset="0"/>
                <a:cs typeface="Verdana" panose="020B0604030504040204" pitchFamily="34" charset="0"/>
              </a:rPr>
              <a:t>Estado de ejecución del convenio</a:t>
            </a:r>
          </a:p>
        </p:txBody>
      </p:sp>
      <p:sp>
        <p:nvSpPr>
          <p:cNvPr id="15" name="CuadroTexto 14">
            <a:extLst>
              <a:ext uri="{FF2B5EF4-FFF2-40B4-BE49-F238E27FC236}">
                <a16:creationId xmlns:a16="http://schemas.microsoft.com/office/drawing/2014/main" id="{5BAE3352-F32D-F46F-1900-1EA7151D99C5}"/>
              </a:ext>
            </a:extLst>
          </p:cNvPr>
          <p:cNvSpPr txBox="1"/>
          <p:nvPr/>
        </p:nvSpPr>
        <p:spPr>
          <a:xfrm>
            <a:off x="5495276" y="3731637"/>
            <a:ext cx="6156536" cy="293029"/>
          </a:xfrm>
          <a:prstGeom prst="rect">
            <a:avLst/>
          </a:prstGeom>
          <a:noFill/>
        </p:spPr>
        <p:txBody>
          <a:bodyPr wrap="square" rtlCol="0">
            <a:spAutoFit/>
          </a:bodyPr>
          <a:lstStyle/>
          <a:p>
            <a:pPr>
              <a:lnSpc>
                <a:spcPts val="1680"/>
              </a:lnSpc>
            </a:pPr>
            <a:r>
              <a:rPr lang="es-MX" sz="1200" dirty="0">
                <a:solidFill>
                  <a:srgbClr val="000000"/>
                </a:solidFill>
                <a:latin typeface="Verdana" panose="020B0604030504040204" pitchFamily="34" charset="0"/>
                <a:ea typeface="Verdana" panose="020B0604030504040204" pitchFamily="34" charset="0"/>
                <a:cs typeface="Verdana" panose="020B0604030504040204" pitchFamily="34" charset="0"/>
              </a:rPr>
              <a:t>Contrato suspendido desde el 8 de septiembre de 2025, Avance fisico</a:t>
            </a:r>
            <a:r>
              <a:rPr lang="es-MX" sz="1400" b="1" u="sng" dirty="0">
                <a:solidFill>
                  <a:srgbClr val="000000"/>
                </a:solidFill>
                <a:latin typeface="Verdana" panose="020B0604030504040204" pitchFamily="34" charset="0"/>
                <a:ea typeface="Verdana" panose="020B0604030504040204" pitchFamily="34" charset="0"/>
                <a:cs typeface="Verdana" panose="020B0604030504040204" pitchFamily="34" charset="0"/>
              </a:rPr>
              <a:t> 97%</a:t>
            </a:r>
            <a:endParaRPr lang="es-MX"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98579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36534A3F-35EF-41F7-8CD8-03B77B8B230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173" b="12303"/>
          <a:stretch/>
        </p:blipFill>
        <p:spPr>
          <a:xfrm flipH="1">
            <a:off x="7975722" y="0"/>
            <a:ext cx="2602241" cy="6858000"/>
          </a:xfrm>
          <a:prstGeom prst="rect">
            <a:avLst/>
          </a:prstGeom>
        </p:spPr>
      </p:pic>
      <p:sp>
        <p:nvSpPr>
          <p:cNvPr id="5" name="Rectángulo 4">
            <a:extLst>
              <a:ext uri="{FF2B5EF4-FFF2-40B4-BE49-F238E27FC236}">
                <a16:creationId xmlns:a16="http://schemas.microsoft.com/office/drawing/2014/main" id="{BABD2C86-A002-48E3-86DB-0780253543B9}"/>
              </a:ext>
            </a:extLst>
          </p:cNvPr>
          <p:cNvSpPr/>
          <p:nvPr/>
        </p:nvSpPr>
        <p:spPr>
          <a:xfrm>
            <a:off x="0" y="3086672"/>
            <a:ext cx="9194242" cy="1310970"/>
          </a:xfrm>
          <a:prstGeom prst="rect">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33B7A56-AE6C-4DC7-BDFD-73E43CD6B125}"/>
              </a:ext>
            </a:extLst>
          </p:cNvPr>
          <p:cNvSpPr txBox="1"/>
          <p:nvPr/>
        </p:nvSpPr>
        <p:spPr>
          <a:xfrm>
            <a:off x="-99138" y="3204553"/>
            <a:ext cx="7958883" cy="1015663"/>
          </a:xfrm>
          <a:prstGeom prst="rect">
            <a:avLst/>
          </a:prstGeom>
          <a:noFill/>
          <a:effectLst>
            <a:outerShdw blurRad="50800" dist="38100" dir="18900000" algn="bl" rotWithShape="0">
              <a:prstClr val="black">
                <a:alpha val="40000"/>
              </a:prstClr>
            </a:outerShdw>
          </a:effectLst>
        </p:spPr>
        <p:txBody>
          <a:bodyPr wrap="square" rtlCol="0">
            <a:spAutoFit/>
          </a:bodyPr>
          <a:lstStyle/>
          <a:p>
            <a:pPr algn="ctr"/>
            <a:r>
              <a:rPr lang="es-ES" sz="60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CONTRATOS</a:t>
            </a:r>
            <a:endParaRPr lang="es-CO" sz="6000"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9" descr="Imagen que contiene lego, oscuro, tabla, pequeño&#10;&#10;El contenido generado por IA puede ser incorrecto.">
            <a:extLst>
              <a:ext uri="{FF2B5EF4-FFF2-40B4-BE49-F238E27FC236}">
                <a16:creationId xmlns:a16="http://schemas.microsoft.com/office/drawing/2014/main" id="{C292E9DA-6993-4483-B337-4A4D1AB18CAC}"/>
              </a:ext>
            </a:extLst>
          </p:cNvPr>
          <p:cNvPicPr>
            <a:picLocks noChangeAspect="1"/>
          </p:cNvPicPr>
          <p:nvPr/>
        </p:nvPicPr>
        <p:blipFill>
          <a:blip r:embed="rId4">
            <a:extLst>
              <a:ext uri="{28A0092B-C50C-407E-A947-70E740481C1C}">
                <a14:useLocalDpi xmlns:a14="http://schemas.microsoft.com/office/drawing/2010/main" val="0"/>
              </a:ext>
            </a:extLst>
          </a:blip>
          <a:srcRect l="33114" t="23180" r="25897" b="29377"/>
          <a:stretch>
            <a:fillRect/>
          </a:stretch>
        </p:blipFill>
        <p:spPr>
          <a:xfrm rot="203245">
            <a:off x="7779193" y="772742"/>
            <a:ext cx="4806826" cy="4172794"/>
          </a:xfrm>
          <a:prstGeom prst="rect">
            <a:avLst/>
          </a:prstGeom>
        </p:spPr>
      </p:pic>
      <p:pic>
        <p:nvPicPr>
          <p:cNvPr id="11" name="Imagen 10" descr="Una camioneta antigua&#10;&#10;El contenido generado por IA puede ser incorrecto.">
            <a:extLst>
              <a:ext uri="{FF2B5EF4-FFF2-40B4-BE49-F238E27FC236}">
                <a16:creationId xmlns:a16="http://schemas.microsoft.com/office/drawing/2014/main" id="{93774938-51F5-4825-9307-46D7B9D22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47117">
            <a:off x="6765665" y="2861314"/>
            <a:ext cx="5485886" cy="2278567"/>
          </a:xfrm>
          <a:prstGeom prst="rect">
            <a:avLst/>
          </a:prstGeom>
        </p:spPr>
      </p:pic>
      <p:pic>
        <p:nvPicPr>
          <p:cNvPr id="12" name="Imagen 11" descr="Un grupo de personas alrededor de una camioneta&#10;&#10;El contenido generado por IA puede ser incorrecto.">
            <a:extLst>
              <a:ext uri="{FF2B5EF4-FFF2-40B4-BE49-F238E27FC236}">
                <a16:creationId xmlns:a16="http://schemas.microsoft.com/office/drawing/2014/main" id="{3B24F3C3-4D86-45A6-832A-24706B679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3879" y="4194668"/>
            <a:ext cx="6138121" cy="3037000"/>
          </a:xfrm>
          <a:prstGeom prst="rect">
            <a:avLst/>
          </a:prstGeom>
        </p:spPr>
      </p:pic>
    </p:spTree>
    <p:extLst>
      <p:ext uri="{BB962C8B-B14F-4D97-AF65-F5344CB8AC3E}">
        <p14:creationId xmlns:p14="http://schemas.microsoft.com/office/powerpoint/2010/main" val="184978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727294" y="110635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p:cNvSpPr txBox="1"/>
          <p:nvPr/>
        </p:nvSpPr>
        <p:spPr>
          <a:xfrm>
            <a:off x="5657849" y="1504950"/>
            <a:ext cx="6156325" cy="1175385"/>
          </a:xfrm>
          <a:prstGeom prst="rect">
            <a:avLst/>
          </a:prstGeom>
          <a:noFill/>
        </p:spPr>
        <p:txBody>
          <a:bodyPr wrap="square" rtlCol="0">
            <a:noAutofit/>
          </a:bodyPr>
          <a:lstStyle/>
          <a:p>
            <a:pPr algn="just">
              <a:lnSpc>
                <a:spcPts val="1680"/>
              </a:lnSpc>
            </a:pPr>
            <a:r>
              <a:rPr lang="en-US" alt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INTERVENTORIA T</a:t>
            </a:r>
            <a:r>
              <a:rPr lang="en-US"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É</a:t>
            </a:r>
            <a:r>
              <a:rPr lang="en-US" alt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CNICA, ADMINISTRATIVA,</a:t>
            </a:r>
            <a:r>
              <a:rPr lang="es-CO"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FINANCIERA,</a:t>
            </a:r>
            <a:r>
              <a:rPr lang="es-CO"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JURIDICA, CONTABLE Y AMBIENTAL AL CONTRATO CUYO</a:t>
            </a:r>
            <a:r>
              <a:rPr lang="es-CO"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OBJETO ES </a:t>
            </a:r>
            <a:r>
              <a:rPr lang="es-CO"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a:t>
            </a:r>
            <a:r>
              <a:rPr lang="en-US" alt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MANTENIMIENTO</a:t>
            </a:r>
            <a:r>
              <a:rPr lang="es-CO"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PREVENTIVO Y CORRECTIVO</a:t>
            </a:r>
            <a:r>
              <a:rPr lang="es-CO"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DE LOS BIENES INMUEBLES</a:t>
            </a:r>
            <a:r>
              <a:rPr lang="es-CO"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DE LA GOBERNACION DE</a:t>
            </a:r>
            <a:r>
              <a:rPr lang="es-CO"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 B</a:t>
            </a:r>
            <a:r>
              <a:rPr lang="en-US" alt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OYACA</a:t>
            </a:r>
            <a:r>
              <a:rPr lang="es-CO"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9" name="Conector recto 8"/>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p:cNvSpPr txBox="1">
            <a:spLocks noChangeArrowheads="1"/>
          </p:cNvSpPr>
          <p:nvPr/>
        </p:nvSpPr>
        <p:spPr bwMode="auto">
          <a:xfrm>
            <a:off x="2791663" y="106280"/>
            <a:ext cx="7719019"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Contrato interadministrativo </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No. </a:t>
            </a:r>
            <a:r>
              <a:rPr lang="es-CO" altLang="es-MX" b="1" spc="-150" dirty="0">
                <a:latin typeface="Verdana" panose="020B0604030504040204" pitchFamily="34" charset="0"/>
                <a:ea typeface="Verdana" panose="020B0604030504040204" pitchFamily="34" charset="0"/>
                <a:cs typeface="Verdana" panose="020B0604030504040204" pitchFamily="34" charset="0"/>
              </a:rPr>
              <a:t>2831</a:t>
            </a:r>
            <a:r>
              <a:rPr lang="es-MX" altLang="es-ES" b="1" spc="-150" dirty="0">
                <a:latin typeface="Verdana" panose="020B0604030504040204" pitchFamily="34" charset="0"/>
                <a:ea typeface="Verdana" panose="020B0604030504040204" pitchFamily="34" charset="0"/>
                <a:cs typeface="Verdana" panose="020B0604030504040204" pitchFamily="34" charset="0"/>
              </a:rPr>
              <a:t> DE 202</a:t>
            </a:r>
            <a:r>
              <a:rPr lang="es-CO" altLang="es-MX" b="1" spc="-150" dirty="0">
                <a:latin typeface="Verdana" panose="020B0604030504040204" pitchFamily="34" charset="0"/>
                <a:ea typeface="Verdana" panose="020B0604030504040204" pitchFamily="34" charset="0"/>
                <a:cs typeface="Verdana" panose="020B0604030504040204" pitchFamily="34" charset="0"/>
              </a:rPr>
              <a:t>4</a:t>
            </a:r>
          </a:p>
        </p:txBody>
      </p:sp>
      <p:pic>
        <p:nvPicPr>
          <p:cNvPr id="8" name="Gráfico 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5911" y="163598"/>
            <a:ext cx="285750" cy="895350"/>
          </a:xfrm>
          <a:prstGeom prst="rect">
            <a:avLst/>
          </a:prstGeom>
        </p:spPr>
      </p:pic>
      <p:graphicFrame>
        <p:nvGraphicFramePr>
          <p:cNvPr id="10" name="Tabla 9"/>
          <p:cNvGraphicFramePr>
            <a:graphicFrameLocks noGrp="1"/>
          </p:cNvGraphicFramePr>
          <p:nvPr>
            <p:custDataLst>
              <p:tags r:id="rId1"/>
            </p:custDataLst>
          </p:nvPr>
        </p:nvGraphicFramePr>
        <p:xfrm>
          <a:off x="377826" y="1377315"/>
          <a:ext cx="4544084" cy="3188988"/>
        </p:xfrm>
        <a:graphic>
          <a:graphicData uri="http://schemas.openxmlformats.org/drawingml/2006/table">
            <a:tbl>
              <a:tblPr firstRow="1" bandRow="1">
                <a:tableStyleId>{912C8C85-51F0-491E-9774-3900AFEF0FD7}</a:tableStyleId>
              </a:tblPr>
              <a:tblGrid>
                <a:gridCol w="1605309">
                  <a:extLst>
                    <a:ext uri="{9D8B030D-6E8A-4147-A177-3AD203B41FA5}">
                      <a16:colId xmlns:a16="http://schemas.microsoft.com/office/drawing/2014/main" val="20000"/>
                    </a:ext>
                  </a:extLst>
                </a:gridCol>
                <a:gridCol w="2938775">
                  <a:extLst>
                    <a:ext uri="{9D8B030D-6E8A-4147-A177-3AD203B41FA5}">
                      <a16:colId xmlns:a16="http://schemas.microsoft.com/office/drawing/2014/main" val="20001"/>
                    </a:ext>
                  </a:extLst>
                </a:gridCol>
              </a:tblGrid>
              <a:tr h="446022">
                <a:tc>
                  <a:txBody>
                    <a:bodyPr/>
                    <a:lstStyle/>
                    <a:p>
                      <a:pPr algn="ctr"/>
                      <a:r>
                        <a:rPr lang="es-CO" sz="1400" b="1" dirty="0">
                          <a:latin typeface="Verdana" panose="020B0604030504040204" pitchFamily="34" charset="0"/>
                          <a:ea typeface="Verdana" panose="020B0604030504040204" pitchFamily="34" charset="0"/>
                        </a:rPr>
                        <a:t>Valor</a:t>
                      </a:r>
                    </a:p>
                  </a:txBody>
                  <a:tcPr anchor="ctr"/>
                </a:tc>
                <a:tc>
                  <a:txBody>
                    <a:bodyPr/>
                    <a:lstStyle/>
                    <a:p>
                      <a:pPr algn="ctr"/>
                      <a:r>
                        <a:rPr lang="es-CO" sz="1400" b="1" dirty="0">
                          <a:latin typeface="Verdana" panose="020B0604030504040204" pitchFamily="34" charset="0"/>
                          <a:ea typeface="Verdana" panose="020B0604030504040204" pitchFamily="34" charset="0"/>
                        </a:rPr>
                        <a:t>$</a:t>
                      </a:r>
                      <a:r>
                        <a:rPr lang="en-US" altLang="es-MX" sz="1400" b="1" dirty="0">
                          <a:latin typeface="Verdana" panose="020B0604030504040204" pitchFamily="34" charset="0"/>
                          <a:ea typeface="Verdana" panose="020B0604030504040204" pitchFamily="34" charset="0"/>
                        </a:rPr>
                        <a:t> 244</a:t>
                      </a:r>
                      <a:r>
                        <a:rPr lang="es-CO" altLang="en-US" sz="1400" b="1" dirty="0">
                          <a:latin typeface="Verdana" panose="020B0604030504040204" pitchFamily="34" charset="0"/>
                          <a:ea typeface="Verdana" panose="020B0604030504040204" pitchFamily="34" charset="0"/>
                        </a:rPr>
                        <a:t>.</a:t>
                      </a:r>
                      <a:r>
                        <a:rPr lang="en-US" altLang="es-MX" sz="1400" b="1" dirty="0">
                          <a:latin typeface="Verdana" panose="020B0604030504040204" pitchFamily="34" charset="0"/>
                          <a:ea typeface="Verdana" panose="020B0604030504040204" pitchFamily="34" charset="0"/>
                        </a:rPr>
                        <a:t>917</a:t>
                      </a:r>
                      <a:r>
                        <a:rPr lang="es-CO" altLang="en-US" sz="1400" b="1" dirty="0">
                          <a:latin typeface="Verdana" panose="020B0604030504040204" pitchFamily="34" charset="0"/>
                          <a:ea typeface="Verdana" panose="020B0604030504040204" pitchFamily="34" charset="0"/>
                        </a:rPr>
                        <a:t>.</a:t>
                      </a:r>
                      <a:r>
                        <a:rPr lang="en-US" altLang="es-MX" sz="1400" b="1" dirty="0">
                          <a:latin typeface="Verdana" panose="020B0604030504040204" pitchFamily="34" charset="0"/>
                          <a:ea typeface="Verdana" panose="020B0604030504040204" pitchFamily="34" charset="0"/>
                        </a:rPr>
                        <a:t>973</a:t>
                      </a:r>
                      <a:r>
                        <a:rPr lang="es-CO" altLang="en-US" sz="1400" b="1" dirty="0">
                          <a:latin typeface="Verdana" panose="020B0604030504040204" pitchFamily="34" charset="0"/>
                          <a:ea typeface="Verdana" panose="020B0604030504040204" pitchFamily="34" charset="0"/>
                        </a:rPr>
                        <a:t>,</a:t>
                      </a:r>
                      <a:r>
                        <a:rPr lang="en-US" altLang="es-MX" sz="1400" b="1" dirty="0">
                          <a:latin typeface="Verdana" panose="020B0604030504040204" pitchFamily="34" charset="0"/>
                          <a:ea typeface="Verdana" panose="020B0604030504040204" pitchFamily="34" charset="0"/>
                        </a:rPr>
                        <a:t>00</a:t>
                      </a:r>
                      <a:r>
                        <a:rPr lang="es-CO" sz="1400" b="1" dirty="0">
                          <a:latin typeface="Verdana" panose="020B0604030504040204" pitchFamily="34" charset="0"/>
                          <a:ea typeface="Verdana" panose="020B0604030504040204" pitchFamily="34" charset="0"/>
                        </a:rPr>
                        <a:t> </a:t>
                      </a:r>
                    </a:p>
                  </a:txBody>
                  <a:tcPr anchor="ctr"/>
                </a:tc>
                <a:extLst>
                  <a:ext uri="{0D108BD9-81ED-4DB2-BD59-A6C34878D82A}">
                    <a16:rowId xmlns:a16="http://schemas.microsoft.com/office/drawing/2014/main" val="10000"/>
                  </a:ext>
                </a:extLst>
              </a:tr>
              <a:tr h="507554">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22 de AGOSTO 2024</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0001"/>
                  </a:ext>
                </a:extLst>
              </a:tr>
              <a:tr h="507554">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n-US" altLang="es-MX" sz="1400" b="1" dirty="0">
                          <a:latin typeface="Verdana" panose="020B0604030504040204" pitchFamily="34" charset="0"/>
                          <a:ea typeface="Verdana" panose="020B0604030504040204" pitchFamily="34" charset="0"/>
                        </a:rPr>
                        <a:t>DIEZ (10) MESES y VEINTISEIS (26) DIAS.</a:t>
                      </a:r>
                      <a:r>
                        <a:rPr lang="es-CO" sz="1400" b="1" dirty="0">
                          <a:latin typeface="Verdana" panose="020B0604030504040204" pitchFamily="34" charset="0"/>
                          <a:ea typeface="Verdana" panose="020B0604030504040204" pitchFamily="34" charset="0"/>
                        </a:rPr>
                        <a:t>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0002"/>
                  </a:ext>
                </a:extLst>
              </a:tr>
              <a:tr h="568882">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Suspendido</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0003"/>
                  </a:ext>
                </a:extLst>
              </a:tr>
              <a:tr h="568882">
                <a:tc>
                  <a:txBody>
                    <a:bodyPr/>
                    <a:lstStyle/>
                    <a:p>
                      <a:pPr algn="ctr">
                        <a:buNone/>
                      </a:pPr>
                      <a:r>
                        <a:rPr lang="es-CO" altLang="en-US" sz="1400" b="1" dirty="0">
                          <a:latin typeface="Verdana" panose="020B0604030504040204" pitchFamily="34" charset="0"/>
                          <a:ea typeface="Verdana" panose="020B0604030504040204" pitchFamily="34" charset="0"/>
                        </a:rPr>
                        <a:t>% AVANCE FINANCIERO</a:t>
                      </a:r>
                    </a:p>
                  </a:txBody>
                  <a:tcPr anchor="ctr">
                    <a:lnR w="12700" cap="flat" cmpd="sng" algn="ctr">
                      <a:solidFill>
                        <a:schemeClr val="accent6"/>
                      </a:solidFill>
                      <a:prstDash val="solid"/>
                      <a:round/>
                      <a:headEnd type="none" w="med" len="med"/>
                      <a:tailEnd type="none" w="med" len="med"/>
                    </a:lnR>
                  </a:tcPr>
                </a:tc>
                <a:tc>
                  <a:txBody>
                    <a:bodyPr/>
                    <a:lstStyle/>
                    <a:p>
                      <a:pPr algn="ctr">
                        <a:buNone/>
                      </a:pPr>
                      <a:r>
                        <a:rPr lang="es-CO" altLang="en-US" sz="1400" b="1" dirty="0">
                          <a:latin typeface="Verdana" panose="020B0604030504040204" pitchFamily="34" charset="0"/>
                          <a:ea typeface="Verdana" panose="020B0604030504040204" pitchFamily="34" charset="0"/>
                        </a:rPr>
                        <a:t>86%</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0004"/>
                  </a:ext>
                </a:extLst>
              </a:tr>
              <a:tr h="568882">
                <a:tc>
                  <a:txBody>
                    <a:bodyPr/>
                    <a:lstStyle/>
                    <a:p>
                      <a:pPr algn="ctr">
                        <a:buNone/>
                      </a:pPr>
                      <a:r>
                        <a:rPr lang="es-CO" altLang="en-US" sz="1400" b="1" dirty="0">
                          <a:latin typeface="Verdana" panose="020B0604030504040204" pitchFamily="34" charset="0"/>
                          <a:ea typeface="Verdana" panose="020B0604030504040204" pitchFamily="34" charset="0"/>
                          <a:sym typeface="+mn-ea"/>
                        </a:rPr>
                        <a:t>% AVANCE REAL</a:t>
                      </a:r>
                      <a:endParaRPr lang="es-CO" altLang="en-US"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buNone/>
                      </a:pPr>
                      <a:r>
                        <a:rPr lang="es-CO" altLang="en-US" sz="1400" b="1" dirty="0">
                          <a:latin typeface="Verdana" panose="020B0604030504040204" pitchFamily="34" charset="0"/>
                          <a:ea typeface="Verdana" panose="020B0604030504040204" pitchFamily="34" charset="0"/>
                        </a:rPr>
                        <a:t>100%</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2" name="Rectángulo: una sola esquina redondeada 1"/>
          <p:cNvSpPr/>
          <p:nvPr/>
        </p:nvSpPr>
        <p:spPr>
          <a:xfrm>
            <a:off x="409826" y="5416596"/>
            <a:ext cx="4178741" cy="749426"/>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p:cNvSpPr txBox="1"/>
          <p:nvPr/>
        </p:nvSpPr>
        <p:spPr>
          <a:xfrm>
            <a:off x="370209" y="5535021"/>
            <a:ext cx="4067430" cy="512576"/>
          </a:xfrm>
          <a:prstGeom prst="rect">
            <a:avLst/>
          </a:prstGeom>
          <a:noFill/>
        </p:spPr>
        <p:txBody>
          <a:bodyPr wrap="square" rtlCol="0">
            <a:spAutoFit/>
          </a:bodyPr>
          <a:lstStyle/>
          <a:p>
            <a:pPr algn="ctr">
              <a:lnSpc>
                <a:spcPct val="107000"/>
              </a:lnSpc>
              <a:spcAft>
                <a:spcPts val="800"/>
              </a:spcAft>
              <a:buNone/>
            </a:pPr>
            <a:r>
              <a:rPr lang="es-CO" sz="2800" b="1" dirty="0">
                <a:solidFill>
                  <a:schemeClr val="bg1"/>
                </a:solidFill>
                <a:effectLst/>
                <a:latin typeface="Verdana" panose="020B0604030504040204" pitchFamily="34" charset="0"/>
                <a:ea typeface="Verdana" panose="020B0604030504040204" pitchFamily="34" charset="0"/>
                <a:sym typeface="+mn-ea"/>
              </a:rPr>
              <a:t>$</a:t>
            </a:r>
            <a:r>
              <a:rPr lang="es-CO" sz="28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sym typeface="+mn-ea"/>
              </a:rPr>
              <a:t>210.727.423,87</a:t>
            </a:r>
            <a:endParaRPr lang="es-CO" sz="28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p:cNvSpPr txBox="1">
            <a:spLocks noChangeArrowheads="1"/>
          </p:cNvSpPr>
          <p:nvPr/>
        </p:nvSpPr>
        <p:spPr bwMode="auto">
          <a:xfrm>
            <a:off x="370209" y="4816778"/>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p:cNvGraphicFramePr>
            <a:graphicFrameLocks noGrp="1"/>
          </p:cNvGraphicFramePr>
          <p:nvPr>
            <p:extLst>
              <p:ext uri="{D42A27DB-BD31-4B8C-83A1-F6EECF244321}">
                <p14:modId xmlns:p14="http://schemas.microsoft.com/office/powerpoint/2010/main" val="2921913575"/>
              </p:ext>
            </p:extLst>
          </p:nvPr>
        </p:nvGraphicFramePr>
        <p:xfrm>
          <a:off x="5727294" y="3570098"/>
          <a:ext cx="5792317" cy="2378592"/>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20000"/>
                    </a:ext>
                  </a:extLst>
                </a:gridCol>
                <a:gridCol w="1930991">
                  <a:extLst>
                    <a:ext uri="{9D8B030D-6E8A-4147-A177-3AD203B41FA5}">
                      <a16:colId xmlns:a16="http://schemas.microsoft.com/office/drawing/2014/main" val="20001"/>
                    </a:ext>
                  </a:extLst>
                </a:gridCol>
                <a:gridCol w="1930991">
                  <a:extLst>
                    <a:ext uri="{9D8B030D-6E8A-4147-A177-3AD203B41FA5}">
                      <a16:colId xmlns:a16="http://schemas.microsoft.com/office/drawing/2014/main" val="20002"/>
                    </a:ext>
                  </a:extLst>
                </a:gridCol>
              </a:tblGrid>
              <a:tr h="291725">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CONCEPTO</a:t>
                      </a:r>
                      <a:endParaRPr lang="es-CO"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highlight>
                            <a:srgbClr val="000000">
                              <a:alpha val="0"/>
                            </a:srgbClr>
                          </a:highlight>
                          <a:latin typeface="Verdana" panose="020B0604030504040204" pitchFamily="34" charset="0"/>
                          <a:ea typeface="Verdana" panose="020B0604030504040204" pitchFamily="34" charset="0"/>
                        </a:rPr>
                        <a:t>DEBE</a:t>
                      </a:r>
                      <a:endParaRPr lang="es-CO" sz="100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highlight>
                            <a:srgbClr val="000000">
                              <a:alpha val="0"/>
                            </a:srgbClr>
                          </a:highlight>
                          <a:latin typeface="Verdana" panose="020B0604030504040204" pitchFamily="34" charset="0"/>
                          <a:ea typeface="Verdana" panose="020B0604030504040204" pitchFamily="34" charset="0"/>
                        </a:rPr>
                        <a:t>HABER</a:t>
                      </a:r>
                      <a:endParaRPr lang="es-CO" sz="100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91725">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Valor del Contrato</a:t>
                      </a:r>
                      <a:endParaRPr lang="es-CO"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US" altLang="es-MX" sz="100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$ 244,917,973.00</a:t>
                      </a:r>
                    </a:p>
                  </a:txBody>
                  <a:tcPr marL="68580" marR="68580" marT="0" marB="0" anchor="ctr">
                    <a:solidFill>
                      <a:schemeClr val="bg2"/>
                    </a:solidFill>
                  </a:tcPr>
                </a:tc>
                <a:tc>
                  <a:txBody>
                    <a:bodyPr/>
                    <a:lstStyle/>
                    <a:p>
                      <a:pPr algn="ctr">
                        <a:lnSpc>
                          <a:spcPct val="107000"/>
                        </a:lnSpc>
                        <a:spcAft>
                          <a:spcPts val="800"/>
                        </a:spcAft>
                        <a:buNone/>
                      </a:pPr>
                      <a:r>
                        <a:rPr lang="es-CO" sz="1000">
                          <a:effectLst/>
                          <a:highlight>
                            <a:srgbClr val="000000">
                              <a:alpha val="0"/>
                            </a:srgbClr>
                          </a:highlight>
                          <a:latin typeface="Verdana" panose="020B0604030504040204" pitchFamily="34" charset="0"/>
                          <a:ea typeface="Verdana" panose="020B0604030504040204" pitchFamily="34" charset="0"/>
                        </a:rPr>
                        <a:t>$ 0</a:t>
                      </a:r>
                      <a:endParaRPr lang="es-CO" sz="100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1"/>
                  </a:ext>
                </a:extLst>
              </a:tr>
              <a:tr h="291725">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Valor de la Adición</a:t>
                      </a:r>
                      <a:endParaRPr lang="es-CO"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$ 0</a:t>
                      </a:r>
                      <a:endParaRPr lang="es-CO"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a:effectLst/>
                          <a:highlight>
                            <a:srgbClr val="000000">
                              <a:alpha val="0"/>
                            </a:srgbClr>
                          </a:highlight>
                          <a:latin typeface="Verdana" panose="020B0604030504040204" pitchFamily="34" charset="0"/>
                          <a:ea typeface="Verdana" panose="020B0604030504040204" pitchFamily="34" charset="0"/>
                        </a:rPr>
                        <a:t>$ 0</a:t>
                      </a:r>
                      <a:endParaRPr lang="es-CO" sz="100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2"/>
                  </a:ext>
                </a:extLst>
              </a:tr>
              <a:tr h="291725">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Valor Anticipo</a:t>
                      </a:r>
                      <a:endParaRPr lang="es-CO"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$ 0</a:t>
                      </a:r>
                      <a:endParaRPr lang="es-CO"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$ 0</a:t>
                      </a:r>
                      <a:endParaRPr lang="es-CO"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3"/>
                  </a:ext>
                </a:extLst>
              </a:tr>
              <a:tr h="301852">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Acta 1</a:t>
                      </a:r>
                      <a:endParaRPr lang="es-CO"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$ 0</a:t>
                      </a:r>
                      <a:endParaRPr lang="es-CO"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a:t>
                      </a:r>
                      <a:r>
                        <a:rPr lang="en-US" altLang="es-MX"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122,458,986.50</a:t>
                      </a:r>
                    </a:p>
                  </a:txBody>
                  <a:tcPr marL="68580" marR="68580" marT="0" marB="0" anchor="ctr">
                    <a:solidFill>
                      <a:schemeClr val="bg2"/>
                    </a:solidFill>
                  </a:tcPr>
                </a:tc>
                <a:extLst>
                  <a:ext uri="{0D108BD9-81ED-4DB2-BD59-A6C34878D82A}">
                    <a16:rowId xmlns:a16="http://schemas.microsoft.com/office/drawing/2014/main" val="10004"/>
                  </a:ext>
                </a:extLst>
              </a:tr>
              <a:tr h="326390">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Acta 2 (EN TRAMITE)</a:t>
                      </a:r>
                      <a:endParaRPr lang="es-CO"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$ 0</a:t>
                      </a:r>
                      <a:endParaRPr lang="es-CO"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 </a:t>
                      </a:r>
                      <a:r>
                        <a:rPr lang="en-US" altLang="es-MX"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88</a:t>
                      </a:r>
                      <a:r>
                        <a:rPr lang="es-CO" altLang="en-US"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a:t>
                      </a:r>
                      <a:r>
                        <a:rPr lang="en-US" altLang="es-MX"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268</a:t>
                      </a:r>
                      <a:r>
                        <a:rPr lang="es-CO" altLang="en-US"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a:t>
                      </a:r>
                      <a:r>
                        <a:rPr lang="en-US" altLang="es-MX"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437</a:t>
                      </a:r>
                      <a:r>
                        <a:rPr lang="es-CO" altLang="en-US"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a:t>
                      </a:r>
                      <a:r>
                        <a:rPr lang="en-US" altLang="es-MX"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47</a:t>
                      </a:r>
                    </a:p>
                  </a:txBody>
                  <a:tcPr marL="68580" marR="68580" marT="0" marB="0" anchor="ctr">
                    <a:solidFill>
                      <a:schemeClr val="bg2"/>
                    </a:solidFill>
                  </a:tcPr>
                </a:tc>
                <a:extLst>
                  <a:ext uri="{0D108BD9-81ED-4DB2-BD59-A6C34878D82A}">
                    <a16:rowId xmlns:a16="http://schemas.microsoft.com/office/drawing/2014/main" val="10005"/>
                  </a:ext>
                </a:extLst>
              </a:tr>
              <a:tr h="291725">
                <a:tc>
                  <a:txBody>
                    <a:bodyPr/>
                    <a:lstStyle/>
                    <a:p>
                      <a:pPr algn="ctr">
                        <a:lnSpc>
                          <a:spcPct val="107000"/>
                        </a:lnSpc>
                        <a:spcAft>
                          <a:spcPts val="800"/>
                        </a:spcAft>
                        <a:buNone/>
                      </a:pPr>
                      <a:r>
                        <a:rPr lang="es-CO" sz="1000">
                          <a:effectLst/>
                          <a:highlight>
                            <a:srgbClr val="000000">
                              <a:alpha val="0"/>
                            </a:srgbClr>
                          </a:highlight>
                          <a:latin typeface="Verdana" panose="020B0604030504040204" pitchFamily="34" charset="0"/>
                          <a:ea typeface="Verdana" panose="020B0604030504040204" pitchFamily="34" charset="0"/>
                        </a:rPr>
                        <a:t>Saldo por ejecutar.</a:t>
                      </a:r>
                      <a:endParaRPr lang="es-CO" sz="100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highlight>
                            <a:srgbClr val="000000">
                              <a:alpha val="0"/>
                            </a:srgbClr>
                          </a:highlight>
                          <a:latin typeface="Verdana" panose="020B0604030504040204" pitchFamily="34" charset="0"/>
                          <a:ea typeface="Verdana" panose="020B0604030504040204" pitchFamily="34" charset="0"/>
                        </a:rPr>
                        <a:t>$ 0</a:t>
                      </a:r>
                      <a:endParaRPr lang="es-CO" sz="100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sym typeface="+mn-ea"/>
                        </a:rPr>
                        <a:t>$</a:t>
                      </a:r>
                      <a:r>
                        <a:rPr lang="en-US" altLang="es-MX"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34</a:t>
                      </a:r>
                      <a:r>
                        <a:rPr lang="es-CO" altLang="en-US"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a:t>
                      </a:r>
                      <a:r>
                        <a:rPr lang="en-US" altLang="es-MX"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190</a:t>
                      </a:r>
                      <a:r>
                        <a:rPr lang="es-CO" altLang="en-US"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a:t>
                      </a:r>
                      <a:r>
                        <a:rPr lang="en-US" altLang="es-MX"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549</a:t>
                      </a:r>
                      <a:r>
                        <a:rPr lang="es-CO" altLang="en-US"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a:t>
                      </a:r>
                      <a:r>
                        <a:rPr lang="en-US" altLang="es-MX"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rPr>
                        <a:t>03</a:t>
                      </a:r>
                    </a:p>
                  </a:txBody>
                  <a:tcPr marL="68580" marR="68580" marT="0" marB="0" anchor="ctr">
                    <a:solidFill>
                      <a:schemeClr val="bg2"/>
                    </a:solidFill>
                  </a:tcPr>
                </a:tc>
                <a:extLst>
                  <a:ext uri="{0D108BD9-81ED-4DB2-BD59-A6C34878D82A}">
                    <a16:rowId xmlns:a16="http://schemas.microsoft.com/office/drawing/2014/main" val="10006"/>
                  </a:ext>
                </a:extLst>
              </a:tr>
              <a:tr h="291725">
                <a:tc>
                  <a:txBody>
                    <a:bodyPr/>
                    <a:lstStyle/>
                    <a:p>
                      <a:pPr algn="ctr">
                        <a:lnSpc>
                          <a:spcPct val="107000"/>
                        </a:lnSpc>
                        <a:spcAft>
                          <a:spcPts val="800"/>
                        </a:spcAft>
                        <a:buNone/>
                      </a:pPr>
                      <a:r>
                        <a:rPr lang="es-CO" sz="1000" dirty="0">
                          <a:effectLst/>
                          <a:highlight>
                            <a:srgbClr val="000000">
                              <a:alpha val="0"/>
                            </a:srgbClr>
                          </a:highlight>
                          <a:latin typeface="Verdana" panose="020B0604030504040204" pitchFamily="34" charset="0"/>
                          <a:ea typeface="Verdana" panose="020B0604030504040204" pitchFamily="34" charset="0"/>
                        </a:rPr>
                        <a:t>Sumas iguales.</a:t>
                      </a:r>
                      <a:endParaRPr lang="es-CO"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US" altLang="es-MX" sz="100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sym typeface="+mn-ea"/>
                        </a:rPr>
                        <a:t>$ 244,917,973.00</a:t>
                      </a:r>
                    </a:p>
                  </a:txBody>
                  <a:tcPr marL="68580" marR="68580" marT="0" marB="0" anchor="ctr">
                    <a:solidFill>
                      <a:schemeClr val="bg2"/>
                    </a:solidFill>
                  </a:tcPr>
                </a:tc>
                <a:tc>
                  <a:txBody>
                    <a:bodyPr/>
                    <a:lstStyle/>
                    <a:p>
                      <a:pPr algn="ctr">
                        <a:lnSpc>
                          <a:spcPct val="107000"/>
                        </a:lnSpc>
                        <a:spcAft>
                          <a:spcPts val="800"/>
                        </a:spcAft>
                        <a:buNone/>
                      </a:pPr>
                      <a:r>
                        <a:rPr lang="en-US" altLang="es-MX" sz="1000" dirty="0">
                          <a:effectLst/>
                          <a:highlight>
                            <a:srgbClr val="000000">
                              <a:alpha val="0"/>
                            </a:srgbClr>
                          </a:highlight>
                          <a:latin typeface="Verdana" panose="020B0604030504040204" pitchFamily="34" charset="0"/>
                          <a:ea typeface="Verdana" panose="020B0604030504040204" pitchFamily="34" charset="0"/>
                          <a:cs typeface="Times New Roman" panose="02020603050405020304" pitchFamily="18" charset="0"/>
                          <a:sym typeface="+mn-ea"/>
                        </a:rPr>
                        <a:t>$ 244,917,973.00</a:t>
                      </a:r>
                    </a:p>
                  </a:txBody>
                  <a:tcPr marL="68580" marR="68580" marT="0" marB="0" anchor="ctr">
                    <a:solidFill>
                      <a:schemeClr val="bg2"/>
                    </a:solidFill>
                  </a:tcPr>
                </a:tc>
                <a:extLst>
                  <a:ext uri="{0D108BD9-81ED-4DB2-BD59-A6C34878D82A}">
                    <a16:rowId xmlns:a16="http://schemas.microsoft.com/office/drawing/2014/main" val="10007"/>
                  </a:ext>
                </a:extLst>
              </a:tr>
            </a:tbl>
          </a:graphicData>
        </a:graphic>
      </p:graphicFrame>
      <p:sp>
        <p:nvSpPr>
          <p:cNvPr id="11" name="CuadroTexto 6"/>
          <p:cNvSpPr txBox="1"/>
          <p:nvPr/>
        </p:nvSpPr>
        <p:spPr>
          <a:xfrm>
            <a:off x="5658485" y="2680335"/>
            <a:ext cx="5929630" cy="676910"/>
          </a:xfrm>
          <a:prstGeom prst="rect">
            <a:avLst/>
          </a:prstGeom>
          <a:noFill/>
        </p:spPr>
        <p:txBody>
          <a:bodyPr wrap="square" rtlCol="0">
            <a:noAutofit/>
          </a:bodyPr>
          <a:lstStyle/>
          <a:p>
            <a:pPr algn="just">
              <a:lnSpc>
                <a:spcPts val="1680"/>
              </a:lnSpc>
            </a:pPr>
            <a:r>
              <a:rPr lang="es-CO"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SUSPENDIDO DESDE 5 AGOSTO DE 2025</a:t>
            </a:r>
          </a:p>
          <a:p>
            <a:pPr algn="just">
              <a:lnSpc>
                <a:spcPts val="1680"/>
              </a:lnSpc>
            </a:pPr>
            <a:r>
              <a:rPr lang="es-CO"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EL CONTRATO ESTA EN PROCESO DE TRÁMITE PARA ADICIÓN</a:t>
            </a:r>
          </a:p>
          <a:p>
            <a:pPr algn="just">
              <a:lnSpc>
                <a:spcPts val="1680"/>
              </a:lnSpc>
            </a:pPr>
            <a:endParaRPr lang="es-CO"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9517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525784" y="1611599"/>
            <a:ext cx="6288473" cy="1169551"/>
          </a:xfrm>
          <a:prstGeom prst="rect">
            <a:avLst/>
          </a:prstGeom>
          <a:noFill/>
        </p:spPr>
        <p:txBody>
          <a:bodyPr wrap="square" rtlCol="0">
            <a:spAutoFit/>
          </a:bodyPr>
          <a:lstStyle/>
          <a:p>
            <a:pPr algn="just" fontAlgn="ctr"/>
            <a:r>
              <a:rPr lang="es-MX" sz="1400" u="none" strike="noStrike" dirty="0">
                <a:effectLst/>
                <a:latin typeface="Verdana" panose="020B0604030504040204" pitchFamily="34" charset="0"/>
                <a:ea typeface="Verdana" panose="020B0604030504040204" pitchFamily="34" charset="0"/>
              </a:rPr>
              <a:t>OBJETO: SUMINISTRO E INSTALACIÓN DE MATERIALES PARA LA EJECUCIÓN DEL CONVENIO INTERADMINISTRATIVO  No. 3762 DE 2024 SUSCRITO ENTRE EL DEPARTAMENTO DE BOYACÁ Y LA ALIANZA SOCIETARIA Y DE DESARROLLO EMPRESARIAL DE BOYACÁ ASTEDBOY S.A.S.</a:t>
            </a:r>
            <a:endParaRPr lang="es-CO" sz="1400" dirty="0">
              <a:latin typeface="Verdana" panose="020B0604030504040204" pitchFamily="34" charset="0"/>
              <a:ea typeface="Verdana" panose="020B0604030504040204" pitchFamily="34" charset="0"/>
            </a:endParaRP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Contrato No. IPVO-001 DE 2024</a:t>
            </a:r>
          </a:p>
          <a:p>
            <a:pPr algn="ct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ORBEING - SAMACÁ</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1446872325"/>
              </p:ext>
            </p:extLst>
          </p:nvPr>
        </p:nvGraphicFramePr>
        <p:xfrm>
          <a:off x="377743" y="1377570"/>
          <a:ext cx="4544166" cy="3310308"/>
        </p:xfrm>
        <a:graphic>
          <a:graphicData uri="http://schemas.openxmlformats.org/drawingml/2006/table">
            <a:tbl>
              <a:tblPr firstRow="1" bandRow="1">
                <a:tableStyleId>{912C8C85-51F0-491E-9774-3900AFEF0FD7}</a:tableStyleId>
              </a:tblPr>
              <a:tblGrid>
                <a:gridCol w="1605530">
                  <a:extLst>
                    <a:ext uri="{9D8B030D-6E8A-4147-A177-3AD203B41FA5}">
                      <a16:colId xmlns:a16="http://schemas.microsoft.com/office/drawing/2014/main" val="3386221600"/>
                    </a:ext>
                  </a:extLst>
                </a:gridCol>
                <a:gridCol w="2938636">
                  <a:extLst>
                    <a:ext uri="{9D8B030D-6E8A-4147-A177-3AD203B41FA5}">
                      <a16:colId xmlns:a16="http://schemas.microsoft.com/office/drawing/2014/main" val="3023588219"/>
                    </a:ext>
                  </a:extLst>
                </a:gridCol>
              </a:tblGrid>
              <a:tr h="591438">
                <a:tc>
                  <a:txBody>
                    <a:bodyPr/>
                    <a:lstStyle/>
                    <a:p>
                      <a:pPr algn="ctr"/>
                      <a:r>
                        <a:rPr lang="es-CO" sz="1400" b="1" dirty="0">
                          <a:latin typeface="Verdana" panose="020B0604030504040204" pitchFamily="34" charset="0"/>
                          <a:ea typeface="Verdana" panose="020B0604030504040204" pitchFamily="34" charset="0"/>
                        </a:rPr>
                        <a:t>Valor</a:t>
                      </a:r>
                    </a:p>
                  </a:txBody>
                  <a:tcPr anchor="ctr"/>
                </a:tc>
                <a:tc>
                  <a:txBody>
                    <a:bodyPr/>
                    <a:lstStyle/>
                    <a:p>
                      <a:pPr algn="ctr"/>
                      <a:r>
                        <a:rPr lang="es-CO" sz="1400" b="1" dirty="0">
                          <a:latin typeface="Verdana" panose="020B0604030504040204" pitchFamily="34" charset="0"/>
                          <a:ea typeface="Verdana" panose="020B0604030504040204" pitchFamily="34" charset="0"/>
                        </a:rPr>
                        <a:t>$</a:t>
                      </a:r>
                      <a:r>
                        <a:rPr lang="es-CO" sz="1400" dirty="0">
                          <a:effectLst/>
                          <a:latin typeface="Verdana" panose="020B0604030504040204" pitchFamily="34" charset="0"/>
                          <a:ea typeface="Verdana" panose="020B0604030504040204" pitchFamily="34" charset="0"/>
                        </a:rPr>
                        <a:t>2.203.157.295,94</a:t>
                      </a:r>
                      <a:endParaRPr lang="es-CO" sz="14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799243388"/>
                  </a:ext>
                </a:extLst>
              </a:tr>
              <a:tr h="591438">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kern="1200" dirty="0">
                          <a:solidFill>
                            <a:schemeClr val="tx1"/>
                          </a:solidFill>
                          <a:latin typeface="Verdana" panose="020B0604030504040204" pitchFamily="34" charset="0"/>
                          <a:ea typeface="Verdana" panose="020B0604030504040204" pitchFamily="34" charset="0"/>
                          <a:cs typeface="+mn-cs"/>
                        </a:rPr>
                        <a:t>22 DE NOVIEMBRE DE 2024</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618060">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1" u="none" strike="noStrike" dirty="0">
                          <a:solidFill>
                            <a:schemeClr val="tx1"/>
                          </a:solidFill>
                          <a:effectLst/>
                          <a:latin typeface="Verdana" panose="020B0604030504040204" pitchFamily="34" charset="0"/>
                          <a:ea typeface="Verdana" panose="020B0604030504040204" pitchFamily="34" charset="0"/>
                        </a:rPr>
                        <a:t>SEIS (06) MESES y CATORCE (14) DIAS</a:t>
                      </a:r>
                      <a:endParaRPr lang="es-CO" sz="1400" b="1" i="0" u="none" strike="noStrike" dirty="0">
                        <a:solidFill>
                          <a:schemeClr val="tx1"/>
                        </a:solidFill>
                        <a:effectLst/>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754686">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Terminado</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7546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100%</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300697652"/>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495276" y="2785737"/>
            <a:ext cx="5410948" cy="451406"/>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Terminado</a:t>
            </a:r>
          </a:p>
        </p:txBody>
      </p:sp>
      <p:sp>
        <p:nvSpPr>
          <p:cNvPr id="13" name="CuadroTexto 12">
            <a:extLst>
              <a:ext uri="{FF2B5EF4-FFF2-40B4-BE49-F238E27FC236}">
                <a16:creationId xmlns:a16="http://schemas.microsoft.com/office/drawing/2014/main" id="{93A13245-6F0C-4466-9A80-E2DBC64145EA}"/>
              </a:ext>
            </a:extLst>
          </p:cNvPr>
          <p:cNvSpPr txBox="1"/>
          <p:nvPr/>
        </p:nvSpPr>
        <p:spPr>
          <a:xfrm>
            <a:off x="5591752" y="3232095"/>
            <a:ext cx="6156536" cy="310341"/>
          </a:xfrm>
          <a:prstGeom prst="rect">
            <a:avLst/>
          </a:prstGeom>
          <a:noFill/>
        </p:spPr>
        <p:txBody>
          <a:bodyPr wrap="square" rtlCol="0">
            <a:spAutoFit/>
          </a:bodyPr>
          <a:lstStyle/>
          <a:p>
            <a:pPr algn="just">
              <a:lnSpc>
                <a:spcPts val="1680"/>
              </a:lnSpc>
            </a:pPr>
            <a:r>
              <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En proceso de liquidación</a:t>
            </a:r>
            <a:r>
              <a:rPr lang="es-MX" sz="1200" dirty="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16540" y="5426121"/>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16540" y="5617184"/>
            <a:ext cx="4067430" cy="1077218"/>
          </a:xfrm>
          <a:prstGeom prst="rect">
            <a:avLst/>
          </a:prstGeom>
          <a:noFill/>
        </p:spPr>
        <p:txBody>
          <a:bodyPr wrap="square" rtlCol="0">
            <a:spAutoFit/>
          </a:bodyPr>
          <a:lstStyle/>
          <a:p>
            <a:pPr algn="ctr"/>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$ 2.203.157.295,94</a:t>
            </a:r>
          </a:p>
          <a:p>
            <a:endPar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77743" y="4878941"/>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3661170053"/>
              </p:ext>
            </p:extLst>
          </p:nvPr>
        </p:nvGraphicFramePr>
        <p:xfrm>
          <a:off x="5829028" y="3659706"/>
          <a:ext cx="5792317" cy="2642274"/>
        </p:xfrm>
        <a:graphic>
          <a:graphicData uri="http://schemas.openxmlformats.org/drawingml/2006/table">
            <a:tbl>
              <a:tblPr firstRow="1" firstCol="1" bandRow="1">
                <a:tableStyleId>{93296810-A885-4BE3-A3E7-6D5BEEA58F35}</a:tableStyleId>
              </a:tblPr>
              <a:tblGrid>
                <a:gridCol w="2232874">
                  <a:extLst>
                    <a:ext uri="{9D8B030D-6E8A-4147-A177-3AD203B41FA5}">
                      <a16:colId xmlns:a16="http://schemas.microsoft.com/office/drawing/2014/main" val="1356631586"/>
                    </a:ext>
                  </a:extLst>
                </a:gridCol>
                <a:gridCol w="1628452">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CONCEPTO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DEBE</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HABER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del Contrato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$ 2.203.157.295,94</a:t>
                      </a:r>
                    </a:p>
                  </a:txBody>
                  <a:tcPr marL="68580" marR="68580" marT="0" marB="0" anchor="ctr">
                    <a:solidFill>
                      <a:schemeClr val="bg2"/>
                    </a:solidFill>
                  </a:tcP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$ 0</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 la Adición No.1</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fontAlgn="b"/>
                      <a:r>
                        <a:rPr lang="es-CO" sz="1000" u="none" strike="noStrike" kern="1200" dirty="0">
                          <a:solidFill>
                            <a:schemeClr val="tx1"/>
                          </a:solidFill>
                          <a:effectLst/>
                          <a:latin typeface="Verdana" panose="020B0604030504040204" pitchFamily="34" charset="0"/>
                          <a:ea typeface="Verdana" panose="020B0604030504040204" pitchFamily="34" charset="0"/>
                          <a:cs typeface="+mn-cs"/>
                        </a:rPr>
                        <a:t>  $     449.772.112,94</a:t>
                      </a:r>
                    </a:p>
                  </a:txBody>
                  <a:tcPr marL="0" marR="0" marT="0" marB="0" anchor="ctr">
                    <a:solidFill>
                      <a:schemeClr val="bg2"/>
                    </a:solidFill>
                  </a:tcP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$ 0</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 la Adición No.2</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fontAlgn="b"/>
                      <a:r>
                        <a:rPr lang="es-CO" sz="1000" u="none" strike="noStrike" kern="1200" dirty="0">
                          <a:solidFill>
                            <a:schemeClr val="tx1"/>
                          </a:solidFill>
                          <a:effectLst/>
                          <a:latin typeface="Verdana" panose="020B0604030504040204" pitchFamily="34" charset="0"/>
                          <a:ea typeface="Verdana" panose="020B0604030504040204" pitchFamily="34" charset="0"/>
                          <a:cs typeface="+mn-cs"/>
                        </a:rPr>
                        <a:t>  $     173.127.180,00</a:t>
                      </a:r>
                    </a:p>
                  </a:txBody>
                  <a:tcPr marL="0" marR="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43122">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1</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$ 345.348.505,50 </a:t>
                      </a:r>
                    </a:p>
                  </a:txBody>
                  <a:tcPr marL="68580" marR="68580" marT="0" marB="0" anchor="ctr">
                    <a:solidFill>
                      <a:schemeClr val="bg2"/>
                    </a:solidFill>
                  </a:tcPr>
                </a:tc>
                <a:extLst>
                  <a:ext uri="{0D108BD9-81ED-4DB2-BD59-A6C34878D82A}">
                    <a16:rowId xmlns:a16="http://schemas.microsoft.com/office/drawing/2014/main" val="1336480460"/>
                  </a:ext>
                </a:extLst>
              </a:tr>
              <a:tr h="0">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CO" sz="10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Acta 2</a:t>
                      </a:r>
                      <a:endParaRPr kumimoji="0" lang="es-ES"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$ 461.306.337,32 </a:t>
                      </a:r>
                    </a:p>
                  </a:txBody>
                  <a:tcPr marL="68580" marR="68580" marT="0" marB="0" anchor="ctr">
                    <a:solidFill>
                      <a:schemeClr val="bg2"/>
                    </a:solidFill>
                  </a:tcPr>
                </a:tc>
                <a:extLst>
                  <a:ext uri="{0D108BD9-81ED-4DB2-BD59-A6C34878D82A}">
                    <a16:rowId xmlns:a16="http://schemas.microsoft.com/office/drawing/2014/main" val="3615990362"/>
                  </a:ext>
                </a:extLst>
              </a:tr>
              <a:tr h="0">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CO" sz="10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Acta 2</a:t>
                      </a:r>
                      <a:endParaRPr kumimoji="0" lang="es-ES"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$ 515.685.701,66 </a:t>
                      </a:r>
                    </a:p>
                  </a:txBody>
                  <a:tcPr marL="68580" marR="68580" marT="0" marB="0" anchor="ctr">
                    <a:solidFill>
                      <a:schemeClr val="bg2"/>
                    </a:solidFill>
                  </a:tcPr>
                </a:tc>
                <a:extLst>
                  <a:ext uri="{0D108BD9-81ED-4DB2-BD59-A6C34878D82A}">
                    <a16:rowId xmlns:a16="http://schemas.microsoft.com/office/drawing/2014/main" val="398323273"/>
                  </a:ext>
                </a:extLst>
              </a:tr>
              <a:tr h="0">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CO" sz="10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Acta 2</a:t>
                      </a:r>
                      <a:endParaRPr kumimoji="0" lang="es-ES"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$ 491.040.044,96 </a:t>
                      </a:r>
                    </a:p>
                  </a:txBody>
                  <a:tcPr marL="68580" marR="68580" marT="0" marB="0" anchor="ctr">
                    <a:solidFill>
                      <a:schemeClr val="bg2"/>
                    </a:solidFill>
                  </a:tcPr>
                </a:tc>
                <a:extLst>
                  <a:ext uri="{0D108BD9-81ED-4DB2-BD59-A6C34878D82A}">
                    <a16:rowId xmlns:a16="http://schemas.microsoft.com/office/drawing/2014/main" val="2536597028"/>
                  </a:ext>
                </a:extLst>
              </a:tr>
              <a:tr h="0">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CO"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Acta 2</a:t>
                      </a:r>
                      <a:endParaRPr kumimoji="0" lang="es-ES"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$ 169.460.976,91 </a:t>
                      </a:r>
                    </a:p>
                  </a:txBody>
                  <a:tcPr marL="68580" marR="68580" marT="0" marB="0" anchor="ctr">
                    <a:solidFill>
                      <a:schemeClr val="bg2"/>
                    </a:solidFill>
                  </a:tcPr>
                </a:tc>
                <a:extLst>
                  <a:ext uri="{0D108BD9-81ED-4DB2-BD59-A6C34878D82A}">
                    <a16:rowId xmlns:a16="http://schemas.microsoft.com/office/drawing/2014/main" val="3425979084"/>
                  </a:ext>
                </a:extLst>
              </a:tr>
              <a:tr h="0">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dirty="0">
                          <a:effectLst/>
                          <a:latin typeface="Verdana" panose="020B0604030504040204" pitchFamily="34" charset="0"/>
                          <a:ea typeface="Verdana" panose="020B0604030504040204" pitchFamily="34" charset="0"/>
                          <a:cs typeface="Times New Roman" panose="02020603050405020304" pitchFamily="18" charset="0"/>
                        </a:rPr>
                        <a:t>Liquidación</a:t>
                      </a:r>
                    </a:p>
                  </a:txBody>
                  <a:tcPr marL="68580" marR="68580" marT="0" marB="0" anchor="ctr"/>
                </a:tc>
                <a:tc>
                  <a:txBody>
                    <a:bodyPr/>
                    <a:lstStyle/>
                    <a:p>
                      <a:pPr algn="ctr">
                        <a:lnSpc>
                          <a:spcPct val="107000"/>
                        </a:lnSpc>
                        <a:spcAft>
                          <a:spcPts val="800"/>
                        </a:spcAft>
                        <a:buNone/>
                      </a:pP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$ 220.315.729,59 </a:t>
                      </a:r>
                    </a:p>
                  </a:txBody>
                  <a:tcPr marL="68580" marR="68580" marT="0" marB="0" anchor="ctr">
                    <a:solidFill>
                      <a:schemeClr val="bg2"/>
                    </a:solidFill>
                  </a:tcPr>
                </a:tc>
                <a:extLst>
                  <a:ext uri="{0D108BD9-81ED-4DB2-BD59-A6C34878D82A}">
                    <a16:rowId xmlns:a16="http://schemas.microsoft.com/office/drawing/2014/main" val="2519286948"/>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Saldo a favor de la entidad</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56285936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Sumas iguales.</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$ 2.203.157.295,94</a:t>
                      </a: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$ 2.203.157.295,94</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165683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51BE5D90-C6DD-42AA-A509-324005EE7FD5}"/>
              </a:ext>
            </a:extLst>
          </p:cNvPr>
          <p:cNvSpPr txBox="1">
            <a:spLocks noChangeArrowheads="1"/>
          </p:cNvSpPr>
          <p:nvPr/>
        </p:nvSpPr>
        <p:spPr bwMode="auto">
          <a:xfrm>
            <a:off x="3224148" y="585226"/>
            <a:ext cx="7155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Capitalización TIERRASUA</a:t>
            </a:r>
          </a:p>
        </p:txBody>
      </p:sp>
      <p:pic>
        <p:nvPicPr>
          <p:cNvPr id="16" name="Gráfico 15">
            <a:extLst>
              <a:ext uri="{FF2B5EF4-FFF2-40B4-BE49-F238E27FC236}">
                <a16:creationId xmlns:a16="http://schemas.microsoft.com/office/drawing/2014/main" id="{7CE807C4-6CB6-475A-BAB5-37DF8674C2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8398" y="281456"/>
            <a:ext cx="285750" cy="895350"/>
          </a:xfrm>
          <a:prstGeom prst="rect">
            <a:avLst/>
          </a:prstGeom>
        </p:spPr>
      </p:pic>
      <p:pic>
        <p:nvPicPr>
          <p:cNvPr id="2" name="Imagen 2">
            <a:extLst>
              <a:ext uri="{FF2B5EF4-FFF2-40B4-BE49-F238E27FC236}">
                <a16:creationId xmlns:a16="http://schemas.microsoft.com/office/drawing/2014/main" id="{7EC3186D-7DD3-CA83-B3EC-CB01F3BE4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13" y="1681163"/>
            <a:ext cx="11483975"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7">
            <a:extLst>
              <a:ext uri="{FF2B5EF4-FFF2-40B4-BE49-F238E27FC236}">
                <a16:creationId xmlns:a16="http://schemas.microsoft.com/office/drawing/2014/main" id="{03055676-51F5-4C10-F91F-8D9B040B23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5911" y="4122115"/>
            <a:ext cx="64897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207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9517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657721" y="1753425"/>
            <a:ext cx="6156536" cy="1182375"/>
          </a:xfrm>
          <a:prstGeom prst="rect">
            <a:avLst/>
          </a:prstGeom>
          <a:noFill/>
        </p:spPr>
        <p:txBody>
          <a:bodyPr wrap="square" rtlCol="0">
            <a:spAutoFit/>
          </a:bodyPr>
          <a:lstStyle/>
          <a:p>
            <a:pPr algn="just">
              <a:lnSpc>
                <a:spcPts val="1680"/>
              </a:lnSpc>
            </a:pPr>
            <a:r>
              <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SIT -80 AUNAR ESFUERZOS ENTRE LA ALCALDIA MAYOR DE TUNJA Y TIERRASUA S.A.S PARA EL MANTENIMIENTO Y RECUPERACIÓN DE LA MALLA VIAL DEL MUNICIPIO, A TRAVÉS DE LA INSTALACIÓN DE MEZCLA ASFALTICA, EN LA ZONA URBANA DE LA CIUDAD DE TUNJA</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Contrato interadministrativo </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No. 235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nvGraphicFramePr>
        <p:xfrm>
          <a:off x="377742" y="1377569"/>
          <a:ext cx="4544165" cy="3227063"/>
        </p:xfrm>
        <a:graphic>
          <a:graphicData uri="http://schemas.openxmlformats.org/drawingml/2006/table">
            <a:tbl>
              <a:tblPr firstRow="1" bandRow="1">
                <a:tableStyleId>{912C8C85-51F0-491E-9774-3900AFEF0FD7}</a:tableStyleId>
              </a:tblPr>
              <a:tblGrid>
                <a:gridCol w="1605530">
                  <a:extLst>
                    <a:ext uri="{9D8B030D-6E8A-4147-A177-3AD203B41FA5}">
                      <a16:colId xmlns:a16="http://schemas.microsoft.com/office/drawing/2014/main" val="3386221600"/>
                    </a:ext>
                  </a:extLst>
                </a:gridCol>
                <a:gridCol w="2938635">
                  <a:extLst>
                    <a:ext uri="{9D8B030D-6E8A-4147-A177-3AD203B41FA5}">
                      <a16:colId xmlns:a16="http://schemas.microsoft.com/office/drawing/2014/main" val="3023588219"/>
                    </a:ext>
                  </a:extLst>
                </a:gridCol>
              </a:tblGrid>
              <a:tr h="576565">
                <a:tc>
                  <a:txBody>
                    <a:bodyPr/>
                    <a:lstStyle/>
                    <a:p>
                      <a:pPr algn="ctr"/>
                      <a:r>
                        <a:rPr lang="es-CO" sz="1400" b="1" dirty="0">
                          <a:latin typeface="Verdana" panose="020B0604030504040204" pitchFamily="34" charset="0"/>
                          <a:ea typeface="Verdana" panose="020B0604030504040204" pitchFamily="34" charset="0"/>
                        </a:rPr>
                        <a:t>Valor</a:t>
                      </a:r>
                    </a:p>
                  </a:txBody>
                  <a:tcPr anchor="ctr"/>
                </a:tc>
                <a:tc>
                  <a:txBody>
                    <a:bodyPr/>
                    <a:lstStyle/>
                    <a:p>
                      <a:pPr algn="ctr"/>
                      <a:r>
                        <a:rPr lang="es-CO" sz="1400" b="1" dirty="0">
                          <a:latin typeface="Verdana" panose="020B0604030504040204" pitchFamily="34" charset="0"/>
                          <a:ea typeface="Verdana" panose="020B0604030504040204" pitchFamily="34" charset="0"/>
                        </a:rPr>
                        <a:t>$450.000.000,00</a:t>
                      </a:r>
                    </a:p>
                  </a:txBody>
                  <a:tcPr anchor="ctr"/>
                </a:tc>
                <a:extLst>
                  <a:ext uri="{0D108BD9-81ED-4DB2-BD59-A6C34878D82A}">
                    <a16:rowId xmlns:a16="http://schemas.microsoft.com/office/drawing/2014/main" val="3799243388"/>
                  </a:ext>
                </a:extLst>
              </a:tr>
              <a:tr h="576565">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30 de enero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602517">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165 días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735708">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liquidación</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7357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txBody>
                  <a:tcPr anchor="ctr">
                    <a:lnR w="12700" cap="flat" cmpd="sng" algn="ctr">
                      <a:solidFill>
                        <a:schemeClr val="accent6"/>
                      </a:solidFill>
                      <a:prstDash val="solid"/>
                      <a:round/>
                      <a:headEnd type="none" w="med" len="med"/>
                      <a:tailEnd type="none" w="med" len="med"/>
                    </a:lnR>
                  </a:tcPr>
                </a:tc>
                <a:tc>
                  <a:txBody>
                    <a:bodyPr/>
                    <a:lstStyle/>
                    <a:p>
                      <a:pPr algn="ctr"/>
                      <a:r>
                        <a:rPr lang="es-MX" sz="1400" b="1" dirty="0">
                          <a:latin typeface="Verdana" panose="020B0604030504040204" pitchFamily="34" charset="0"/>
                          <a:ea typeface="Verdana" panose="020B0604030504040204" pitchFamily="34" charset="0"/>
                        </a:rPr>
                        <a:t>100%</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765068130"/>
                  </a:ext>
                </a:extLst>
              </a:tr>
            </a:tbl>
          </a:graphicData>
        </a:graphic>
      </p:graphicFrame>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$ 450.000.000,00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597393209"/>
              </p:ext>
            </p:extLst>
          </p:nvPr>
        </p:nvGraphicFramePr>
        <p:xfrm>
          <a:off x="5519649" y="3263705"/>
          <a:ext cx="5701873" cy="2947085"/>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840547">
                  <a:extLst>
                    <a:ext uri="{9D8B030D-6E8A-4147-A177-3AD203B41FA5}">
                      <a16:colId xmlns:a16="http://schemas.microsoft.com/office/drawing/2014/main" val="2261385981"/>
                    </a:ext>
                  </a:extLst>
                </a:gridCol>
              </a:tblGrid>
              <a:tr h="338791">
                <a:tc>
                  <a:txBody>
                    <a:bodyPr/>
                    <a:lstStyle/>
                    <a:p>
                      <a:pPr algn="ctr">
                        <a:lnSpc>
                          <a:spcPct val="107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CONCEPTO</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DEBE</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HABER</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338791">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del Contrato</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solidFill>
                            <a:schemeClr val="tx1"/>
                          </a:solidFill>
                          <a:effectLst/>
                          <a:latin typeface="Verdana" panose="020B0604030504040204" pitchFamily="34" charset="0"/>
                          <a:ea typeface="Verdana" panose="020B0604030504040204" pitchFamily="34" charset="0"/>
                        </a:rPr>
                        <a:t>$ 450.000.000,00</a:t>
                      </a:r>
                      <a:endParaRPr lang="es-ES" sz="1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a:effectLst/>
                          <a:latin typeface="Verdana" panose="020B0604030504040204" pitchFamily="34" charset="0"/>
                          <a:ea typeface="Verdana" panose="020B0604030504040204" pitchFamily="34" charset="0"/>
                        </a:rPr>
                        <a:t>$ 0</a:t>
                      </a:r>
                      <a:endParaRPr lang="es-ES" sz="14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338791">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de la Adición</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338791">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Anticipo</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$ 225.000.000,00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50552">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Acta 1</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solidFill>
                            <a:schemeClr val="tx1"/>
                          </a:solidFill>
                          <a:effectLst/>
                          <a:latin typeface="Verdana" panose="020B0604030504040204" pitchFamily="34" charset="0"/>
                          <a:ea typeface="Verdana" panose="020B0604030504040204" pitchFamily="34" charset="0"/>
                        </a:rPr>
                        <a:t>$ 144.603.471,23</a:t>
                      </a:r>
                      <a:endParaRPr lang="es-ES" sz="1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336480460"/>
                  </a:ext>
                </a:extLst>
              </a:tr>
              <a:tr h="338791">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Saldo por cobrar.</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a:effectLst/>
                          <a:latin typeface="Verdana" panose="020B0604030504040204" pitchFamily="34" charset="0"/>
                          <a:ea typeface="Verdana" panose="020B0604030504040204" pitchFamily="34" charset="0"/>
                        </a:rPr>
                        <a:t>$ 0</a:t>
                      </a:r>
                      <a:endParaRPr lang="es-ES" sz="14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$ 80.369.528,77</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562859366"/>
                  </a:ext>
                </a:extLst>
              </a:tr>
              <a:tr h="707288">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Sumas iguales.</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400" dirty="0">
                          <a:effectLst/>
                          <a:latin typeface="Verdana" panose="020B0604030504040204" pitchFamily="34" charset="0"/>
                          <a:ea typeface="Verdana" panose="020B0604030504040204" pitchFamily="34" charset="0"/>
                        </a:rPr>
                        <a:t>$</a:t>
                      </a:r>
                      <a:r>
                        <a:rPr lang="es-CO" sz="1400" dirty="0">
                          <a:solidFill>
                            <a:schemeClr val="tx1"/>
                          </a:solidFill>
                          <a:effectLst/>
                          <a:latin typeface="Verdana" panose="020B0604030504040204" pitchFamily="34" charset="0"/>
                          <a:ea typeface="Verdana" panose="020B0604030504040204" pitchFamily="34" charset="0"/>
                        </a:rPr>
                        <a:t> 450.000.000,00</a:t>
                      </a:r>
                      <a:endParaRPr lang="es-ES" sz="1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solidFill>
                            <a:schemeClr val="tx1"/>
                          </a:solidFill>
                          <a:effectLst/>
                          <a:latin typeface="Verdana" panose="020B0604030504040204" pitchFamily="34" charset="0"/>
                          <a:ea typeface="Verdana" panose="020B0604030504040204" pitchFamily="34" charset="0"/>
                        </a:rPr>
                        <a:t>$ 450.000.000,00</a:t>
                      </a:r>
                      <a:endParaRPr lang="es-ES" sz="1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3124930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2483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495276" y="1507233"/>
            <a:ext cx="6156536" cy="1546577"/>
          </a:xfrm>
          <a:prstGeom prst="rect">
            <a:avLst/>
          </a:prstGeom>
          <a:noFill/>
        </p:spPr>
        <p:txBody>
          <a:bodyPr wrap="square" rtlCol="0">
            <a:spAutoFit/>
          </a:bodyPr>
          <a:lstStyle/>
          <a:p>
            <a:pPr algn="just" fontAlgn="ctr"/>
            <a:r>
              <a:rPr lang="es-MX" sz="1050" dirty="0">
                <a:latin typeface="Verdana" panose="020B0604030504040204" pitchFamily="34" charset="0"/>
                <a:ea typeface="Verdana" panose="020B0604030504040204" pitchFamily="34" charset="0"/>
              </a:rPr>
              <a:t>CONTRATAR EL SUMINISTRO E INSTALACION DE MATERIALES PARA LA EJECUCION DEL CONVENIO INTERADMINISTRATIVO N° 4773 DE 2024 CELEBRADO ENTRE ELDEPARTAMENTO DE BOYACÁ Y TIERRASUA S.A.S., CUYO OBJETO ES: AUNAR ESFUERZOS ENTRE EL DEPARTAMENTO DE BOYACÁ Y TIERRASUA SAS PARA LA EJECUCION DEL MANTENIMIENTO DEL CORREDOR VIAL CON CODIGO 60BYA SECTOR VILLA DE LEIVA – EL MUELLE Y EL CORREDOR CON CODIGO 62BY01 DENOMINADO EL MUELLE – SANTA SOFIA – MONIQUIRA, EN EL DEPARTAMENTO DE BOYACA Y MANTENIMIENTO DE LA VÍA CODIGO 55GY03 CRUCE RUTA 55 (TIERRA NEGRA) - JENESANO, EN EL DEPARTAMENTO DE BOYACÁ.”</a:t>
            </a:r>
            <a:endParaRPr lang="es-CO" sz="1050" dirty="0">
              <a:latin typeface="Verdana" panose="020B0604030504040204" pitchFamily="34" charset="0"/>
              <a:ea typeface="Verdana" panose="020B0604030504040204" pitchFamily="34" charset="0"/>
            </a:endParaRP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Contrato No. IPVO-004 DE 2025</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EQUIPOS Y TRITURADOS </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sp>
        <p:nvSpPr>
          <p:cNvPr id="12" name="CuadroTexto 11">
            <a:extLst>
              <a:ext uri="{FF2B5EF4-FFF2-40B4-BE49-F238E27FC236}">
                <a16:creationId xmlns:a16="http://schemas.microsoft.com/office/drawing/2014/main" id="{C923B699-EB67-4EA1-A192-959423E07A84}"/>
              </a:ext>
            </a:extLst>
          </p:cNvPr>
          <p:cNvSpPr txBox="1"/>
          <p:nvPr/>
        </p:nvSpPr>
        <p:spPr>
          <a:xfrm>
            <a:off x="5495276" y="2946228"/>
            <a:ext cx="5410948" cy="451406"/>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En ejecución</a:t>
            </a:r>
          </a:p>
        </p:txBody>
      </p:sp>
      <p:sp>
        <p:nvSpPr>
          <p:cNvPr id="13" name="CuadroTexto 12">
            <a:extLst>
              <a:ext uri="{FF2B5EF4-FFF2-40B4-BE49-F238E27FC236}">
                <a16:creationId xmlns:a16="http://schemas.microsoft.com/office/drawing/2014/main" id="{93A13245-6F0C-4466-9A80-E2DBC64145EA}"/>
              </a:ext>
            </a:extLst>
          </p:cNvPr>
          <p:cNvSpPr txBox="1"/>
          <p:nvPr/>
        </p:nvSpPr>
        <p:spPr>
          <a:xfrm>
            <a:off x="5530476" y="3323521"/>
            <a:ext cx="6156536" cy="511102"/>
          </a:xfrm>
          <a:prstGeom prst="rect">
            <a:avLst/>
          </a:prstGeom>
          <a:noFill/>
        </p:spPr>
        <p:txBody>
          <a:bodyPr wrap="square" rtlCol="0">
            <a:spAutoFit/>
          </a:bodyPr>
          <a:lstStyle/>
          <a:p>
            <a:pPr algn="just">
              <a:lnSpc>
                <a:spcPts val="1680"/>
              </a:lnSpc>
            </a:pPr>
            <a:r>
              <a:rPr lang="es-MX" sz="1400" dirty="0">
                <a:solidFill>
                  <a:srgbClr val="000000"/>
                </a:solidFill>
                <a:latin typeface="Verdana" panose="020B0604030504040204" pitchFamily="34" charset="0"/>
                <a:ea typeface="Verdana" panose="020B0604030504040204" pitchFamily="34" charset="0"/>
                <a:cs typeface="Verdana" panose="020B0604030504040204" pitchFamily="34" charset="0"/>
              </a:rPr>
              <a:t>El contrato se encuentra en ejecución, con corte al 30/09/2025, no se efectúo ningún pago.</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16540" y="5601580"/>
            <a:ext cx="4178741" cy="743071"/>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16540" y="5704443"/>
            <a:ext cx="4067430" cy="584775"/>
          </a:xfrm>
          <a:prstGeom prst="rect">
            <a:avLst/>
          </a:prstGeom>
          <a:noFill/>
        </p:spPr>
        <p:txBody>
          <a:bodyPr wrap="square" rtlCol="0">
            <a:spAutoFit/>
          </a:bodyPr>
          <a:lstStyle/>
          <a:p>
            <a:pPr algn="ctr"/>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$ 2.423.849.019,80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95745" y="5092520"/>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Avance financiero: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1047881472"/>
              </p:ext>
            </p:extLst>
          </p:nvPr>
        </p:nvGraphicFramePr>
        <p:xfrm>
          <a:off x="5701758" y="3837954"/>
          <a:ext cx="5792317" cy="2681790"/>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CONCEPTO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DEBE</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HABER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del Contrato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r>
                        <a:rPr lang="es-CO" sz="1000" b="1" dirty="0">
                          <a:latin typeface="Verdana" panose="020B0604030504040204" pitchFamily="34" charset="0"/>
                          <a:ea typeface="Verdana" panose="020B0604030504040204" pitchFamily="34" charset="0"/>
                        </a:rPr>
                        <a:t>$ 2.423.849.019,80</a:t>
                      </a:r>
                    </a:p>
                  </a:txBody>
                  <a:tcPr marL="68580" marR="68580" marT="0" marB="0" anchor="ctr">
                    <a:solidFill>
                      <a:schemeClr val="bg2"/>
                    </a:solidFill>
                  </a:tcPr>
                </a:tc>
                <a:tc>
                  <a:txBody>
                    <a:bodyPr/>
                    <a:lstStyle/>
                    <a:p>
                      <a:pPr algn="ctr"/>
                      <a:r>
                        <a:rPr lang="es-CO" sz="1000" b="0" dirty="0">
                          <a:latin typeface="Verdana" panose="020B0604030504040204" pitchFamily="34" charset="0"/>
                          <a:ea typeface="Verdana" panose="020B0604030504040204" pitchFamily="34" charset="0"/>
                        </a:rPr>
                        <a:t>$ 0</a:t>
                      </a:r>
                    </a:p>
                  </a:txBody>
                  <a:tcPr marL="68580" marR="68580" marT="0" marB="0" anchor="ctr">
                    <a:solidFill>
                      <a:schemeClr val="bg2"/>
                    </a:solidFill>
                  </a:tcPr>
                </a:tc>
                <a:extLst>
                  <a:ext uri="{0D108BD9-81ED-4DB2-BD59-A6C34878D82A}">
                    <a16:rowId xmlns:a16="http://schemas.microsoft.com/office/drawing/2014/main" val="628068232"/>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 la Adición</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Anticipo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01852">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1</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fontAlgn="b" latinLnBrk="0" hangingPunct="1">
                        <a:lnSpc>
                          <a:spcPct val="107000"/>
                        </a:lnSpc>
                        <a:spcAft>
                          <a:spcPts val="800"/>
                        </a:spcAft>
                        <a:buNone/>
                      </a:pPr>
                      <a:r>
                        <a:rPr lang="es-CO" sz="1000" kern="1200" dirty="0">
                          <a:solidFill>
                            <a:schemeClr val="dk1"/>
                          </a:solidFill>
                          <a:effectLst/>
                          <a:latin typeface="Verdana" panose="020B0604030504040204" pitchFamily="34" charset="0"/>
                          <a:ea typeface="Verdana" panose="020B0604030504040204" pitchFamily="34" charset="0"/>
                          <a:cs typeface="+mn-cs"/>
                        </a:rPr>
                        <a:t>$ 832.971.615,31</a:t>
                      </a:r>
                    </a:p>
                  </a:txBody>
                  <a:tcPr marL="0" marR="0" marT="0" marB="0" anchor="ctr">
                    <a:solidFill>
                      <a:schemeClr val="bg2"/>
                    </a:solidFill>
                  </a:tcPr>
                </a:tc>
                <a:extLst>
                  <a:ext uri="{0D108BD9-81ED-4DB2-BD59-A6C34878D82A}">
                    <a16:rowId xmlns:a16="http://schemas.microsoft.com/office/drawing/2014/main" val="1336480460"/>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2</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fontAlgn="b" latinLnBrk="0" hangingPunct="1">
                        <a:lnSpc>
                          <a:spcPct val="107000"/>
                        </a:lnSpc>
                        <a:spcAft>
                          <a:spcPts val="800"/>
                        </a:spcAft>
                        <a:buNone/>
                      </a:pPr>
                      <a:r>
                        <a:rPr lang="es-CO" sz="1000" kern="1200" dirty="0">
                          <a:solidFill>
                            <a:schemeClr val="dk1"/>
                          </a:solidFill>
                          <a:effectLst/>
                          <a:latin typeface="Verdana" panose="020B0604030504040204" pitchFamily="34" charset="0"/>
                          <a:ea typeface="Verdana" panose="020B0604030504040204" pitchFamily="34" charset="0"/>
                          <a:cs typeface="+mn-cs"/>
                        </a:rPr>
                        <a:t>$ 775.370.667,24</a:t>
                      </a:r>
                    </a:p>
                  </a:txBody>
                  <a:tcPr marL="0" marR="0" marT="0" marB="0" anchor="ctr">
                    <a:solidFill>
                      <a:schemeClr val="bg2"/>
                    </a:solidFill>
                  </a:tcPr>
                </a:tc>
                <a:extLst>
                  <a:ext uri="{0D108BD9-81ED-4DB2-BD59-A6C34878D82A}">
                    <a16:rowId xmlns:a16="http://schemas.microsoft.com/office/drawing/2014/main" val="690696568"/>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3</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fontAlgn="b" latinLnBrk="0" hangingPunct="1">
                        <a:lnSpc>
                          <a:spcPct val="107000"/>
                        </a:lnSpc>
                        <a:spcAft>
                          <a:spcPts val="800"/>
                        </a:spcAft>
                        <a:buNone/>
                      </a:pPr>
                      <a:r>
                        <a:rPr lang="es-CO" sz="1000" kern="1200" dirty="0">
                          <a:solidFill>
                            <a:schemeClr val="dk1"/>
                          </a:solidFill>
                          <a:effectLst/>
                          <a:latin typeface="Verdana" panose="020B0604030504040204" pitchFamily="34" charset="0"/>
                          <a:ea typeface="Verdana" panose="020B0604030504040204" pitchFamily="34" charset="0"/>
                          <a:cs typeface="+mn-cs"/>
                        </a:rPr>
                        <a:t>$ 215.387.910,02</a:t>
                      </a:r>
                    </a:p>
                  </a:txBody>
                  <a:tcPr marL="0" marR="0" marT="0" marB="0" anchor="ctr">
                    <a:solidFill>
                      <a:schemeClr val="bg2"/>
                    </a:solidFill>
                  </a:tcPr>
                </a:tc>
                <a:extLst>
                  <a:ext uri="{0D108BD9-81ED-4DB2-BD59-A6C34878D82A}">
                    <a16:rowId xmlns:a16="http://schemas.microsoft.com/office/drawing/2014/main" val="1231838156"/>
                  </a:ext>
                </a:extLst>
              </a:tr>
              <a:tr h="291725">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Saldo por ejecutar.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b="1" dirty="0">
                          <a:latin typeface="Verdana" panose="020B0604030504040204" pitchFamily="34" charset="0"/>
                          <a:ea typeface="Verdana" panose="020B0604030504040204" pitchFamily="34" charset="0"/>
                        </a:rPr>
                        <a:t>$  600.118.827,23</a:t>
                      </a:r>
                    </a:p>
                  </a:txBody>
                  <a:tcPr marL="68580" marR="68580" marT="0" marB="0" anchor="ctr">
                    <a:solidFill>
                      <a:schemeClr val="bg2"/>
                    </a:solidFill>
                  </a:tcPr>
                </a:tc>
                <a:extLst>
                  <a:ext uri="{0D108BD9-81ED-4DB2-BD59-A6C34878D82A}">
                    <a16:rowId xmlns:a16="http://schemas.microsoft.com/office/drawing/2014/main" val="256285936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Sumas iguales.</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r>
                        <a:rPr lang="es-CO" sz="1000" b="1" dirty="0">
                          <a:latin typeface="Verdana" panose="020B0604030504040204" pitchFamily="34" charset="0"/>
                          <a:ea typeface="Verdana" panose="020B0604030504040204" pitchFamily="34" charset="0"/>
                        </a:rPr>
                        <a:t>$ 2.423.849.019,80</a:t>
                      </a:r>
                    </a:p>
                  </a:txBody>
                  <a:tcPr marL="68580" marR="68580" marT="0" marB="0" anchor="ctr">
                    <a:solidFill>
                      <a:schemeClr val="bg2"/>
                    </a:solidFill>
                  </a:tcPr>
                </a:tc>
                <a:tc>
                  <a:txBody>
                    <a:bodyPr/>
                    <a:lstStyle/>
                    <a:p>
                      <a:pPr algn="ctr"/>
                      <a:r>
                        <a:rPr lang="es-CO" sz="1000" b="1" dirty="0">
                          <a:latin typeface="Verdana" panose="020B0604030504040204" pitchFamily="34" charset="0"/>
                          <a:ea typeface="Verdana" panose="020B0604030504040204" pitchFamily="34" charset="0"/>
                        </a:rPr>
                        <a:t>$ 2.423.849.019,80</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graphicFrame>
        <p:nvGraphicFramePr>
          <p:cNvPr id="15" name="Tabla 14">
            <a:extLst>
              <a:ext uri="{FF2B5EF4-FFF2-40B4-BE49-F238E27FC236}">
                <a16:creationId xmlns:a16="http://schemas.microsoft.com/office/drawing/2014/main" id="{D617A89D-6D35-471A-B0F8-E71CBEF0A608}"/>
              </a:ext>
            </a:extLst>
          </p:cNvPr>
          <p:cNvGraphicFramePr>
            <a:graphicFrameLocks noGrp="1"/>
          </p:cNvGraphicFramePr>
          <p:nvPr>
            <p:extLst>
              <p:ext uri="{D42A27DB-BD31-4B8C-83A1-F6EECF244321}">
                <p14:modId xmlns:p14="http://schemas.microsoft.com/office/powerpoint/2010/main" val="47916585"/>
              </p:ext>
            </p:extLst>
          </p:nvPr>
        </p:nvGraphicFramePr>
        <p:xfrm>
          <a:off x="266598" y="1153557"/>
          <a:ext cx="4692038" cy="3938963"/>
        </p:xfrm>
        <a:graphic>
          <a:graphicData uri="http://schemas.openxmlformats.org/drawingml/2006/table">
            <a:tbl>
              <a:tblPr firstRow="1" bandRow="1">
                <a:tableStyleId>{912C8C85-51F0-491E-9774-3900AFEF0FD7}</a:tableStyleId>
              </a:tblPr>
              <a:tblGrid>
                <a:gridCol w="1652031">
                  <a:extLst>
                    <a:ext uri="{9D8B030D-6E8A-4147-A177-3AD203B41FA5}">
                      <a16:colId xmlns:a16="http://schemas.microsoft.com/office/drawing/2014/main" val="3386221600"/>
                    </a:ext>
                  </a:extLst>
                </a:gridCol>
                <a:gridCol w="3040007">
                  <a:extLst>
                    <a:ext uri="{9D8B030D-6E8A-4147-A177-3AD203B41FA5}">
                      <a16:colId xmlns:a16="http://schemas.microsoft.com/office/drawing/2014/main" val="3023588219"/>
                    </a:ext>
                  </a:extLst>
                </a:gridCol>
              </a:tblGrid>
              <a:tr h="633105">
                <a:tc>
                  <a:txBody>
                    <a:bodyPr/>
                    <a:lstStyle/>
                    <a:p>
                      <a:pPr algn="ctr"/>
                      <a:r>
                        <a:rPr lang="es-CO" sz="1400" b="1" dirty="0">
                          <a:latin typeface="Verdana" panose="020B0604030504040204" pitchFamily="34" charset="0"/>
                          <a:ea typeface="Verdana" panose="020B0604030504040204" pitchFamily="34" charset="0"/>
                        </a:rPr>
                        <a:t>Valor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u="none" strike="noStrike" kern="1200" dirty="0">
                          <a:solidFill>
                            <a:schemeClr val="bg1"/>
                          </a:solidFill>
                          <a:effectLst/>
                          <a:latin typeface="Verdana" panose="020B0604030504040204" pitchFamily="34" charset="0"/>
                          <a:ea typeface="Verdana" panose="020B0604030504040204" pitchFamily="34" charset="0"/>
                          <a:cs typeface="+mn-cs"/>
                        </a:rPr>
                        <a:t>$ 2.423.849.019,80</a:t>
                      </a:r>
                    </a:p>
                    <a:p>
                      <a:pPr algn="ctr"/>
                      <a:r>
                        <a:rPr lang="es-CO" sz="1400" b="1" dirty="0">
                          <a:latin typeface="Verdana" panose="020B0604030504040204" pitchFamily="34" charset="0"/>
                          <a:ea typeface="Verdana" panose="020B0604030504040204" pitchFamily="34" charset="0"/>
                        </a:rPr>
                        <a:t> </a:t>
                      </a:r>
                    </a:p>
                  </a:txBody>
                  <a:tcPr anchor="ctr"/>
                </a:tc>
                <a:extLst>
                  <a:ext uri="{0D108BD9-81ED-4DB2-BD59-A6C34878D82A}">
                    <a16:rowId xmlns:a16="http://schemas.microsoft.com/office/drawing/2014/main" val="3799243388"/>
                  </a:ext>
                </a:extLst>
              </a:tr>
              <a:tr h="489218">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kern="1200" dirty="0">
                          <a:solidFill>
                            <a:schemeClr val="tx1"/>
                          </a:solidFill>
                          <a:latin typeface="Verdana" panose="020B0604030504040204" pitchFamily="34" charset="0"/>
                          <a:ea typeface="Verdana" panose="020B0604030504040204" pitchFamily="34" charset="0"/>
                          <a:cs typeface="+mn-cs"/>
                        </a:rPr>
                        <a:t>07 DE ABRIL DE 2025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489218">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1" u="none" strike="noStrike" dirty="0">
                          <a:solidFill>
                            <a:schemeClr val="tx1"/>
                          </a:solidFill>
                          <a:effectLst/>
                          <a:latin typeface="Verdana" panose="020B0604030504040204" pitchFamily="34" charset="0"/>
                          <a:ea typeface="Verdana" panose="020B0604030504040204" pitchFamily="34" charset="0"/>
                        </a:rPr>
                        <a:t>SEIS (06) MESES</a:t>
                      </a:r>
                      <a:endParaRPr lang="es-CO" sz="1400" b="1" i="0" u="none" strike="noStrike" dirty="0">
                        <a:solidFill>
                          <a:schemeClr val="tx1"/>
                        </a:solidFill>
                        <a:effectLst/>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489218">
                <a:tc>
                  <a:txBody>
                    <a:bodyPr/>
                    <a:lstStyle/>
                    <a:p>
                      <a:pPr algn="ctr"/>
                      <a:r>
                        <a:rPr lang="es-ES_tradnl" sz="1400" b="1" u="none" strike="noStrike" dirty="0">
                          <a:solidFill>
                            <a:schemeClr val="tx1"/>
                          </a:solidFill>
                          <a:effectLst/>
                          <a:latin typeface="Verdana" panose="020B0604030504040204" pitchFamily="34" charset="0"/>
                          <a:ea typeface="Verdana" panose="020B0604030504040204" pitchFamily="34" charset="0"/>
                        </a:rPr>
                        <a:t>TRAMO VILLA DE LEYVA </a:t>
                      </a: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u="none" strike="noStrike" dirty="0">
                          <a:effectLst/>
                          <a:latin typeface="Verdana" panose="020B0604030504040204" pitchFamily="34" charset="0"/>
                          <a:ea typeface="Verdana" panose="020B0604030504040204" pitchFamily="34" charset="0"/>
                        </a:rPr>
                        <a:t>$ 1.323.779.811,97</a:t>
                      </a:r>
                    </a:p>
                    <a:p>
                      <a:pPr marL="0" marR="0" lvl="0" indent="0" algn="ctr" defTabSz="914400" rtl="0" eaLnBrk="1" fontAlgn="ctr" latinLnBrk="0" hangingPunct="1">
                        <a:lnSpc>
                          <a:spcPct val="100000"/>
                        </a:lnSpc>
                        <a:spcBef>
                          <a:spcPts val="0"/>
                        </a:spcBef>
                        <a:spcAft>
                          <a:spcPts val="0"/>
                        </a:spcAft>
                        <a:buClrTx/>
                        <a:buSzTx/>
                        <a:buFontTx/>
                        <a:buNone/>
                        <a:tabLst/>
                        <a:defRPr/>
                      </a:pPr>
                      <a:endParaRPr lang="es-CO" sz="1400" b="1" i="0" u="none" strike="noStrike" dirty="0">
                        <a:solidFill>
                          <a:schemeClr val="tx1"/>
                        </a:solidFill>
                        <a:effectLst/>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650979347"/>
                  </a:ext>
                </a:extLst>
              </a:tr>
              <a:tr h="489218">
                <a:tc>
                  <a:txBody>
                    <a:bodyPr/>
                    <a:lstStyle/>
                    <a:p>
                      <a:pPr algn="ctr"/>
                      <a:r>
                        <a:rPr lang="es-ES_tradnl" sz="1400" b="1" u="none" strike="noStrike" dirty="0">
                          <a:solidFill>
                            <a:schemeClr val="tx1"/>
                          </a:solidFill>
                          <a:effectLst/>
                          <a:latin typeface="Verdana" panose="020B0604030504040204" pitchFamily="34" charset="0"/>
                          <a:ea typeface="Verdana" panose="020B0604030504040204" pitchFamily="34" charset="0"/>
                        </a:rPr>
                        <a:t>TRAMO TIERRA NEGRA </a:t>
                      </a: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u="none" strike="noStrike" dirty="0">
                          <a:effectLst/>
                          <a:latin typeface="Verdana" panose="020B0604030504040204" pitchFamily="34" charset="0"/>
                          <a:ea typeface="Verdana" panose="020B0604030504040204" pitchFamily="34" charset="0"/>
                        </a:rPr>
                        <a:t>1.100.069.207,83</a:t>
                      </a:r>
                      <a:endParaRPr lang="es-CO" sz="1400" b="1" i="0" u="none" strike="noStrike" dirty="0">
                        <a:solidFill>
                          <a:schemeClr val="tx1"/>
                        </a:solidFill>
                        <a:effectLst/>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144964313"/>
                  </a:ext>
                </a:extLst>
              </a:tr>
              <a:tr h="287775">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ejecución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7150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txBody>
                  <a:tcPr anchor="ctr">
                    <a:lnR w="12700" cap="flat" cmpd="sng" algn="ctr">
                      <a:solidFill>
                        <a:schemeClr val="accent6"/>
                      </a:solidFill>
                      <a:prstDash val="solid"/>
                      <a:round/>
                      <a:headEnd type="none" w="med" len="med"/>
                      <a:tailEnd type="none" w="med" len="med"/>
                    </a:lnR>
                  </a:tcPr>
                </a:tc>
                <a:tc>
                  <a:txBody>
                    <a:bodyPr/>
                    <a:lstStyle/>
                    <a:p>
                      <a:pPr algn="ctr"/>
                      <a:r>
                        <a:rPr lang="es-MX" sz="1400" b="1" dirty="0">
                          <a:latin typeface="Verdana" panose="020B0604030504040204" pitchFamily="34" charset="0"/>
                          <a:ea typeface="Verdana" panose="020B0604030504040204" pitchFamily="34" charset="0"/>
                        </a:rPr>
                        <a:t>76%</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179920158"/>
                  </a:ext>
                </a:extLst>
              </a:tr>
            </a:tbl>
          </a:graphicData>
        </a:graphic>
      </p:graphicFrame>
    </p:spTree>
    <p:extLst>
      <p:ext uri="{BB962C8B-B14F-4D97-AF65-F5344CB8AC3E}">
        <p14:creationId xmlns:p14="http://schemas.microsoft.com/office/powerpoint/2010/main" val="2379825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47156"/>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495276" y="1547076"/>
            <a:ext cx="6288473" cy="1375120"/>
          </a:xfrm>
          <a:prstGeom prst="rect">
            <a:avLst/>
          </a:prstGeom>
          <a:noFill/>
        </p:spPr>
        <p:txBody>
          <a:bodyPr wrap="square" rtlCol="0">
            <a:spAutoFit/>
          </a:bodyPr>
          <a:lstStyle/>
          <a:p>
            <a:pPr algn="just">
              <a:lnSpc>
                <a:spcPts val="1680"/>
              </a:lnSpc>
            </a:pPr>
            <a:r>
              <a:rPr lang="es-MX" sz="1100" dirty="0">
                <a:latin typeface="Verdana" panose="020B0604030504040204" pitchFamily="34" charset="0"/>
                <a:ea typeface="Verdana" panose="020B0604030504040204" pitchFamily="34" charset="0"/>
              </a:rPr>
              <a:t>CONTRATAR EL SUMINISTRO E INSTALACION DE MATERIALES PARA LA EJECUCION DEL CONVENIO INTERADMINISTRATIVO </a:t>
            </a:r>
            <a:r>
              <a:rPr lang="es-MX" sz="1100" dirty="0" err="1">
                <a:latin typeface="Verdana" panose="020B0604030504040204" pitchFamily="34" charset="0"/>
                <a:ea typeface="Verdana" panose="020B0604030504040204" pitchFamily="34" charset="0"/>
              </a:rPr>
              <a:t>N°</a:t>
            </a:r>
            <a:r>
              <a:rPr lang="es-MX" sz="1100" dirty="0">
                <a:latin typeface="Verdana" panose="020B0604030504040204" pitchFamily="34" charset="0"/>
                <a:ea typeface="Verdana" panose="020B0604030504040204" pitchFamily="34" charset="0"/>
              </a:rPr>
              <a:t> CO1.PCCNTR.7839480/2108 DE 2025 con objeto “MANTENIMIENTO DEL CORREDOR VIAL CON CÓDIGO 55BY09 EN EL TRAMO DENOMINADO PUENTE LA BALSA – PANTANO DE VARGAS Y EL CORREDOR CON CÓDIGO 55BY08 EN EL TRAMO DENOMINADO PANTANO DE VARGAS - TERMALES, EN EL DEPARTAMENTO DE BOYACÁ</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Contrato</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No. IPVO-006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2320502198"/>
              </p:ext>
            </p:extLst>
          </p:nvPr>
        </p:nvGraphicFramePr>
        <p:xfrm>
          <a:off x="510995" y="1348191"/>
          <a:ext cx="4513491" cy="3351828"/>
        </p:xfrm>
        <a:graphic>
          <a:graphicData uri="http://schemas.openxmlformats.org/drawingml/2006/table">
            <a:tbl>
              <a:tblPr firstRow="1" bandRow="1">
                <a:tableStyleId>{912C8C85-51F0-491E-9774-3900AFEF0FD7}</a:tableStyleId>
              </a:tblPr>
              <a:tblGrid>
                <a:gridCol w="1594692">
                  <a:extLst>
                    <a:ext uri="{9D8B030D-6E8A-4147-A177-3AD203B41FA5}">
                      <a16:colId xmlns:a16="http://schemas.microsoft.com/office/drawing/2014/main" val="3386221600"/>
                    </a:ext>
                  </a:extLst>
                </a:gridCol>
                <a:gridCol w="2918799">
                  <a:extLst>
                    <a:ext uri="{9D8B030D-6E8A-4147-A177-3AD203B41FA5}">
                      <a16:colId xmlns:a16="http://schemas.microsoft.com/office/drawing/2014/main" val="3023588219"/>
                    </a:ext>
                  </a:extLst>
                </a:gridCol>
              </a:tblGrid>
              <a:tr h="483510">
                <a:tc>
                  <a:txBody>
                    <a:bodyPr/>
                    <a:lstStyle/>
                    <a:p>
                      <a:pPr algn="ctr"/>
                      <a:r>
                        <a:rPr lang="es-CO" sz="1400" b="1" dirty="0">
                          <a:solidFill>
                            <a:schemeClr val="tx1"/>
                          </a:solidFill>
                          <a:latin typeface="Verdana" panose="020B0604030504040204" pitchFamily="34" charset="0"/>
                          <a:ea typeface="Verdana" panose="020B0604030504040204" pitchFamily="34" charset="0"/>
                        </a:rPr>
                        <a:t>Contratista:</a:t>
                      </a:r>
                    </a:p>
                  </a:txBody>
                  <a:tcPr anchor="ctr">
                    <a:lnR w="12700" cap="flat" cmpd="sng" algn="ctr">
                      <a:solidFill>
                        <a:schemeClr val="accent6"/>
                      </a:solidFill>
                      <a:prstDash val="solid"/>
                      <a:round/>
                      <a:headEnd type="none" w="med" len="med"/>
                      <a:tailEnd type="none" w="med" len="med"/>
                    </a:lnR>
                    <a:solidFill>
                      <a:schemeClr val="bg1"/>
                    </a:solidFill>
                  </a:tcPr>
                </a:tc>
                <a:tc>
                  <a:txBody>
                    <a:bodyPr/>
                    <a:lstStyle/>
                    <a:p>
                      <a:pPr algn="ctr"/>
                      <a:r>
                        <a:rPr lang="es-CO" sz="1400" b="1" dirty="0">
                          <a:solidFill>
                            <a:schemeClr val="tx1"/>
                          </a:solidFill>
                          <a:latin typeface="Verdana" panose="020B0604030504040204" pitchFamily="34" charset="0"/>
                          <a:ea typeface="Verdana" panose="020B0604030504040204" pitchFamily="34" charset="0"/>
                        </a:rPr>
                        <a:t>TRITURADOS PAZ DEL RIO</a:t>
                      </a:r>
                    </a:p>
                  </a:txBody>
                  <a:tcPr anchor="ctr">
                    <a:lnL w="12700" cap="flat" cmpd="sng" algn="ctr">
                      <a:solidFill>
                        <a:schemeClr val="accent6"/>
                      </a:solidFill>
                      <a:prstDash val="solid"/>
                      <a:round/>
                      <a:headEnd type="none" w="med" len="med"/>
                      <a:tailEnd type="none" w="med" len="med"/>
                    </a:lnL>
                    <a:solidFill>
                      <a:schemeClr val="bg1"/>
                    </a:solidFill>
                  </a:tcPr>
                </a:tc>
                <a:extLst>
                  <a:ext uri="{0D108BD9-81ED-4DB2-BD59-A6C34878D82A}">
                    <a16:rowId xmlns:a16="http://schemas.microsoft.com/office/drawing/2014/main" val="4259531941"/>
                  </a:ext>
                </a:extLst>
              </a:tr>
              <a:tr h="483510">
                <a:tc>
                  <a:txBody>
                    <a:bodyPr/>
                    <a:lstStyle/>
                    <a:p>
                      <a:pPr algn="ctr"/>
                      <a:r>
                        <a:rPr lang="es-CO" sz="1400" b="1" dirty="0">
                          <a:latin typeface="Verdana" panose="020B0604030504040204" pitchFamily="34" charset="0"/>
                          <a:ea typeface="Verdana" panose="020B0604030504040204" pitchFamily="34" charset="0"/>
                        </a:rPr>
                        <a:t>Valor</a:t>
                      </a:r>
                    </a:p>
                  </a:txBody>
                  <a:tcPr anchor="ctr">
                    <a:solidFill>
                      <a:schemeClr val="accent6"/>
                    </a:solidFill>
                  </a:tcPr>
                </a:tc>
                <a:tc>
                  <a:txBody>
                    <a:bodyPr/>
                    <a:lstStyle/>
                    <a:p>
                      <a:pPr algn="ctr"/>
                      <a:r>
                        <a:rPr lang="es-CO" sz="1400" b="1" dirty="0">
                          <a:latin typeface="Verdana" panose="020B0604030504040204" pitchFamily="34" charset="0"/>
                          <a:ea typeface="Verdana" panose="020B0604030504040204" pitchFamily="34" charset="0"/>
                        </a:rPr>
                        <a:t>$</a:t>
                      </a:r>
                      <a:r>
                        <a:rPr lang="es-CO" sz="1400" b="1" dirty="0">
                          <a:effectLst/>
                          <a:latin typeface="Verdana" panose="020B0604030504040204" pitchFamily="34" charset="0"/>
                          <a:ea typeface="Verdana" panose="020B0604030504040204" pitchFamily="34" charset="0"/>
                        </a:rPr>
                        <a:t>1.157.112.697,61</a:t>
                      </a:r>
                      <a:endParaRPr lang="es-CO" sz="1400" b="1" dirty="0">
                        <a:latin typeface="Verdana" panose="020B0604030504040204" pitchFamily="34" charset="0"/>
                        <a:ea typeface="Verdana" panose="020B0604030504040204" pitchFamily="34" charset="0"/>
                      </a:endParaRPr>
                    </a:p>
                  </a:txBody>
                  <a:tcPr anchor="ctr">
                    <a:solidFill>
                      <a:schemeClr val="accent6"/>
                    </a:solidFill>
                  </a:tcPr>
                </a:tc>
                <a:extLst>
                  <a:ext uri="{0D108BD9-81ED-4DB2-BD59-A6C34878D82A}">
                    <a16:rowId xmlns:a16="http://schemas.microsoft.com/office/drawing/2014/main" val="3799243388"/>
                  </a:ext>
                </a:extLst>
              </a:tr>
              <a:tr h="486056">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03 de Junio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505275">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3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616968">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Terminado</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6861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p>
                      <a:pPr algn="ct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100%</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763153694"/>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495276" y="2870709"/>
            <a:ext cx="1918778" cy="451406"/>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Terminado</a:t>
            </a:r>
          </a:p>
        </p:txBody>
      </p:sp>
      <p:sp>
        <p:nvSpPr>
          <p:cNvPr id="13" name="CuadroTexto 12">
            <a:extLst>
              <a:ext uri="{FF2B5EF4-FFF2-40B4-BE49-F238E27FC236}">
                <a16:creationId xmlns:a16="http://schemas.microsoft.com/office/drawing/2014/main" id="{93A13245-6F0C-4466-9A80-E2DBC64145EA}"/>
              </a:ext>
            </a:extLst>
          </p:cNvPr>
          <p:cNvSpPr txBox="1"/>
          <p:nvPr/>
        </p:nvSpPr>
        <p:spPr>
          <a:xfrm>
            <a:off x="5495276" y="3206104"/>
            <a:ext cx="6156536" cy="511102"/>
          </a:xfrm>
          <a:prstGeom prst="rect">
            <a:avLst/>
          </a:prstGeom>
          <a:noFill/>
        </p:spPr>
        <p:txBody>
          <a:bodyPr wrap="square" rtlCol="0">
            <a:spAutoFit/>
          </a:bodyPr>
          <a:lstStyle/>
          <a:p>
            <a:pPr algn="just">
              <a:lnSpc>
                <a:spcPts val="1680"/>
              </a:lnSpc>
            </a:pPr>
            <a:r>
              <a:rPr lang="es-MX" sz="1200" dirty="0">
                <a:solidFill>
                  <a:srgbClr val="000000"/>
                </a:solidFill>
                <a:latin typeface="Verdana" panose="020B0604030504040204" pitchFamily="34" charset="0"/>
                <a:ea typeface="Verdana" panose="020B0604030504040204" pitchFamily="34" charset="0"/>
                <a:cs typeface="Verdana" panose="020B0604030504040204" pitchFamily="34" charset="0"/>
              </a:rPr>
              <a:t>Se suscribió acta de terminación el 26/09/2025, y acta de Recibo final el 30/09/2025. En aprobación de garantías para liquidación.</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5" y="539223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0" y="5502145"/>
            <a:ext cx="4067430" cy="1077218"/>
          </a:xfrm>
          <a:prstGeom prst="rect">
            <a:avLst/>
          </a:prstGeom>
          <a:noFill/>
        </p:spPr>
        <p:txBody>
          <a:bodyPr wrap="square" rtlCol="0">
            <a:spAutoFit/>
          </a:bodyPr>
          <a:lstStyle/>
          <a:p>
            <a:pPr algn="ctr"/>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$ 1.156.460.992,68 </a:t>
            </a:r>
          </a:p>
          <a:p>
            <a:endPar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32700" y="4869019"/>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2807051124"/>
              </p:ext>
            </p:extLst>
          </p:nvPr>
        </p:nvGraphicFramePr>
        <p:xfrm>
          <a:off x="5743353" y="3789734"/>
          <a:ext cx="5792317" cy="2681790"/>
        </p:xfrm>
        <a:graphic>
          <a:graphicData uri="http://schemas.openxmlformats.org/drawingml/2006/table">
            <a:tbl>
              <a:tblPr firstRow="1" firstCol="1" bandRow="1">
                <a:tableStyleId>{93296810-A885-4BE3-A3E7-6D5BEEA58F35}</a:tableStyleId>
              </a:tblPr>
              <a:tblGrid>
                <a:gridCol w="2232874">
                  <a:extLst>
                    <a:ext uri="{9D8B030D-6E8A-4147-A177-3AD203B41FA5}">
                      <a16:colId xmlns:a16="http://schemas.microsoft.com/office/drawing/2014/main" val="1356631586"/>
                    </a:ext>
                  </a:extLst>
                </a:gridCol>
                <a:gridCol w="1628452">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CONCEPTO</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DEBE</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a:effectLst/>
                          <a:latin typeface="Verdana" panose="020B0604030504040204" pitchFamily="34" charset="0"/>
                          <a:ea typeface="Verdana" panose="020B0604030504040204" pitchFamily="34" charset="0"/>
                        </a:rPr>
                        <a:t>HABER</a:t>
                      </a:r>
                      <a:endParaRPr lang="es-ES" sz="105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Valor del Contrato</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$ 1.157.112.697,61</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Valor de la Adición</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a:effectLst/>
                          <a:latin typeface="Verdana" panose="020B0604030504040204" pitchFamily="34" charset="0"/>
                          <a:ea typeface="Verdana" panose="020B0604030504040204" pitchFamily="34" charset="0"/>
                        </a:rPr>
                        <a:t>$ 0</a:t>
                      </a:r>
                      <a:endParaRPr lang="es-ES" sz="105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Valor Anticipo</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01852">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Acta 1</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$ 578.556.723,00 </a:t>
                      </a:r>
                    </a:p>
                  </a:txBody>
                  <a:tcPr marL="68580" marR="68580" marT="0" marB="0" anchor="ctr">
                    <a:solidFill>
                      <a:schemeClr val="bg2"/>
                    </a:solidFill>
                  </a:tcPr>
                </a:tc>
                <a:extLst>
                  <a:ext uri="{0D108BD9-81ED-4DB2-BD59-A6C34878D82A}">
                    <a16:rowId xmlns:a16="http://schemas.microsoft.com/office/drawing/2014/main" val="1336480460"/>
                  </a:ext>
                </a:extLst>
              </a:tr>
              <a:tr h="314794">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Acta 2</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ES" sz="1050" dirty="0">
                          <a:effectLst/>
                          <a:latin typeface="Verdana" panose="020B0604030504040204" pitchFamily="34" charset="0"/>
                          <a:ea typeface="Verdana" panose="020B0604030504040204" pitchFamily="34" charset="0"/>
                          <a:cs typeface="Times New Roman" panose="02020603050405020304" pitchFamily="18" charset="0"/>
                        </a:rPr>
                        <a:t>$ 434.416.870,95 </a:t>
                      </a:r>
                    </a:p>
                  </a:txBody>
                  <a:tcPr marL="68580" marR="68580" marT="0" marB="0" anchor="ctr">
                    <a:solidFill>
                      <a:schemeClr val="bg2"/>
                    </a:solidFill>
                  </a:tcPr>
                </a:tc>
                <a:extLst>
                  <a:ext uri="{0D108BD9-81ED-4DB2-BD59-A6C34878D82A}">
                    <a16:rowId xmlns:a16="http://schemas.microsoft.com/office/drawing/2014/main" val="690696568"/>
                  </a:ext>
                </a:extLst>
              </a:tr>
              <a:tr h="314794">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cs typeface="Times New Roman" panose="02020603050405020304" pitchFamily="18" charset="0"/>
                        </a:rPr>
                        <a:t>Liquidación</a:t>
                      </a: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50" dirty="0">
                          <a:effectLst/>
                          <a:latin typeface="Verdana" panose="020B0604030504040204" pitchFamily="34" charset="0"/>
                          <a:ea typeface="Verdana" panose="020B0604030504040204" pitchFamily="34" charset="0"/>
                        </a:rPr>
                        <a:t>$ 0</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50" dirty="0">
                          <a:effectLst/>
                          <a:latin typeface="Verdana" panose="020B0604030504040204" pitchFamily="34" charset="0"/>
                          <a:ea typeface="Verdana" panose="020B0604030504040204" pitchFamily="34" charset="0"/>
                        </a:rPr>
                        <a:t>$ 143.487.398,73</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31838156"/>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Saldo a favor de la entidad</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a:effectLst/>
                          <a:latin typeface="Verdana" panose="020B0604030504040204" pitchFamily="34" charset="0"/>
                          <a:ea typeface="Verdana" panose="020B0604030504040204" pitchFamily="34" charset="0"/>
                        </a:rPr>
                        <a:t>$ 0</a:t>
                      </a:r>
                      <a:endParaRPr lang="es-ES" sz="105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$ 651.704,94</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562859366"/>
                  </a:ext>
                </a:extLst>
              </a:tr>
              <a:tr h="291725">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Sumas iguales.</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50" dirty="0">
                          <a:effectLst/>
                          <a:latin typeface="Verdana" panose="020B0604030504040204" pitchFamily="34" charset="0"/>
                          <a:ea typeface="Verdana" panose="020B0604030504040204" pitchFamily="34" charset="0"/>
                        </a:rPr>
                        <a:t>$ 1.157.112.697,61</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50" dirty="0">
                          <a:effectLst/>
                          <a:latin typeface="Verdana" panose="020B0604030504040204" pitchFamily="34" charset="0"/>
                          <a:ea typeface="Verdana" panose="020B0604030504040204" pitchFamily="34" charset="0"/>
                        </a:rPr>
                        <a:t>$ 1.157.112.697,61</a:t>
                      </a:r>
                      <a:endParaRPr lang="es-ES"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4289862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317859" y="1026632"/>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317859" y="1478038"/>
            <a:ext cx="6777759" cy="1815882"/>
          </a:xfrm>
          <a:prstGeom prst="rect">
            <a:avLst/>
          </a:prstGeom>
          <a:noFill/>
        </p:spPr>
        <p:txBody>
          <a:bodyPr wrap="square" rtlCol="0">
            <a:spAutoFit/>
          </a:bodyPr>
          <a:lstStyle/>
          <a:p>
            <a:pPr algn="just"/>
            <a:r>
              <a:rPr lang="es-MX" sz="1400" dirty="0">
                <a:solidFill>
                  <a:srgbClr val="000000"/>
                </a:solidFill>
                <a:latin typeface="Verdana" panose="020B0604030504040204" pitchFamily="34" charset="0"/>
                <a:ea typeface="Verdana" panose="020B0604030504040204" pitchFamily="34" charset="0"/>
              </a:rPr>
              <a:t>“CONTRATAR EL SUMINISTRO E INSTALACIÓN DE MATERIALES PARA LA EJECUCIÓN DEL CONVENIO INTERADMINISTRATIVO No. CO1.PCCNTR.7907040/2212 DE 2025 con objeto “AUNAR ESFUERZOS ENTRE EL DEPARTAMENTO DE BOYACÁ Y TIERRASUA S.A.S PARA EL MANTENIMIENTO DE ALGUNAS VÍAS URBANAS EN LOS </a:t>
            </a:r>
            <a:r>
              <a:rPr lang="es-CO" sz="1400" dirty="0">
                <a:solidFill>
                  <a:srgbClr val="000000"/>
                </a:solidFill>
                <a:latin typeface="Verdana" panose="020B0604030504040204" pitchFamily="34" charset="0"/>
                <a:ea typeface="Verdana" panose="020B0604030504040204" pitchFamily="34" charset="0"/>
              </a:rPr>
              <a:t>MUNICIPIOS SANTA ROSA DE VITERBO, PAZ DE RIO, TASCO Y VÍA CON CÓDIGO 6103 PUENTE BLANCO SANTA </a:t>
            </a:r>
            <a:r>
              <a:rPr lang="es-MX" sz="1400" dirty="0">
                <a:solidFill>
                  <a:srgbClr val="000000"/>
                </a:solidFill>
                <a:latin typeface="Verdana" panose="020B0604030504040204" pitchFamily="34" charset="0"/>
                <a:ea typeface="Verdana" panose="020B0604030504040204" pitchFamily="34" charset="0"/>
              </a:rPr>
              <a:t>TERESA (CRUCE RUTA 64), EN EL DEPARTAMENTO DE BOYACÁ”.</a:t>
            </a:r>
            <a:endParaRPr lang="es-MX"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Contrato No. IPVO 009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nvGraphicFramePr>
        <p:xfrm>
          <a:off x="377742" y="1377571"/>
          <a:ext cx="4319682" cy="3325253"/>
        </p:xfrm>
        <a:graphic>
          <a:graphicData uri="http://schemas.openxmlformats.org/drawingml/2006/table">
            <a:tbl>
              <a:tblPr firstRow="1" bandRow="1">
                <a:tableStyleId>{912C8C85-51F0-491E-9774-3900AFEF0FD7}</a:tableStyleId>
              </a:tblPr>
              <a:tblGrid>
                <a:gridCol w="1526216">
                  <a:extLst>
                    <a:ext uri="{9D8B030D-6E8A-4147-A177-3AD203B41FA5}">
                      <a16:colId xmlns:a16="http://schemas.microsoft.com/office/drawing/2014/main" val="3386221600"/>
                    </a:ext>
                  </a:extLst>
                </a:gridCol>
                <a:gridCol w="2793466">
                  <a:extLst>
                    <a:ext uri="{9D8B030D-6E8A-4147-A177-3AD203B41FA5}">
                      <a16:colId xmlns:a16="http://schemas.microsoft.com/office/drawing/2014/main" val="3023588219"/>
                    </a:ext>
                  </a:extLst>
                </a:gridCol>
              </a:tblGrid>
              <a:tr h="475398">
                <a:tc>
                  <a:txBody>
                    <a:bodyPr/>
                    <a:lstStyle/>
                    <a:p>
                      <a:pPr algn="ctr"/>
                      <a:r>
                        <a:rPr lang="es-CO" sz="1200" b="1" dirty="0">
                          <a:solidFill>
                            <a:schemeClr val="tx1"/>
                          </a:solidFill>
                          <a:latin typeface="Verdana" panose="020B0604030504040204" pitchFamily="34" charset="0"/>
                          <a:ea typeface="Verdana" panose="020B0604030504040204" pitchFamily="34" charset="0"/>
                        </a:rPr>
                        <a:t>CONTRATISTA:</a:t>
                      </a:r>
                    </a:p>
                  </a:txBody>
                  <a:tcPr anchor="ctr">
                    <a:lnR w="12700" cap="flat" cmpd="sng" algn="ctr">
                      <a:solidFill>
                        <a:schemeClr val="accent6"/>
                      </a:solidFill>
                      <a:prstDash val="solid"/>
                      <a:round/>
                      <a:headEnd type="none" w="med" len="med"/>
                      <a:tailEnd type="none" w="med" len="med"/>
                    </a:lnR>
                    <a:solidFill>
                      <a:schemeClr val="bg1"/>
                    </a:solidFill>
                  </a:tcPr>
                </a:tc>
                <a:tc>
                  <a:txBody>
                    <a:bodyPr/>
                    <a:lstStyle/>
                    <a:p>
                      <a:pPr algn="ctr"/>
                      <a:r>
                        <a:rPr lang="es-CO" sz="1300" b="1" dirty="0">
                          <a:solidFill>
                            <a:schemeClr val="tx1"/>
                          </a:solidFill>
                          <a:latin typeface="Verdana" panose="020B0604030504040204" pitchFamily="34" charset="0"/>
                          <a:ea typeface="Verdana" panose="020B0604030504040204" pitchFamily="34" charset="0"/>
                        </a:rPr>
                        <a:t>TRITURADOS PAZ DEL RIO</a:t>
                      </a:r>
                    </a:p>
                  </a:txBody>
                  <a:tcPr anchor="ctr">
                    <a:lnL w="12700" cap="flat" cmpd="sng" algn="ctr">
                      <a:solidFill>
                        <a:schemeClr val="accent6"/>
                      </a:solidFill>
                      <a:prstDash val="solid"/>
                      <a:round/>
                      <a:headEnd type="none" w="med" len="med"/>
                      <a:tailEnd type="none" w="med" len="med"/>
                    </a:lnL>
                    <a:solidFill>
                      <a:schemeClr val="bg1"/>
                    </a:solidFill>
                  </a:tcPr>
                </a:tc>
                <a:extLst>
                  <a:ext uri="{0D108BD9-81ED-4DB2-BD59-A6C34878D82A}">
                    <a16:rowId xmlns:a16="http://schemas.microsoft.com/office/drawing/2014/main" val="934273934"/>
                  </a:ext>
                </a:extLst>
              </a:tr>
              <a:tr h="475398">
                <a:tc>
                  <a:txBody>
                    <a:bodyPr/>
                    <a:lstStyle/>
                    <a:p>
                      <a:pPr algn="ctr"/>
                      <a:r>
                        <a:rPr lang="es-CO" sz="1400" b="1" dirty="0">
                          <a:latin typeface="Verdana" panose="020B0604030504040204" pitchFamily="34" charset="0"/>
                          <a:ea typeface="Verdana" panose="020B0604030504040204" pitchFamily="34" charset="0"/>
                        </a:rPr>
                        <a:t>Valor</a:t>
                      </a:r>
                    </a:p>
                  </a:txBody>
                  <a:tcPr anchor="ctr">
                    <a:lnR w="12700" cap="flat" cmpd="sng" algn="ctr">
                      <a:solidFill>
                        <a:schemeClr val="bg1"/>
                      </a:solidFill>
                      <a:prstDash val="solid"/>
                      <a:round/>
                      <a:headEnd type="none" w="med" len="med"/>
                      <a:tailEnd type="none" w="med" len="med"/>
                    </a:lnR>
                    <a:solidFill>
                      <a:schemeClr val="accent6"/>
                    </a:solidFill>
                  </a:tcPr>
                </a:tc>
                <a:tc>
                  <a:txBody>
                    <a:bodyPr/>
                    <a:lstStyle/>
                    <a:p>
                      <a:pPr algn="ctr"/>
                      <a:r>
                        <a:rPr lang="es-CO" sz="1400" b="1" dirty="0">
                          <a:latin typeface="Verdana" panose="020B0604030504040204" pitchFamily="34" charset="0"/>
                          <a:ea typeface="Verdana" panose="020B0604030504040204" pitchFamily="34" charset="0"/>
                        </a:rPr>
                        <a:t>$1.610.516.101,0</a:t>
                      </a:r>
                    </a:p>
                  </a:txBody>
                  <a:tcPr anchor="ctr">
                    <a:lnL w="12700" cap="flat" cmpd="sng" algn="ctr">
                      <a:solidFill>
                        <a:schemeClr val="bg1"/>
                      </a:solidFill>
                      <a:prstDash val="solid"/>
                      <a:round/>
                      <a:headEnd type="none" w="med" len="med"/>
                      <a:tailEnd type="none" w="med" len="med"/>
                    </a:lnL>
                    <a:solidFill>
                      <a:schemeClr val="accent6"/>
                    </a:solidFill>
                  </a:tcPr>
                </a:tc>
                <a:extLst>
                  <a:ext uri="{0D108BD9-81ED-4DB2-BD59-A6C34878D82A}">
                    <a16:rowId xmlns:a16="http://schemas.microsoft.com/office/drawing/2014/main" val="3799243388"/>
                  </a:ext>
                </a:extLst>
              </a:tr>
              <a:tr h="486305">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12 de Junio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496797">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 mes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606617">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liquidación</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6865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p>
                      <a:pPr algn="ct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MX" sz="1400" b="1" dirty="0">
                          <a:latin typeface="Verdana" panose="020B0604030504040204" pitchFamily="34" charset="0"/>
                          <a:ea typeface="Verdana" panose="020B0604030504040204" pitchFamily="34" charset="0"/>
                        </a:rPr>
                        <a:t>100%</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55463605"/>
                  </a:ext>
                </a:extLst>
              </a:tr>
            </a:tbl>
          </a:graphicData>
        </a:graphic>
      </p:graphicFrame>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48212" y="5376716"/>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72196" y="5554606"/>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$ 1.610.516.101,0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77741" y="4843777"/>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2652182892"/>
              </p:ext>
            </p:extLst>
          </p:nvPr>
        </p:nvGraphicFramePr>
        <p:xfrm>
          <a:off x="5495276" y="3562058"/>
          <a:ext cx="5969891" cy="2563439"/>
        </p:xfrm>
        <a:graphic>
          <a:graphicData uri="http://schemas.openxmlformats.org/drawingml/2006/table">
            <a:tbl>
              <a:tblPr firstRow="1" firstCol="1" bandRow="1">
                <a:tableStyleId>{93296810-A885-4BE3-A3E7-6D5BEEA58F35}</a:tableStyleId>
              </a:tblPr>
              <a:tblGrid>
                <a:gridCol w="2021071">
                  <a:extLst>
                    <a:ext uri="{9D8B030D-6E8A-4147-A177-3AD203B41FA5}">
                      <a16:colId xmlns:a16="http://schemas.microsoft.com/office/drawing/2014/main" val="1356631586"/>
                    </a:ext>
                  </a:extLst>
                </a:gridCol>
                <a:gridCol w="1956851">
                  <a:extLst>
                    <a:ext uri="{9D8B030D-6E8A-4147-A177-3AD203B41FA5}">
                      <a16:colId xmlns:a16="http://schemas.microsoft.com/office/drawing/2014/main" val="480342238"/>
                    </a:ext>
                  </a:extLst>
                </a:gridCol>
                <a:gridCol w="1991969">
                  <a:extLst>
                    <a:ext uri="{9D8B030D-6E8A-4147-A177-3AD203B41FA5}">
                      <a16:colId xmlns:a16="http://schemas.microsoft.com/office/drawing/2014/main" val="2261385981"/>
                    </a:ext>
                  </a:extLst>
                </a:gridCol>
              </a:tblGrid>
              <a:tr h="314036">
                <a:tc>
                  <a:txBody>
                    <a:bodyPr/>
                    <a:lstStyle/>
                    <a:p>
                      <a:pPr algn="ctr">
                        <a:lnSpc>
                          <a:spcPct val="107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CONCEPTO</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DEBE</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HABER</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del Contrato</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800"/>
                        </a:spcAft>
                        <a:buNone/>
                      </a:pPr>
                      <a:r>
                        <a:rPr lang="es-CO" sz="1400" kern="1200" dirty="0">
                          <a:solidFill>
                            <a:schemeClr val="tx1"/>
                          </a:solidFill>
                          <a:effectLst/>
                          <a:latin typeface="Verdana" panose="020B0604030504040204" pitchFamily="34" charset="0"/>
                          <a:ea typeface="Verdana" panose="020B0604030504040204" pitchFamily="34" charset="0"/>
                          <a:cs typeface="+mn-cs"/>
                        </a:rPr>
                        <a:t>$ 1.610.516.101,0</a:t>
                      </a:r>
                      <a:endParaRPr lang="es-ES" sz="140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de la Adición</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Anticipo</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24938">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Actas pagas</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CO" sz="1400" kern="1200" dirty="0">
                          <a:solidFill>
                            <a:schemeClr val="dk1"/>
                          </a:solidFill>
                          <a:effectLst/>
                          <a:latin typeface="Verdana" panose="020B0604030504040204" pitchFamily="34" charset="0"/>
                          <a:ea typeface="Verdana" panose="020B0604030504040204" pitchFamily="34" charset="0"/>
                          <a:cs typeface="+mn-cs"/>
                        </a:rPr>
                        <a:t>$ 1.420.804.583,00 </a:t>
                      </a:r>
                    </a:p>
                    <a:p>
                      <a:pPr marL="0" algn="ctr" defTabSz="914400" rtl="0" eaLnBrk="1" latinLnBrk="0" hangingPunct="1">
                        <a:lnSpc>
                          <a:spcPct val="107000"/>
                        </a:lnSpc>
                        <a:spcAft>
                          <a:spcPts val="800"/>
                        </a:spcAft>
                        <a:buNone/>
                      </a:pPr>
                      <a:endParaRPr lang="es-ES" sz="140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nchor="ctr">
                    <a:solidFill>
                      <a:schemeClr val="bg2"/>
                    </a:solidFill>
                  </a:tcPr>
                </a:tc>
                <a:extLst>
                  <a:ext uri="{0D108BD9-81ED-4DB2-BD59-A6C34878D82A}">
                    <a16:rowId xmlns:a16="http://schemas.microsoft.com/office/drawing/2014/main" val="1336480460"/>
                  </a:ext>
                </a:extLst>
              </a:tr>
              <a:tr h="455223">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Saldo por cobrar.</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fontAlgn="b" latinLnBrk="0" hangingPunct="1">
                        <a:lnSpc>
                          <a:spcPct val="107000"/>
                        </a:lnSpc>
                        <a:spcAft>
                          <a:spcPts val="800"/>
                        </a:spcAft>
                        <a:buNone/>
                      </a:pPr>
                      <a:r>
                        <a:rPr lang="es-CO" sz="1400" kern="1200" dirty="0">
                          <a:solidFill>
                            <a:schemeClr val="dk1"/>
                          </a:solidFill>
                          <a:effectLst/>
                          <a:latin typeface="Verdana" panose="020B0604030504040204" pitchFamily="34" charset="0"/>
                          <a:ea typeface="Verdana" panose="020B0604030504040204" pitchFamily="34" charset="0"/>
                          <a:cs typeface="+mn-cs"/>
                        </a:rPr>
                        <a:t>$ 189.711.518,00 </a:t>
                      </a:r>
                    </a:p>
                  </a:txBody>
                  <a:tcPr marL="9525" marR="9525" marT="9525" marB="0" anchor="ctr">
                    <a:solidFill>
                      <a:schemeClr val="bg2"/>
                    </a:solidFill>
                  </a:tcPr>
                </a:tc>
                <a:extLst>
                  <a:ext uri="{0D108BD9-81ED-4DB2-BD59-A6C34878D82A}">
                    <a16:rowId xmlns:a16="http://schemas.microsoft.com/office/drawing/2014/main" val="2562859366"/>
                  </a:ext>
                </a:extLst>
              </a:tr>
              <a:tr h="314036">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Sumas iguales.</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a:t>
                      </a:r>
                      <a:r>
                        <a:rPr lang="es-CO" sz="1400" kern="1200" dirty="0">
                          <a:solidFill>
                            <a:schemeClr val="tx1"/>
                          </a:solidFill>
                          <a:effectLst/>
                          <a:latin typeface="Verdana" panose="020B0604030504040204" pitchFamily="34" charset="0"/>
                          <a:ea typeface="Verdana" panose="020B0604030504040204" pitchFamily="34" charset="0"/>
                          <a:cs typeface="+mn-cs"/>
                        </a:rPr>
                        <a:t>1.610.516.101,0</a:t>
                      </a:r>
                      <a:endParaRPr lang="es-ES" sz="140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CO" sz="1400" kern="1200" dirty="0">
                          <a:solidFill>
                            <a:schemeClr val="tx1"/>
                          </a:solidFill>
                          <a:effectLst/>
                          <a:latin typeface="Verdana" panose="020B0604030504040204" pitchFamily="34" charset="0"/>
                          <a:ea typeface="Verdana" panose="020B0604030504040204" pitchFamily="34" charset="0"/>
                          <a:cs typeface="+mn-cs"/>
                        </a:rPr>
                        <a:t>$1.610.516.101,0</a:t>
                      </a:r>
                      <a:endParaRPr lang="es-ES" sz="140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2308632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2E1B9730-FC31-4557-BB29-5C8049FF7B4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173" b="12303"/>
          <a:stretch/>
        </p:blipFill>
        <p:spPr>
          <a:xfrm flipH="1">
            <a:off x="7975722" y="0"/>
            <a:ext cx="2602241" cy="6858000"/>
          </a:xfrm>
          <a:prstGeom prst="rect">
            <a:avLst/>
          </a:prstGeom>
        </p:spPr>
      </p:pic>
      <p:sp>
        <p:nvSpPr>
          <p:cNvPr id="7" name="Rectángulo 6">
            <a:extLst>
              <a:ext uri="{FF2B5EF4-FFF2-40B4-BE49-F238E27FC236}">
                <a16:creationId xmlns:a16="http://schemas.microsoft.com/office/drawing/2014/main" id="{6D579686-D302-4D8A-A9E9-A59A350FD359}"/>
              </a:ext>
            </a:extLst>
          </p:cNvPr>
          <p:cNvSpPr/>
          <p:nvPr/>
        </p:nvSpPr>
        <p:spPr>
          <a:xfrm>
            <a:off x="0" y="3086672"/>
            <a:ext cx="9194242" cy="1310970"/>
          </a:xfrm>
          <a:prstGeom prst="rect">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6D9C1ECB-6AD5-4E5C-B2E0-7412878F677E}"/>
              </a:ext>
            </a:extLst>
          </p:cNvPr>
          <p:cNvSpPr txBox="1"/>
          <p:nvPr/>
        </p:nvSpPr>
        <p:spPr>
          <a:xfrm>
            <a:off x="-99138" y="3204553"/>
            <a:ext cx="7958883" cy="1015663"/>
          </a:xfrm>
          <a:prstGeom prst="rect">
            <a:avLst/>
          </a:prstGeom>
          <a:noFill/>
          <a:effectLst>
            <a:outerShdw blurRad="50800" dist="38100" dir="18900000" algn="bl" rotWithShape="0">
              <a:prstClr val="black">
                <a:alpha val="40000"/>
              </a:prstClr>
            </a:outerShdw>
          </a:effectLst>
        </p:spPr>
        <p:txBody>
          <a:bodyPr wrap="square" rtlCol="0">
            <a:spAutoFit/>
          </a:bodyPr>
          <a:lstStyle/>
          <a:p>
            <a:pPr algn="ctr"/>
            <a:r>
              <a:rPr lang="es-ES" sz="60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SGR</a:t>
            </a:r>
            <a:endParaRPr lang="es-CO" sz="6000"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CuadroTexto 10">
            <a:extLst>
              <a:ext uri="{FF2B5EF4-FFF2-40B4-BE49-F238E27FC236}">
                <a16:creationId xmlns:a16="http://schemas.microsoft.com/office/drawing/2014/main" id="{E7725A19-6963-4833-9330-0A53B032059B}"/>
              </a:ext>
            </a:extLst>
          </p:cNvPr>
          <p:cNvSpPr txBox="1"/>
          <p:nvPr/>
        </p:nvSpPr>
        <p:spPr>
          <a:xfrm>
            <a:off x="-138124" y="4356964"/>
            <a:ext cx="7958882" cy="553998"/>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s-MX" sz="3000" b="1" spc="-300" dirty="0">
                <a:solidFill>
                  <a:schemeClr val="tx1">
                    <a:lumMod val="85000"/>
                    <a:lumOff val="15000"/>
                  </a:schemeClr>
                </a:solidFill>
                <a:latin typeface="Verdana" panose="020B0604030504040204" pitchFamily="34" charset="0"/>
                <a:ea typeface="Verdana" panose="020B0604030504040204" pitchFamily="34" charset="0"/>
              </a:rPr>
              <a:t>SISTEMA GENERAL DE REGALÍAS</a:t>
            </a:r>
            <a:endParaRPr lang="es-CO" sz="3000" b="1" spc="-300" dirty="0">
              <a:solidFill>
                <a:schemeClr val="tx1">
                  <a:lumMod val="85000"/>
                  <a:lumOff val="15000"/>
                </a:schemeClr>
              </a:solidFill>
              <a:latin typeface="Verdana" panose="020B0604030504040204" pitchFamily="34" charset="0"/>
              <a:ea typeface="Verdana" panose="020B0604030504040204" pitchFamily="34" charset="0"/>
            </a:endParaRPr>
          </a:p>
        </p:txBody>
      </p:sp>
      <p:pic>
        <p:nvPicPr>
          <p:cNvPr id="13" name="Imagen 12" descr="Imagen que contiene lego, oscuro, tabla, pequeño&#10;&#10;El contenido generado por IA puede ser incorrecto.">
            <a:extLst>
              <a:ext uri="{FF2B5EF4-FFF2-40B4-BE49-F238E27FC236}">
                <a16:creationId xmlns:a16="http://schemas.microsoft.com/office/drawing/2014/main" id="{7A339158-6EA5-49E3-9C8A-38202070BA28}"/>
              </a:ext>
            </a:extLst>
          </p:cNvPr>
          <p:cNvPicPr>
            <a:picLocks noChangeAspect="1"/>
          </p:cNvPicPr>
          <p:nvPr/>
        </p:nvPicPr>
        <p:blipFill>
          <a:blip r:embed="rId4">
            <a:extLst>
              <a:ext uri="{28A0092B-C50C-407E-A947-70E740481C1C}">
                <a14:useLocalDpi xmlns:a14="http://schemas.microsoft.com/office/drawing/2010/main" val="0"/>
              </a:ext>
            </a:extLst>
          </a:blip>
          <a:srcRect l="33114" t="23180" r="25897" b="29377"/>
          <a:stretch>
            <a:fillRect/>
          </a:stretch>
        </p:blipFill>
        <p:spPr>
          <a:xfrm rot="203245">
            <a:off x="7779193" y="772742"/>
            <a:ext cx="4806826" cy="4172794"/>
          </a:xfrm>
          <a:prstGeom prst="rect">
            <a:avLst/>
          </a:prstGeom>
        </p:spPr>
      </p:pic>
      <p:pic>
        <p:nvPicPr>
          <p:cNvPr id="12" name="Imagen 11" descr="Una camioneta antigua&#10;&#10;El contenido generado por IA puede ser incorrecto.">
            <a:extLst>
              <a:ext uri="{FF2B5EF4-FFF2-40B4-BE49-F238E27FC236}">
                <a16:creationId xmlns:a16="http://schemas.microsoft.com/office/drawing/2014/main" id="{FEE0ED1A-E7CB-47B0-A639-FC84E93FD6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47117">
            <a:off x="6765664" y="2871948"/>
            <a:ext cx="5485886" cy="2278567"/>
          </a:xfrm>
          <a:prstGeom prst="rect">
            <a:avLst/>
          </a:prstGeom>
        </p:spPr>
      </p:pic>
      <p:pic>
        <p:nvPicPr>
          <p:cNvPr id="14" name="Imagen 13" descr="Un grupo de personas alrededor de una camioneta&#10;&#10;El contenido generado por IA puede ser incorrecto.">
            <a:extLst>
              <a:ext uri="{FF2B5EF4-FFF2-40B4-BE49-F238E27FC236}">
                <a16:creationId xmlns:a16="http://schemas.microsoft.com/office/drawing/2014/main" id="{B619711F-8733-4862-AC49-4736FF8A87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3879" y="4194668"/>
            <a:ext cx="6138121" cy="3037000"/>
          </a:xfrm>
          <a:prstGeom prst="rect">
            <a:avLst/>
          </a:prstGeom>
        </p:spPr>
      </p:pic>
    </p:spTree>
    <p:extLst>
      <p:ext uri="{BB962C8B-B14F-4D97-AF65-F5344CB8AC3E}">
        <p14:creationId xmlns:p14="http://schemas.microsoft.com/office/powerpoint/2010/main" val="2664419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9517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657721" y="1753425"/>
            <a:ext cx="6156536" cy="1323439"/>
          </a:xfrm>
          <a:prstGeom prst="rect">
            <a:avLst/>
          </a:prstGeom>
          <a:noFill/>
        </p:spPr>
        <p:txBody>
          <a:bodyPr wrap="square" rtlCol="0">
            <a:spAutoFit/>
          </a:bodyPr>
          <a:lstStyle/>
          <a:p>
            <a:pPr algn="just"/>
            <a:r>
              <a:rPr lang="es-MX" sz="1600" dirty="0">
                <a:solidFill>
                  <a:srgbClr val="000000"/>
                </a:solidFill>
                <a:latin typeface="Verdana" panose="020B0604030504040204" pitchFamily="34" charset="0"/>
                <a:ea typeface="Verdana" panose="020B0604030504040204" pitchFamily="34" charset="0"/>
              </a:rPr>
              <a:t>INTERVENTORIA TÉCNICA, ADMINISTRATIVA, FINANCIERA, AMBIENTAL, SOCIAL, CONTABLE, Y JURÍDICA PARA MEJORAMIENTO DE LA VÍA SECUNDARIA ÚMBITA - PUENTE SISA DEL MUNICIPIO DE ÚMBITA - DEPARTAMENTO DE BOYACÁ</a:t>
            </a:r>
            <a:endPar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CONTRATO No. IPVO 017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nvGraphicFramePr>
        <p:xfrm>
          <a:off x="377743" y="1377569"/>
          <a:ext cx="4618453" cy="3358085"/>
        </p:xfrm>
        <a:graphic>
          <a:graphicData uri="http://schemas.openxmlformats.org/drawingml/2006/table">
            <a:tbl>
              <a:tblPr firstRow="1" bandRow="1">
                <a:tableStyleId>{912C8C85-51F0-491E-9774-3900AFEF0FD7}</a:tableStyleId>
              </a:tblPr>
              <a:tblGrid>
                <a:gridCol w="1631777">
                  <a:extLst>
                    <a:ext uri="{9D8B030D-6E8A-4147-A177-3AD203B41FA5}">
                      <a16:colId xmlns:a16="http://schemas.microsoft.com/office/drawing/2014/main" val="3386221600"/>
                    </a:ext>
                  </a:extLst>
                </a:gridCol>
                <a:gridCol w="2986676">
                  <a:extLst>
                    <a:ext uri="{9D8B030D-6E8A-4147-A177-3AD203B41FA5}">
                      <a16:colId xmlns:a16="http://schemas.microsoft.com/office/drawing/2014/main" val="3023588219"/>
                    </a:ext>
                  </a:extLst>
                </a:gridCol>
              </a:tblGrid>
              <a:tr h="493886">
                <a:tc>
                  <a:txBody>
                    <a:bodyPr/>
                    <a:lstStyle/>
                    <a:p>
                      <a:pPr algn="ctr"/>
                      <a:r>
                        <a:rPr lang="es-CO" sz="1200" b="1" dirty="0">
                          <a:solidFill>
                            <a:schemeClr val="tx1"/>
                          </a:solidFill>
                          <a:latin typeface="Verdana" panose="020B0604030504040204" pitchFamily="34" charset="0"/>
                          <a:ea typeface="Verdana" panose="020B0604030504040204" pitchFamily="34" charset="0"/>
                        </a:rPr>
                        <a:t>CONTRATISTA:</a:t>
                      </a:r>
                    </a:p>
                  </a:txBody>
                  <a:tcPr anchor="ctr">
                    <a:solidFill>
                      <a:schemeClr val="bg1"/>
                    </a:solidFill>
                  </a:tcPr>
                </a:tc>
                <a:tc>
                  <a:txBody>
                    <a:bodyPr/>
                    <a:lstStyle/>
                    <a:p>
                      <a:pPr algn="ctr"/>
                      <a:r>
                        <a:rPr lang="es-CO" sz="1400" b="1" dirty="0">
                          <a:solidFill>
                            <a:schemeClr val="tx1"/>
                          </a:solidFill>
                          <a:latin typeface="Verdana" panose="020B0604030504040204" pitchFamily="34" charset="0"/>
                          <a:ea typeface="Verdana" panose="020B0604030504040204" pitchFamily="34" charset="0"/>
                        </a:rPr>
                        <a:t>JAIME HUMBERTO PINZÓN ÁLVAREZ</a:t>
                      </a:r>
                    </a:p>
                  </a:txBody>
                  <a:tcPr anchor="ctr">
                    <a:solidFill>
                      <a:schemeClr val="bg1"/>
                    </a:solidFill>
                  </a:tcPr>
                </a:tc>
                <a:extLst>
                  <a:ext uri="{0D108BD9-81ED-4DB2-BD59-A6C34878D82A}">
                    <a16:rowId xmlns:a16="http://schemas.microsoft.com/office/drawing/2014/main" val="1080914550"/>
                  </a:ext>
                </a:extLst>
              </a:tr>
              <a:tr h="471036">
                <a:tc>
                  <a:txBody>
                    <a:bodyPr/>
                    <a:lstStyle/>
                    <a:p>
                      <a:pPr algn="ctr"/>
                      <a:r>
                        <a:rPr lang="es-CO" sz="1400" b="1" dirty="0">
                          <a:latin typeface="Verdana" panose="020B0604030504040204" pitchFamily="34" charset="0"/>
                          <a:ea typeface="Verdana" panose="020B0604030504040204" pitchFamily="34" charset="0"/>
                        </a:rPr>
                        <a:t>Valor</a:t>
                      </a:r>
                    </a:p>
                  </a:txBody>
                  <a:tcPr anchor="ctr">
                    <a:solidFill>
                      <a:schemeClr val="accent6"/>
                    </a:solidFill>
                  </a:tcPr>
                </a:tc>
                <a:tc>
                  <a:txBody>
                    <a:bodyPr/>
                    <a:lstStyle/>
                    <a:p>
                      <a:pPr algn="ctr"/>
                      <a:r>
                        <a:rPr lang="es-CO" sz="1400" b="1" dirty="0">
                          <a:latin typeface="Verdana" panose="020B0604030504040204" pitchFamily="34" charset="0"/>
                          <a:ea typeface="Verdana" panose="020B0604030504040204" pitchFamily="34" charset="0"/>
                        </a:rPr>
                        <a:t>$ 368.302.174,03</a:t>
                      </a:r>
                    </a:p>
                  </a:txBody>
                  <a:tcPr anchor="ctr">
                    <a:solidFill>
                      <a:schemeClr val="accent6"/>
                    </a:solidFill>
                  </a:tcPr>
                </a:tc>
                <a:extLst>
                  <a:ext uri="{0D108BD9-81ED-4DB2-BD59-A6C34878D82A}">
                    <a16:rowId xmlns:a16="http://schemas.microsoft.com/office/drawing/2014/main" val="3799243388"/>
                  </a:ext>
                </a:extLst>
              </a:tr>
              <a:tr h="493886">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19 de Agosto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493886">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10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601049">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ejecución</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697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p>
                      <a:pPr algn="ct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MX" sz="1400" b="1" dirty="0">
                          <a:latin typeface="Verdana" panose="020B0604030504040204" pitchFamily="34" charset="0"/>
                          <a:ea typeface="Verdana" panose="020B0604030504040204" pitchFamily="34" charset="0"/>
                        </a:rPr>
                        <a:t>2%</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137959439"/>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495276" y="3429000"/>
            <a:ext cx="5410948" cy="810478"/>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Estado de ejecución del contrato o titulo adicional </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1077218"/>
          </a:xfrm>
          <a:prstGeom prst="rect">
            <a:avLst/>
          </a:prstGeom>
          <a:noFill/>
        </p:spPr>
        <p:txBody>
          <a:bodyPr wrap="square" rtlCol="0">
            <a:spAutoFit/>
          </a:bodyPr>
          <a:lstStyle/>
          <a:p>
            <a:pPr algn="ctr"/>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7.366.043,48</a:t>
            </a:r>
          </a:p>
          <a:p>
            <a:pPr algn="ctr"/>
            <a:endPar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4250944957"/>
              </p:ext>
            </p:extLst>
          </p:nvPr>
        </p:nvGraphicFramePr>
        <p:xfrm>
          <a:off x="5519648" y="3482996"/>
          <a:ext cx="6207280" cy="2538906"/>
        </p:xfrm>
        <a:graphic>
          <a:graphicData uri="http://schemas.openxmlformats.org/drawingml/2006/table">
            <a:tbl>
              <a:tblPr firstRow="1" firstCol="1" bandRow="1">
                <a:tableStyleId>{93296810-A885-4BE3-A3E7-6D5BEEA58F35}</a:tableStyleId>
              </a:tblPr>
              <a:tblGrid>
                <a:gridCol w="2101438">
                  <a:extLst>
                    <a:ext uri="{9D8B030D-6E8A-4147-A177-3AD203B41FA5}">
                      <a16:colId xmlns:a16="http://schemas.microsoft.com/office/drawing/2014/main" val="1356631586"/>
                    </a:ext>
                  </a:extLst>
                </a:gridCol>
                <a:gridCol w="2102152">
                  <a:extLst>
                    <a:ext uri="{9D8B030D-6E8A-4147-A177-3AD203B41FA5}">
                      <a16:colId xmlns:a16="http://schemas.microsoft.com/office/drawing/2014/main" val="480342238"/>
                    </a:ext>
                  </a:extLst>
                </a:gridCol>
                <a:gridCol w="2003690">
                  <a:extLst>
                    <a:ext uri="{9D8B030D-6E8A-4147-A177-3AD203B41FA5}">
                      <a16:colId xmlns:a16="http://schemas.microsoft.com/office/drawing/2014/main" val="2261385981"/>
                    </a:ext>
                  </a:extLst>
                </a:gridCol>
              </a:tblGrid>
              <a:tr h="336424">
                <a:tc>
                  <a:txBody>
                    <a:bodyPr/>
                    <a:lstStyle/>
                    <a:p>
                      <a:pPr algn="ctr">
                        <a:lnSpc>
                          <a:spcPct val="107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CONCEPTO</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a:solidFill>
                            <a:schemeClr val="bg1"/>
                          </a:solidFill>
                          <a:effectLst/>
                          <a:latin typeface="Verdana" panose="020B0604030504040204" pitchFamily="34" charset="0"/>
                          <a:ea typeface="Verdana" panose="020B0604030504040204" pitchFamily="34" charset="0"/>
                        </a:rPr>
                        <a:t>DEBE</a:t>
                      </a:r>
                      <a:endParaRPr lang="es-ES"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HABER</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336424">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del Contrato</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solidFill>
                            <a:schemeClr val="tx1"/>
                          </a:solidFill>
                          <a:effectLst/>
                          <a:latin typeface="Verdana" panose="020B0604030504040204" pitchFamily="34" charset="0"/>
                          <a:ea typeface="Verdana" panose="020B0604030504040204" pitchFamily="34" charset="0"/>
                        </a:rPr>
                        <a:t>$ 368.302.174,03</a:t>
                      </a:r>
                    </a:p>
                  </a:txBody>
                  <a:tcPr marL="68580" marR="68580" marT="0" marB="0" anchor="ctr">
                    <a:solidFill>
                      <a:schemeClr val="bg2"/>
                    </a:solidFill>
                  </a:tcPr>
                </a:tc>
                <a:tc>
                  <a:txBody>
                    <a:bodyPr/>
                    <a:lstStyle/>
                    <a:p>
                      <a:pPr algn="ctr">
                        <a:lnSpc>
                          <a:spcPct val="107000"/>
                        </a:lnSpc>
                        <a:spcAft>
                          <a:spcPts val="800"/>
                        </a:spcAft>
                        <a:buNone/>
                      </a:pPr>
                      <a:r>
                        <a:rPr lang="es-CO" sz="1400">
                          <a:effectLst/>
                          <a:latin typeface="Verdana" panose="020B0604030504040204" pitchFamily="34" charset="0"/>
                          <a:ea typeface="Verdana" panose="020B0604030504040204" pitchFamily="34" charset="0"/>
                        </a:rPr>
                        <a:t>$ 0</a:t>
                      </a:r>
                      <a:endParaRPr lang="es-ES" sz="14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336424">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de la Adición</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a:effectLst/>
                          <a:latin typeface="Verdana" panose="020B0604030504040204" pitchFamily="34" charset="0"/>
                          <a:ea typeface="Verdana" panose="020B0604030504040204" pitchFamily="34" charset="0"/>
                        </a:rPr>
                        <a:t>$ 0</a:t>
                      </a:r>
                      <a:endParaRPr lang="es-ES" sz="14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336424">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Valor Anticipo</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a:t>
                      </a:r>
                      <a:r>
                        <a:rPr lang="es-CO" sz="1400" kern="1200" dirty="0">
                          <a:solidFill>
                            <a:schemeClr val="dk1"/>
                          </a:solidFill>
                          <a:effectLst/>
                          <a:latin typeface="Verdana" panose="020B0604030504040204" pitchFamily="34" charset="0"/>
                          <a:ea typeface="Verdana" panose="020B0604030504040204" pitchFamily="34" charset="0"/>
                          <a:cs typeface="+mn-cs"/>
                        </a:rPr>
                        <a:t> 0</a:t>
                      </a:r>
                      <a:r>
                        <a:rPr lang="es-CO" sz="1400" kern="1200" dirty="0">
                          <a:solidFill>
                            <a:schemeClr val="dk1"/>
                          </a:solidFill>
                          <a:latin typeface="Verdana" panose="020B0604030504040204" pitchFamily="34" charset="0"/>
                          <a:ea typeface="Verdana" panose="020B0604030504040204" pitchFamily="34" charset="0"/>
                          <a:cs typeface="+mn-cs"/>
                        </a:rPr>
                        <a:t> </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48103">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Acta 1</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CO" sz="1400" kern="1200" dirty="0">
                          <a:solidFill>
                            <a:schemeClr val="dk1"/>
                          </a:solidFill>
                          <a:effectLst/>
                          <a:latin typeface="Verdana" panose="020B0604030504040204" pitchFamily="34" charset="0"/>
                          <a:ea typeface="Verdana" panose="020B0604030504040204" pitchFamily="34" charset="0"/>
                          <a:cs typeface="+mn-cs"/>
                        </a:rPr>
                        <a:t>$ 0</a:t>
                      </a:r>
                      <a:endParaRPr lang="es-ES" sz="140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nchor="ctr">
                    <a:solidFill>
                      <a:schemeClr val="bg2"/>
                    </a:solidFill>
                  </a:tcPr>
                </a:tc>
                <a:extLst>
                  <a:ext uri="{0D108BD9-81ED-4DB2-BD59-A6C34878D82A}">
                    <a16:rowId xmlns:a16="http://schemas.microsoft.com/office/drawing/2014/main" val="1336480460"/>
                  </a:ext>
                </a:extLst>
              </a:tr>
              <a:tr h="336424">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Saldo por cobrar.</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400" dirty="0">
                          <a:solidFill>
                            <a:schemeClr val="tx1"/>
                          </a:solidFill>
                          <a:effectLst/>
                          <a:latin typeface="Verdana" panose="020B0604030504040204" pitchFamily="34" charset="0"/>
                          <a:ea typeface="Verdana" panose="020B0604030504040204" pitchFamily="34" charset="0"/>
                        </a:rPr>
                        <a:t>$ 368.302.174,03</a:t>
                      </a:r>
                    </a:p>
                  </a:txBody>
                  <a:tcPr marL="68580" marR="68580" marT="0" marB="0" anchor="ctr">
                    <a:solidFill>
                      <a:schemeClr val="bg2"/>
                    </a:solidFill>
                  </a:tcPr>
                </a:tc>
                <a:extLst>
                  <a:ext uri="{0D108BD9-81ED-4DB2-BD59-A6C34878D82A}">
                    <a16:rowId xmlns:a16="http://schemas.microsoft.com/office/drawing/2014/main" val="2562859366"/>
                  </a:ext>
                </a:extLst>
              </a:tr>
              <a:tr h="508683">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Sumas iguales.</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400" kern="1200" dirty="0">
                          <a:solidFill>
                            <a:schemeClr val="tx1"/>
                          </a:solidFill>
                          <a:effectLst/>
                          <a:latin typeface="Verdana" panose="020B0604030504040204" pitchFamily="34" charset="0"/>
                          <a:ea typeface="Verdana" panose="020B0604030504040204" pitchFamily="34" charset="0"/>
                          <a:cs typeface="+mn-cs"/>
                        </a:rPr>
                        <a:t>$</a:t>
                      </a:r>
                      <a:r>
                        <a:rPr lang="es-CO" sz="1400" dirty="0">
                          <a:solidFill>
                            <a:schemeClr val="tx1"/>
                          </a:solidFill>
                          <a:effectLst/>
                          <a:latin typeface="Verdana" panose="020B0604030504040204" pitchFamily="34" charset="0"/>
                          <a:ea typeface="Verdana" panose="020B0604030504040204" pitchFamily="34" charset="0"/>
                        </a:rPr>
                        <a:t> 368.302.174,03</a:t>
                      </a: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400" kern="1200" dirty="0">
                          <a:solidFill>
                            <a:schemeClr val="tx1"/>
                          </a:solidFill>
                          <a:effectLst/>
                          <a:latin typeface="Verdana" panose="020B0604030504040204" pitchFamily="34" charset="0"/>
                          <a:ea typeface="Verdana" panose="020B0604030504040204" pitchFamily="34" charset="0"/>
                          <a:cs typeface="+mn-cs"/>
                        </a:rPr>
                        <a:t> $ </a:t>
                      </a:r>
                      <a:r>
                        <a:rPr lang="es-CO" sz="1400" dirty="0">
                          <a:solidFill>
                            <a:schemeClr val="tx1"/>
                          </a:solidFill>
                          <a:effectLst/>
                          <a:latin typeface="Verdana" panose="020B0604030504040204" pitchFamily="34" charset="0"/>
                          <a:ea typeface="Verdana" panose="020B0604030504040204" pitchFamily="34" charset="0"/>
                        </a:rPr>
                        <a:t>368.302.174,03</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3382822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9517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657721" y="1753425"/>
            <a:ext cx="6156536" cy="830997"/>
          </a:xfrm>
          <a:prstGeom prst="rect">
            <a:avLst/>
          </a:prstGeom>
          <a:noFill/>
        </p:spPr>
        <p:txBody>
          <a:bodyPr wrap="square" rtlCol="0">
            <a:spAutoFit/>
          </a:bodyPr>
          <a:lstStyle/>
          <a:p>
            <a:pPr algn="just"/>
            <a:r>
              <a:rPr lang="es-MX" sz="1600" dirty="0">
                <a:solidFill>
                  <a:srgbClr val="000000"/>
                </a:solidFill>
                <a:latin typeface="Verdana" panose="020B0604030504040204" pitchFamily="34" charset="0"/>
                <a:ea typeface="Verdana" panose="020B0604030504040204" pitchFamily="34" charset="0"/>
              </a:rPr>
              <a:t>MEJORAMIENTO   DE   LA   VÍA  SECUNDARIA ÚMBITA   -   PUENTE   SISA DEL   MUNICIPIO   DE   ÚMBITA - DEPARTAMENTO DE BOYACÁ</a:t>
            </a:r>
            <a:endPar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4" y="179940"/>
            <a:ext cx="58859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Contrato No. IPO 001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nvGraphicFramePr>
        <p:xfrm>
          <a:off x="346070" y="1376313"/>
          <a:ext cx="4544165" cy="3264717"/>
        </p:xfrm>
        <a:graphic>
          <a:graphicData uri="http://schemas.openxmlformats.org/drawingml/2006/table">
            <a:tbl>
              <a:tblPr firstRow="1" bandRow="1">
                <a:tableStyleId>{912C8C85-51F0-491E-9774-3900AFEF0FD7}</a:tableStyleId>
              </a:tblPr>
              <a:tblGrid>
                <a:gridCol w="1605530">
                  <a:extLst>
                    <a:ext uri="{9D8B030D-6E8A-4147-A177-3AD203B41FA5}">
                      <a16:colId xmlns:a16="http://schemas.microsoft.com/office/drawing/2014/main" val="3386221600"/>
                    </a:ext>
                  </a:extLst>
                </a:gridCol>
                <a:gridCol w="2938635">
                  <a:extLst>
                    <a:ext uri="{9D8B030D-6E8A-4147-A177-3AD203B41FA5}">
                      <a16:colId xmlns:a16="http://schemas.microsoft.com/office/drawing/2014/main" val="3023588219"/>
                    </a:ext>
                  </a:extLst>
                </a:gridCol>
              </a:tblGrid>
              <a:tr h="438401">
                <a:tc>
                  <a:txBody>
                    <a:bodyPr/>
                    <a:lstStyle/>
                    <a:p>
                      <a:pPr algn="ctr"/>
                      <a:r>
                        <a:rPr lang="es-CO" sz="1200" b="1" dirty="0">
                          <a:solidFill>
                            <a:schemeClr val="tx1"/>
                          </a:solidFill>
                          <a:latin typeface="Verdana" panose="020B0604030504040204" pitchFamily="34" charset="0"/>
                          <a:ea typeface="Verdana" panose="020B0604030504040204" pitchFamily="34" charset="0"/>
                        </a:rPr>
                        <a:t>CONTRATISTA:</a:t>
                      </a:r>
                    </a:p>
                  </a:txBody>
                  <a:tcPr anchor="ctr">
                    <a:solidFill>
                      <a:schemeClr val="bg1"/>
                    </a:solidFill>
                  </a:tcPr>
                </a:tc>
                <a:tc>
                  <a:txBody>
                    <a:bodyPr/>
                    <a:lstStyle/>
                    <a:p>
                      <a:pPr algn="ctr"/>
                      <a:r>
                        <a:rPr lang="es-CO" sz="1200" b="1" dirty="0">
                          <a:solidFill>
                            <a:schemeClr val="tx1"/>
                          </a:solidFill>
                          <a:latin typeface="Verdana" panose="020B0604030504040204" pitchFamily="34" charset="0"/>
                          <a:ea typeface="Verdana" panose="020B0604030504040204" pitchFamily="34" charset="0"/>
                        </a:rPr>
                        <a:t>CONSORCIO SISA 2025</a:t>
                      </a:r>
                    </a:p>
                  </a:txBody>
                  <a:tcPr anchor="ctr">
                    <a:solidFill>
                      <a:schemeClr val="bg1"/>
                    </a:solidFill>
                  </a:tcPr>
                </a:tc>
                <a:extLst>
                  <a:ext uri="{0D108BD9-81ED-4DB2-BD59-A6C34878D82A}">
                    <a16:rowId xmlns:a16="http://schemas.microsoft.com/office/drawing/2014/main" val="1160987843"/>
                  </a:ext>
                </a:extLst>
              </a:tr>
              <a:tr h="502095">
                <a:tc>
                  <a:txBody>
                    <a:bodyPr/>
                    <a:lstStyle/>
                    <a:p>
                      <a:pPr algn="ctr"/>
                      <a:r>
                        <a:rPr lang="es-CO" sz="1400" b="1" dirty="0">
                          <a:latin typeface="Verdana" panose="020B0604030504040204" pitchFamily="34" charset="0"/>
                          <a:ea typeface="Verdana" panose="020B0604030504040204" pitchFamily="34" charset="0"/>
                        </a:rPr>
                        <a:t>Valor</a:t>
                      </a:r>
                    </a:p>
                  </a:txBody>
                  <a:tcPr anchor="ctr">
                    <a:solidFill>
                      <a:schemeClr val="accent6"/>
                    </a:solidFill>
                  </a:tcPr>
                </a:tc>
                <a:tc>
                  <a:txBody>
                    <a:bodyPr/>
                    <a:lstStyle/>
                    <a:p>
                      <a:pPr algn="ctr"/>
                      <a:r>
                        <a:rPr lang="es-CO" sz="1400" b="1" dirty="0">
                          <a:latin typeface="Verdana" panose="020B0604030504040204" pitchFamily="34" charset="0"/>
                          <a:ea typeface="Verdana" panose="020B0604030504040204" pitchFamily="34" charset="0"/>
                        </a:rPr>
                        <a:t>$ 5.260.771.954,77 </a:t>
                      </a:r>
                    </a:p>
                  </a:txBody>
                  <a:tcPr anchor="ctr">
                    <a:solidFill>
                      <a:schemeClr val="accent6"/>
                    </a:solidFill>
                  </a:tcPr>
                </a:tc>
                <a:extLst>
                  <a:ext uri="{0D108BD9-81ED-4DB2-BD59-A6C34878D82A}">
                    <a16:rowId xmlns:a16="http://schemas.microsoft.com/office/drawing/2014/main" val="3799243388"/>
                  </a:ext>
                </a:extLst>
              </a:tr>
              <a:tr h="502095">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19 de Septiembre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524695">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10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640683">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ejecución</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r h="6406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latin typeface="Verdana" panose="020B0604030504040204" pitchFamily="34" charset="0"/>
                          <a:ea typeface="Verdana" panose="020B0604030504040204" pitchFamily="34" charset="0"/>
                        </a:rPr>
                        <a:t>Porcentaje de avance %</a:t>
                      </a:r>
                    </a:p>
                  </a:txBody>
                  <a:tcPr anchor="ctr">
                    <a:lnR w="12700" cap="flat" cmpd="sng" algn="ctr">
                      <a:solidFill>
                        <a:schemeClr val="accent6"/>
                      </a:solidFill>
                      <a:prstDash val="solid"/>
                      <a:round/>
                      <a:headEnd type="none" w="med" len="med"/>
                      <a:tailEnd type="none" w="med" len="med"/>
                    </a:lnR>
                  </a:tcPr>
                </a:tc>
                <a:tc>
                  <a:txBody>
                    <a:bodyPr/>
                    <a:lstStyle/>
                    <a:p>
                      <a:pPr algn="ctr"/>
                      <a:r>
                        <a:rPr lang="es-MX" sz="1400" b="1" dirty="0">
                          <a:latin typeface="Verdana" panose="020B0604030504040204" pitchFamily="34" charset="0"/>
                          <a:ea typeface="Verdana" panose="020B0604030504040204" pitchFamily="34" charset="0"/>
                        </a:rPr>
                        <a:t>2%</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165362250"/>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495276" y="3429000"/>
            <a:ext cx="5410948" cy="810478"/>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Estado de ejecución del contrato o titulo adicional </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pPr algn="ctr"/>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$ 105.215.439,10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346530599"/>
              </p:ext>
            </p:extLst>
          </p:nvPr>
        </p:nvGraphicFramePr>
        <p:xfrm>
          <a:off x="5519648" y="3482995"/>
          <a:ext cx="6207280" cy="2172042"/>
        </p:xfrm>
        <a:graphic>
          <a:graphicData uri="http://schemas.openxmlformats.org/drawingml/2006/table">
            <a:tbl>
              <a:tblPr firstRow="1" firstCol="1" bandRow="1">
                <a:tableStyleId>{93296810-A885-4BE3-A3E7-6D5BEEA58F35}</a:tableStyleId>
              </a:tblPr>
              <a:tblGrid>
                <a:gridCol w="2101438">
                  <a:extLst>
                    <a:ext uri="{9D8B030D-6E8A-4147-A177-3AD203B41FA5}">
                      <a16:colId xmlns:a16="http://schemas.microsoft.com/office/drawing/2014/main" val="1356631586"/>
                    </a:ext>
                  </a:extLst>
                </a:gridCol>
                <a:gridCol w="2102152">
                  <a:extLst>
                    <a:ext uri="{9D8B030D-6E8A-4147-A177-3AD203B41FA5}">
                      <a16:colId xmlns:a16="http://schemas.microsoft.com/office/drawing/2014/main" val="480342238"/>
                    </a:ext>
                  </a:extLst>
                </a:gridCol>
                <a:gridCol w="2003690">
                  <a:extLst>
                    <a:ext uri="{9D8B030D-6E8A-4147-A177-3AD203B41FA5}">
                      <a16:colId xmlns:a16="http://schemas.microsoft.com/office/drawing/2014/main" val="2261385981"/>
                    </a:ext>
                  </a:extLst>
                </a:gridCol>
              </a:tblGrid>
              <a:tr h="314036">
                <a:tc>
                  <a:txBody>
                    <a:bodyPr/>
                    <a:lstStyle/>
                    <a:p>
                      <a:pPr algn="ctr">
                        <a:lnSpc>
                          <a:spcPct val="150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CONCEPTO</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s-CO" sz="1400">
                          <a:solidFill>
                            <a:schemeClr val="bg1"/>
                          </a:solidFill>
                          <a:effectLst/>
                          <a:latin typeface="Verdana" panose="020B0604030504040204" pitchFamily="34" charset="0"/>
                          <a:ea typeface="Verdana" panose="020B0604030504040204" pitchFamily="34" charset="0"/>
                        </a:rPr>
                        <a:t>DEBE</a:t>
                      </a:r>
                      <a:endParaRPr lang="es-ES"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s-CO" sz="1400" dirty="0">
                          <a:solidFill>
                            <a:schemeClr val="bg1"/>
                          </a:solidFill>
                          <a:effectLst/>
                          <a:latin typeface="Verdana" panose="020B0604030504040204" pitchFamily="34" charset="0"/>
                          <a:ea typeface="Verdana" panose="020B0604030504040204" pitchFamily="34" charset="0"/>
                        </a:rPr>
                        <a:t>HABER</a:t>
                      </a:r>
                      <a:endParaRPr lang="es-ES"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314036">
                <a:tc>
                  <a:txBody>
                    <a:bodyPr/>
                    <a:lstStyle/>
                    <a:p>
                      <a:pPr algn="ctr">
                        <a:lnSpc>
                          <a:spcPct val="150000"/>
                        </a:lnSpc>
                        <a:spcAft>
                          <a:spcPts val="800"/>
                        </a:spcAft>
                        <a:buNone/>
                      </a:pPr>
                      <a:r>
                        <a:rPr lang="es-CO" sz="1400" dirty="0">
                          <a:effectLst/>
                          <a:latin typeface="Verdana" panose="020B0604030504040204" pitchFamily="34" charset="0"/>
                          <a:ea typeface="Verdana" panose="020B0604030504040204" pitchFamily="34" charset="0"/>
                        </a:rPr>
                        <a:t>Valor del Contrato</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s-CO" sz="1400" dirty="0">
                          <a:solidFill>
                            <a:schemeClr val="tx1"/>
                          </a:solidFill>
                          <a:effectLst/>
                          <a:latin typeface="Verdana" panose="020B0604030504040204" pitchFamily="34" charset="0"/>
                          <a:ea typeface="Verdana" panose="020B0604030504040204" pitchFamily="34" charset="0"/>
                        </a:rPr>
                        <a:t>$ 5.260.771.954,77 </a:t>
                      </a:r>
                    </a:p>
                  </a:txBody>
                  <a:tcPr marL="68580" marR="68580" marT="0" marB="0" anchor="ctr">
                    <a:solidFill>
                      <a:schemeClr val="bg2"/>
                    </a:solidFill>
                  </a:tcPr>
                </a:tc>
                <a:tc>
                  <a:txBody>
                    <a:bodyPr/>
                    <a:lstStyle/>
                    <a:p>
                      <a:pPr algn="ctr">
                        <a:lnSpc>
                          <a:spcPct val="150000"/>
                        </a:lnSpc>
                        <a:spcAft>
                          <a:spcPts val="800"/>
                        </a:spcAft>
                        <a:buNone/>
                      </a:pPr>
                      <a:r>
                        <a:rPr lang="es-CO" sz="1400">
                          <a:effectLst/>
                          <a:latin typeface="Verdana" panose="020B0604030504040204" pitchFamily="34" charset="0"/>
                          <a:ea typeface="Verdana" panose="020B0604030504040204" pitchFamily="34" charset="0"/>
                        </a:rPr>
                        <a:t>$ 0</a:t>
                      </a:r>
                      <a:endParaRPr lang="es-ES" sz="14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314036">
                <a:tc>
                  <a:txBody>
                    <a:bodyPr/>
                    <a:lstStyle/>
                    <a:p>
                      <a:pPr algn="ctr">
                        <a:lnSpc>
                          <a:spcPct val="150000"/>
                        </a:lnSpc>
                        <a:spcAft>
                          <a:spcPts val="800"/>
                        </a:spcAft>
                        <a:buNone/>
                      </a:pPr>
                      <a:r>
                        <a:rPr lang="es-CO" sz="1400" dirty="0">
                          <a:effectLst/>
                          <a:latin typeface="Verdana" panose="020B0604030504040204" pitchFamily="34" charset="0"/>
                          <a:ea typeface="Verdana" panose="020B0604030504040204" pitchFamily="34" charset="0"/>
                        </a:rPr>
                        <a:t>Valor de la Adición</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50000"/>
                        </a:lnSpc>
                        <a:spcAft>
                          <a:spcPts val="800"/>
                        </a:spcAft>
                        <a:buNone/>
                      </a:pPr>
                      <a:r>
                        <a:rPr lang="es-CO" sz="1400">
                          <a:effectLst/>
                          <a:latin typeface="Verdana" panose="020B0604030504040204" pitchFamily="34" charset="0"/>
                          <a:ea typeface="Verdana" panose="020B0604030504040204" pitchFamily="34" charset="0"/>
                        </a:rPr>
                        <a:t>$ 0</a:t>
                      </a:r>
                      <a:endParaRPr lang="es-ES" sz="14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314036">
                <a:tc>
                  <a:txBody>
                    <a:bodyPr/>
                    <a:lstStyle/>
                    <a:p>
                      <a:pPr algn="ctr">
                        <a:lnSpc>
                          <a:spcPct val="150000"/>
                        </a:lnSpc>
                        <a:spcAft>
                          <a:spcPts val="800"/>
                        </a:spcAft>
                        <a:buNone/>
                      </a:pPr>
                      <a:r>
                        <a:rPr lang="es-CO" sz="1400" dirty="0">
                          <a:effectLst/>
                          <a:latin typeface="Verdana" panose="020B0604030504040204" pitchFamily="34" charset="0"/>
                          <a:ea typeface="Verdana" panose="020B0604030504040204" pitchFamily="34" charset="0"/>
                        </a:rPr>
                        <a:t>Valor Anticipo</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50000"/>
                        </a:lnSpc>
                        <a:spcAft>
                          <a:spcPts val="800"/>
                        </a:spcAft>
                        <a:buNone/>
                      </a:pPr>
                      <a:r>
                        <a:rPr lang="es-CO" sz="1400" dirty="0">
                          <a:effectLst/>
                          <a:latin typeface="Verdana" panose="020B0604030504040204" pitchFamily="34" charset="0"/>
                          <a:ea typeface="Verdana" panose="020B0604030504040204" pitchFamily="34" charset="0"/>
                        </a:rPr>
                        <a:t>$</a:t>
                      </a:r>
                      <a:r>
                        <a:rPr lang="es-CO" sz="1400" kern="1200" dirty="0">
                          <a:solidFill>
                            <a:schemeClr val="dk1"/>
                          </a:solidFill>
                          <a:latin typeface="Verdana" panose="020B0604030504040204" pitchFamily="34" charset="0"/>
                          <a:ea typeface="Verdana" panose="020B0604030504040204" pitchFamily="34" charset="0"/>
                          <a:cs typeface="+mn-cs"/>
                        </a:rPr>
                        <a:t>2.104.308.781,91 </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24938">
                <a:tc>
                  <a:txBody>
                    <a:bodyPr/>
                    <a:lstStyle/>
                    <a:p>
                      <a:pPr algn="ctr">
                        <a:lnSpc>
                          <a:spcPct val="150000"/>
                        </a:lnSpc>
                        <a:spcAft>
                          <a:spcPts val="800"/>
                        </a:spcAft>
                        <a:buNone/>
                      </a:pPr>
                      <a:r>
                        <a:rPr lang="es-CO" sz="1400" dirty="0">
                          <a:effectLst/>
                          <a:latin typeface="Verdana" panose="020B0604030504040204" pitchFamily="34" charset="0"/>
                          <a:ea typeface="Verdana" panose="020B0604030504040204" pitchFamily="34" charset="0"/>
                        </a:rPr>
                        <a:t>Acta 1</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latinLnBrk="0" hangingPunct="1">
                        <a:lnSpc>
                          <a:spcPct val="150000"/>
                        </a:lnSpc>
                        <a:spcAft>
                          <a:spcPts val="800"/>
                        </a:spcAft>
                        <a:buNone/>
                      </a:pPr>
                      <a:r>
                        <a:rPr lang="es-CO" sz="1400" kern="1200" dirty="0">
                          <a:solidFill>
                            <a:schemeClr val="dk1"/>
                          </a:solidFill>
                          <a:effectLst/>
                          <a:latin typeface="Verdana" panose="020B0604030504040204" pitchFamily="34" charset="0"/>
                          <a:ea typeface="Verdana" panose="020B0604030504040204" pitchFamily="34" charset="0"/>
                          <a:cs typeface="+mn-cs"/>
                        </a:rPr>
                        <a:t>$ 0</a:t>
                      </a:r>
                      <a:endParaRPr lang="es-ES" sz="140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nchor="ctr">
                    <a:solidFill>
                      <a:schemeClr val="bg2"/>
                    </a:solidFill>
                  </a:tcPr>
                </a:tc>
                <a:extLst>
                  <a:ext uri="{0D108BD9-81ED-4DB2-BD59-A6C34878D82A}">
                    <a16:rowId xmlns:a16="http://schemas.microsoft.com/office/drawing/2014/main" val="1336480460"/>
                  </a:ext>
                </a:extLst>
              </a:tr>
              <a:tr h="314036">
                <a:tc>
                  <a:txBody>
                    <a:bodyPr/>
                    <a:lstStyle/>
                    <a:p>
                      <a:pPr algn="ctr">
                        <a:lnSpc>
                          <a:spcPct val="150000"/>
                        </a:lnSpc>
                        <a:spcAft>
                          <a:spcPts val="800"/>
                        </a:spcAft>
                        <a:buNone/>
                      </a:pPr>
                      <a:r>
                        <a:rPr lang="es-CO" sz="1400" dirty="0">
                          <a:effectLst/>
                          <a:latin typeface="Verdana" panose="020B0604030504040204" pitchFamily="34" charset="0"/>
                          <a:ea typeface="Verdana" panose="020B0604030504040204" pitchFamily="34" charset="0"/>
                        </a:rPr>
                        <a:t>Saldo por cobrar.</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s-CO" sz="1400" dirty="0">
                          <a:effectLst/>
                          <a:latin typeface="Verdana" panose="020B0604030504040204" pitchFamily="34" charset="0"/>
                          <a:ea typeface="Verdana" panose="020B0604030504040204" pitchFamily="34" charset="0"/>
                        </a:rPr>
                        <a:t>$ 0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50000"/>
                        </a:lnSpc>
                        <a:spcAft>
                          <a:spcPts val="800"/>
                        </a:spcAft>
                        <a:buNone/>
                      </a:pPr>
                      <a:r>
                        <a:rPr lang="es-CO" sz="1400" dirty="0">
                          <a:solidFill>
                            <a:schemeClr val="tx1"/>
                          </a:solidFill>
                          <a:effectLst/>
                          <a:latin typeface="Verdana" panose="020B0604030504040204" pitchFamily="34" charset="0"/>
                          <a:ea typeface="Verdana" panose="020B0604030504040204" pitchFamily="34" charset="0"/>
                        </a:rPr>
                        <a:t>$ 3.156.463.172,86</a:t>
                      </a:r>
                    </a:p>
                  </a:txBody>
                  <a:tcPr marL="68580" marR="68580" marT="0" marB="0" anchor="ctr">
                    <a:solidFill>
                      <a:schemeClr val="bg2"/>
                    </a:solidFill>
                  </a:tcPr>
                </a:tc>
                <a:extLst>
                  <a:ext uri="{0D108BD9-81ED-4DB2-BD59-A6C34878D82A}">
                    <a16:rowId xmlns:a16="http://schemas.microsoft.com/office/drawing/2014/main" val="2562859366"/>
                  </a:ext>
                </a:extLst>
              </a:tr>
              <a:tr h="0">
                <a:tc>
                  <a:txBody>
                    <a:bodyPr/>
                    <a:lstStyle/>
                    <a:p>
                      <a:pPr algn="ctr">
                        <a:lnSpc>
                          <a:spcPct val="150000"/>
                        </a:lnSpc>
                        <a:spcAft>
                          <a:spcPts val="800"/>
                        </a:spcAft>
                        <a:buNone/>
                      </a:pPr>
                      <a:r>
                        <a:rPr lang="es-CO" sz="1400" dirty="0">
                          <a:effectLst/>
                          <a:latin typeface="Verdana" panose="020B0604030504040204" pitchFamily="34" charset="0"/>
                          <a:ea typeface="Verdana" panose="020B0604030504040204" pitchFamily="34" charset="0"/>
                        </a:rPr>
                        <a:t>Sumas iguales.</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50000"/>
                        </a:lnSpc>
                        <a:spcAft>
                          <a:spcPts val="800"/>
                        </a:spcAft>
                        <a:buNone/>
                      </a:pPr>
                      <a:r>
                        <a:rPr lang="es-CO" sz="1400" kern="1200" dirty="0">
                          <a:solidFill>
                            <a:schemeClr val="tx1"/>
                          </a:solidFill>
                          <a:effectLst/>
                          <a:latin typeface="Verdana" panose="020B0604030504040204" pitchFamily="34" charset="0"/>
                          <a:ea typeface="Verdana" panose="020B0604030504040204" pitchFamily="34" charset="0"/>
                          <a:cs typeface="+mn-cs"/>
                        </a:rPr>
                        <a:t>$ 5.260.771.954,77 </a:t>
                      </a:r>
                    </a:p>
                  </a:txBody>
                  <a:tcPr marL="68580" marR="68580" marT="0" marB="0" anchor="ctr">
                    <a:solidFill>
                      <a:schemeClr val="bg2"/>
                    </a:solidFill>
                  </a:tcPr>
                </a:tc>
                <a:tc>
                  <a:txBody>
                    <a:bodyPr/>
                    <a:lstStyle/>
                    <a:p>
                      <a:pPr marL="0" algn="ctr" defTabSz="914400" rtl="0" eaLnBrk="1" latinLnBrk="0" hangingPunct="1">
                        <a:lnSpc>
                          <a:spcPct val="150000"/>
                        </a:lnSpc>
                        <a:spcAft>
                          <a:spcPts val="800"/>
                        </a:spcAft>
                        <a:buNone/>
                      </a:pPr>
                      <a:r>
                        <a:rPr lang="es-CO" sz="1400" kern="1200" dirty="0">
                          <a:solidFill>
                            <a:schemeClr val="tx1"/>
                          </a:solidFill>
                          <a:effectLst/>
                          <a:latin typeface="Verdana" panose="020B0604030504040204" pitchFamily="34" charset="0"/>
                          <a:ea typeface="Verdana" panose="020B0604030504040204" pitchFamily="34" charset="0"/>
                          <a:cs typeface="+mn-cs"/>
                        </a:rPr>
                        <a:t> $ 5.260.771.954,77 </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755847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9517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519649" y="1658593"/>
            <a:ext cx="6156536" cy="939103"/>
          </a:xfrm>
          <a:prstGeom prst="rect">
            <a:avLst/>
          </a:prstGeom>
          <a:noFill/>
        </p:spPr>
        <p:txBody>
          <a:bodyPr wrap="square" rtlCol="0">
            <a:spAutoFit/>
          </a:bodyPr>
          <a:lstStyle/>
          <a:p>
            <a:pPr algn="just">
              <a:lnSpc>
                <a:spcPts val="1680"/>
              </a:lnSpc>
            </a:pPr>
            <a:r>
              <a:rPr lang="es-MX" sz="1300" dirty="0">
                <a:solidFill>
                  <a:srgbClr val="000000"/>
                </a:solidFill>
                <a:latin typeface="Verdana" panose="020B0604030504040204" pitchFamily="34" charset="0"/>
                <a:ea typeface="Verdana" panose="020B0604030504040204" pitchFamily="34" charset="0"/>
                <a:cs typeface="Verdana" panose="020B0604030504040204" pitchFamily="34" charset="0"/>
              </a:rPr>
              <a:t>INTERVENTORÍA TÉCNICA, ADMINISTRATIVA, FINANCIERA, AMBIENTAL, SOCIAL, CONTABLE Y JURÍDICA PARA EL MEJORAMIENTO DE LA SEGUNDA ETAPA DE LA VÍA TRONCAL DEL CARBÓN EN EL MUNICIPIO DE SAMACÁ, DEPARTAMENTO DE BOYACÁ”.</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Contrato </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No. IPVO-018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nvGraphicFramePr>
        <p:xfrm>
          <a:off x="377742" y="1377569"/>
          <a:ext cx="4519791" cy="3341663"/>
        </p:xfrm>
        <a:graphic>
          <a:graphicData uri="http://schemas.openxmlformats.org/drawingml/2006/table">
            <a:tbl>
              <a:tblPr firstRow="1" bandRow="1">
                <a:tableStyleId>{912C8C85-51F0-491E-9774-3900AFEF0FD7}</a:tableStyleId>
              </a:tblPr>
              <a:tblGrid>
                <a:gridCol w="1650987">
                  <a:extLst>
                    <a:ext uri="{9D8B030D-6E8A-4147-A177-3AD203B41FA5}">
                      <a16:colId xmlns:a16="http://schemas.microsoft.com/office/drawing/2014/main" val="3386221600"/>
                    </a:ext>
                  </a:extLst>
                </a:gridCol>
                <a:gridCol w="2868804">
                  <a:extLst>
                    <a:ext uri="{9D8B030D-6E8A-4147-A177-3AD203B41FA5}">
                      <a16:colId xmlns:a16="http://schemas.microsoft.com/office/drawing/2014/main" val="3023588219"/>
                    </a:ext>
                  </a:extLst>
                </a:gridCol>
              </a:tblGrid>
              <a:tr h="619907">
                <a:tc>
                  <a:txBody>
                    <a:bodyPr/>
                    <a:lstStyle/>
                    <a:p>
                      <a:pPr algn="ctr"/>
                      <a:r>
                        <a:rPr lang="es-CO" sz="1200" b="1" dirty="0">
                          <a:solidFill>
                            <a:schemeClr val="tx1"/>
                          </a:solidFill>
                          <a:latin typeface="Verdana" panose="020B0604030504040204" pitchFamily="34" charset="0"/>
                          <a:ea typeface="Verdana" panose="020B0604030504040204" pitchFamily="34" charset="0"/>
                        </a:rPr>
                        <a:t>CONTRATISTA:</a:t>
                      </a:r>
                    </a:p>
                  </a:txBody>
                  <a:tcPr anchor="ctr">
                    <a:lnR w="12700" cap="flat" cmpd="sng" algn="ctr">
                      <a:solidFill>
                        <a:schemeClr val="accent6"/>
                      </a:solidFill>
                      <a:prstDash val="solid"/>
                      <a:round/>
                      <a:headEnd type="none" w="med" len="med"/>
                      <a:tailEnd type="none" w="med" len="med"/>
                    </a:lnR>
                    <a:solidFill>
                      <a:schemeClr val="bg1"/>
                    </a:solidFill>
                  </a:tcPr>
                </a:tc>
                <a:tc>
                  <a:txBody>
                    <a:bodyPr/>
                    <a:lstStyle/>
                    <a:p>
                      <a:pPr algn="ctr"/>
                      <a:r>
                        <a:rPr lang="es-CO" sz="1400" b="1" dirty="0">
                          <a:solidFill>
                            <a:schemeClr val="tx1"/>
                          </a:solidFill>
                          <a:latin typeface="Verdana" panose="020B0604030504040204" pitchFamily="34" charset="0"/>
                          <a:ea typeface="Verdana" panose="020B0604030504040204" pitchFamily="34" charset="0"/>
                        </a:rPr>
                        <a:t>FUENTES PEREZ Y ASOCIADOS S.A.S</a:t>
                      </a:r>
                    </a:p>
                  </a:txBody>
                  <a:tcPr anchor="ctr">
                    <a:lnL w="12700" cap="flat" cmpd="sng" algn="ctr">
                      <a:solidFill>
                        <a:schemeClr val="accent6"/>
                      </a:solidFill>
                      <a:prstDash val="solid"/>
                      <a:round/>
                      <a:headEnd type="none" w="med" len="med"/>
                      <a:tailEnd type="none" w="med" len="med"/>
                    </a:lnL>
                    <a:solidFill>
                      <a:schemeClr val="bg1"/>
                    </a:solidFill>
                  </a:tcPr>
                </a:tc>
                <a:extLst>
                  <a:ext uri="{0D108BD9-81ED-4DB2-BD59-A6C34878D82A}">
                    <a16:rowId xmlns:a16="http://schemas.microsoft.com/office/drawing/2014/main" val="1340963210"/>
                  </a:ext>
                </a:extLst>
              </a:tr>
              <a:tr h="619907">
                <a:tc>
                  <a:txBody>
                    <a:bodyPr/>
                    <a:lstStyle/>
                    <a:p>
                      <a:pPr algn="ctr"/>
                      <a:r>
                        <a:rPr lang="es-CO" sz="1400" b="1" dirty="0">
                          <a:latin typeface="Verdana" panose="020B0604030504040204" pitchFamily="34" charset="0"/>
                          <a:ea typeface="Verdana" panose="020B0604030504040204" pitchFamily="34" charset="0"/>
                        </a:rPr>
                        <a:t>Valor</a:t>
                      </a:r>
                    </a:p>
                  </a:txBody>
                  <a:tcPr anchor="ctr">
                    <a:solidFill>
                      <a:schemeClr val="accent6"/>
                    </a:solidFill>
                  </a:tcPr>
                </a:tc>
                <a:tc>
                  <a:txBody>
                    <a:bodyPr/>
                    <a:lstStyle/>
                    <a:p>
                      <a:pPr algn="ctr"/>
                      <a:r>
                        <a:rPr lang="es-CO" sz="1400" b="1" dirty="0">
                          <a:latin typeface="Verdana" panose="020B0604030504040204" pitchFamily="34" charset="0"/>
                          <a:ea typeface="Verdana" panose="020B0604030504040204" pitchFamily="34" charset="0"/>
                        </a:rPr>
                        <a:t>$ 1.519.802.550,00</a:t>
                      </a:r>
                    </a:p>
                  </a:txBody>
                  <a:tcPr anchor="ctr">
                    <a:solidFill>
                      <a:schemeClr val="accent6"/>
                    </a:solidFill>
                  </a:tcPr>
                </a:tc>
                <a:extLst>
                  <a:ext uri="{0D108BD9-81ED-4DB2-BD59-A6C34878D82A}">
                    <a16:rowId xmlns:a16="http://schemas.microsoft.com/office/drawing/2014/main" val="3799243388"/>
                  </a:ext>
                </a:extLst>
              </a:tr>
              <a:tr h="619907">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04 de Septiembre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647811">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15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834131">
                <a:tc>
                  <a:txBody>
                    <a:bodyPr/>
                    <a:lstStyle/>
                    <a:p>
                      <a:pPr algn="ctr"/>
                      <a:r>
                        <a:rPr lang="es-CO" sz="1400" b="1" dirty="0">
                          <a:latin typeface="Verdana" panose="020B0604030504040204" pitchFamily="34" charset="0"/>
                          <a:ea typeface="Verdana" panose="020B0604030504040204" pitchFamily="34" charset="0"/>
                        </a:rPr>
                        <a:t>Estado </a:t>
                      </a:r>
                    </a:p>
                    <a:p>
                      <a:pPr algn="ctr"/>
                      <a:endParaRPr lang="es-CO" sz="1400" b="1" dirty="0">
                        <a:latin typeface="Verdana" panose="020B0604030504040204" pitchFamily="34" charset="0"/>
                        <a:ea typeface="Verdana" panose="020B0604030504040204" pitchFamily="34" charset="0"/>
                      </a:endParaRPr>
                    </a:p>
                    <a:p>
                      <a:pPr algn="ctr"/>
                      <a:r>
                        <a:rPr lang="es-CO" sz="1400" b="1" dirty="0">
                          <a:latin typeface="Verdana" panose="020B0604030504040204" pitchFamily="34" charset="0"/>
                          <a:ea typeface="Verdana" panose="020B0604030504040204" pitchFamily="34" charset="0"/>
                        </a:rPr>
                        <a:t>%Avance</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ejecución </a:t>
                      </a:r>
                    </a:p>
                    <a:p>
                      <a:pPr algn="ctr"/>
                      <a:endParaRPr lang="es-CO" sz="1400" b="1" dirty="0">
                        <a:latin typeface="Verdana" panose="020B0604030504040204" pitchFamily="34" charset="0"/>
                        <a:ea typeface="Verdana" panose="020B0604030504040204" pitchFamily="34" charset="0"/>
                      </a:endParaRPr>
                    </a:p>
                    <a:p>
                      <a:pPr algn="ctr"/>
                      <a:r>
                        <a:rPr lang="es-CO" sz="1400" b="1" dirty="0">
                          <a:latin typeface="Verdana" panose="020B0604030504040204" pitchFamily="34" charset="0"/>
                          <a:ea typeface="Verdana" panose="020B0604030504040204" pitchFamily="34" charset="0"/>
                        </a:rPr>
                        <a:t>(0,14%)</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519649" y="2534128"/>
            <a:ext cx="5410948" cy="451406"/>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En ejecución</a:t>
            </a:r>
          </a:p>
        </p:txBody>
      </p:sp>
      <p:sp>
        <p:nvSpPr>
          <p:cNvPr id="13" name="CuadroTexto 12">
            <a:extLst>
              <a:ext uri="{FF2B5EF4-FFF2-40B4-BE49-F238E27FC236}">
                <a16:creationId xmlns:a16="http://schemas.microsoft.com/office/drawing/2014/main" id="{93A13245-6F0C-4466-9A80-E2DBC64145EA}"/>
              </a:ext>
            </a:extLst>
          </p:cNvPr>
          <p:cNvSpPr txBox="1"/>
          <p:nvPr/>
        </p:nvSpPr>
        <p:spPr>
          <a:xfrm>
            <a:off x="5495276" y="2985534"/>
            <a:ext cx="6156536" cy="528350"/>
          </a:xfrm>
          <a:prstGeom prst="rect">
            <a:avLst/>
          </a:prstGeom>
          <a:noFill/>
        </p:spPr>
        <p:txBody>
          <a:bodyPr wrap="square" rtlCol="0">
            <a:spAutoFit/>
          </a:bodyPr>
          <a:lstStyle/>
          <a:p>
            <a:pPr algn="just">
              <a:lnSpc>
                <a:spcPts val="1680"/>
              </a:lnSpc>
            </a:pPr>
            <a:r>
              <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El contrato se encuentra en ejecución, con corte al 30/09/2025, no se efectúo ningún pago.</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pPr algn="ctr"/>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$ 2.094.220,66</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Avance financiero: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4024432428"/>
              </p:ext>
            </p:extLst>
          </p:nvPr>
        </p:nvGraphicFramePr>
        <p:xfrm>
          <a:off x="5701758" y="3639948"/>
          <a:ext cx="5792317" cy="2681790"/>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CONCEPTO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DEBE</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HABER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del Contrato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r>
                        <a:rPr lang="es-CO" sz="1000" b="1" dirty="0">
                          <a:latin typeface="Verdana" panose="020B0604030504040204" pitchFamily="34" charset="0"/>
                          <a:ea typeface="Verdana" panose="020B0604030504040204" pitchFamily="34" charset="0"/>
                        </a:rPr>
                        <a:t>$ 1.519.802.550,00</a:t>
                      </a:r>
                    </a:p>
                  </a:txBody>
                  <a:tcPr marL="68580" marR="68580" marT="0" marB="0" anchor="ctr">
                    <a:solidFill>
                      <a:schemeClr val="bg2"/>
                    </a:solidFill>
                  </a:tcPr>
                </a:tc>
                <a:tc>
                  <a:txBody>
                    <a:bodyPr/>
                    <a:lstStyle/>
                    <a:p>
                      <a:pPr algn="ctr"/>
                      <a:r>
                        <a:rPr lang="es-CO" sz="1000" b="0" dirty="0">
                          <a:latin typeface="Verdana" panose="020B0604030504040204" pitchFamily="34" charset="0"/>
                          <a:ea typeface="Verdana" panose="020B0604030504040204" pitchFamily="34" charset="0"/>
                        </a:rPr>
                        <a:t>$ 0</a:t>
                      </a:r>
                    </a:p>
                  </a:txBody>
                  <a:tcPr marL="68580" marR="68580" marT="0" marB="0" anchor="ctr">
                    <a:solidFill>
                      <a:schemeClr val="bg2"/>
                    </a:solidFill>
                  </a:tcPr>
                </a:tc>
                <a:extLst>
                  <a:ext uri="{0D108BD9-81ED-4DB2-BD59-A6C34878D82A}">
                    <a16:rowId xmlns:a16="http://schemas.microsoft.com/office/drawing/2014/main" val="628068232"/>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 la Adición</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Anticipo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01852">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1</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336480460"/>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2</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90696568"/>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3</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31838156"/>
                  </a:ext>
                </a:extLst>
              </a:tr>
              <a:tr h="291725">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Saldo por ejecutar.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$ 0</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b="1" dirty="0">
                          <a:latin typeface="Verdana" panose="020B0604030504040204" pitchFamily="34" charset="0"/>
                          <a:ea typeface="Verdana" panose="020B0604030504040204" pitchFamily="34" charset="0"/>
                        </a:rPr>
                        <a:t>$ 1.519.802.550,00</a:t>
                      </a:r>
                    </a:p>
                  </a:txBody>
                  <a:tcPr marL="68580" marR="68580" marT="0" marB="0" anchor="ctr">
                    <a:solidFill>
                      <a:schemeClr val="bg2"/>
                    </a:solidFill>
                  </a:tcPr>
                </a:tc>
                <a:extLst>
                  <a:ext uri="{0D108BD9-81ED-4DB2-BD59-A6C34878D82A}">
                    <a16:rowId xmlns:a16="http://schemas.microsoft.com/office/drawing/2014/main" val="256285936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Sumas iguales.</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r>
                        <a:rPr lang="es-CO" sz="1000" b="1" dirty="0">
                          <a:latin typeface="Verdana" panose="020B0604030504040204" pitchFamily="34" charset="0"/>
                          <a:ea typeface="Verdana" panose="020B0604030504040204" pitchFamily="34" charset="0"/>
                        </a:rPr>
                        <a:t>$ 1.519.802.550,00</a:t>
                      </a: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b="1" dirty="0">
                          <a:latin typeface="Verdana" panose="020B0604030504040204" pitchFamily="34" charset="0"/>
                          <a:ea typeface="Verdana" panose="020B0604030504040204" pitchFamily="34" charset="0"/>
                        </a:rPr>
                        <a:t>$ 1.519.802.550,00</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1784698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9517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519649" y="1658593"/>
            <a:ext cx="6156536" cy="746358"/>
          </a:xfrm>
          <a:prstGeom prst="rect">
            <a:avLst/>
          </a:prstGeom>
          <a:noFill/>
        </p:spPr>
        <p:txBody>
          <a:bodyPr wrap="square" rtlCol="0">
            <a:spAutoFit/>
          </a:bodyPr>
          <a:lstStyle/>
          <a:p>
            <a:pPr algn="just">
              <a:lnSpc>
                <a:spcPts val="1680"/>
              </a:lnSpc>
            </a:pPr>
            <a:r>
              <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MEJORAMIENTO DE LA SEGUNDA ETAPA DE LA VÍA TRONCAL DEL CARBON EN EL MUNICIPIO DE SAMACÁ DEPARTAMENTO DE BOYACÁ.</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Contrato </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No. IPO-002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2497194150"/>
              </p:ext>
            </p:extLst>
          </p:nvPr>
        </p:nvGraphicFramePr>
        <p:xfrm>
          <a:off x="515815" y="1377568"/>
          <a:ext cx="4081134" cy="3341665"/>
        </p:xfrm>
        <a:graphic>
          <a:graphicData uri="http://schemas.openxmlformats.org/drawingml/2006/table">
            <a:tbl>
              <a:tblPr firstRow="1" bandRow="1">
                <a:tableStyleId>{912C8C85-51F0-491E-9774-3900AFEF0FD7}</a:tableStyleId>
              </a:tblPr>
              <a:tblGrid>
                <a:gridCol w="1620739">
                  <a:extLst>
                    <a:ext uri="{9D8B030D-6E8A-4147-A177-3AD203B41FA5}">
                      <a16:colId xmlns:a16="http://schemas.microsoft.com/office/drawing/2014/main" val="3386221600"/>
                    </a:ext>
                  </a:extLst>
                </a:gridCol>
                <a:gridCol w="2460395">
                  <a:extLst>
                    <a:ext uri="{9D8B030D-6E8A-4147-A177-3AD203B41FA5}">
                      <a16:colId xmlns:a16="http://schemas.microsoft.com/office/drawing/2014/main" val="3023588219"/>
                    </a:ext>
                  </a:extLst>
                </a:gridCol>
              </a:tblGrid>
              <a:tr h="628011">
                <a:tc>
                  <a:txBody>
                    <a:bodyPr/>
                    <a:lstStyle/>
                    <a:p>
                      <a:pPr algn="ctr"/>
                      <a:r>
                        <a:rPr lang="es-CO" sz="1200" b="1" dirty="0">
                          <a:solidFill>
                            <a:schemeClr val="tx1"/>
                          </a:solidFill>
                          <a:latin typeface="Verdana" panose="020B0604030504040204" pitchFamily="34" charset="0"/>
                          <a:ea typeface="Verdana" panose="020B0604030504040204" pitchFamily="34" charset="0"/>
                        </a:rPr>
                        <a:t>CONTRATISTA:</a:t>
                      </a:r>
                    </a:p>
                  </a:txBody>
                  <a:tcPr anchor="ctr">
                    <a:lnR w="12700" cap="flat" cmpd="sng" algn="ctr">
                      <a:solidFill>
                        <a:schemeClr val="accent6"/>
                      </a:solidFill>
                      <a:prstDash val="solid"/>
                      <a:round/>
                      <a:headEnd type="none" w="med" len="med"/>
                      <a:tailEnd type="none" w="med" len="med"/>
                    </a:lnR>
                    <a:solidFill>
                      <a:schemeClr val="bg1"/>
                    </a:solidFill>
                  </a:tcPr>
                </a:tc>
                <a:tc>
                  <a:txBody>
                    <a:bodyPr/>
                    <a:lstStyle/>
                    <a:p>
                      <a:pPr algn="ctr"/>
                      <a:r>
                        <a:rPr lang="es-CO" sz="1400" b="1" dirty="0">
                          <a:solidFill>
                            <a:schemeClr val="tx1"/>
                          </a:solidFill>
                          <a:latin typeface="Verdana" panose="020B0604030504040204" pitchFamily="34" charset="0"/>
                          <a:ea typeface="Verdana" panose="020B0604030504040204" pitchFamily="34" charset="0"/>
                        </a:rPr>
                        <a:t>CONSORCIO RUTA MINERA</a:t>
                      </a:r>
                    </a:p>
                  </a:txBody>
                  <a:tcPr anchor="ctr">
                    <a:lnL w="12700" cap="flat" cmpd="sng" algn="ctr">
                      <a:solidFill>
                        <a:schemeClr val="accent6"/>
                      </a:solidFill>
                      <a:prstDash val="solid"/>
                      <a:round/>
                      <a:headEnd type="none" w="med" len="med"/>
                      <a:tailEnd type="none" w="med" len="med"/>
                    </a:lnL>
                    <a:solidFill>
                      <a:schemeClr val="bg1"/>
                    </a:solidFill>
                  </a:tcPr>
                </a:tc>
                <a:extLst>
                  <a:ext uri="{0D108BD9-81ED-4DB2-BD59-A6C34878D82A}">
                    <a16:rowId xmlns:a16="http://schemas.microsoft.com/office/drawing/2014/main" val="169343983"/>
                  </a:ext>
                </a:extLst>
              </a:tr>
              <a:tr h="628011">
                <a:tc>
                  <a:txBody>
                    <a:bodyPr/>
                    <a:lstStyle/>
                    <a:p>
                      <a:pPr algn="ctr"/>
                      <a:r>
                        <a:rPr lang="es-CO" sz="1400" b="1" dirty="0">
                          <a:latin typeface="Verdana" panose="020B0604030504040204" pitchFamily="34" charset="0"/>
                          <a:ea typeface="Verdana" panose="020B0604030504040204" pitchFamily="34" charset="0"/>
                        </a:rPr>
                        <a:t>Valor</a:t>
                      </a:r>
                    </a:p>
                  </a:txBody>
                  <a:tcPr anchor="ctr">
                    <a:solidFill>
                      <a:schemeClr val="accent6"/>
                    </a:solidFill>
                  </a:tcPr>
                </a:tc>
                <a:tc>
                  <a:txBody>
                    <a:bodyPr/>
                    <a:lstStyle/>
                    <a:p>
                      <a:pPr algn="ctr"/>
                      <a:r>
                        <a:rPr lang="es-CO" sz="1400" b="1" dirty="0">
                          <a:latin typeface="Verdana" panose="020B0604030504040204" pitchFamily="34" charset="0"/>
                          <a:ea typeface="Verdana" panose="020B0604030504040204" pitchFamily="34" charset="0"/>
                        </a:rPr>
                        <a:t>$ 23,617,203,487.21</a:t>
                      </a:r>
                    </a:p>
                  </a:txBody>
                  <a:tcPr anchor="ctr">
                    <a:solidFill>
                      <a:schemeClr val="accent6"/>
                    </a:solidFill>
                  </a:tcPr>
                </a:tc>
                <a:extLst>
                  <a:ext uri="{0D108BD9-81ED-4DB2-BD59-A6C34878D82A}">
                    <a16:rowId xmlns:a16="http://schemas.microsoft.com/office/drawing/2014/main" val="3799243388"/>
                  </a:ext>
                </a:extLst>
              </a:tr>
              <a:tr h="628011">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04 de Septiembre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656279">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15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801353">
                <a:tc>
                  <a:txBody>
                    <a:bodyPr/>
                    <a:lstStyle/>
                    <a:p>
                      <a:pPr algn="ctr"/>
                      <a:r>
                        <a:rPr lang="es-CO" sz="1400" b="1" dirty="0">
                          <a:latin typeface="Verdana" panose="020B0604030504040204" pitchFamily="34" charset="0"/>
                          <a:ea typeface="Verdana" panose="020B0604030504040204" pitchFamily="34" charset="0"/>
                        </a:rPr>
                        <a:t>Estado </a:t>
                      </a:r>
                    </a:p>
                    <a:p>
                      <a:pPr algn="ctr"/>
                      <a:endParaRPr lang="es-CO" sz="1400" b="1" dirty="0">
                        <a:latin typeface="Verdana" panose="020B0604030504040204" pitchFamily="34" charset="0"/>
                        <a:ea typeface="Verdana" panose="020B0604030504040204" pitchFamily="34" charset="0"/>
                      </a:endParaRPr>
                    </a:p>
                    <a:p>
                      <a:pPr algn="ctr"/>
                      <a:r>
                        <a:rPr lang="es-CO" sz="1400" b="1" dirty="0">
                          <a:latin typeface="Verdana" panose="020B0604030504040204" pitchFamily="34" charset="0"/>
                          <a:ea typeface="Verdana" panose="020B0604030504040204" pitchFamily="34" charset="0"/>
                        </a:rPr>
                        <a:t>%Avance</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ejecución </a:t>
                      </a:r>
                    </a:p>
                    <a:p>
                      <a:pPr algn="ctr"/>
                      <a:endParaRPr lang="es-CO" sz="1400" b="1" dirty="0">
                        <a:latin typeface="Verdana" panose="020B0604030504040204" pitchFamily="34" charset="0"/>
                        <a:ea typeface="Verdana" panose="020B0604030504040204" pitchFamily="34" charset="0"/>
                      </a:endParaRPr>
                    </a:p>
                    <a:p>
                      <a:pPr algn="ctr"/>
                      <a:r>
                        <a:rPr lang="es-CO" sz="1400" b="1" dirty="0">
                          <a:latin typeface="Verdana" panose="020B0604030504040204" pitchFamily="34" charset="0"/>
                          <a:ea typeface="Verdana" panose="020B0604030504040204" pitchFamily="34" charset="0"/>
                        </a:rPr>
                        <a:t>(0,14%)</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519649" y="2447044"/>
            <a:ext cx="5410948" cy="451406"/>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En ejecución</a:t>
            </a:r>
          </a:p>
        </p:txBody>
      </p:sp>
      <p:sp>
        <p:nvSpPr>
          <p:cNvPr id="13" name="CuadroTexto 12">
            <a:extLst>
              <a:ext uri="{FF2B5EF4-FFF2-40B4-BE49-F238E27FC236}">
                <a16:creationId xmlns:a16="http://schemas.microsoft.com/office/drawing/2014/main" id="{93A13245-6F0C-4466-9A80-E2DBC64145EA}"/>
              </a:ext>
            </a:extLst>
          </p:cNvPr>
          <p:cNvSpPr txBox="1"/>
          <p:nvPr/>
        </p:nvSpPr>
        <p:spPr>
          <a:xfrm>
            <a:off x="5495276" y="2953877"/>
            <a:ext cx="6156536" cy="528350"/>
          </a:xfrm>
          <a:prstGeom prst="rect">
            <a:avLst/>
          </a:prstGeom>
          <a:noFill/>
        </p:spPr>
        <p:txBody>
          <a:bodyPr wrap="square" rtlCol="0">
            <a:spAutoFit/>
          </a:bodyPr>
          <a:lstStyle/>
          <a:p>
            <a:pPr algn="just">
              <a:lnSpc>
                <a:spcPts val="1680"/>
              </a:lnSpc>
            </a:pPr>
            <a:r>
              <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El contrato se encuentra en ejecución, con corte al 30/09/2025, no se efectúo ningún pago.</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426121"/>
            <a:ext cx="4178741" cy="699376"/>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72196" y="5457223"/>
            <a:ext cx="4067430" cy="584775"/>
          </a:xfrm>
          <a:prstGeom prst="rect">
            <a:avLst/>
          </a:prstGeom>
          <a:noFill/>
        </p:spPr>
        <p:txBody>
          <a:bodyPr wrap="square" rtlCol="0">
            <a:spAutoFit/>
          </a:bodyPr>
          <a:lstStyle/>
          <a:p>
            <a:pPr algn="ctr"/>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$ 32.543.461,43</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38945" y="4918452"/>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Avance obra:</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4156450008"/>
              </p:ext>
            </p:extLst>
          </p:nvPr>
        </p:nvGraphicFramePr>
        <p:xfrm>
          <a:off x="5701758" y="3639948"/>
          <a:ext cx="5792317" cy="2681790"/>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CONCEPTO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DEBE</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HABER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del Contrato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r>
                        <a:rPr lang="es-CO" sz="1000" b="1" dirty="0">
                          <a:latin typeface="Verdana" panose="020B0604030504040204" pitchFamily="34" charset="0"/>
                          <a:ea typeface="Verdana" panose="020B0604030504040204" pitchFamily="34" charset="0"/>
                        </a:rPr>
                        <a:t>$ 23,617,203,487.21</a:t>
                      </a:r>
                    </a:p>
                  </a:txBody>
                  <a:tcPr marL="68580" marR="68580" marT="0" marB="0" anchor="ctr">
                    <a:solidFill>
                      <a:schemeClr val="bg2"/>
                    </a:solidFill>
                  </a:tcPr>
                </a:tc>
                <a:tc>
                  <a:txBody>
                    <a:bodyPr/>
                    <a:lstStyle/>
                    <a:p>
                      <a:pPr algn="ctr"/>
                      <a:r>
                        <a:rPr lang="es-CO" sz="1000" b="0" dirty="0">
                          <a:latin typeface="Verdana" panose="020B0604030504040204" pitchFamily="34" charset="0"/>
                          <a:ea typeface="Verdana" panose="020B0604030504040204" pitchFamily="34" charset="0"/>
                        </a:rPr>
                        <a:t>$ 0</a:t>
                      </a:r>
                    </a:p>
                  </a:txBody>
                  <a:tcPr marL="68580" marR="68580" marT="0" marB="0" anchor="ctr">
                    <a:solidFill>
                      <a:schemeClr val="bg2"/>
                    </a:solidFill>
                  </a:tcPr>
                </a:tc>
                <a:extLst>
                  <a:ext uri="{0D108BD9-81ED-4DB2-BD59-A6C34878D82A}">
                    <a16:rowId xmlns:a16="http://schemas.microsoft.com/office/drawing/2014/main" val="628068232"/>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 la Adición</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Anticipo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01852">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1</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336480460"/>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2</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90696568"/>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3</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31838156"/>
                  </a:ext>
                </a:extLst>
              </a:tr>
              <a:tr h="291725">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Saldo por ejecutar.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$ 0</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b="1" dirty="0">
                          <a:latin typeface="Verdana" panose="020B0604030504040204" pitchFamily="34" charset="0"/>
                          <a:ea typeface="Verdana" panose="020B0604030504040204" pitchFamily="34" charset="0"/>
                        </a:rPr>
                        <a:t>$ 23,617,203,487.21</a:t>
                      </a:r>
                    </a:p>
                  </a:txBody>
                  <a:tcPr marL="68580" marR="68580" marT="0" marB="0" anchor="ctr">
                    <a:solidFill>
                      <a:schemeClr val="bg2"/>
                    </a:solidFill>
                  </a:tcPr>
                </a:tc>
                <a:extLst>
                  <a:ext uri="{0D108BD9-81ED-4DB2-BD59-A6C34878D82A}">
                    <a16:rowId xmlns:a16="http://schemas.microsoft.com/office/drawing/2014/main" val="256285936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Sumas iguales.</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r>
                        <a:rPr lang="es-CO" sz="1000" b="1" dirty="0">
                          <a:latin typeface="Verdana" panose="020B0604030504040204" pitchFamily="34" charset="0"/>
                          <a:ea typeface="Verdana" panose="020B0604030504040204" pitchFamily="34" charset="0"/>
                        </a:rPr>
                        <a:t>$ 23,617,203,487.21</a:t>
                      </a: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b="1" dirty="0">
                          <a:latin typeface="Verdana" panose="020B0604030504040204" pitchFamily="34" charset="0"/>
                          <a:ea typeface="Verdana" panose="020B0604030504040204" pitchFamily="34" charset="0"/>
                        </a:rPr>
                        <a:t>$ 23,617,203,487.21</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1522853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9517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519649" y="1629097"/>
            <a:ext cx="6156536" cy="964367"/>
          </a:xfrm>
          <a:prstGeom prst="rect">
            <a:avLst/>
          </a:prstGeom>
          <a:noFill/>
        </p:spPr>
        <p:txBody>
          <a:bodyPr wrap="square" rtlCol="0">
            <a:spAutoFit/>
          </a:bodyPr>
          <a:lstStyle/>
          <a:p>
            <a:pPr algn="just">
              <a:lnSpc>
                <a:spcPts val="1680"/>
              </a:lnSpc>
            </a:pPr>
            <a:r>
              <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MEJORAMIENTO DE LA VÍA QUE CONDUCE DEL MUNICIPIO DE RÁQUIRA AL CENTRO POBLADO LA CANDELARIA, MUNICIPIO DE RÁQUIRA DEPARTAMENTO DE BOYACÁ.</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Contrato </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No. IPO-003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2385000077"/>
              </p:ext>
            </p:extLst>
          </p:nvPr>
        </p:nvGraphicFramePr>
        <p:xfrm>
          <a:off x="377742" y="1377569"/>
          <a:ext cx="4544167" cy="3371043"/>
        </p:xfrm>
        <a:graphic>
          <a:graphicData uri="http://schemas.openxmlformats.org/drawingml/2006/table">
            <a:tbl>
              <a:tblPr firstRow="1" bandRow="1">
                <a:tableStyleId>{912C8C85-51F0-491E-9774-3900AFEF0FD7}</a:tableStyleId>
              </a:tblPr>
              <a:tblGrid>
                <a:gridCol w="1605530">
                  <a:extLst>
                    <a:ext uri="{9D8B030D-6E8A-4147-A177-3AD203B41FA5}">
                      <a16:colId xmlns:a16="http://schemas.microsoft.com/office/drawing/2014/main" val="3386221600"/>
                    </a:ext>
                  </a:extLst>
                </a:gridCol>
                <a:gridCol w="2938637">
                  <a:extLst>
                    <a:ext uri="{9D8B030D-6E8A-4147-A177-3AD203B41FA5}">
                      <a16:colId xmlns:a16="http://schemas.microsoft.com/office/drawing/2014/main" val="3023588219"/>
                    </a:ext>
                  </a:extLst>
                </a:gridCol>
              </a:tblGrid>
              <a:tr h="633532">
                <a:tc>
                  <a:txBody>
                    <a:bodyPr/>
                    <a:lstStyle/>
                    <a:p>
                      <a:pPr algn="ctr"/>
                      <a:r>
                        <a:rPr lang="es-CO" sz="1300" b="1" dirty="0">
                          <a:solidFill>
                            <a:schemeClr val="tx1"/>
                          </a:solidFill>
                          <a:latin typeface="Verdana" panose="020B0604030504040204" pitchFamily="34" charset="0"/>
                          <a:ea typeface="Verdana" panose="020B0604030504040204" pitchFamily="34" charset="0"/>
                        </a:rPr>
                        <a:t>CONTRATISTA:</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300" b="1" dirty="0">
                          <a:solidFill>
                            <a:schemeClr val="tx1"/>
                          </a:solidFill>
                          <a:latin typeface="Verdana" panose="020B0604030504040204" pitchFamily="34" charset="0"/>
                          <a:ea typeface="Verdana" panose="020B0604030504040204" pitchFamily="34" charset="0"/>
                        </a:rPr>
                        <a:t>CONSORCIO LA CANDELARIA</a:t>
                      </a:r>
                    </a:p>
                  </a:txBody>
                  <a:tcPr anchor="ctr">
                    <a:solidFill>
                      <a:schemeClr val="bg1"/>
                    </a:solidFill>
                  </a:tcPr>
                </a:tc>
                <a:extLst>
                  <a:ext uri="{0D108BD9-81ED-4DB2-BD59-A6C34878D82A}">
                    <a16:rowId xmlns:a16="http://schemas.microsoft.com/office/drawing/2014/main" val="1966138967"/>
                  </a:ext>
                </a:extLst>
              </a:tr>
              <a:tr h="633532">
                <a:tc>
                  <a:txBody>
                    <a:bodyPr/>
                    <a:lstStyle/>
                    <a:p>
                      <a:pPr algn="ctr"/>
                      <a:r>
                        <a:rPr lang="es-CO" sz="1400" b="1" dirty="0">
                          <a:latin typeface="Verdana" panose="020B0604030504040204" pitchFamily="34" charset="0"/>
                          <a:ea typeface="Verdana" panose="020B0604030504040204" pitchFamily="34" charset="0"/>
                        </a:rPr>
                        <a:t>Valor</a:t>
                      </a:r>
                    </a:p>
                  </a:txBody>
                  <a:tcPr anchor="ctr">
                    <a:solidFill>
                      <a:schemeClr val="accent6"/>
                    </a:solidFill>
                  </a:tcPr>
                </a:tc>
                <a:tc>
                  <a:txBody>
                    <a:bodyPr/>
                    <a:lstStyle/>
                    <a:p>
                      <a:pPr algn="ctr"/>
                      <a:r>
                        <a:rPr lang="es-CO" sz="1400" b="1" dirty="0">
                          <a:latin typeface="Verdana" panose="020B0604030504040204" pitchFamily="34" charset="0"/>
                          <a:ea typeface="Verdana" panose="020B0604030504040204" pitchFamily="34" charset="0"/>
                        </a:rPr>
                        <a:t>$20.406.995.280,12</a:t>
                      </a:r>
                    </a:p>
                  </a:txBody>
                  <a:tcPr anchor="ctr">
                    <a:solidFill>
                      <a:schemeClr val="accent6"/>
                    </a:solidFill>
                  </a:tcPr>
                </a:tc>
                <a:extLst>
                  <a:ext uri="{0D108BD9-81ED-4DB2-BD59-A6C34878D82A}">
                    <a16:rowId xmlns:a16="http://schemas.microsoft.com/office/drawing/2014/main" val="3799243388"/>
                  </a:ext>
                </a:extLst>
              </a:tr>
              <a:tr h="633532">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01 de Octubre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662049">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12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808398">
                <a:tc>
                  <a:txBody>
                    <a:bodyPr/>
                    <a:lstStyle/>
                    <a:p>
                      <a:pPr algn="ctr"/>
                      <a:r>
                        <a:rPr lang="es-CO" sz="1400" b="1" dirty="0">
                          <a:latin typeface="Verdana" panose="020B0604030504040204" pitchFamily="34" charset="0"/>
                          <a:ea typeface="Verdana" panose="020B0604030504040204" pitchFamily="34" charset="0"/>
                        </a:rPr>
                        <a:t>Estado </a:t>
                      </a:r>
                    </a:p>
                    <a:p>
                      <a:pPr algn="ctr"/>
                      <a:endParaRPr lang="es-CO" sz="1400" b="1" dirty="0">
                        <a:latin typeface="Verdana" panose="020B0604030504040204" pitchFamily="34" charset="0"/>
                        <a:ea typeface="Verdana" panose="020B0604030504040204" pitchFamily="34" charset="0"/>
                      </a:endParaRPr>
                    </a:p>
                    <a:p>
                      <a:pPr algn="ctr"/>
                      <a:r>
                        <a:rPr lang="es-CO" sz="1400" b="1" dirty="0">
                          <a:latin typeface="Verdana" panose="020B0604030504040204" pitchFamily="34" charset="0"/>
                          <a:ea typeface="Verdana" panose="020B0604030504040204" pitchFamily="34" charset="0"/>
                        </a:rPr>
                        <a:t>%Avance</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ejecución </a:t>
                      </a:r>
                    </a:p>
                    <a:p>
                      <a:pPr algn="ctr"/>
                      <a:endParaRPr lang="es-CO" sz="1400" b="1" dirty="0">
                        <a:latin typeface="Verdana" panose="020B0604030504040204" pitchFamily="34" charset="0"/>
                        <a:ea typeface="Verdana" panose="020B0604030504040204" pitchFamily="34" charset="0"/>
                      </a:endParaRPr>
                    </a:p>
                    <a:p>
                      <a:pPr algn="ctr"/>
                      <a:r>
                        <a:rPr lang="es-CO" sz="1400" b="1" dirty="0">
                          <a:latin typeface="Verdana" panose="020B0604030504040204" pitchFamily="34" charset="0"/>
                          <a:ea typeface="Verdana" panose="020B0604030504040204" pitchFamily="34" charset="0"/>
                        </a:rPr>
                        <a:t>(0,0%)</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519649" y="2550280"/>
            <a:ext cx="5410948" cy="451406"/>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En ejecución</a:t>
            </a:r>
          </a:p>
        </p:txBody>
      </p:sp>
      <p:sp>
        <p:nvSpPr>
          <p:cNvPr id="13" name="CuadroTexto 12">
            <a:extLst>
              <a:ext uri="{FF2B5EF4-FFF2-40B4-BE49-F238E27FC236}">
                <a16:creationId xmlns:a16="http://schemas.microsoft.com/office/drawing/2014/main" id="{93A13245-6F0C-4466-9A80-E2DBC64145EA}"/>
              </a:ext>
            </a:extLst>
          </p:cNvPr>
          <p:cNvSpPr txBox="1"/>
          <p:nvPr/>
        </p:nvSpPr>
        <p:spPr>
          <a:xfrm>
            <a:off x="5495276" y="3027388"/>
            <a:ext cx="6156536" cy="528350"/>
          </a:xfrm>
          <a:prstGeom prst="rect">
            <a:avLst/>
          </a:prstGeom>
          <a:noFill/>
        </p:spPr>
        <p:txBody>
          <a:bodyPr wrap="square" rtlCol="0">
            <a:spAutoFit/>
          </a:bodyPr>
          <a:lstStyle/>
          <a:p>
            <a:pPr algn="just">
              <a:lnSpc>
                <a:spcPts val="1680"/>
              </a:lnSpc>
            </a:pPr>
            <a:r>
              <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El contrato se encuentra en ejecución, a partir del 01/10/2025.</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426121"/>
            <a:ext cx="4178741" cy="699376"/>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pPr algn="ctr"/>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77742" y="4854087"/>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Avance financiero: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1817439095"/>
              </p:ext>
            </p:extLst>
          </p:nvPr>
        </p:nvGraphicFramePr>
        <p:xfrm>
          <a:off x="5701758" y="3639948"/>
          <a:ext cx="5792317" cy="2681790"/>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CONCEPTO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DEBE</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HABER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del Contrato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r>
                        <a:rPr lang="es-CO" sz="1000" b="1" dirty="0">
                          <a:latin typeface="Verdana" panose="020B0604030504040204" pitchFamily="34" charset="0"/>
                          <a:ea typeface="Verdana" panose="020B0604030504040204" pitchFamily="34" charset="0"/>
                        </a:rPr>
                        <a:t>$20.406.995.280,12</a:t>
                      </a:r>
                    </a:p>
                  </a:txBody>
                  <a:tcPr marL="68580" marR="68580" marT="0" marB="0" anchor="ctr">
                    <a:solidFill>
                      <a:schemeClr val="bg2"/>
                    </a:solidFill>
                  </a:tcPr>
                </a:tc>
                <a:tc>
                  <a:txBody>
                    <a:bodyPr/>
                    <a:lstStyle/>
                    <a:p>
                      <a:pPr algn="ctr"/>
                      <a:r>
                        <a:rPr lang="es-CO" sz="1000" b="0" dirty="0">
                          <a:latin typeface="Verdana" panose="020B0604030504040204" pitchFamily="34" charset="0"/>
                          <a:ea typeface="Verdana" panose="020B0604030504040204" pitchFamily="34" charset="0"/>
                        </a:rPr>
                        <a:t>$ 0</a:t>
                      </a:r>
                    </a:p>
                  </a:txBody>
                  <a:tcPr marL="68580" marR="68580" marT="0" marB="0" anchor="ctr">
                    <a:solidFill>
                      <a:schemeClr val="bg2"/>
                    </a:solidFill>
                  </a:tcPr>
                </a:tc>
                <a:extLst>
                  <a:ext uri="{0D108BD9-81ED-4DB2-BD59-A6C34878D82A}">
                    <a16:rowId xmlns:a16="http://schemas.microsoft.com/office/drawing/2014/main" val="628068232"/>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 la Adición</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Anticipo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01852">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1</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336480460"/>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2</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90696568"/>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3</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31838156"/>
                  </a:ext>
                </a:extLst>
              </a:tr>
              <a:tr h="291725">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Saldo por ejecutar.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$ 0</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r>
                        <a:rPr lang="es-CO" sz="1000" b="1" dirty="0">
                          <a:latin typeface="Verdana" panose="020B0604030504040204" pitchFamily="34" charset="0"/>
                          <a:ea typeface="Verdana" panose="020B0604030504040204" pitchFamily="34" charset="0"/>
                        </a:rPr>
                        <a:t>$20.406.995.280,12</a:t>
                      </a:r>
                    </a:p>
                  </a:txBody>
                  <a:tcPr marL="68580" marR="68580" marT="0" marB="0" anchor="ctr">
                    <a:solidFill>
                      <a:schemeClr val="bg2"/>
                    </a:solidFill>
                  </a:tcPr>
                </a:tc>
                <a:extLst>
                  <a:ext uri="{0D108BD9-81ED-4DB2-BD59-A6C34878D82A}">
                    <a16:rowId xmlns:a16="http://schemas.microsoft.com/office/drawing/2014/main" val="256285936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Sumas iguales.</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r>
                        <a:rPr lang="es-CO" sz="1000" b="1" dirty="0">
                          <a:latin typeface="Verdana" panose="020B0604030504040204" pitchFamily="34" charset="0"/>
                          <a:ea typeface="Verdana" panose="020B0604030504040204" pitchFamily="34" charset="0"/>
                        </a:rPr>
                        <a:t>$20.406.995.280,12</a:t>
                      </a:r>
                    </a:p>
                  </a:txBody>
                  <a:tcPr marL="68580" marR="68580" marT="0" marB="0" anchor="ctr">
                    <a:solidFill>
                      <a:schemeClr val="bg2"/>
                    </a:solidFill>
                  </a:tcPr>
                </a:tc>
                <a:tc>
                  <a:txBody>
                    <a:bodyPr/>
                    <a:lstStyle/>
                    <a:p>
                      <a:pPr algn="ctr"/>
                      <a:r>
                        <a:rPr lang="es-CO" sz="1000" b="1" dirty="0">
                          <a:latin typeface="Verdana" panose="020B0604030504040204" pitchFamily="34" charset="0"/>
                          <a:ea typeface="Verdana" panose="020B0604030504040204" pitchFamily="34" charset="0"/>
                        </a:rPr>
                        <a:t>$20.406.995.280,12</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2056615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8287E-0197-73AC-8E7C-CFC6AFCF0A52}"/>
            </a:ext>
          </a:extLst>
        </p:cNvPr>
        <p:cNvGrpSpPr/>
        <p:nvPr/>
      </p:nvGrpSpPr>
      <p:grpSpPr>
        <a:xfrm>
          <a:off x="0" y="0"/>
          <a:ext cx="0" cy="0"/>
          <a:chOff x="0" y="0"/>
          <a:chExt cx="0" cy="0"/>
        </a:xfrm>
      </p:grpSpPr>
      <p:sp>
        <p:nvSpPr>
          <p:cNvPr id="13" name="CuadroTexto 12">
            <a:extLst>
              <a:ext uri="{FF2B5EF4-FFF2-40B4-BE49-F238E27FC236}">
                <a16:creationId xmlns:a16="http://schemas.microsoft.com/office/drawing/2014/main" id="{F5338EA9-B4D2-E072-6626-257CC03B73F9}"/>
              </a:ext>
            </a:extLst>
          </p:cNvPr>
          <p:cNvSpPr txBox="1">
            <a:spLocks noChangeArrowheads="1"/>
          </p:cNvSpPr>
          <p:nvPr/>
        </p:nvSpPr>
        <p:spPr bwMode="auto">
          <a:xfrm>
            <a:off x="3263034" y="696485"/>
            <a:ext cx="7155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Capitalización TIERRASUA</a:t>
            </a:r>
          </a:p>
        </p:txBody>
      </p:sp>
      <p:pic>
        <p:nvPicPr>
          <p:cNvPr id="16" name="Gráfico 15">
            <a:extLst>
              <a:ext uri="{FF2B5EF4-FFF2-40B4-BE49-F238E27FC236}">
                <a16:creationId xmlns:a16="http://schemas.microsoft.com/office/drawing/2014/main" id="{5B483A34-4B72-5CEF-7958-EAE752AFC7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0711" y="510420"/>
            <a:ext cx="285750" cy="895350"/>
          </a:xfrm>
          <a:prstGeom prst="rect">
            <a:avLst/>
          </a:prstGeom>
        </p:spPr>
      </p:pic>
      <p:pic>
        <p:nvPicPr>
          <p:cNvPr id="4" name="Imagen 3">
            <a:extLst>
              <a:ext uri="{FF2B5EF4-FFF2-40B4-BE49-F238E27FC236}">
                <a16:creationId xmlns:a16="http://schemas.microsoft.com/office/drawing/2014/main" id="{50DBA644-B879-1BFB-4EF0-D1D84DD2B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364" y="1713975"/>
            <a:ext cx="8818276" cy="392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279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95276" y="1195173"/>
            <a:ext cx="4427620" cy="451406"/>
          </a:xfrm>
          <a:prstGeom prst="rect">
            <a:avLst/>
          </a:prstGeom>
          <a:noFill/>
        </p:spPr>
        <p:txBody>
          <a:bodyPr wrap="square" rtlCol="0">
            <a:spAutoFit/>
          </a:bodyPr>
          <a:lstStyle/>
          <a:p>
            <a:pPr lvl="0">
              <a:lnSpc>
                <a:spcPts val="2840"/>
              </a:lnSpc>
            </a:pPr>
            <a:r>
              <a:rPr lang="es-ES" sz="24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464750" y="1627569"/>
            <a:ext cx="6156536" cy="1162434"/>
          </a:xfrm>
          <a:prstGeom prst="rect">
            <a:avLst/>
          </a:prstGeom>
          <a:noFill/>
        </p:spPr>
        <p:txBody>
          <a:bodyPr wrap="square" rtlCol="0">
            <a:spAutoFit/>
          </a:bodyPr>
          <a:lstStyle/>
          <a:p>
            <a:pPr algn="just">
              <a:lnSpc>
                <a:spcPts val="1680"/>
              </a:lnSpc>
            </a:pPr>
            <a:r>
              <a:rPr lang="es-MX" sz="1300" dirty="0">
                <a:solidFill>
                  <a:srgbClr val="000000"/>
                </a:solidFill>
                <a:latin typeface="Verdana" panose="020B0604030504040204" pitchFamily="34" charset="0"/>
                <a:ea typeface="Verdana" panose="020B0604030504040204" pitchFamily="34" charset="0"/>
                <a:cs typeface="Verdana" panose="020B0604030504040204" pitchFamily="34" charset="0"/>
              </a:rPr>
              <a:t>“INTERVENTORIA TÉCNICA, ADMINISTRATIVA, FINANCIERA, AMBIENTAL, SOCIAL, CONTABLE, Y JURÍDICA PARA EL MEJORAMIENTO DE LA VÍA QUE CONDUCE DEL MUNICIPIO DE RÁQUIRA AL CENTRO POBLADO LA CANDELARIA, MUNICIPIO DE RÁQUIRA DEPARTAMENTO DE BOYACÁ”</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Contrato </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No. IPVO-019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nvGraphicFramePr>
        <p:xfrm>
          <a:off x="377743" y="1377570"/>
          <a:ext cx="4574692" cy="3260418"/>
        </p:xfrm>
        <a:graphic>
          <a:graphicData uri="http://schemas.openxmlformats.org/drawingml/2006/table">
            <a:tbl>
              <a:tblPr firstRow="1" bandRow="1">
                <a:tableStyleId>{912C8C85-51F0-491E-9774-3900AFEF0FD7}</a:tableStyleId>
              </a:tblPr>
              <a:tblGrid>
                <a:gridCol w="1616316">
                  <a:extLst>
                    <a:ext uri="{9D8B030D-6E8A-4147-A177-3AD203B41FA5}">
                      <a16:colId xmlns:a16="http://schemas.microsoft.com/office/drawing/2014/main" val="3386221600"/>
                    </a:ext>
                  </a:extLst>
                </a:gridCol>
                <a:gridCol w="2958376">
                  <a:extLst>
                    <a:ext uri="{9D8B030D-6E8A-4147-A177-3AD203B41FA5}">
                      <a16:colId xmlns:a16="http://schemas.microsoft.com/office/drawing/2014/main" val="3023588219"/>
                    </a:ext>
                  </a:extLst>
                </a:gridCol>
              </a:tblGrid>
              <a:tr h="612742">
                <a:tc>
                  <a:txBody>
                    <a:bodyPr/>
                    <a:lstStyle/>
                    <a:p>
                      <a:pPr algn="ctr"/>
                      <a:r>
                        <a:rPr lang="es-CO" sz="1300" b="1" dirty="0">
                          <a:solidFill>
                            <a:schemeClr val="tx1"/>
                          </a:solidFill>
                          <a:latin typeface="Verdana" panose="020B0604030504040204" pitchFamily="34" charset="0"/>
                          <a:ea typeface="Verdana" panose="020B0604030504040204" pitchFamily="34" charset="0"/>
                        </a:rPr>
                        <a:t>CONTRATISTA:</a:t>
                      </a:r>
                    </a:p>
                  </a:txBody>
                  <a:tcPr anchor="ctr">
                    <a:solidFill>
                      <a:schemeClr val="bg1"/>
                    </a:solidFill>
                  </a:tcPr>
                </a:tc>
                <a:tc>
                  <a:txBody>
                    <a:bodyPr/>
                    <a:lstStyle/>
                    <a:p>
                      <a:pPr algn="ctr"/>
                      <a:r>
                        <a:rPr lang="es-CO" sz="1300" b="1" dirty="0">
                          <a:solidFill>
                            <a:schemeClr val="tx1"/>
                          </a:solidFill>
                          <a:latin typeface="Verdana" panose="020B0604030504040204" pitchFamily="34" charset="0"/>
                          <a:ea typeface="Verdana" panose="020B0604030504040204" pitchFamily="34" charset="0"/>
                        </a:rPr>
                        <a:t>CONSORCIO INTERCANDELARIA</a:t>
                      </a:r>
                    </a:p>
                  </a:txBody>
                  <a:tcPr anchor="ctr">
                    <a:solidFill>
                      <a:schemeClr val="bg1"/>
                    </a:solidFill>
                  </a:tcPr>
                </a:tc>
                <a:extLst>
                  <a:ext uri="{0D108BD9-81ED-4DB2-BD59-A6C34878D82A}">
                    <a16:rowId xmlns:a16="http://schemas.microsoft.com/office/drawing/2014/main" val="1724405567"/>
                  </a:ext>
                </a:extLst>
              </a:tr>
              <a:tr h="612742">
                <a:tc>
                  <a:txBody>
                    <a:bodyPr/>
                    <a:lstStyle/>
                    <a:p>
                      <a:pPr algn="ctr"/>
                      <a:r>
                        <a:rPr lang="es-CO" sz="1400" b="1" dirty="0">
                          <a:latin typeface="Verdana" panose="020B0604030504040204" pitchFamily="34" charset="0"/>
                          <a:ea typeface="Verdana" panose="020B0604030504040204" pitchFamily="34" charset="0"/>
                        </a:rPr>
                        <a:t>Valor</a:t>
                      </a:r>
                    </a:p>
                  </a:txBody>
                  <a:tcPr anchor="ctr">
                    <a:solidFill>
                      <a:schemeClr val="accent6"/>
                    </a:solidFill>
                  </a:tcPr>
                </a:tc>
                <a:tc>
                  <a:txBody>
                    <a:bodyPr/>
                    <a:lstStyle/>
                    <a:p>
                      <a:pPr algn="ctr"/>
                      <a:r>
                        <a:rPr lang="es-CO" sz="1400" b="1" dirty="0">
                          <a:latin typeface="Verdana" panose="020B0604030504040204" pitchFamily="34" charset="0"/>
                          <a:ea typeface="Verdana" panose="020B0604030504040204" pitchFamily="34" charset="0"/>
                        </a:rPr>
                        <a:t>$ 1.254.927.852</a:t>
                      </a:r>
                    </a:p>
                  </a:txBody>
                  <a:tcPr anchor="ctr">
                    <a:solidFill>
                      <a:schemeClr val="accent6"/>
                    </a:solidFill>
                  </a:tcPr>
                </a:tc>
                <a:extLst>
                  <a:ext uri="{0D108BD9-81ED-4DB2-BD59-A6C34878D82A}">
                    <a16:rowId xmlns:a16="http://schemas.microsoft.com/office/drawing/2014/main" val="3799243388"/>
                  </a:ext>
                </a:extLst>
              </a:tr>
              <a:tr h="612742">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01 de Octubre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640322">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12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781870">
                <a:tc>
                  <a:txBody>
                    <a:bodyPr/>
                    <a:lstStyle/>
                    <a:p>
                      <a:pPr algn="ctr"/>
                      <a:r>
                        <a:rPr lang="es-CO" sz="1400" b="1" dirty="0">
                          <a:latin typeface="Verdana" panose="020B0604030504040204" pitchFamily="34" charset="0"/>
                          <a:ea typeface="Verdana" panose="020B0604030504040204" pitchFamily="34" charset="0"/>
                        </a:rPr>
                        <a:t>Estado </a:t>
                      </a:r>
                    </a:p>
                    <a:p>
                      <a:pPr algn="ctr"/>
                      <a:endParaRPr lang="es-CO" sz="1400" b="1" dirty="0">
                        <a:latin typeface="Verdana" panose="020B0604030504040204" pitchFamily="34" charset="0"/>
                        <a:ea typeface="Verdana" panose="020B0604030504040204" pitchFamily="34" charset="0"/>
                      </a:endParaRPr>
                    </a:p>
                    <a:p>
                      <a:pPr algn="ctr"/>
                      <a:r>
                        <a:rPr lang="es-CO" sz="1400" b="1" dirty="0">
                          <a:latin typeface="Verdana" panose="020B0604030504040204" pitchFamily="34" charset="0"/>
                          <a:ea typeface="Verdana" panose="020B0604030504040204" pitchFamily="34" charset="0"/>
                        </a:rPr>
                        <a:t>%Avance</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ejecución </a:t>
                      </a:r>
                    </a:p>
                    <a:p>
                      <a:pPr algn="ctr"/>
                      <a:endParaRPr lang="es-CO" sz="1400" b="1" dirty="0">
                        <a:latin typeface="Verdana" panose="020B0604030504040204" pitchFamily="34" charset="0"/>
                        <a:ea typeface="Verdana" panose="020B0604030504040204" pitchFamily="34" charset="0"/>
                      </a:endParaRPr>
                    </a:p>
                    <a:p>
                      <a:pPr algn="ctr"/>
                      <a:r>
                        <a:rPr lang="es-CO" sz="1400" b="1" dirty="0">
                          <a:latin typeface="Verdana" panose="020B0604030504040204" pitchFamily="34" charset="0"/>
                          <a:ea typeface="Verdana" panose="020B0604030504040204" pitchFamily="34" charset="0"/>
                        </a:rPr>
                        <a:t>(0,0%)</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519649" y="2706424"/>
            <a:ext cx="2499884" cy="451406"/>
          </a:xfrm>
          <a:prstGeom prst="rect">
            <a:avLst/>
          </a:prstGeom>
          <a:noFill/>
        </p:spPr>
        <p:txBody>
          <a:bodyPr wrap="square" rtlCol="0">
            <a:spAutoFit/>
          </a:bodyPr>
          <a:lstStyle/>
          <a:p>
            <a:pPr lvl="0">
              <a:lnSpc>
                <a:spcPts val="2840"/>
              </a:lnSpc>
            </a:pPr>
            <a:r>
              <a:rPr lang="es-MX" sz="2400" b="1" spc="-150" dirty="0">
                <a:latin typeface="Verdana" panose="020B0604030504040204" pitchFamily="34" charset="0"/>
                <a:ea typeface="Verdana" panose="020B0604030504040204" pitchFamily="34" charset="0"/>
                <a:cs typeface="Verdana" panose="020B0604030504040204" pitchFamily="34" charset="0"/>
              </a:rPr>
              <a:t>En ejecución</a:t>
            </a:r>
          </a:p>
        </p:txBody>
      </p:sp>
      <p:sp>
        <p:nvSpPr>
          <p:cNvPr id="13" name="CuadroTexto 12">
            <a:extLst>
              <a:ext uri="{FF2B5EF4-FFF2-40B4-BE49-F238E27FC236}">
                <a16:creationId xmlns:a16="http://schemas.microsoft.com/office/drawing/2014/main" id="{93A13245-6F0C-4466-9A80-E2DBC64145EA}"/>
              </a:ext>
            </a:extLst>
          </p:cNvPr>
          <p:cNvSpPr txBox="1"/>
          <p:nvPr/>
        </p:nvSpPr>
        <p:spPr>
          <a:xfrm>
            <a:off x="5519649" y="3127118"/>
            <a:ext cx="6156536" cy="528350"/>
          </a:xfrm>
          <a:prstGeom prst="rect">
            <a:avLst/>
          </a:prstGeom>
          <a:noFill/>
        </p:spPr>
        <p:txBody>
          <a:bodyPr wrap="square" rtlCol="0">
            <a:spAutoFit/>
          </a:bodyPr>
          <a:lstStyle/>
          <a:p>
            <a:pPr algn="just">
              <a:lnSpc>
                <a:spcPts val="1680"/>
              </a:lnSpc>
            </a:pPr>
            <a:r>
              <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rPr>
              <a:t>El contrato se encuentra en ejecución, a partir del 01/10/2025.</a:t>
            </a:r>
          </a:p>
        </p:txBody>
      </p:sp>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pPr algn="ctr"/>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Avance financiero: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3571870885"/>
              </p:ext>
            </p:extLst>
          </p:nvPr>
        </p:nvGraphicFramePr>
        <p:xfrm>
          <a:off x="5701758" y="3639948"/>
          <a:ext cx="5792317" cy="2681790"/>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CONCEPTO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DEBE</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HABER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del Contrato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r>
                        <a:rPr lang="es-CO" sz="1000" b="1" dirty="0">
                          <a:latin typeface="Verdana" panose="020B0604030504040204" pitchFamily="34" charset="0"/>
                          <a:ea typeface="Verdana" panose="020B0604030504040204" pitchFamily="34" charset="0"/>
                        </a:rPr>
                        <a:t>$1.254.927.852</a:t>
                      </a:r>
                    </a:p>
                  </a:txBody>
                  <a:tcPr marL="68580" marR="68580" marT="0" marB="0" anchor="ctr">
                    <a:solidFill>
                      <a:schemeClr val="bg2"/>
                    </a:solidFill>
                  </a:tcPr>
                </a:tc>
                <a:tc>
                  <a:txBody>
                    <a:bodyPr/>
                    <a:lstStyle/>
                    <a:p>
                      <a:pPr algn="ctr"/>
                      <a:r>
                        <a:rPr lang="es-CO" sz="1000" b="0" dirty="0">
                          <a:latin typeface="Verdana" panose="020B0604030504040204" pitchFamily="34" charset="0"/>
                          <a:ea typeface="Verdana" panose="020B0604030504040204" pitchFamily="34" charset="0"/>
                        </a:rPr>
                        <a:t>$ 0</a:t>
                      </a:r>
                    </a:p>
                  </a:txBody>
                  <a:tcPr marL="68580" marR="68580" marT="0" marB="0" anchor="ctr">
                    <a:solidFill>
                      <a:schemeClr val="bg2"/>
                    </a:solidFill>
                  </a:tcPr>
                </a:tc>
                <a:extLst>
                  <a:ext uri="{0D108BD9-81ED-4DB2-BD59-A6C34878D82A}">
                    <a16:rowId xmlns:a16="http://schemas.microsoft.com/office/drawing/2014/main" val="628068232"/>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de la Adición</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Valor Anticipo</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01852">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1</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336480460"/>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2</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90696568"/>
                  </a:ext>
                </a:extLst>
              </a:tr>
              <a:tr h="314794">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Acta 3</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000" dirty="0">
                          <a:effectLst/>
                          <a:latin typeface="Verdana" panose="020B0604030504040204" pitchFamily="34" charset="0"/>
                          <a:ea typeface="Verdana" panose="020B0604030504040204" pitchFamily="34" charset="0"/>
                        </a:rPr>
                        <a:t>$ 0</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31838156"/>
                  </a:ext>
                </a:extLst>
              </a:tr>
              <a:tr h="291725">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Saldo por ejecutar.</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000">
                          <a:effectLst/>
                          <a:latin typeface="Verdana" panose="020B0604030504040204" pitchFamily="34" charset="0"/>
                          <a:ea typeface="Verdana" panose="020B0604030504040204" pitchFamily="34" charset="0"/>
                        </a:rPr>
                        <a:t>$ 0</a:t>
                      </a:r>
                      <a:endParaRPr lang="es-ES" sz="1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r>
                        <a:rPr lang="es-CO" sz="1000" b="1" dirty="0">
                          <a:latin typeface="Verdana" panose="020B0604030504040204" pitchFamily="34" charset="0"/>
                          <a:ea typeface="Verdana" panose="020B0604030504040204" pitchFamily="34" charset="0"/>
                        </a:rPr>
                        <a:t>$1.254.927.852</a:t>
                      </a:r>
                    </a:p>
                  </a:txBody>
                  <a:tcPr marL="68580" marR="68580" marT="0" marB="0" anchor="ctr">
                    <a:solidFill>
                      <a:schemeClr val="bg2"/>
                    </a:solidFill>
                  </a:tcPr>
                </a:tc>
                <a:extLst>
                  <a:ext uri="{0D108BD9-81ED-4DB2-BD59-A6C34878D82A}">
                    <a16:rowId xmlns:a16="http://schemas.microsoft.com/office/drawing/2014/main" val="2562859366"/>
                  </a:ext>
                </a:extLst>
              </a:tr>
              <a:tr h="291725">
                <a:tc>
                  <a:txBody>
                    <a:bodyPr/>
                    <a:lstStyle/>
                    <a:p>
                      <a:pPr algn="ctr">
                        <a:lnSpc>
                          <a:spcPct val="107000"/>
                        </a:lnSpc>
                        <a:spcAft>
                          <a:spcPts val="800"/>
                        </a:spcAft>
                        <a:buNone/>
                      </a:pPr>
                      <a:r>
                        <a:rPr lang="es-CO" sz="1000" dirty="0">
                          <a:effectLst/>
                          <a:latin typeface="Verdana" panose="020B0604030504040204" pitchFamily="34" charset="0"/>
                          <a:ea typeface="Verdana" panose="020B0604030504040204" pitchFamily="34" charset="0"/>
                        </a:rPr>
                        <a:t>Sumas iguales.</a:t>
                      </a:r>
                      <a:endParaRPr lang="es-ES" sz="1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r>
                        <a:rPr lang="es-CO" sz="1000" b="1" dirty="0">
                          <a:latin typeface="Verdana" panose="020B0604030504040204" pitchFamily="34" charset="0"/>
                          <a:ea typeface="Verdana" panose="020B0604030504040204" pitchFamily="34" charset="0"/>
                        </a:rPr>
                        <a:t>$1.254.927.852</a:t>
                      </a:r>
                    </a:p>
                  </a:txBody>
                  <a:tcPr marL="68580" marR="68580" marT="0" marB="0" anchor="ctr">
                    <a:solidFill>
                      <a:schemeClr val="bg2"/>
                    </a:solidFill>
                  </a:tcPr>
                </a:tc>
                <a:tc>
                  <a:txBody>
                    <a:bodyPr/>
                    <a:lstStyle/>
                    <a:p>
                      <a:pPr algn="ctr"/>
                      <a:r>
                        <a:rPr lang="es-CO" sz="1000" b="1" dirty="0">
                          <a:latin typeface="Verdana" panose="020B0604030504040204" pitchFamily="34" charset="0"/>
                          <a:ea typeface="Verdana" panose="020B0604030504040204" pitchFamily="34" charset="0"/>
                        </a:rPr>
                        <a:t>$1.254.927.852</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24122723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746251" y="1338815"/>
            <a:ext cx="4986997" cy="779124"/>
          </a:xfrm>
          <a:prstGeom prst="rect">
            <a:avLst/>
          </a:prstGeom>
          <a:noFill/>
        </p:spPr>
        <p:txBody>
          <a:bodyPr wrap="square" rtlCol="0">
            <a:spAutoFit/>
          </a:bodyPr>
          <a:lstStyle/>
          <a:p>
            <a:pPr>
              <a:lnSpc>
                <a:spcPts val="2840"/>
              </a:lnSpc>
            </a:pPr>
            <a:r>
              <a:rPr lang="es-ES" b="1" spc="-150" dirty="0">
                <a:latin typeface="Verdana" panose="020B0604030504040204" pitchFamily="34" charset="0"/>
                <a:ea typeface="Verdana" panose="020B0604030504040204" pitchFamily="34" charset="0"/>
                <a:cs typeface="Arial" panose="020B0604020202020204" pitchFamily="34" charset="0"/>
              </a:rPr>
              <a:t>DECRETO: </a:t>
            </a:r>
            <a:r>
              <a:rPr lang="es-MX" dirty="0">
                <a:solidFill>
                  <a:srgbClr val="000000"/>
                </a:solidFill>
                <a:latin typeface="Verdana" panose="020B0604030504040204" pitchFamily="34" charset="0"/>
                <a:ea typeface="Verdana" panose="020B0604030504040204" pitchFamily="34" charset="0"/>
                <a:cs typeface="Arial" panose="020B0604020202020204" pitchFamily="34" charset="0"/>
              </a:rPr>
              <a:t>0415 del 29 de Abril de 2025</a:t>
            </a:r>
          </a:p>
          <a:p>
            <a:pPr lvl="0">
              <a:lnSpc>
                <a:spcPts val="2840"/>
              </a:lnSpc>
            </a:pPr>
            <a:endParaRPr lang="es-ES" sz="2000" b="1" spc="-150" dirty="0">
              <a:latin typeface="Arial" panose="020B0604020202020204" pitchFamily="34" charset="0"/>
              <a:ea typeface="Verdana" panose="020B060403050404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83570D1E-A3CE-7A0C-1743-13E2F84A452D}"/>
              </a:ext>
            </a:extLst>
          </p:cNvPr>
          <p:cNvSpPr txBox="1"/>
          <p:nvPr/>
        </p:nvSpPr>
        <p:spPr>
          <a:xfrm>
            <a:off x="741478" y="1854982"/>
            <a:ext cx="4638138" cy="1200329"/>
          </a:xfrm>
          <a:prstGeom prst="rect">
            <a:avLst/>
          </a:prstGeom>
          <a:noFill/>
        </p:spPr>
        <p:txBody>
          <a:bodyPr wrap="square" rtlCol="0">
            <a:spAutoFit/>
          </a:bodyPr>
          <a:lstStyle/>
          <a:p>
            <a:r>
              <a:rPr lang="es-ES" b="1" dirty="0">
                <a:latin typeface="Verdana" panose="020B0604030504040204" pitchFamily="34" charset="0"/>
                <a:ea typeface="Verdana" panose="020B0604030504040204" pitchFamily="34" charset="0"/>
                <a:cs typeface="Arial" panose="020B0604020202020204" pitchFamily="34" charset="0"/>
              </a:rPr>
              <a:t>OBJETO: </a:t>
            </a:r>
            <a:r>
              <a:rPr lang="es-ES" dirty="0">
                <a:latin typeface="Verdana" panose="020B0604030504040204" pitchFamily="34" charset="0"/>
                <a:ea typeface="Verdana" panose="020B0604030504040204" pitchFamily="34" charset="0"/>
                <a:cs typeface="Arial" panose="020B0604020202020204" pitchFamily="34" charset="0"/>
              </a:rPr>
              <a:t>“DOTACIÓN DE LA PLAZA DE MERCADO DE! MUNICIPIO DE PALPA EN EL DEPARTAMENTO DE BOYACÁ”</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733248" y="1054029"/>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3466218" y="349663"/>
            <a:ext cx="79562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PROYECTO DE REGALÍAS</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60547" y="158679"/>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468724342"/>
              </p:ext>
            </p:extLst>
          </p:nvPr>
        </p:nvGraphicFramePr>
        <p:xfrm>
          <a:off x="6395297" y="2644616"/>
          <a:ext cx="5173612" cy="2818809"/>
        </p:xfrm>
        <a:graphic>
          <a:graphicData uri="http://schemas.openxmlformats.org/drawingml/2006/table">
            <a:tbl>
              <a:tblPr firstRow="1" bandRow="1">
                <a:tableStyleId>{912C8C85-51F0-491E-9774-3900AFEF0FD7}</a:tableStyleId>
              </a:tblPr>
              <a:tblGrid>
                <a:gridCol w="680918">
                  <a:extLst>
                    <a:ext uri="{9D8B030D-6E8A-4147-A177-3AD203B41FA5}">
                      <a16:colId xmlns:a16="http://schemas.microsoft.com/office/drawing/2014/main" val="3409692086"/>
                    </a:ext>
                  </a:extLst>
                </a:gridCol>
                <a:gridCol w="1899398">
                  <a:extLst>
                    <a:ext uri="{9D8B030D-6E8A-4147-A177-3AD203B41FA5}">
                      <a16:colId xmlns:a16="http://schemas.microsoft.com/office/drawing/2014/main" val="3386221600"/>
                    </a:ext>
                  </a:extLst>
                </a:gridCol>
                <a:gridCol w="2593296">
                  <a:extLst>
                    <a:ext uri="{9D8B030D-6E8A-4147-A177-3AD203B41FA5}">
                      <a16:colId xmlns:a16="http://schemas.microsoft.com/office/drawing/2014/main" val="3023588219"/>
                    </a:ext>
                  </a:extLst>
                </a:gridCol>
              </a:tblGrid>
              <a:tr h="259430">
                <a:tc>
                  <a:txBody>
                    <a:bodyPr/>
                    <a:lstStyle/>
                    <a:p>
                      <a:pPr algn="ctr"/>
                      <a:r>
                        <a:rPr lang="es-ES" sz="1500" b="1" dirty="0">
                          <a:latin typeface="Verdana" panose="020B0604030504040204" pitchFamily="34" charset="0"/>
                          <a:ea typeface="Verdana" panose="020B0604030504040204" pitchFamily="34" charset="0"/>
                        </a:rPr>
                        <a:t>#</a:t>
                      </a:r>
                      <a:endParaRPr lang="es-CO" sz="1500" b="1" dirty="0">
                        <a:latin typeface="Verdana" panose="020B0604030504040204" pitchFamily="34" charset="0"/>
                        <a:ea typeface="Verdana" panose="020B0604030504040204" pitchFamily="34" charset="0"/>
                      </a:endParaRPr>
                    </a:p>
                  </a:txBody>
                  <a:tcPr anchor="ctr"/>
                </a:tc>
                <a:tc>
                  <a:txBody>
                    <a:bodyPr/>
                    <a:lstStyle/>
                    <a:p>
                      <a:pPr algn="ctr"/>
                      <a:r>
                        <a:rPr lang="es-ES" sz="1500" b="1" dirty="0">
                          <a:latin typeface="Verdana" panose="020B0604030504040204" pitchFamily="34" charset="0"/>
                          <a:ea typeface="Verdana" panose="020B0604030504040204" pitchFamily="34" charset="0"/>
                        </a:rPr>
                        <a:t>N</a:t>
                      </a:r>
                      <a:r>
                        <a:rPr lang="es-CO" sz="1500" b="1" dirty="0">
                          <a:latin typeface="Verdana" panose="020B0604030504040204" pitchFamily="34" charset="0"/>
                          <a:ea typeface="Verdana" panose="020B0604030504040204" pitchFamily="34" charset="0"/>
                        </a:rPr>
                        <a:t>° CONTRATO</a:t>
                      </a:r>
                    </a:p>
                  </a:txBody>
                  <a:tcPr anchor="ctr"/>
                </a:tc>
                <a:tc>
                  <a:txBody>
                    <a:bodyPr/>
                    <a:lstStyle/>
                    <a:p>
                      <a:pPr algn="ctr"/>
                      <a:r>
                        <a:rPr lang="es-CO" sz="1500" b="1" dirty="0">
                          <a:latin typeface="Verdana" panose="020B0604030504040204" pitchFamily="34" charset="0"/>
                          <a:ea typeface="Verdana" panose="020B0604030504040204" pitchFamily="34" charset="0"/>
                        </a:rPr>
                        <a:t>VALOR CONTRATADO</a:t>
                      </a:r>
                    </a:p>
                  </a:txBody>
                  <a:tcPr anchor="ctr"/>
                </a:tc>
                <a:extLst>
                  <a:ext uri="{0D108BD9-81ED-4DB2-BD59-A6C34878D82A}">
                    <a16:rowId xmlns:a16="http://schemas.microsoft.com/office/drawing/2014/main" val="4084991408"/>
                  </a:ext>
                </a:extLst>
              </a:tr>
              <a:tr h="356967">
                <a:tc>
                  <a:txBody>
                    <a:bodyPr/>
                    <a:lstStyle/>
                    <a:p>
                      <a:pPr algn="ctr"/>
                      <a:r>
                        <a:rPr lang="es-ES" sz="1500" b="1" dirty="0">
                          <a:latin typeface="Verdana" panose="020B0604030504040204" pitchFamily="34" charset="0"/>
                          <a:ea typeface="Verdana" panose="020B0604030504040204" pitchFamily="34" charset="0"/>
                        </a:rPr>
                        <a:t>1</a:t>
                      </a:r>
                      <a:endParaRPr lang="es-CO" sz="1500" b="1" dirty="0">
                        <a:latin typeface="Verdana" panose="020B0604030504040204" pitchFamily="34" charset="0"/>
                        <a:ea typeface="Verdana" panose="020B0604030504040204" pitchFamily="34" charset="0"/>
                      </a:endParaRPr>
                    </a:p>
                  </a:txBody>
                  <a:tcPr anchor="ctr"/>
                </a:tc>
                <a:tc>
                  <a:txBody>
                    <a:bodyPr/>
                    <a:lstStyle/>
                    <a:p>
                      <a:pPr algn="ctr"/>
                      <a:r>
                        <a:rPr lang="es-CO" sz="1500" b="1" dirty="0">
                          <a:latin typeface="Verdana" panose="020B0604030504040204" pitchFamily="34" charset="0"/>
                          <a:ea typeface="Verdana" panose="020B0604030504040204" pitchFamily="34" charset="0"/>
                        </a:rPr>
                        <a:t>IPVO-010-2025</a:t>
                      </a:r>
                    </a:p>
                  </a:txBody>
                  <a:tcPr anchor="ctr"/>
                </a:tc>
                <a:tc>
                  <a:txBody>
                    <a:bodyPr/>
                    <a:lstStyle/>
                    <a:p>
                      <a:pPr algn="ctr"/>
                      <a:r>
                        <a:rPr lang="es-CO" sz="1500" b="1" dirty="0">
                          <a:latin typeface="Verdana" panose="020B0604030504040204" pitchFamily="34" charset="0"/>
                          <a:ea typeface="Verdana" panose="020B0604030504040204" pitchFamily="34" charset="0"/>
                        </a:rPr>
                        <a:t> $ 1,477,852,194.00 </a:t>
                      </a:r>
                    </a:p>
                  </a:txBody>
                  <a:tcPr anchor="ctr"/>
                </a:tc>
                <a:extLst>
                  <a:ext uri="{0D108BD9-81ED-4DB2-BD59-A6C34878D82A}">
                    <a16:rowId xmlns:a16="http://schemas.microsoft.com/office/drawing/2014/main" val="2460182974"/>
                  </a:ext>
                </a:extLst>
              </a:tr>
              <a:tr h="356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b="1" dirty="0">
                          <a:latin typeface="Verdana" panose="020B0604030504040204" pitchFamily="34" charset="0"/>
                          <a:ea typeface="Verdana" panose="020B0604030504040204" pitchFamily="34" charset="0"/>
                        </a:rPr>
                        <a:t>2</a:t>
                      </a:r>
                      <a:endParaRPr lang="es-CO" sz="15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500" b="1" dirty="0">
                          <a:latin typeface="Verdana" panose="020B0604030504040204" pitchFamily="34" charset="0"/>
                          <a:ea typeface="Verdana" panose="020B0604030504040204" pitchFamily="34" charset="0"/>
                        </a:rPr>
                        <a:t>IPVO-011-2025</a:t>
                      </a:r>
                    </a:p>
                  </a:txBody>
                  <a:tcPr anchor="ctr"/>
                </a:tc>
                <a:tc>
                  <a:txBody>
                    <a:bodyPr/>
                    <a:lstStyle/>
                    <a:p>
                      <a:pPr algn="ctr"/>
                      <a:r>
                        <a:rPr lang="es-CO" sz="1500" b="1" dirty="0">
                          <a:latin typeface="Verdana" panose="020B0604030504040204" pitchFamily="34" charset="0"/>
                          <a:ea typeface="Verdana" panose="020B0604030504040204" pitchFamily="34" charset="0"/>
                        </a:rPr>
                        <a:t> $ 243,226,480.00 </a:t>
                      </a:r>
                    </a:p>
                  </a:txBody>
                  <a:tcPr anchor="ctr"/>
                </a:tc>
                <a:extLst>
                  <a:ext uri="{0D108BD9-81ED-4DB2-BD59-A6C34878D82A}">
                    <a16:rowId xmlns:a16="http://schemas.microsoft.com/office/drawing/2014/main" val="1638826731"/>
                  </a:ext>
                </a:extLst>
              </a:tr>
              <a:tr h="356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b="1" dirty="0">
                          <a:latin typeface="Verdana" panose="020B0604030504040204" pitchFamily="34" charset="0"/>
                          <a:ea typeface="Verdana" panose="020B0604030504040204" pitchFamily="34" charset="0"/>
                        </a:rPr>
                        <a:t>3</a:t>
                      </a:r>
                      <a:endParaRPr lang="es-CO" sz="15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500" b="1" dirty="0">
                          <a:latin typeface="Verdana" panose="020B0604030504040204" pitchFamily="34" charset="0"/>
                          <a:ea typeface="Verdana" panose="020B0604030504040204" pitchFamily="34" charset="0"/>
                        </a:rPr>
                        <a:t>IPVO-012-2025</a:t>
                      </a:r>
                    </a:p>
                  </a:txBody>
                  <a:tcPr anchor="ctr"/>
                </a:tc>
                <a:tc>
                  <a:txBody>
                    <a:bodyPr/>
                    <a:lstStyle/>
                    <a:p>
                      <a:pPr algn="ctr"/>
                      <a:r>
                        <a:rPr lang="es-CO" sz="1500" b="1" dirty="0">
                          <a:latin typeface="Verdana" panose="020B0604030504040204" pitchFamily="34" charset="0"/>
                          <a:ea typeface="Verdana" panose="020B0604030504040204" pitchFamily="34" charset="0"/>
                        </a:rPr>
                        <a:t> $ 457,459,780.00 </a:t>
                      </a:r>
                    </a:p>
                  </a:txBody>
                  <a:tcPr anchor="ctr"/>
                </a:tc>
                <a:extLst>
                  <a:ext uri="{0D108BD9-81ED-4DB2-BD59-A6C34878D82A}">
                    <a16:rowId xmlns:a16="http://schemas.microsoft.com/office/drawing/2014/main" val="2816137176"/>
                  </a:ext>
                </a:extLst>
              </a:tr>
              <a:tr h="356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b="1" dirty="0">
                          <a:latin typeface="Verdana" panose="020B0604030504040204" pitchFamily="34" charset="0"/>
                          <a:ea typeface="Verdana" panose="020B0604030504040204" pitchFamily="34" charset="0"/>
                        </a:rPr>
                        <a:t>4</a:t>
                      </a:r>
                      <a:endParaRPr lang="es-CO" sz="15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500" b="1" dirty="0">
                          <a:latin typeface="Verdana" panose="020B0604030504040204" pitchFamily="34" charset="0"/>
                          <a:ea typeface="Verdana" panose="020B0604030504040204" pitchFamily="34" charset="0"/>
                        </a:rPr>
                        <a:t>IPVO-013-2025</a:t>
                      </a:r>
                    </a:p>
                  </a:txBody>
                  <a:tcPr anchor="ctr"/>
                </a:tc>
                <a:tc>
                  <a:txBody>
                    <a:bodyPr/>
                    <a:lstStyle/>
                    <a:p>
                      <a:pPr algn="ctr"/>
                      <a:r>
                        <a:rPr lang="es-CO" sz="1500" b="1" dirty="0">
                          <a:latin typeface="Verdana" panose="020B0604030504040204" pitchFamily="34" charset="0"/>
                          <a:ea typeface="Verdana" panose="020B0604030504040204" pitchFamily="34" charset="0"/>
                        </a:rPr>
                        <a:t> $ 244,800,000.00 </a:t>
                      </a:r>
                    </a:p>
                  </a:txBody>
                  <a:tcPr anchor="ctr"/>
                </a:tc>
                <a:extLst>
                  <a:ext uri="{0D108BD9-81ED-4DB2-BD59-A6C34878D82A}">
                    <a16:rowId xmlns:a16="http://schemas.microsoft.com/office/drawing/2014/main" val="1869521475"/>
                  </a:ext>
                </a:extLst>
              </a:tr>
              <a:tr h="356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b="1" dirty="0">
                          <a:latin typeface="Verdana" panose="020B0604030504040204" pitchFamily="34" charset="0"/>
                          <a:ea typeface="Verdana" panose="020B0604030504040204" pitchFamily="34" charset="0"/>
                        </a:rPr>
                        <a:t>5</a:t>
                      </a:r>
                      <a:endParaRPr lang="es-CO" sz="15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500" b="1" dirty="0">
                          <a:latin typeface="Verdana" panose="020B0604030504040204" pitchFamily="34" charset="0"/>
                          <a:ea typeface="Verdana" panose="020B0604030504040204" pitchFamily="34" charset="0"/>
                        </a:rPr>
                        <a:t>IPVO-016-2025</a:t>
                      </a:r>
                    </a:p>
                  </a:txBody>
                  <a:tcPr anchor="ctr"/>
                </a:tc>
                <a:tc>
                  <a:txBody>
                    <a:bodyPr/>
                    <a:lstStyle/>
                    <a:p>
                      <a:pPr algn="ctr"/>
                      <a:r>
                        <a:rPr lang="es-CO" sz="1500" b="1" dirty="0">
                          <a:latin typeface="Verdana" panose="020B0604030504040204" pitchFamily="34" charset="0"/>
                          <a:ea typeface="Verdana" panose="020B0604030504040204" pitchFamily="34" charset="0"/>
                        </a:rPr>
                        <a:t> $ 256,445,800.00 </a:t>
                      </a:r>
                    </a:p>
                  </a:txBody>
                  <a:tcPr anchor="ctr"/>
                </a:tc>
                <a:extLst>
                  <a:ext uri="{0D108BD9-81ED-4DB2-BD59-A6C34878D82A}">
                    <a16:rowId xmlns:a16="http://schemas.microsoft.com/office/drawing/2014/main" val="577362752"/>
                  </a:ext>
                </a:extLst>
              </a:tr>
              <a:tr h="356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b="1" dirty="0">
                          <a:latin typeface="Verdana" panose="020B0604030504040204" pitchFamily="34" charset="0"/>
                          <a:ea typeface="Verdana" panose="020B0604030504040204" pitchFamily="34" charset="0"/>
                        </a:rPr>
                        <a:t>6</a:t>
                      </a:r>
                      <a:endParaRPr lang="es-CO" sz="15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500" b="1" dirty="0">
                          <a:latin typeface="Verdana" panose="020B0604030504040204" pitchFamily="34" charset="0"/>
                          <a:ea typeface="Verdana" panose="020B0604030504040204" pitchFamily="34" charset="0"/>
                        </a:rPr>
                        <a:t>RE-088-2025</a:t>
                      </a:r>
                    </a:p>
                  </a:txBody>
                  <a:tcPr anchor="ctr"/>
                </a:tc>
                <a:tc>
                  <a:txBody>
                    <a:bodyPr/>
                    <a:lstStyle/>
                    <a:p>
                      <a:pPr algn="ctr"/>
                      <a:r>
                        <a:rPr lang="es-CO" sz="1500" b="1" dirty="0">
                          <a:latin typeface="Verdana" panose="020B0604030504040204" pitchFamily="34" charset="0"/>
                          <a:ea typeface="Verdana" panose="020B0604030504040204" pitchFamily="34" charset="0"/>
                        </a:rPr>
                        <a:t> $ 145,518,440.00 </a:t>
                      </a:r>
                    </a:p>
                  </a:txBody>
                  <a:tcPr anchor="ctr"/>
                </a:tc>
                <a:extLst>
                  <a:ext uri="{0D108BD9-81ED-4DB2-BD59-A6C34878D82A}">
                    <a16:rowId xmlns:a16="http://schemas.microsoft.com/office/drawing/2014/main" val="2465524149"/>
                  </a:ext>
                </a:extLst>
              </a:tr>
              <a:tr h="35696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b="1" dirty="0">
                          <a:latin typeface="Verdana" panose="020B0604030504040204" pitchFamily="34" charset="0"/>
                          <a:ea typeface="Verdana" panose="020B0604030504040204" pitchFamily="34" charset="0"/>
                        </a:rPr>
                        <a:t>TOTAL CONTRATADO</a:t>
                      </a:r>
                      <a:endParaRPr lang="es-CO" sz="1500" b="1" dirty="0">
                        <a:latin typeface="Verdana" panose="020B0604030504040204" pitchFamily="34" charset="0"/>
                        <a:ea typeface="Verdana" panose="020B0604030504040204" pitchFamily="34" charset="0"/>
                      </a:endParaRPr>
                    </a:p>
                  </a:txBody>
                  <a:tcPr anchor="ctr">
                    <a:solidFill>
                      <a:schemeClr val="bg1">
                        <a:lumMod val="75000"/>
                      </a:schemeClr>
                    </a:solidFill>
                  </a:tcPr>
                </a:tc>
                <a:tc hMerge="1">
                  <a:txBody>
                    <a:bodyPr/>
                    <a:lstStyle/>
                    <a:p>
                      <a:endParaRPr dirty="0"/>
                    </a:p>
                  </a:txBody>
                  <a:tcPr anchor="ctr"/>
                </a:tc>
                <a:tc>
                  <a:txBody>
                    <a:bodyPr/>
                    <a:lstStyle/>
                    <a:p>
                      <a:pPr algn="ctr"/>
                      <a:r>
                        <a:rPr lang="es-ES" sz="1500" b="1" dirty="0">
                          <a:latin typeface="Verdana" panose="020B0604030504040204" pitchFamily="34" charset="0"/>
                          <a:ea typeface="Verdana" panose="020B0604030504040204" pitchFamily="34" charset="0"/>
                        </a:rPr>
                        <a:t>$ 2.825.342.694,00</a:t>
                      </a:r>
                      <a:endParaRPr lang="es-CO" sz="1500" b="1" dirty="0">
                        <a:latin typeface="Verdana" panose="020B0604030504040204" pitchFamily="34" charset="0"/>
                        <a:ea typeface="Verdana" panose="020B0604030504040204" pitchFamily="34" charset="0"/>
                      </a:endParaRPr>
                    </a:p>
                  </a:txBody>
                  <a:tcPr anchor="ctr">
                    <a:solidFill>
                      <a:schemeClr val="bg1">
                        <a:lumMod val="75000"/>
                      </a:schemeClr>
                    </a:solidFill>
                  </a:tcPr>
                </a:tc>
                <a:extLst>
                  <a:ext uri="{0D108BD9-81ED-4DB2-BD59-A6C34878D82A}">
                    <a16:rowId xmlns:a16="http://schemas.microsoft.com/office/drawing/2014/main" val="1428461531"/>
                  </a:ext>
                </a:extLst>
              </a:tr>
            </a:tbl>
          </a:graphicData>
        </a:graphic>
      </p:graphicFrame>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7346208" y="1810952"/>
            <a:ext cx="3278718" cy="613977"/>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1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7444360" y="1887107"/>
            <a:ext cx="3278718" cy="461665"/>
          </a:xfrm>
          <a:prstGeom prst="rect">
            <a:avLst/>
          </a:prstGeom>
          <a:noFill/>
        </p:spPr>
        <p:txBody>
          <a:bodyPr wrap="square" rtlCol="0">
            <a:spAutoFit/>
          </a:bodyPr>
          <a:lstStyle/>
          <a:p>
            <a:r>
              <a:rPr lang="es-CO" sz="24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$ 2.849.153.128,32</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7082503" y="1221289"/>
            <a:ext cx="37991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sz="2600" b="1" spc="-150" dirty="0">
                <a:latin typeface="Verdana" panose="020B0604030504040204" pitchFamily="34" charset="0"/>
                <a:ea typeface="Verdana" panose="020B0604030504040204" pitchFamily="34" charset="0"/>
                <a:cs typeface="Verdana" panose="020B0604030504040204" pitchFamily="34" charset="0"/>
              </a:rPr>
              <a:t>Total valor Asignado:</a:t>
            </a:r>
          </a:p>
        </p:txBody>
      </p:sp>
      <p:pic>
        <p:nvPicPr>
          <p:cNvPr id="15" name="Imagen 14">
            <a:extLst>
              <a:ext uri="{FF2B5EF4-FFF2-40B4-BE49-F238E27FC236}">
                <a16:creationId xmlns:a16="http://schemas.microsoft.com/office/drawing/2014/main" id="{746FB202-81E9-A630-5D19-254A468EC539}"/>
              </a:ext>
            </a:extLst>
          </p:cNvPr>
          <p:cNvPicPr>
            <a:picLocks noChangeAspect="1"/>
          </p:cNvPicPr>
          <p:nvPr/>
        </p:nvPicPr>
        <p:blipFill>
          <a:blip r:embed="rId4"/>
          <a:stretch>
            <a:fillRect/>
          </a:stretch>
        </p:blipFill>
        <p:spPr>
          <a:xfrm>
            <a:off x="741478" y="3738770"/>
            <a:ext cx="4638138" cy="2288726"/>
          </a:xfrm>
          <a:prstGeom prst="rect">
            <a:avLst/>
          </a:prstGeom>
        </p:spPr>
      </p:pic>
      <p:sp>
        <p:nvSpPr>
          <p:cNvPr id="18" name="CuadroTexto 17">
            <a:extLst>
              <a:ext uri="{FF2B5EF4-FFF2-40B4-BE49-F238E27FC236}">
                <a16:creationId xmlns:a16="http://schemas.microsoft.com/office/drawing/2014/main" id="{32189E8D-6316-CC3E-CF27-F1EA7E27E1C6}"/>
              </a:ext>
            </a:extLst>
          </p:cNvPr>
          <p:cNvSpPr txBox="1"/>
          <p:nvPr/>
        </p:nvSpPr>
        <p:spPr>
          <a:xfrm>
            <a:off x="7082503" y="5683112"/>
            <a:ext cx="4100361" cy="369332"/>
          </a:xfrm>
          <a:prstGeom prst="rect">
            <a:avLst/>
          </a:prstGeom>
          <a:noFill/>
        </p:spPr>
        <p:txBody>
          <a:bodyPr wrap="square" rtlCol="0">
            <a:spAutoFit/>
          </a:bodyPr>
          <a:lstStyle/>
          <a:p>
            <a:r>
              <a:rPr lang="es-ES" b="1" dirty="0">
                <a:latin typeface="Verdana" panose="020B0604030504040204" pitchFamily="34" charset="0"/>
                <a:ea typeface="Verdana" panose="020B0604030504040204" pitchFamily="34" charset="0"/>
                <a:cs typeface="Arial" panose="020B0604020202020204" pitchFamily="34" charset="0"/>
              </a:rPr>
              <a:t>Diferencia (≠) 23.850.434,32</a:t>
            </a:r>
            <a:endParaRPr lang="es-CO" b="1" dirty="0">
              <a:latin typeface="Verdana" panose="020B0604030504040204" pitchFamily="34" charset="0"/>
              <a:ea typeface="Verdana" panose="020B060403050404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93202F0A-6B40-633C-0F57-E67A79E07BCB}"/>
              </a:ext>
            </a:extLst>
          </p:cNvPr>
          <p:cNvSpPr txBox="1"/>
          <p:nvPr/>
        </p:nvSpPr>
        <p:spPr>
          <a:xfrm>
            <a:off x="741478" y="3162007"/>
            <a:ext cx="3052046" cy="409471"/>
          </a:xfrm>
          <a:prstGeom prst="rect">
            <a:avLst/>
          </a:prstGeom>
          <a:noFill/>
        </p:spPr>
        <p:txBody>
          <a:bodyPr wrap="square" rtlCol="0">
            <a:spAutoFit/>
          </a:bodyPr>
          <a:lstStyle/>
          <a:p>
            <a:pPr lvl="0">
              <a:lnSpc>
                <a:spcPts val="2840"/>
              </a:lnSpc>
            </a:pPr>
            <a:r>
              <a:rPr lang="es-ES" b="1" spc="-150" dirty="0">
                <a:latin typeface="Verdana" panose="020B0604030504040204" pitchFamily="34" charset="0"/>
                <a:ea typeface="Verdana" panose="020B0604030504040204" pitchFamily="34" charset="0"/>
                <a:cs typeface="Verdana" panose="020B0604030504040204" pitchFamily="34" charset="0"/>
              </a:rPr>
              <a:t>BPIN: </a:t>
            </a:r>
            <a:r>
              <a:rPr lang="es-CO" dirty="0">
                <a:latin typeface="Verdana" panose="020B0604030504040204" pitchFamily="34" charset="0"/>
                <a:ea typeface="Verdana" panose="020B0604030504040204" pitchFamily="34" charset="0"/>
              </a:rPr>
              <a:t>2025004150012</a:t>
            </a:r>
            <a:endParaRPr lang="es-ES" b="1" spc="-15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22713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71724" y="1262943"/>
            <a:ext cx="4427620" cy="420115"/>
          </a:xfrm>
          <a:prstGeom prst="rect">
            <a:avLst/>
          </a:prstGeom>
          <a:noFill/>
        </p:spPr>
        <p:txBody>
          <a:bodyPr wrap="square" rtlCol="0">
            <a:spAutoFit/>
          </a:bodyPr>
          <a:lstStyle/>
          <a:p>
            <a:pPr lvl="0">
              <a:lnSpc>
                <a:spcPts val="2840"/>
              </a:lnSpc>
            </a:pPr>
            <a:r>
              <a:rPr lang="es-ES" sz="22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519649" y="1857674"/>
            <a:ext cx="6235594" cy="1323439"/>
          </a:xfrm>
          <a:prstGeom prst="rect">
            <a:avLst/>
          </a:prstGeom>
          <a:noFill/>
        </p:spPr>
        <p:txBody>
          <a:bodyPr wrap="square" rtlCol="0">
            <a:spAutoFit/>
          </a:bodyPr>
          <a:lstStyle/>
          <a:p>
            <a:pPr algn="just"/>
            <a:r>
              <a:rPr lang="es-ES" sz="1600" dirty="0">
                <a:latin typeface="Verdana" panose="020B0604030504040204" pitchFamily="34" charset="0"/>
                <a:ea typeface="Verdana" panose="020B0604030504040204" pitchFamily="34" charset="0"/>
              </a:rPr>
              <a:t>IPVO-010-2025 “SUMINISTRO DE MOBILIARIO PARA LA EXHIBICIÓN DE PRODUCTOS COMERCIALIZABLES, Y AREAS EXTERIORES PARA LA DOTACIÓN DE LA PLAZA DE MERCADO DEL MUNICIPIO DE PAIPA EN EL DEPARTAMENTO DE BOYACÁ”</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9562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PROYECTO DE REGALÍAS</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Dotación de la plaza de mercado de Paipa</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4074044754"/>
              </p:ext>
            </p:extLst>
          </p:nvPr>
        </p:nvGraphicFramePr>
        <p:xfrm>
          <a:off x="338107" y="1418120"/>
          <a:ext cx="4599065" cy="3025391"/>
        </p:xfrm>
        <a:graphic>
          <a:graphicData uri="http://schemas.openxmlformats.org/drawingml/2006/table">
            <a:tbl>
              <a:tblPr firstRow="1" bandRow="1">
                <a:tableStyleId>{912C8C85-51F0-491E-9774-3900AFEF0FD7}</a:tableStyleId>
              </a:tblPr>
              <a:tblGrid>
                <a:gridCol w="1624927">
                  <a:extLst>
                    <a:ext uri="{9D8B030D-6E8A-4147-A177-3AD203B41FA5}">
                      <a16:colId xmlns:a16="http://schemas.microsoft.com/office/drawing/2014/main" val="3386221600"/>
                    </a:ext>
                  </a:extLst>
                </a:gridCol>
                <a:gridCol w="2974138">
                  <a:extLst>
                    <a:ext uri="{9D8B030D-6E8A-4147-A177-3AD203B41FA5}">
                      <a16:colId xmlns:a16="http://schemas.microsoft.com/office/drawing/2014/main" val="3023588219"/>
                    </a:ext>
                  </a:extLst>
                </a:gridCol>
              </a:tblGrid>
              <a:tr h="571152">
                <a:tc>
                  <a:txBody>
                    <a:bodyPr/>
                    <a:lstStyle/>
                    <a:p>
                      <a:pPr algn="ctr"/>
                      <a:r>
                        <a:rPr lang="es-ES" sz="1800" b="1" dirty="0">
                          <a:latin typeface="Verdana" panose="020B0604030504040204" pitchFamily="34" charset="0"/>
                          <a:ea typeface="Verdana" panose="020B0604030504040204" pitchFamily="34" charset="0"/>
                        </a:rPr>
                        <a:t>Contratista</a:t>
                      </a:r>
                      <a:endParaRPr lang="es-CO" sz="1800" b="1" dirty="0">
                        <a:latin typeface="Verdana" panose="020B0604030504040204" pitchFamily="34" charset="0"/>
                        <a:ea typeface="Verdana" panose="020B0604030504040204" pitchFamily="34" charset="0"/>
                      </a:endParaRPr>
                    </a:p>
                  </a:txBody>
                  <a:tcPr anchor="ctr"/>
                </a:tc>
                <a:tc>
                  <a:txBody>
                    <a:bodyPr/>
                    <a:lstStyle/>
                    <a:p>
                      <a:pPr algn="ctr"/>
                      <a:r>
                        <a:rPr lang="es-ES" sz="1500" b="1" dirty="0">
                          <a:latin typeface="Verdana" panose="020B0604030504040204" pitchFamily="34" charset="0"/>
                          <a:ea typeface="Verdana" panose="020B0604030504040204" pitchFamily="34" charset="0"/>
                        </a:rPr>
                        <a:t>FERNANDO BOHORQUEZ Y CIA S.A.S</a:t>
                      </a:r>
                      <a:endParaRPr lang="es-CO" sz="15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1285007258"/>
                  </a:ext>
                </a:extLst>
              </a:tr>
              <a:tr h="398160">
                <a:tc>
                  <a:txBody>
                    <a:bodyPr/>
                    <a:lstStyle/>
                    <a:p>
                      <a:pPr algn="ctr"/>
                      <a:r>
                        <a:rPr lang="es-CO" sz="1600" b="1" dirty="0">
                          <a:latin typeface="Verdana" panose="020B0604030504040204" pitchFamily="34" charset="0"/>
                          <a:ea typeface="Verdana" panose="020B0604030504040204" pitchFamily="34" charset="0"/>
                          <a:cs typeface="Arial" panose="020B0604020202020204" pitchFamily="34" charset="0"/>
                        </a:rPr>
                        <a:t>Valor</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600" b="1" dirty="0">
                          <a:latin typeface="Verdana" panose="020B0604030504040204" pitchFamily="34" charset="0"/>
                          <a:ea typeface="Verdana" panose="020B0604030504040204" pitchFamily="34" charset="0"/>
                          <a:cs typeface="Arial" panose="020B0604020202020204" pitchFamily="34" charset="0"/>
                        </a:rPr>
                        <a:t>$1.477.852.194,00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799243388"/>
                  </a:ext>
                </a:extLst>
              </a:tr>
              <a:tr h="543038">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16 de JUNIO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557819">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3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490527">
                <a:tc>
                  <a:txBody>
                    <a:bodyPr/>
                    <a:lstStyle/>
                    <a:p>
                      <a:pPr algn="ctr"/>
                      <a:r>
                        <a:rPr lang="es-ES" sz="1400" b="1" dirty="0">
                          <a:latin typeface="Verdana" panose="020B0604030504040204" pitchFamily="34" charset="0"/>
                          <a:ea typeface="Verdana" panose="020B0604030504040204" pitchFamily="34" charset="0"/>
                        </a:rPr>
                        <a:t>Ejecución</a:t>
                      </a: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ES" sz="1400" b="1" dirty="0">
                          <a:latin typeface="Verdana" panose="020B0604030504040204" pitchFamily="34" charset="0"/>
                          <a:ea typeface="Verdana" panose="020B0604030504040204" pitchFamily="34" charset="0"/>
                        </a:rPr>
                        <a:t>100 %</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40726004"/>
                  </a:ext>
                </a:extLst>
              </a:tr>
              <a:tr h="464695">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LIQUIDADO</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bl>
          </a:graphicData>
        </a:graphic>
      </p:graphicFrame>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$ 1.477.852.195,00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3722001464"/>
              </p:ext>
            </p:extLst>
          </p:nvPr>
        </p:nvGraphicFramePr>
        <p:xfrm>
          <a:off x="5557607" y="3272863"/>
          <a:ext cx="5792317" cy="2892739"/>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314672">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CONCEPTO</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DEBE</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HABER</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314672">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Valor del Contrato</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ES" sz="1200" dirty="0">
                          <a:latin typeface="Verdana" panose="020B0604030504040204" pitchFamily="34" charset="0"/>
                          <a:ea typeface="Verdana" panose="020B0604030504040204" pitchFamily="34" charset="0"/>
                          <a:cs typeface="Arial" panose="020B0604020202020204" pitchFamily="34" charset="0"/>
                        </a:rPr>
                        <a:t>$</a:t>
                      </a:r>
                      <a:r>
                        <a:rPr lang="es-ES" sz="1200" kern="1200" dirty="0">
                          <a:solidFill>
                            <a:schemeClr val="dk1"/>
                          </a:solidFill>
                          <a:effectLst/>
                          <a:latin typeface="Verdana" panose="020B0604030504040204" pitchFamily="34" charset="0"/>
                          <a:ea typeface="Verdana" panose="020B0604030504040204" pitchFamily="34" charset="0"/>
                          <a:cs typeface="+mn-cs"/>
                        </a:rPr>
                        <a:t>1.477.852.194,00</a:t>
                      </a:r>
                    </a:p>
                  </a:txBody>
                  <a:tcPr marL="68580" marR="68580" marT="0" marB="0" anchor="ctr">
                    <a:solidFill>
                      <a:schemeClr val="bg2"/>
                    </a:solidFill>
                  </a:tcP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314672">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Valor de la Adición</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314672">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Valor Anticipo</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CO" sz="1200" kern="1200" dirty="0">
                          <a:solidFill>
                            <a:schemeClr val="dk1"/>
                          </a:solidFill>
                          <a:effectLst/>
                          <a:latin typeface="Verdana" panose="020B0604030504040204" pitchFamily="34" charset="0"/>
                          <a:ea typeface="Verdana" panose="020B0604030504040204" pitchFamily="34" charset="0"/>
                          <a:cs typeface="+mn-cs"/>
                        </a:rPr>
                        <a:t>$ 591.140.877,60 </a:t>
                      </a:r>
                      <a:endParaRPr lang="es-ES" sz="120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nchor="ctr">
                    <a:solidFill>
                      <a:schemeClr val="bg2"/>
                    </a:solidFill>
                  </a:tcPr>
                </a:tc>
                <a:extLst>
                  <a:ext uri="{0D108BD9-81ED-4DB2-BD59-A6C34878D82A}">
                    <a16:rowId xmlns:a16="http://schemas.microsoft.com/office/drawing/2014/main" val="1284315657"/>
                  </a:ext>
                </a:extLst>
              </a:tr>
              <a:tr h="325595">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Acta 1</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CO" sz="1200" kern="1200" dirty="0">
                          <a:solidFill>
                            <a:schemeClr val="dk1"/>
                          </a:solidFill>
                          <a:effectLst/>
                          <a:latin typeface="Verdana" panose="020B0604030504040204" pitchFamily="34" charset="0"/>
                          <a:ea typeface="Verdana" panose="020B0604030504040204" pitchFamily="34" charset="0"/>
                          <a:cs typeface="+mn-cs"/>
                        </a:rPr>
                        <a:t>$ 613.185.056,40 </a:t>
                      </a:r>
                      <a:endParaRPr lang="es-ES" sz="120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nchor="ctr">
                    <a:solidFill>
                      <a:schemeClr val="bg2"/>
                    </a:solidFill>
                  </a:tcPr>
                </a:tc>
                <a:extLst>
                  <a:ext uri="{0D108BD9-81ED-4DB2-BD59-A6C34878D82A}">
                    <a16:rowId xmlns:a16="http://schemas.microsoft.com/office/drawing/2014/main" val="1336480460"/>
                  </a:ext>
                </a:extLst>
              </a:tr>
              <a:tr h="339556">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Acta 2 (Liquidación)</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200" kern="1200" dirty="0">
                          <a:solidFill>
                            <a:schemeClr val="dk1"/>
                          </a:solidFill>
                          <a:effectLst/>
                          <a:latin typeface="Verdana" panose="020B0604030504040204" pitchFamily="34" charset="0"/>
                          <a:ea typeface="Verdana" panose="020B0604030504040204" pitchFamily="34" charset="0"/>
                          <a:cs typeface="+mn-cs"/>
                        </a:rPr>
                        <a:t>$ 273.526.260,00</a:t>
                      </a:r>
                      <a:endParaRPr lang="es-ES" sz="120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nchor="ctr">
                    <a:solidFill>
                      <a:schemeClr val="bg2"/>
                    </a:solidFill>
                  </a:tcPr>
                </a:tc>
                <a:extLst>
                  <a:ext uri="{0D108BD9-81ED-4DB2-BD59-A6C34878D82A}">
                    <a16:rowId xmlns:a16="http://schemas.microsoft.com/office/drawing/2014/main" val="690696568"/>
                  </a:ext>
                </a:extLst>
              </a:tr>
              <a:tr h="339556">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Acta n</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31838156"/>
                  </a:ext>
                </a:extLst>
              </a:tr>
              <a:tr h="314672">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Saldo por ejecutar.</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562859366"/>
                  </a:ext>
                </a:extLst>
              </a:tr>
              <a:tr h="314672">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Sumas iguales.</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ES" sz="1200" dirty="0">
                          <a:latin typeface="Verdana" panose="020B0604030504040204" pitchFamily="34" charset="0"/>
                          <a:ea typeface="Verdana" panose="020B0604030504040204" pitchFamily="34" charset="0"/>
                          <a:cs typeface="Arial" panose="020B0604020202020204" pitchFamily="34" charset="0"/>
                        </a:rPr>
                        <a:t>$</a:t>
                      </a:r>
                      <a:r>
                        <a:rPr lang="es-ES" sz="1200" kern="1200" dirty="0">
                          <a:solidFill>
                            <a:schemeClr val="dk1"/>
                          </a:solidFill>
                          <a:effectLst/>
                          <a:latin typeface="Verdana" panose="020B0604030504040204" pitchFamily="34" charset="0"/>
                          <a:ea typeface="Verdana" panose="020B0604030504040204" pitchFamily="34" charset="0"/>
                          <a:cs typeface="+mn-cs"/>
                        </a:rPr>
                        <a:t>1.477.852.194,00</a:t>
                      </a:r>
                    </a:p>
                  </a:txBody>
                  <a:tcPr marL="68580" marR="68580" marT="0" marB="0" anchor="ctr">
                    <a:solidFill>
                      <a:schemeClr val="bg2"/>
                    </a:solidFill>
                  </a:tcPr>
                </a:tc>
                <a:tc>
                  <a:txBody>
                    <a:bodyPr/>
                    <a:lstStyle/>
                    <a:p>
                      <a:pPr algn="ctr">
                        <a:lnSpc>
                          <a:spcPct val="107000"/>
                        </a:lnSpc>
                        <a:spcAft>
                          <a:spcPts val="800"/>
                        </a:spcAft>
                        <a:buNone/>
                      </a:pPr>
                      <a:r>
                        <a:rPr lang="es-ES" sz="1200" dirty="0">
                          <a:latin typeface="Verdana" panose="020B0604030504040204" pitchFamily="34" charset="0"/>
                          <a:ea typeface="Verdana" panose="020B0604030504040204" pitchFamily="34" charset="0"/>
                          <a:cs typeface="Arial" panose="020B0604020202020204" pitchFamily="34" charset="0"/>
                        </a:rPr>
                        <a:t>$</a:t>
                      </a:r>
                      <a:r>
                        <a:rPr lang="es-ES" sz="1200" kern="1200" dirty="0">
                          <a:solidFill>
                            <a:schemeClr val="dk1"/>
                          </a:solidFill>
                          <a:effectLst/>
                          <a:latin typeface="Verdana" panose="020B0604030504040204" pitchFamily="34" charset="0"/>
                          <a:ea typeface="Verdana" panose="020B0604030504040204" pitchFamily="34" charset="0"/>
                          <a:cs typeface="+mn-cs"/>
                        </a:rPr>
                        <a:t>1.477.852.194,00</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1097376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71724" y="1262943"/>
            <a:ext cx="4427620" cy="420115"/>
          </a:xfrm>
          <a:prstGeom prst="rect">
            <a:avLst/>
          </a:prstGeom>
          <a:noFill/>
        </p:spPr>
        <p:txBody>
          <a:bodyPr wrap="square" rtlCol="0">
            <a:spAutoFit/>
          </a:bodyPr>
          <a:lstStyle/>
          <a:p>
            <a:pPr lvl="0">
              <a:lnSpc>
                <a:spcPts val="2840"/>
              </a:lnSpc>
            </a:pPr>
            <a:r>
              <a:rPr lang="es-ES" sz="22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471724" y="1857674"/>
            <a:ext cx="6342529" cy="1077218"/>
          </a:xfrm>
          <a:prstGeom prst="rect">
            <a:avLst/>
          </a:prstGeom>
          <a:noFill/>
        </p:spPr>
        <p:txBody>
          <a:bodyPr wrap="square" rtlCol="0">
            <a:spAutoFit/>
          </a:bodyPr>
          <a:lstStyle/>
          <a:p>
            <a:r>
              <a:rPr lang="es-ES" sz="1600" b="1" u="sng" dirty="0">
                <a:latin typeface="Verdana" panose="020B0604030504040204" pitchFamily="34" charset="0"/>
                <a:ea typeface="Verdana" panose="020B0604030504040204" pitchFamily="34" charset="0"/>
                <a:cs typeface="Arial" panose="020B0604020202020204" pitchFamily="34" charset="0"/>
              </a:rPr>
              <a:t>IPVO-011-2025</a:t>
            </a:r>
            <a:r>
              <a:rPr lang="es-ES" sz="1400" dirty="0">
                <a:latin typeface="Verdana" panose="020B0604030504040204" pitchFamily="34" charset="0"/>
                <a:ea typeface="Verdana" panose="020B0604030504040204" pitchFamily="34" charset="0"/>
                <a:cs typeface="Arial" panose="020B0604020202020204" pitchFamily="34" charset="0"/>
              </a:rPr>
              <a:t> “</a:t>
            </a:r>
            <a:r>
              <a:rPr lang="es-ES" sz="1600" dirty="0">
                <a:latin typeface="Verdana" panose="020B0604030504040204" pitchFamily="34" charset="0"/>
                <a:ea typeface="Verdana" panose="020B0604030504040204" pitchFamily="34" charset="0"/>
                <a:cs typeface="Arial" panose="020B0604020202020204" pitchFamily="34" charset="0"/>
              </a:rPr>
              <a:t>SUMINISTRO E INSTALACIÓN DE SEÑALETICA Y SEÑALIZACIÓN, PARA LA DOTACIÓN DE LA PLAZA DE MERCADO DEL MUNICIPIO DE PAIPA EN EL DEPARTAMENTO DE BOYACÁ”</a:t>
            </a:r>
            <a:endParaRPr lang="es-ES" sz="1400" dirty="0">
              <a:latin typeface="Verdana" panose="020B0604030504040204" pitchFamily="34" charset="0"/>
              <a:ea typeface="Verdana" panose="020B0604030504040204" pitchFamily="34" charset="0"/>
              <a:cs typeface="Arial" panose="020B0604020202020204" pitchFamily="34" charset="0"/>
            </a:endParaRP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9562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PROYECTO DE REGALÍAS</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Dotación de la plaza de mercado de Paipa</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2490726714"/>
              </p:ext>
            </p:extLst>
          </p:nvPr>
        </p:nvGraphicFramePr>
        <p:xfrm>
          <a:off x="520618" y="1333400"/>
          <a:ext cx="4256336" cy="3462420"/>
        </p:xfrm>
        <a:graphic>
          <a:graphicData uri="http://schemas.openxmlformats.org/drawingml/2006/table">
            <a:tbl>
              <a:tblPr firstRow="1" bandRow="1">
                <a:tableStyleId>{912C8C85-51F0-491E-9774-3900AFEF0FD7}</a:tableStyleId>
              </a:tblPr>
              <a:tblGrid>
                <a:gridCol w="1635952">
                  <a:extLst>
                    <a:ext uri="{9D8B030D-6E8A-4147-A177-3AD203B41FA5}">
                      <a16:colId xmlns:a16="http://schemas.microsoft.com/office/drawing/2014/main" val="3386221600"/>
                    </a:ext>
                  </a:extLst>
                </a:gridCol>
                <a:gridCol w="2620384">
                  <a:extLst>
                    <a:ext uri="{9D8B030D-6E8A-4147-A177-3AD203B41FA5}">
                      <a16:colId xmlns:a16="http://schemas.microsoft.com/office/drawing/2014/main" val="3023588219"/>
                    </a:ext>
                  </a:extLst>
                </a:gridCol>
              </a:tblGrid>
              <a:tr h="468288">
                <a:tc>
                  <a:txBody>
                    <a:bodyPr/>
                    <a:lstStyle/>
                    <a:p>
                      <a:pPr algn="ctr"/>
                      <a:r>
                        <a:rPr lang="es-ES" sz="1500" b="1" dirty="0">
                          <a:latin typeface="Verdana" panose="020B0604030504040204" pitchFamily="34" charset="0"/>
                          <a:ea typeface="Verdana" panose="020B0604030504040204" pitchFamily="34" charset="0"/>
                        </a:rPr>
                        <a:t>Contratista</a:t>
                      </a:r>
                      <a:endParaRPr lang="es-CO" sz="1500" b="1" dirty="0">
                        <a:latin typeface="Verdana" panose="020B0604030504040204" pitchFamily="34" charset="0"/>
                        <a:ea typeface="Verdana" panose="020B0604030504040204" pitchFamily="34" charset="0"/>
                      </a:endParaRPr>
                    </a:p>
                  </a:txBody>
                  <a:tcPr anchor="ctr"/>
                </a:tc>
                <a:tc>
                  <a:txBody>
                    <a:bodyPr/>
                    <a:lstStyle/>
                    <a:p>
                      <a:pPr algn="ctr"/>
                      <a:r>
                        <a:rPr lang="es-ES" sz="1500" b="1" dirty="0">
                          <a:latin typeface="Verdana" panose="020B0604030504040204" pitchFamily="34" charset="0"/>
                          <a:ea typeface="Verdana" panose="020B0604030504040204" pitchFamily="34" charset="0"/>
                        </a:rPr>
                        <a:t>INGEPLANOS S.A.S</a:t>
                      </a:r>
                      <a:endParaRPr lang="es-CO" sz="15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1857673045"/>
                  </a:ext>
                </a:extLst>
              </a:tr>
              <a:tr h="410077">
                <a:tc>
                  <a:txBody>
                    <a:bodyPr/>
                    <a:lstStyle/>
                    <a:p>
                      <a:pPr algn="ctr"/>
                      <a:r>
                        <a:rPr lang="es-CO" sz="1500" b="1" dirty="0">
                          <a:latin typeface="Verdana" panose="020B0604030504040204" pitchFamily="34" charset="0"/>
                          <a:ea typeface="Verdana" panose="020B0604030504040204" pitchFamily="34" charset="0"/>
                        </a:rPr>
                        <a:t>Valor</a:t>
                      </a:r>
                    </a:p>
                  </a:txBody>
                  <a:tcPr anchor="ctr">
                    <a:lnR w="12700" cap="flat" cmpd="sng" algn="ctr">
                      <a:solidFill>
                        <a:schemeClr val="accent6"/>
                      </a:solidFill>
                      <a:prstDash val="solid"/>
                      <a:round/>
                      <a:headEnd type="none" w="med" len="med"/>
                      <a:tailEnd type="none" w="med" len="med"/>
                    </a:lnR>
                  </a:tcPr>
                </a:tc>
                <a:tc>
                  <a:txBody>
                    <a:bodyPr/>
                    <a:lstStyle/>
                    <a:p>
                      <a:pPr algn="ctr">
                        <a:lnSpc>
                          <a:spcPct val="107000"/>
                        </a:lnSpc>
                        <a:spcAft>
                          <a:spcPts val="800"/>
                        </a:spcAft>
                        <a:buNone/>
                      </a:pPr>
                      <a:r>
                        <a:rPr lang="es-ES" sz="1500" b="1" dirty="0">
                          <a:latin typeface="Verdana" panose="020B0604030504040204" pitchFamily="34" charset="0"/>
                          <a:ea typeface="Verdana" panose="020B0604030504040204" pitchFamily="34" charset="0"/>
                          <a:cs typeface="Arial" panose="020B0604020202020204" pitchFamily="34" charset="0"/>
                        </a:rPr>
                        <a:t>$</a:t>
                      </a:r>
                      <a:r>
                        <a:rPr lang="es-ES" sz="1500" dirty="0">
                          <a:latin typeface="Verdana" panose="020B0604030504040204" pitchFamily="34" charset="0"/>
                          <a:ea typeface="Verdana" panose="020B0604030504040204" pitchFamily="34" charset="0"/>
                          <a:cs typeface="Arial" panose="020B0604020202020204" pitchFamily="34" charset="0"/>
                        </a:rPr>
                        <a:t> </a:t>
                      </a:r>
                      <a:r>
                        <a:rPr lang="es-ES" sz="1500" b="1" kern="1200" dirty="0">
                          <a:solidFill>
                            <a:schemeClr val="tx1"/>
                          </a:solidFill>
                          <a:latin typeface="Verdana" panose="020B0604030504040204" pitchFamily="34" charset="0"/>
                          <a:ea typeface="Verdana" panose="020B0604030504040204" pitchFamily="34" charset="0"/>
                          <a:cs typeface="Arial" panose="020B0604020202020204" pitchFamily="34" charset="0"/>
                        </a:rPr>
                        <a:t>243.226.480,00</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799243388"/>
                  </a:ext>
                </a:extLst>
              </a:tr>
              <a:tr h="493047">
                <a:tc>
                  <a:txBody>
                    <a:bodyPr/>
                    <a:lstStyle/>
                    <a:p>
                      <a:pPr algn="ctr"/>
                      <a:r>
                        <a:rPr lang="es-CO" sz="15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500" b="1" dirty="0">
                          <a:latin typeface="Verdana" panose="020B0604030504040204" pitchFamily="34" charset="0"/>
                          <a:ea typeface="Verdana" panose="020B0604030504040204" pitchFamily="34" charset="0"/>
                        </a:rPr>
                        <a:t>20 de JUNIO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493047">
                <a:tc>
                  <a:txBody>
                    <a:bodyPr/>
                    <a:lstStyle/>
                    <a:p>
                      <a:pPr algn="ctr"/>
                      <a:r>
                        <a:rPr lang="es-CO" sz="15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500" b="1" dirty="0">
                          <a:latin typeface="Verdana" panose="020B0604030504040204" pitchFamily="34" charset="0"/>
                          <a:ea typeface="Verdana" panose="020B0604030504040204" pitchFamily="34" charset="0"/>
                        </a:rPr>
                        <a:t>3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389495">
                <a:tc>
                  <a:txBody>
                    <a:bodyPr/>
                    <a:lstStyle/>
                    <a:p>
                      <a:pPr algn="ctr"/>
                      <a:r>
                        <a:rPr lang="es-ES" sz="1500" b="1" dirty="0">
                          <a:latin typeface="Verdana" panose="020B0604030504040204" pitchFamily="34" charset="0"/>
                          <a:ea typeface="Verdana" panose="020B0604030504040204" pitchFamily="34" charset="0"/>
                        </a:rPr>
                        <a:t>Prórroga N° 1</a:t>
                      </a:r>
                      <a:endParaRPr lang="es-CO" sz="15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ES" sz="1500" b="1" dirty="0">
                          <a:latin typeface="Verdana" panose="020B0604030504040204" pitchFamily="34" charset="0"/>
                          <a:ea typeface="Verdana" panose="020B0604030504040204" pitchFamily="34" charset="0"/>
                        </a:rPr>
                        <a:t>8 DÍAS</a:t>
                      </a:r>
                      <a:endParaRPr lang="es-CO" sz="15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514481540"/>
                  </a:ext>
                </a:extLst>
              </a:tr>
              <a:tr h="389495">
                <a:tc>
                  <a:txBody>
                    <a:bodyPr/>
                    <a:lstStyle/>
                    <a:p>
                      <a:pPr algn="ctr"/>
                      <a:r>
                        <a:rPr lang="es-ES" sz="1500" b="1" dirty="0">
                          <a:latin typeface="Verdana" panose="020B0604030504040204" pitchFamily="34" charset="0"/>
                          <a:ea typeface="Verdana" panose="020B0604030504040204" pitchFamily="34" charset="0"/>
                        </a:rPr>
                        <a:t>Ejecución</a:t>
                      </a:r>
                      <a:endParaRPr lang="es-CO" sz="15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ES" sz="1500" b="1" dirty="0">
                          <a:latin typeface="Verdana" panose="020B0604030504040204" pitchFamily="34" charset="0"/>
                          <a:ea typeface="Verdana" panose="020B0604030504040204" pitchFamily="34" charset="0"/>
                        </a:rPr>
                        <a:t>100 %</a:t>
                      </a:r>
                      <a:endParaRPr lang="es-CO" sz="15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845468224"/>
                  </a:ext>
                </a:extLst>
              </a:tr>
              <a:tr h="493047">
                <a:tc>
                  <a:txBody>
                    <a:bodyPr/>
                    <a:lstStyle/>
                    <a:p>
                      <a:pPr algn="ctr"/>
                      <a:r>
                        <a:rPr lang="es-ES" sz="1500" b="1" dirty="0">
                          <a:latin typeface="Verdana" panose="020B0604030504040204" pitchFamily="34" charset="0"/>
                          <a:ea typeface="Verdana" panose="020B0604030504040204" pitchFamily="34" charset="0"/>
                        </a:rPr>
                        <a:t>Estado</a:t>
                      </a:r>
                      <a:endParaRPr lang="es-CO" sz="15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ES" sz="1500" b="1" dirty="0">
                          <a:latin typeface="Verdana" panose="020B0604030504040204" pitchFamily="34" charset="0"/>
                          <a:ea typeface="Verdana" panose="020B0604030504040204" pitchFamily="34" charset="0"/>
                        </a:rPr>
                        <a:t>En Proceso de Liquidación</a:t>
                      </a:r>
                      <a:endParaRPr lang="es-CO" sz="15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838225244"/>
                  </a:ext>
                </a:extLst>
              </a:tr>
            </a:tbl>
          </a:graphicData>
        </a:graphic>
      </p:graphicFrame>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16540" y="5378022"/>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72195" y="5530334"/>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$ 243.266.480,00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53194" y="4823446"/>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1220580724"/>
              </p:ext>
            </p:extLst>
          </p:nvPr>
        </p:nvGraphicFramePr>
        <p:xfrm>
          <a:off x="5640231" y="3223583"/>
          <a:ext cx="5792317" cy="2643303"/>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325779">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CONCEPTO</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DEBE</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HABER</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325779">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Valor del Contrato</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800"/>
                        </a:spcAft>
                        <a:buNone/>
                      </a:pPr>
                      <a:r>
                        <a:rPr lang="es-ES" sz="1200" kern="1200" dirty="0">
                          <a:solidFill>
                            <a:schemeClr val="dk1"/>
                          </a:solidFill>
                          <a:effectLst/>
                          <a:latin typeface="Verdana" panose="020B0604030504040204" pitchFamily="34" charset="0"/>
                          <a:ea typeface="Verdana" panose="020B0604030504040204" pitchFamily="34" charset="0"/>
                          <a:cs typeface="+mn-cs"/>
                        </a:rPr>
                        <a:t>$243.226.480,00</a:t>
                      </a:r>
                    </a:p>
                  </a:txBody>
                  <a:tcPr marL="68580" marR="68580" marT="0" marB="0" anchor="ctr">
                    <a:solidFill>
                      <a:schemeClr val="bg2"/>
                    </a:solidFill>
                  </a:tcP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325779">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Valor de la Adición</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325779">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Valor Anticipo</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37088">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Acta 1 (Liquidación)</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ES" sz="1200" kern="1200" dirty="0">
                          <a:solidFill>
                            <a:schemeClr val="dk1"/>
                          </a:solidFill>
                          <a:effectLst/>
                          <a:latin typeface="Verdana" panose="020B0604030504040204" pitchFamily="34" charset="0"/>
                          <a:ea typeface="Verdana" panose="020B0604030504040204" pitchFamily="34" charset="0"/>
                          <a:cs typeface="+mn-cs"/>
                        </a:rPr>
                        <a:t>$243.226.480,00</a:t>
                      </a:r>
                    </a:p>
                  </a:txBody>
                  <a:tcPr marL="68580" marR="68580" marT="0" marB="0" anchor="ctr">
                    <a:solidFill>
                      <a:schemeClr val="bg2"/>
                    </a:solidFill>
                  </a:tcPr>
                </a:tc>
                <a:extLst>
                  <a:ext uri="{0D108BD9-81ED-4DB2-BD59-A6C34878D82A}">
                    <a16:rowId xmlns:a16="http://schemas.microsoft.com/office/drawing/2014/main" val="1336480460"/>
                  </a:ext>
                </a:extLst>
              </a:tr>
              <a:tr h="351541">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Acta 2</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90696568"/>
                  </a:ext>
                </a:extLst>
              </a:tr>
              <a:tr h="325779">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Saldo por ejecutar.</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ES" sz="1200" kern="1200" dirty="0">
                          <a:solidFill>
                            <a:schemeClr val="dk1"/>
                          </a:solidFill>
                          <a:effectLst/>
                          <a:latin typeface="Verdana" panose="020B0604030504040204" pitchFamily="34" charset="0"/>
                          <a:ea typeface="Verdana" panose="020B0604030504040204" pitchFamily="34" charset="0"/>
                          <a:cs typeface="+mn-cs"/>
                        </a:rPr>
                        <a:t>$ 0,00</a:t>
                      </a:r>
                    </a:p>
                  </a:txBody>
                  <a:tcPr marL="68580" marR="68580" marT="0" marB="0" anchor="ctr">
                    <a:solidFill>
                      <a:schemeClr val="bg2"/>
                    </a:solidFill>
                  </a:tcPr>
                </a:tc>
                <a:extLst>
                  <a:ext uri="{0D108BD9-81ED-4DB2-BD59-A6C34878D82A}">
                    <a16:rowId xmlns:a16="http://schemas.microsoft.com/office/drawing/2014/main" val="2562859366"/>
                  </a:ext>
                </a:extLst>
              </a:tr>
              <a:tr h="325779">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Sumas iguales.</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800"/>
                        </a:spcAft>
                        <a:buNone/>
                      </a:pPr>
                      <a:r>
                        <a:rPr lang="es-ES" sz="1200" kern="1200" dirty="0">
                          <a:solidFill>
                            <a:schemeClr val="dk1"/>
                          </a:solidFill>
                          <a:effectLst/>
                          <a:latin typeface="Verdana" panose="020B0604030504040204" pitchFamily="34" charset="0"/>
                          <a:ea typeface="Verdana" panose="020B0604030504040204" pitchFamily="34" charset="0"/>
                          <a:cs typeface="+mn-cs"/>
                        </a:rPr>
                        <a:t>$243.226.480,00</a:t>
                      </a: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ES" sz="1200" kern="1200" dirty="0">
                          <a:solidFill>
                            <a:schemeClr val="dk1"/>
                          </a:solidFill>
                          <a:effectLst/>
                          <a:latin typeface="Verdana" panose="020B0604030504040204" pitchFamily="34" charset="0"/>
                          <a:ea typeface="Verdana" panose="020B0604030504040204" pitchFamily="34" charset="0"/>
                          <a:cs typeface="+mn-cs"/>
                        </a:rPr>
                        <a:t>$243.226.480,00</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1122713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71724" y="1262943"/>
            <a:ext cx="4427620" cy="420115"/>
          </a:xfrm>
          <a:prstGeom prst="rect">
            <a:avLst/>
          </a:prstGeom>
          <a:noFill/>
        </p:spPr>
        <p:txBody>
          <a:bodyPr wrap="square" rtlCol="0">
            <a:spAutoFit/>
          </a:bodyPr>
          <a:lstStyle/>
          <a:p>
            <a:pPr lvl="0">
              <a:lnSpc>
                <a:spcPts val="2840"/>
              </a:lnSpc>
            </a:pPr>
            <a:r>
              <a:rPr lang="es-ES" sz="22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471723" y="1709357"/>
            <a:ext cx="6342529" cy="1077218"/>
          </a:xfrm>
          <a:prstGeom prst="rect">
            <a:avLst/>
          </a:prstGeom>
          <a:noFill/>
        </p:spPr>
        <p:txBody>
          <a:bodyPr wrap="square" rtlCol="0">
            <a:spAutoFit/>
          </a:bodyPr>
          <a:lstStyle/>
          <a:p>
            <a:r>
              <a:rPr lang="es-ES" sz="1600" b="1" u="sng" dirty="0">
                <a:latin typeface="Verdana" panose="020B0604030504040204" pitchFamily="34" charset="0"/>
                <a:ea typeface="Verdana" panose="020B0604030504040204" pitchFamily="34" charset="0"/>
                <a:cs typeface="Arial" panose="020B0604020202020204" pitchFamily="34" charset="0"/>
              </a:rPr>
              <a:t>IPVO-012-2025</a:t>
            </a:r>
            <a:r>
              <a:rPr lang="es-ES" sz="1400" dirty="0">
                <a:latin typeface="Verdana" panose="020B0604030504040204" pitchFamily="34" charset="0"/>
                <a:ea typeface="Verdana" panose="020B0604030504040204" pitchFamily="34" charset="0"/>
                <a:cs typeface="Arial" panose="020B0604020202020204" pitchFamily="34" charset="0"/>
              </a:rPr>
              <a:t> “</a:t>
            </a:r>
            <a:r>
              <a:rPr lang="es-ES" sz="1600" dirty="0">
                <a:latin typeface="Verdana" panose="020B0604030504040204" pitchFamily="34" charset="0"/>
                <a:ea typeface="Verdana" panose="020B0604030504040204" pitchFamily="34" charset="0"/>
                <a:cs typeface="Arial" panose="020B0604020202020204" pitchFamily="34" charset="0"/>
              </a:rPr>
              <a:t>SUMINISTRO DE MUEBLES ELABORADOS EN ACERO INOXIDABLES, PARA LA DOTACIÓN DE LA PLAZA DE MERCADO DEL MUNICIPIO DE PAIPA EN EL DEPARTAMENTO DE BOYACÁ”</a:t>
            </a:r>
            <a:endParaRPr lang="es-ES" sz="1400" dirty="0">
              <a:latin typeface="Verdana" panose="020B0604030504040204" pitchFamily="34" charset="0"/>
              <a:ea typeface="Verdana" panose="020B0604030504040204" pitchFamily="34" charset="0"/>
              <a:cs typeface="Arial" panose="020B0604020202020204" pitchFamily="34" charset="0"/>
            </a:endParaRP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9562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PROYECTO DE REGALÍAS</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Dotación de la plaza de mercado de Paipa</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3521703263"/>
              </p:ext>
            </p:extLst>
          </p:nvPr>
        </p:nvGraphicFramePr>
        <p:xfrm>
          <a:off x="409415" y="1473000"/>
          <a:ext cx="4417807" cy="3090472"/>
        </p:xfrm>
        <a:graphic>
          <a:graphicData uri="http://schemas.openxmlformats.org/drawingml/2006/table">
            <a:tbl>
              <a:tblPr firstRow="1" bandRow="1">
                <a:tableStyleId>{912C8C85-51F0-491E-9774-3900AFEF0FD7}</a:tableStyleId>
              </a:tblPr>
              <a:tblGrid>
                <a:gridCol w="1644239">
                  <a:extLst>
                    <a:ext uri="{9D8B030D-6E8A-4147-A177-3AD203B41FA5}">
                      <a16:colId xmlns:a16="http://schemas.microsoft.com/office/drawing/2014/main" val="3386221600"/>
                    </a:ext>
                  </a:extLst>
                </a:gridCol>
                <a:gridCol w="2773568">
                  <a:extLst>
                    <a:ext uri="{9D8B030D-6E8A-4147-A177-3AD203B41FA5}">
                      <a16:colId xmlns:a16="http://schemas.microsoft.com/office/drawing/2014/main" val="3023588219"/>
                    </a:ext>
                  </a:extLst>
                </a:gridCol>
              </a:tblGrid>
              <a:tr h="451231">
                <a:tc>
                  <a:txBody>
                    <a:bodyPr/>
                    <a:lstStyle/>
                    <a:p>
                      <a:pPr algn="ctr"/>
                      <a:r>
                        <a:rPr lang="es-ES" sz="1800" b="1" dirty="0">
                          <a:latin typeface="Verdana" panose="020B0604030504040204" pitchFamily="34" charset="0"/>
                          <a:ea typeface="Verdana" panose="020B0604030504040204" pitchFamily="34" charset="0"/>
                        </a:rPr>
                        <a:t>Contratista</a:t>
                      </a:r>
                      <a:endParaRPr lang="es-CO" sz="1800" b="1" dirty="0">
                        <a:latin typeface="Verdana" panose="020B0604030504040204" pitchFamily="34" charset="0"/>
                        <a:ea typeface="Verdana" panose="020B0604030504040204" pitchFamily="34" charset="0"/>
                      </a:endParaRPr>
                    </a:p>
                  </a:txBody>
                  <a:tcPr anchor="ctr"/>
                </a:tc>
                <a:tc>
                  <a:txBody>
                    <a:bodyPr/>
                    <a:lstStyle/>
                    <a:p>
                      <a:pPr algn="ctr"/>
                      <a:r>
                        <a:rPr lang="es-ES" sz="1500" b="1" dirty="0">
                          <a:latin typeface="Verdana" panose="020B0604030504040204" pitchFamily="34" charset="0"/>
                          <a:ea typeface="Verdana" panose="020B0604030504040204" pitchFamily="34" charset="0"/>
                        </a:rPr>
                        <a:t>INDUSTRIAS JAICO Y COLDECI S.A.S</a:t>
                      </a:r>
                      <a:endParaRPr lang="es-CO" sz="15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570998312"/>
                  </a:ext>
                </a:extLst>
              </a:tr>
              <a:tr h="524656">
                <a:tc>
                  <a:txBody>
                    <a:bodyPr/>
                    <a:lstStyle/>
                    <a:p>
                      <a:pPr algn="ctr"/>
                      <a:r>
                        <a:rPr lang="es-CO" sz="1600" b="1" dirty="0">
                          <a:latin typeface="Verdana" panose="020B0604030504040204" pitchFamily="34" charset="0"/>
                          <a:ea typeface="Verdana" panose="020B0604030504040204" pitchFamily="34" charset="0"/>
                        </a:rPr>
                        <a:t>Valor</a:t>
                      </a:r>
                    </a:p>
                  </a:txBody>
                  <a:tcPr anchor="ctr">
                    <a:lnR w="12700" cap="flat" cmpd="sng" algn="ctr">
                      <a:solidFill>
                        <a:schemeClr val="accent6"/>
                      </a:solidFill>
                      <a:prstDash val="solid"/>
                      <a:round/>
                      <a:headEnd type="none" w="med" len="med"/>
                      <a:tailEnd type="none" w="med" len="med"/>
                    </a:lnR>
                  </a:tcPr>
                </a:tc>
                <a:tc>
                  <a:txBody>
                    <a:bodyPr/>
                    <a:lstStyle/>
                    <a:p>
                      <a:pPr algn="ctr">
                        <a:lnSpc>
                          <a:spcPct val="107000"/>
                        </a:lnSpc>
                        <a:spcAft>
                          <a:spcPts val="800"/>
                        </a:spcAft>
                        <a:buNone/>
                      </a:pPr>
                      <a:r>
                        <a:rPr lang="es-ES" sz="1600" b="1" dirty="0">
                          <a:latin typeface="Verdana" panose="020B0604030504040204" pitchFamily="34" charset="0"/>
                          <a:ea typeface="Verdana" panose="020B0604030504040204" pitchFamily="34" charset="0"/>
                          <a:cs typeface="Arial" panose="020B0604020202020204" pitchFamily="34" charset="0"/>
                        </a:rPr>
                        <a:t>$</a:t>
                      </a:r>
                      <a:r>
                        <a:rPr lang="es-ES" sz="1600" dirty="0">
                          <a:latin typeface="Verdana" panose="020B0604030504040204" pitchFamily="34" charset="0"/>
                          <a:ea typeface="Verdana" panose="020B0604030504040204" pitchFamily="34" charset="0"/>
                          <a:cs typeface="Arial" panose="020B0604020202020204" pitchFamily="34" charset="0"/>
                        </a:rPr>
                        <a:t> </a:t>
                      </a:r>
                      <a:r>
                        <a:rPr lang="es-ES" sz="1600" b="1" kern="1200" dirty="0">
                          <a:solidFill>
                            <a:schemeClr val="tx1"/>
                          </a:solidFill>
                          <a:latin typeface="Verdana" panose="020B0604030504040204" pitchFamily="34" charset="0"/>
                          <a:ea typeface="Verdana" panose="020B0604030504040204" pitchFamily="34" charset="0"/>
                          <a:cs typeface="Arial" panose="020B0604020202020204" pitchFamily="34" charset="0"/>
                        </a:rPr>
                        <a:t>457.459.780,00</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799243388"/>
                  </a:ext>
                </a:extLst>
              </a:tr>
              <a:tr h="509665">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26 de JUNIO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546141">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3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434715">
                <a:tc>
                  <a:txBody>
                    <a:bodyPr/>
                    <a:lstStyle/>
                    <a:p>
                      <a:pPr algn="ctr"/>
                      <a:r>
                        <a:rPr lang="es-ES" sz="1400" b="1" dirty="0">
                          <a:latin typeface="Verdana" panose="020B0604030504040204" pitchFamily="34" charset="0"/>
                          <a:ea typeface="Verdana" panose="020B0604030504040204" pitchFamily="34" charset="0"/>
                        </a:rPr>
                        <a:t>Ejecución</a:t>
                      </a: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ES" sz="1400" b="1" dirty="0">
                          <a:latin typeface="Verdana" panose="020B0604030504040204" pitchFamily="34" charset="0"/>
                          <a:ea typeface="Verdana" panose="020B0604030504040204" pitchFamily="34" charset="0"/>
                        </a:rPr>
                        <a:t>99.96 %</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378486373"/>
                  </a:ext>
                </a:extLst>
              </a:tr>
              <a:tr h="494800">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En Proceso de Liquidación</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bl>
          </a:graphicData>
        </a:graphic>
      </p:graphicFrame>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$ 457.459.780,00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875948870"/>
              </p:ext>
            </p:extLst>
          </p:nvPr>
        </p:nvGraphicFramePr>
        <p:xfrm>
          <a:off x="5589964" y="2883169"/>
          <a:ext cx="5622680" cy="2995651"/>
        </p:xfrm>
        <a:graphic>
          <a:graphicData uri="http://schemas.openxmlformats.org/drawingml/2006/table">
            <a:tbl>
              <a:tblPr firstRow="1" firstCol="1" bandRow="1">
                <a:tableStyleId>{93296810-A885-4BE3-A3E7-6D5BEEA58F35}</a:tableStyleId>
              </a:tblPr>
              <a:tblGrid>
                <a:gridCol w="1873802">
                  <a:extLst>
                    <a:ext uri="{9D8B030D-6E8A-4147-A177-3AD203B41FA5}">
                      <a16:colId xmlns:a16="http://schemas.microsoft.com/office/drawing/2014/main" val="1356631586"/>
                    </a:ext>
                  </a:extLst>
                </a:gridCol>
                <a:gridCol w="1874439">
                  <a:extLst>
                    <a:ext uri="{9D8B030D-6E8A-4147-A177-3AD203B41FA5}">
                      <a16:colId xmlns:a16="http://schemas.microsoft.com/office/drawing/2014/main" val="480342238"/>
                    </a:ext>
                  </a:extLst>
                </a:gridCol>
                <a:gridCol w="1874439">
                  <a:extLst>
                    <a:ext uri="{9D8B030D-6E8A-4147-A177-3AD203B41FA5}">
                      <a16:colId xmlns:a16="http://schemas.microsoft.com/office/drawing/2014/main" val="2261385981"/>
                    </a:ext>
                  </a:extLst>
                </a:gridCol>
              </a:tblGrid>
              <a:tr h="289395">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CONCEPTO</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DEBE</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HABER</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289395">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Valor del Contrato</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800"/>
                        </a:spcAft>
                        <a:buNone/>
                      </a:pPr>
                      <a:r>
                        <a:rPr lang="es-ES" sz="1400" kern="1200" dirty="0">
                          <a:solidFill>
                            <a:schemeClr val="dk1"/>
                          </a:solidFill>
                          <a:effectLst/>
                          <a:latin typeface="Verdana" panose="020B0604030504040204" pitchFamily="34" charset="0"/>
                          <a:ea typeface="Verdana" panose="020B0604030504040204" pitchFamily="34" charset="0"/>
                          <a:cs typeface="+mn-cs"/>
                        </a:rPr>
                        <a:t>$457.459.780,00</a:t>
                      </a: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289395">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Valor de la Adición</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289395">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Valor Anticipo</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299441">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Acta 1</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ES" sz="1400" kern="1200" dirty="0">
                          <a:solidFill>
                            <a:schemeClr val="dk1"/>
                          </a:solidFill>
                          <a:effectLst/>
                          <a:latin typeface="Verdana" panose="020B0604030504040204" pitchFamily="34" charset="0"/>
                          <a:ea typeface="Verdana" panose="020B0604030504040204" pitchFamily="34" charset="0"/>
                          <a:cs typeface="+mn-cs"/>
                        </a:rPr>
                        <a:t>$ 108.045.245,00</a:t>
                      </a:r>
                      <a:endParaRPr lang="es-CO" sz="140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nchor="ctr">
                    <a:solidFill>
                      <a:schemeClr val="bg2"/>
                    </a:solidFill>
                  </a:tcPr>
                </a:tc>
                <a:extLst>
                  <a:ext uri="{0D108BD9-81ED-4DB2-BD59-A6C34878D82A}">
                    <a16:rowId xmlns:a16="http://schemas.microsoft.com/office/drawing/2014/main" val="1336480460"/>
                  </a:ext>
                </a:extLst>
              </a:tr>
              <a:tr h="312280">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Acta 2</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$ 79.742.910,00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90696568"/>
                  </a:ext>
                </a:extLst>
              </a:tr>
              <a:tr h="312280">
                <a:tc>
                  <a:txBody>
                    <a:bodyPr/>
                    <a:lstStyle/>
                    <a:p>
                      <a:pPr algn="ctr">
                        <a:lnSpc>
                          <a:spcPct val="107000"/>
                        </a:lnSpc>
                        <a:spcAft>
                          <a:spcPts val="800"/>
                        </a:spcAft>
                        <a:buNone/>
                      </a:pPr>
                      <a:r>
                        <a:rPr lang="es-ES" sz="1100" dirty="0">
                          <a:effectLst/>
                          <a:latin typeface="Verdana" panose="020B0604030504040204" pitchFamily="34" charset="0"/>
                          <a:ea typeface="Verdana" panose="020B0604030504040204" pitchFamily="34" charset="0"/>
                          <a:cs typeface="Times New Roman" panose="02020603050405020304" pitchFamily="18" charset="0"/>
                        </a:rPr>
                        <a:t>Acta 3</a:t>
                      </a: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ES" sz="1400" dirty="0">
                          <a:effectLst/>
                          <a:latin typeface="Verdana" panose="020B0604030504040204" pitchFamily="34" charset="0"/>
                          <a:ea typeface="Verdana" panose="020B0604030504040204" pitchFamily="34" charset="0"/>
                          <a:cs typeface="Times New Roman" panose="02020603050405020304" pitchFamily="18" charset="0"/>
                        </a:rPr>
                        <a:t>$ 134.963.129,00</a:t>
                      </a:r>
                    </a:p>
                  </a:txBody>
                  <a:tcPr marL="68580" marR="68580" marT="0" marB="0" anchor="ctr">
                    <a:solidFill>
                      <a:schemeClr val="bg2"/>
                    </a:solidFill>
                  </a:tcPr>
                </a:tc>
                <a:extLst>
                  <a:ext uri="{0D108BD9-81ED-4DB2-BD59-A6C34878D82A}">
                    <a16:rowId xmlns:a16="http://schemas.microsoft.com/office/drawing/2014/main" val="4013197939"/>
                  </a:ext>
                </a:extLst>
              </a:tr>
              <a:tr h="289395">
                <a:tc>
                  <a:txBody>
                    <a:bodyPr/>
                    <a:lstStyle/>
                    <a:p>
                      <a:pPr algn="ctr">
                        <a:lnSpc>
                          <a:spcPct val="107000"/>
                        </a:lnSpc>
                        <a:spcAft>
                          <a:spcPts val="800"/>
                        </a:spcAft>
                        <a:buNone/>
                      </a:pPr>
                      <a:r>
                        <a:rPr lang="es-ES" sz="1100" dirty="0">
                          <a:effectLst/>
                          <a:latin typeface="Verdana" panose="020B0604030504040204" pitchFamily="34" charset="0"/>
                          <a:ea typeface="Verdana" panose="020B0604030504040204" pitchFamily="34" charset="0"/>
                          <a:cs typeface="Times New Roman" panose="02020603050405020304" pitchFamily="18" charset="0"/>
                        </a:rPr>
                        <a:t>Acta 4 (Liquidación)</a:t>
                      </a: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ES" sz="1400" kern="1200" dirty="0">
                          <a:solidFill>
                            <a:schemeClr val="dk1"/>
                          </a:solidFill>
                          <a:effectLst/>
                          <a:latin typeface="Verdana" panose="020B0604030504040204" pitchFamily="34" charset="0"/>
                          <a:ea typeface="Verdana" panose="020B0604030504040204" pitchFamily="34" charset="0"/>
                          <a:cs typeface="+mn-cs"/>
                        </a:rPr>
                        <a:t>$ 134.551.560,00</a:t>
                      </a:r>
                    </a:p>
                  </a:txBody>
                  <a:tcPr marL="68580" marR="68580" marT="0" marB="0" anchor="ctr">
                    <a:solidFill>
                      <a:schemeClr val="bg2"/>
                    </a:solidFill>
                  </a:tcPr>
                </a:tc>
                <a:extLst>
                  <a:ext uri="{0D108BD9-81ED-4DB2-BD59-A6C34878D82A}">
                    <a16:rowId xmlns:a16="http://schemas.microsoft.com/office/drawing/2014/main" val="3273133372"/>
                  </a:ext>
                </a:extLst>
              </a:tr>
              <a:tr h="332602">
                <a:tc>
                  <a:txBody>
                    <a:bodyPr/>
                    <a:lstStyle/>
                    <a:p>
                      <a:pPr algn="ctr">
                        <a:lnSpc>
                          <a:spcPct val="100000"/>
                        </a:lnSpc>
                        <a:spcAft>
                          <a:spcPts val="800"/>
                        </a:spcAft>
                        <a:buNone/>
                      </a:pPr>
                      <a:r>
                        <a:rPr lang="es-CO" sz="1100" dirty="0">
                          <a:effectLst/>
                          <a:latin typeface="Verdana" panose="020B0604030504040204" pitchFamily="34" charset="0"/>
                          <a:ea typeface="Verdana" panose="020B0604030504040204" pitchFamily="34" charset="0"/>
                        </a:rPr>
                        <a:t>Saldo por ejecutar (a favor de la entidad)</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ES" sz="1400" kern="1200" dirty="0">
                          <a:solidFill>
                            <a:schemeClr val="dk1"/>
                          </a:solidFill>
                          <a:effectLst/>
                          <a:latin typeface="Verdana" panose="020B0604030504040204" pitchFamily="34" charset="0"/>
                          <a:ea typeface="Verdana" panose="020B0604030504040204" pitchFamily="34" charset="0"/>
                          <a:cs typeface="+mn-cs"/>
                        </a:rPr>
                        <a:t>$ 156.936,00</a:t>
                      </a:r>
                    </a:p>
                  </a:txBody>
                  <a:tcPr marL="68580" marR="68580" marT="0" marB="0" anchor="ctr">
                    <a:solidFill>
                      <a:schemeClr val="bg2"/>
                    </a:solidFill>
                  </a:tcPr>
                </a:tc>
                <a:extLst>
                  <a:ext uri="{0D108BD9-81ED-4DB2-BD59-A6C34878D82A}">
                    <a16:rowId xmlns:a16="http://schemas.microsoft.com/office/drawing/2014/main" val="2562859366"/>
                  </a:ext>
                </a:extLst>
              </a:tr>
              <a:tr h="289395">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Sumas iguales.</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800"/>
                        </a:spcAft>
                        <a:buNone/>
                      </a:pPr>
                      <a:r>
                        <a:rPr lang="es-ES" sz="1400" kern="1200" dirty="0">
                          <a:solidFill>
                            <a:schemeClr val="dk1"/>
                          </a:solidFill>
                          <a:effectLst/>
                          <a:latin typeface="Verdana" panose="020B0604030504040204" pitchFamily="34" charset="0"/>
                          <a:ea typeface="Verdana" panose="020B0604030504040204" pitchFamily="34" charset="0"/>
                          <a:cs typeface="+mn-cs"/>
                        </a:rPr>
                        <a:t>$457.459.780,00</a:t>
                      </a: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ES" sz="1400" kern="1200" dirty="0">
                          <a:solidFill>
                            <a:schemeClr val="dk1"/>
                          </a:solidFill>
                          <a:effectLst/>
                          <a:latin typeface="Verdana" panose="020B0604030504040204" pitchFamily="34" charset="0"/>
                          <a:ea typeface="Verdana" panose="020B0604030504040204" pitchFamily="34" charset="0"/>
                          <a:cs typeface="+mn-cs"/>
                        </a:rPr>
                        <a:t>$457.459.780,00</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
        <p:nvSpPr>
          <p:cNvPr id="11" name="CuadroTexto 10">
            <a:extLst>
              <a:ext uri="{FF2B5EF4-FFF2-40B4-BE49-F238E27FC236}">
                <a16:creationId xmlns:a16="http://schemas.microsoft.com/office/drawing/2014/main" id="{5E123F43-AA69-B45B-1397-DA6A2DA45C7C}"/>
              </a:ext>
            </a:extLst>
          </p:cNvPr>
          <p:cNvSpPr txBox="1"/>
          <p:nvPr/>
        </p:nvSpPr>
        <p:spPr>
          <a:xfrm>
            <a:off x="5471723" y="5910634"/>
            <a:ext cx="6097141" cy="600164"/>
          </a:xfrm>
          <a:prstGeom prst="rect">
            <a:avLst/>
          </a:prstGeom>
          <a:noFill/>
        </p:spPr>
        <p:txBody>
          <a:bodyPr wrap="square" rtlCol="0">
            <a:spAutoFit/>
          </a:bodyPr>
          <a:lstStyle/>
          <a:p>
            <a:pPr algn="just"/>
            <a:r>
              <a:rPr lang="es-ES" sz="1100" b="1" dirty="0">
                <a:latin typeface="Verdana" panose="020B0604030504040204" pitchFamily="34" charset="0"/>
                <a:ea typeface="Verdana" panose="020B0604030504040204" pitchFamily="34" charset="0"/>
              </a:rPr>
              <a:t>Nota: </a:t>
            </a:r>
            <a:r>
              <a:rPr lang="es-ES" sz="1100" dirty="0">
                <a:latin typeface="Verdana" panose="020B0604030504040204" pitchFamily="34" charset="0"/>
                <a:ea typeface="Verdana" panose="020B0604030504040204" pitchFamily="34" charset="0"/>
              </a:rPr>
              <a:t>La diferencia evidenciada en el saldo por ejecutar a favor de la entidad se justifica mediante el documento de Modificatorio 1 al presente contrato de fecha 10 de septiembre de 2025. </a:t>
            </a:r>
            <a:endParaRPr lang="es-CO" sz="11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76706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71724" y="1266318"/>
            <a:ext cx="4427620" cy="420115"/>
          </a:xfrm>
          <a:prstGeom prst="rect">
            <a:avLst/>
          </a:prstGeom>
          <a:noFill/>
        </p:spPr>
        <p:txBody>
          <a:bodyPr wrap="square" rtlCol="0">
            <a:spAutoFit/>
          </a:bodyPr>
          <a:lstStyle/>
          <a:p>
            <a:pPr lvl="0">
              <a:lnSpc>
                <a:spcPts val="2840"/>
              </a:lnSpc>
            </a:pPr>
            <a:r>
              <a:rPr lang="es-ES" sz="22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471724" y="1832569"/>
            <a:ext cx="6150782" cy="1015663"/>
          </a:xfrm>
          <a:prstGeom prst="rect">
            <a:avLst/>
          </a:prstGeom>
          <a:noFill/>
        </p:spPr>
        <p:txBody>
          <a:bodyPr wrap="square" rtlCol="0">
            <a:spAutoFit/>
          </a:bodyPr>
          <a:lstStyle/>
          <a:p>
            <a:r>
              <a:rPr lang="es-ES" sz="1500" b="1" u="sng" dirty="0">
                <a:latin typeface="Verdana" panose="020B0604030504040204" pitchFamily="34" charset="0"/>
                <a:ea typeface="Verdana" panose="020B0604030504040204" pitchFamily="34" charset="0"/>
                <a:cs typeface="Arial" panose="020B0604020202020204" pitchFamily="34" charset="0"/>
              </a:rPr>
              <a:t>IPVO-013-2025</a:t>
            </a:r>
            <a:r>
              <a:rPr lang="es-ES" sz="1500" dirty="0">
                <a:latin typeface="Verdana" panose="020B0604030504040204" pitchFamily="34" charset="0"/>
                <a:ea typeface="Verdana" panose="020B0604030504040204" pitchFamily="34" charset="0"/>
                <a:cs typeface="Arial" panose="020B0604020202020204" pitchFamily="34" charset="0"/>
              </a:rPr>
              <a:t> “SUMINISTRO DE EQUIPOS OPERATIVOS, MOBILIARIO DE OFICINA Y MATERIAL PEDAGÓGICO PARA LA DOTACIÓN PLAZA DE MERCADO DE PAIPA EN EL DEPARTAMENTO DE BOYACÁ”</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98533" y="1088327"/>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9562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PROYECTO DE REGALÍAS</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Dotación de la plaza de mercado de Paipa</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2085872692"/>
              </p:ext>
            </p:extLst>
          </p:nvPr>
        </p:nvGraphicFramePr>
        <p:xfrm>
          <a:off x="409416" y="1364310"/>
          <a:ext cx="4668001" cy="2988494"/>
        </p:xfrm>
        <a:graphic>
          <a:graphicData uri="http://schemas.openxmlformats.org/drawingml/2006/table">
            <a:tbl>
              <a:tblPr firstRow="1" bandRow="1">
                <a:tableStyleId>{912C8C85-51F0-491E-9774-3900AFEF0FD7}</a:tableStyleId>
              </a:tblPr>
              <a:tblGrid>
                <a:gridCol w="1649283">
                  <a:extLst>
                    <a:ext uri="{9D8B030D-6E8A-4147-A177-3AD203B41FA5}">
                      <a16:colId xmlns:a16="http://schemas.microsoft.com/office/drawing/2014/main" val="3386221600"/>
                    </a:ext>
                  </a:extLst>
                </a:gridCol>
                <a:gridCol w="3018718">
                  <a:extLst>
                    <a:ext uri="{9D8B030D-6E8A-4147-A177-3AD203B41FA5}">
                      <a16:colId xmlns:a16="http://schemas.microsoft.com/office/drawing/2014/main" val="3023588219"/>
                    </a:ext>
                  </a:extLst>
                </a:gridCol>
              </a:tblGrid>
              <a:tr h="579013">
                <a:tc>
                  <a:txBody>
                    <a:bodyPr/>
                    <a:lstStyle/>
                    <a:p>
                      <a:pPr algn="ctr"/>
                      <a:r>
                        <a:rPr lang="es-ES" sz="1800" b="1" dirty="0">
                          <a:latin typeface="Verdana" panose="020B0604030504040204" pitchFamily="34" charset="0"/>
                          <a:ea typeface="Verdana" panose="020B0604030504040204" pitchFamily="34" charset="0"/>
                        </a:rPr>
                        <a:t>Contratista</a:t>
                      </a:r>
                      <a:endParaRPr lang="es-CO" sz="1800" b="1" dirty="0">
                        <a:latin typeface="Verdana" panose="020B0604030504040204" pitchFamily="34" charset="0"/>
                        <a:ea typeface="Verdana" panose="020B0604030504040204" pitchFamily="34" charset="0"/>
                      </a:endParaRPr>
                    </a:p>
                  </a:txBody>
                  <a:tcPr anchor="ctr"/>
                </a:tc>
                <a:tc>
                  <a:txBody>
                    <a:bodyPr/>
                    <a:lstStyle/>
                    <a:p>
                      <a:pPr algn="ctr"/>
                      <a:r>
                        <a:rPr lang="es-ES" sz="1500" b="1" dirty="0">
                          <a:latin typeface="Verdana" panose="020B0604030504040204" pitchFamily="34" charset="0"/>
                          <a:ea typeface="Verdana" panose="020B0604030504040204" pitchFamily="34" charset="0"/>
                        </a:rPr>
                        <a:t>L&amp;A COMERCIAL S.A.S</a:t>
                      </a:r>
                      <a:endParaRPr lang="es-CO" sz="15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2518510912"/>
                  </a:ext>
                </a:extLst>
              </a:tr>
              <a:tr h="427217">
                <a:tc>
                  <a:txBody>
                    <a:bodyPr/>
                    <a:lstStyle/>
                    <a:p>
                      <a:pPr algn="ctr"/>
                      <a:r>
                        <a:rPr lang="es-CO" sz="1600" b="1" dirty="0">
                          <a:latin typeface="Verdana" panose="020B0604030504040204" pitchFamily="34" charset="0"/>
                          <a:ea typeface="Verdana" panose="020B0604030504040204" pitchFamily="34" charset="0"/>
                        </a:rPr>
                        <a:t>Valor</a:t>
                      </a:r>
                    </a:p>
                  </a:txBody>
                  <a:tcPr anchor="ctr">
                    <a:lnR w="12700" cap="flat" cmpd="sng" algn="ctr">
                      <a:solidFill>
                        <a:schemeClr val="accent6"/>
                      </a:solidFill>
                      <a:prstDash val="solid"/>
                      <a:round/>
                      <a:headEnd type="none" w="med" len="med"/>
                      <a:tailEnd type="none" w="med" len="med"/>
                    </a:lnR>
                  </a:tcPr>
                </a:tc>
                <a:tc>
                  <a:txBody>
                    <a:bodyPr/>
                    <a:lstStyle/>
                    <a:p>
                      <a:pPr algn="ctr">
                        <a:lnSpc>
                          <a:spcPct val="107000"/>
                        </a:lnSpc>
                        <a:spcAft>
                          <a:spcPts val="800"/>
                        </a:spcAft>
                        <a:buNone/>
                      </a:pPr>
                      <a:r>
                        <a:rPr lang="es-ES" sz="1600" b="1" dirty="0">
                          <a:solidFill>
                            <a:schemeClr val="tx1"/>
                          </a:solidFill>
                          <a:latin typeface="Verdana" panose="020B0604030504040204" pitchFamily="34" charset="0"/>
                          <a:ea typeface="Verdana" panose="020B0604030504040204" pitchFamily="34" charset="0"/>
                          <a:cs typeface="Arial" panose="020B0604020202020204" pitchFamily="34" charset="0"/>
                        </a:rPr>
                        <a:t>$ 244.800.000,00</a:t>
                      </a:r>
                      <a:endParaRPr lang="es-ES" sz="1600" b="1" kern="1200" dirty="0">
                        <a:solidFill>
                          <a:schemeClr val="tx1"/>
                        </a:solidFill>
                        <a:latin typeface="Verdana" panose="020B0604030504040204" pitchFamily="34" charset="0"/>
                        <a:ea typeface="Verdana" panose="020B0604030504040204" pitchFamily="34" charset="0"/>
                        <a:cs typeface="Arial" panose="020B060402020202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799243388"/>
                  </a:ext>
                </a:extLst>
              </a:tr>
              <a:tr h="459469">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20 de JUNIO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459469">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3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378808">
                <a:tc>
                  <a:txBody>
                    <a:bodyPr/>
                    <a:lstStyle/>
                    <a:p>
                      <a:pPr algn="ctr"/>
                      <a:r>
                        <a:rPr lang="es-ES" sz="1400" b="1" dirty="0">
                          <a:latin typeface="Verdana" panose="020B0604030504040204" pitchFamily="34" charset="0"/>
                          <a:ea typeface="Verdana" panose="020B0604030504040204" pitchFamily="34" charset="0"/>
                        </a:rPr>
                        <a:t>Ejecución</a:t>
                      </a: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ES" sz="1400" b="1" dirty="0">
                          <a:latin typeface="Verdana" panose="020B0604030504040204" pitchFamily="34" charset="0"/>
                          <a:ea typeface="Verdana" panose="020B0604030504040204" pitchFamily="34" charset="0"/>
                        </a:rPr>
                        <a:t>98.43 %</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09569962"/>
                  </a:ext>
                </a:extLst>
              </a:tr>
              <a:tr h="567136">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ES" sz="1400" b="1" dirty="0">
                          <a:latin typeface="Verdana" panose="020B0604030504040204" pitchFamily="34" charset="0"/>
                          <a:ea typeface="Verdana" panose="020B0604030504040204" pitchFamily="34" charset="0"/>
                        </a:rPr>
                        <a:t>En proceso de Liquidación</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bl>
          </a:graphicData>
        </a:graphic>
      </p:graphicFrame>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$ 244.800.000,00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692857917"/>
              </p:ext>
            </p:extLst>
          </p:nvPr>
        </p:nvGraphicFramePr>
        <p:xfrm>
          <a:off x="5526974" y="3005730"/>
          <a:ext cx="5792317" cy="2533335"/>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360119">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CONCEPTO</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DEBE</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HABER</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360119">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Valor del Contrato</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800"/>
                        </a:spcAft>
                        <a:buNone/>
                      </a:pPr>
                      <a:r>
                        <a:rPr lang="es-ES" sz="1400" kern="1200" dirty="0">
                          <a:solidFill>
                            <a:schemeClr val="dk1"/>
                          </a:solidFill>
                          <a:effectLst/>
                          <a:latin typeface="Verdana" panose="020B0604030504040204" pitchFamily="34" charset="0"/>
                          <a:ea typeface="Verdana" panose="020B0604030504040204" pitchFamily="34" charset="0"/>
                          <a:cs typeface="+mn-cs"/>
                        </a:rPr>
                        <a:t>$ 244.800.000,00</a:t>
                      </a: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360119">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Valor de la Adición</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360119">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Valor Anticipo</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72621">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Acta 1 (Liquidación)</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$ 240.948.367</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336480460"/>
                  </a:ext>
                </a:extLst>
              </a:tr>
              <a:tr h="360119">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Saldo por ejecutar (a favor de la entidad)</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$ 3.851.633,00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562859366"/>
                  </a:ext>
                </a:extLst>
              </a:tr>
              <a:tr h="360119">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Sumas iguales.</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800"/>
                        </a:spcAft>
                        <a:buNone/>
                      </a:pPr>
                      <a:r>
                        <a:rPr lang="es-ES" sz="1400" kern="1200" dirty="0">
                          <a:solidFill>
                            <a:schemeClr val="dk1"/>
                          </a:solidFill>
                          <a:effectLst/>
                          <a:latin typeface="Verdana" panose="020B0604030504040204" pitchFamily="34" charset="0"/>
                          <a:ea typeface="Verdana" panose="020B0604030504040204" pitchFamily="34" charset="0"/>
                          <a:cs typeface="+mn-cs"/>
                        </a:rPr>
                        <a:t>$ 244.800.000,00</a:t>
                      </a: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ES" sz="1400" kern="1200" dirty="0">
                          <a:solidFill>
                            <a:schemeClr val="dk1"/>
                          </a:solidFill>
                          <a:effectLst/>
                          <a:latin typeface="Verdana" panose="020B0604030504040204" pitchFamily="34" charset="0"/>
                          <a:ea typeface="Verdana" panose="020B0604030504040204" pitchFamily="34" charset="0"/>
                          <a:cs typeface="+mn-cs"/>
                        </a:rPr>
                        <a:t>$ 244.800.000,00</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
        <p:nvSpPr>
          <p:cNvPr id="11" name="CuadroTexto 10">
            <a:extLst>
              <a:ext uri="{FF2B5EF4-FFF2-40B4-BE49-F238E27FC236}">
                <a16:creationId xmlns:a16="http://schemas.microsoft.com/office/drawing/2014/main" id="{D5F79C0B-2F5E-E037-C391-01DBBFCB837F}"/>
              </a:ext>
            </a:extLst>
          </p:cNvPr>
          <p:cNvSpPr txBox="1"/>
          <p:nvPr/>
        </p:nvSpPr>
        <p:spPr>
          <a:xfrm>
            <a:off x="5555916" y="5635008"/>
            <a:ext cx="6097141" cy="769441"/>
          </a:xfrm>
          <a:prstGeom prst="rect">
            <a:avLst/>
          </a:prstGeom>
          <a:noFill/>
        </p:spPr>
        <p:txBody>
          <a:bodyPr wrap="square" rtlCol="0">
            <a:spAutoFit/>
          </a:bodyPr>
          <a:lstStyle/>
          <a:p>
            <a:pPr algn="just"/>
            <a:r>
              <a:rPr lang="es-ES" sz="1100" b="1" dirty="0">
                <a:latin typeface="Verdana" panose="020B0604030504040204" pitchFamily="34" charset="0"/>
                <a:ea typeface="Verdana" panose="020B0604030504040204" pitchFamily="34" charset="0"/>
              </a:rPr>
              <a:t>Nota: </a:t>
            </a:r>
            <a:r>
              <a:rPr lang="es-ES" sz="1100" dirty="0">
                <a:latin typeface="Verdana" panose="020B0604030504040204" pitchFamily="34" charset="0"/>
                <a:ea typeface="Verdana" panose="020B0604030504040204" pitchFamily="34" charset="0"/>
              </a:rPr>
              <a:t>El saldo sin ejecutar obedece a el valor del ítem 1.1, el cual corresponde a una hidro lavadora la cual no se suministró en razón a que, no se encontró en el mercado ni igual ni superior a las especificaciones técnicas dadas con el valor ofertado, de lo anterior se dejó la documentación respectiva. </a:t>
            </a:r>
            <a:endParaRPr lang="es-CO" sz="11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467482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71723" y="1374145"/>
            <a:ext cx="1942330" cy="420115"/>
          </a:xfrm>
          <a:prstGeom prst="rect">
            <a:avLst/>
          </a:prstGeom>
          <a:noFill/>
        </p:spPr>
        <p:txBody>
          <a:bodyPr wrap="square" rtlCol="0">
            <a:spAutoFit/>
          </a:bodyPr>
          <a:lstStyle/>
          <a:p>
            <a:pPr lvl="0">
              <a:lnSpc>
                <a:spcPts val="2840"/>
              </a:lnSpc>
            </a:pPr>
            <a:r>
              <a:rPr lang="es-ES" sz="22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471723" y="1794260"/>
            <a:ext cx="6150782" cy="1015663"/>
          </a:xfrm>
          <a:prstGeom prst="rect">
            <a:avLst/>
          </a:prstGeom>
          <a:noFill/>
        </p:spPr>
        <p:txBody>
          <a:bodyPr wrap="square" rtlCol="0">
            <a:spAutoFit/>
          </a:bodyPr>
          <a:lstStyle/>
          <a:p>
            <a:r>
              <a:rPr lang="es-ES" sz="1500" b="1" u="sng" dirty="0">
                <a:latin typeface="Verdana" panose="020B0604030504040204" pitchFamily="34" charset="0"/>
                <a:ea typeface="Verdana" panose="020B0604030504040204" pitchFamily="34" charset="0"/>
                <a:cs typeface="Arial" panose="020B0604020202020204" pitchFamily="34" charset="0"/>
              </a:rPr>
              <a:t>IPVO-016-2025</a:t>
            </a:r>
            <a:r>
              <a:rPr lang="es-ES" sz="1500" dirty="0">
                <a:latin typeface="Verdana" panose="020B0604030504040204" pitchFamily="34" charset="0"/>
                <a:ea typeface="Verdana" panose="020B0604030504040204" pitchFamily="34" charset="0"/>
                <a:cs typeface="Arial" panose="020B0604020202020204" pitchFamily="34" charset="0"/>
              </a:rPr>
              <a:t> “SUMINISTRO DE LUMINARIAS PARA ZONAS EXTERIORES Y UPS PARA LA DOTACIÓN DE LA PLAZA DE MERCADO DEL MUNICIPIO DE PAIPA EN EL DEPARTAMENTO DE BOYACÁ”</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98533" y="1124192"/>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9562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PROYECTO DE REGALÍAS</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Dotación de la plaza de mercado de Paipa</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1927173704"/>
              </p:ext>
            </p:extLst>
          </p:nvPr>
        </p:nvGraphicFramePr>
        <p:xfrm>
          <a:off x="440086" y="1473000"/>
          <a:ext cx="4641580" cy="2983069"/>
        </p:xfrm>
        <a:graphic>
          <a:graphicData uri="http://schemas.openxmlformats.org/drawingml/2006/table">
            <a:tbl>
              <a:tblPr firstRow="1" bandRow="1">
                <a:tableStyleId>{912C8C85-51F0-491E-9774-3900AFEF0FD7}</a:tableStyleId>
              </a:tblPr>
              <a:tblGrid>
                <a:gridCol w="1639948">
                  <a:extLst>
                    <a:ext uri="{9D8B030D-6E8A-4147-A177-3AD203B41FA5}">
                      <a16:colId xmlns:a16="http://schemas.microsoft.com/office/drawing/2014/main" val="3386221600"/>
                    </a:ext>
                  </a:extLst>
                </a:gridCol>
                <a:gridCol w="3001632">
                  <a:extLst>
                    <a:ext uri="{9D8B030D-6E8A-4147-A177-3AD203B41FA5}">
                      <a16:colId xmlns:a16="http://schemas.microsoft.com/office/drawing/2014/main" val="3023588219"/>
                    </a:ext>
                  </a:extLst>
                </a:gridCol>
              </a:tblGrid>
              <a:tr h="543800">
                <a:tc>
                  <a:txBody>
                    <a:bodyPr/>
                    <a:lstStyle/>
                    <a:p>
                      <a:pPr algn="ctr"/>
                      <a:r>
                        <a:rPr lang="es-ES" sz="1400" b="1" dirty="0">
                          <a:latin typeface="Verdana" panose="020B0604030504040204" pitchFamily="34" charset="0"/>
                          <a:ea typeface="Verdana" panose="020B0604030504040204" pitchFamily="34" charset="0"/>
                        </a:rPr>
                        <a:t>Contratista</a:t>
                      </a:r>
                      <a:endParaRPr lang="es-CO" sz="1400" b="1" dirty="0">
                        <a:latin typeface="Verdana" panose="020B0604030504040204" pitchFamily="34" charset="0"/>
                        <a:ea typeface="Verdana" panose="020B0604030504040204" pitchFamily="34" charset="0"/>
                      </a:endParaRPr>
                    </a:p>
                  </a:txBody>
                  <a:tcPr anchor="ctr"/>
                </a:tc>
                <a:tc>
                  <a:txBody>
                    <a:bodyPr/>
                    <a:lstStyle/>
                    <a:p>
                      <a:pPr algn="ctr"/>
                      <a:r>
                        <a:rPr lang="es-ES" sz="1400" b="1" dirty="0">
                          <a:latin typeface="Verdana" panose="020B0604030504040204" pitchFamily="34" charset="0"/>
                          <a:ea typeface="Verdana" panose="020B0604030504040204" pitchFamily="34" charset="0"/>
                        </a:rPr>
                        <a:t>INGENIAMOX S.A.S</a:t>
                      </a:r>
                      <a:endParaRPr lang="es-CO" sz="14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2209229384"/>
                  </a:ext>
                </a:extLst>
              </a:tr>
              <a:tr h="413465">
                <a:tc>
                  <a:txBody>
                    <a:bodyPr/>
                    <a:lstStyle/>
                    <a:p>
                      <a:pPr algn="ctr"/>
                      <a:r>
                        <a:rPr lang="es-CO" sz="1400" b="1" dirty="0">
                          <a:latin typeface="Verdana" panose="020B0604030504040204" pitchFamily="34" charset="0"/>
                          <a:ea typeface="Verdana" panose="020B0604030504040204" pitchFamily="34" charset="0"/>
                        </a:rPr>
                        <a:t>Valor</a:t>
                      </a:r>
                    </a:p>
                  </a:txBody>
                  <a:tcPr anchor="ctr">
                    <a:lnR w="12700" cap="flat" cmpd="sng" algn="ctr">
                      <a:solidFill>
                        <a:schemeClr val="accent6"/>
                      </a:solidFill>
                      <a:prstDash val="solid"/>
                      <a:round/>
                      <a:headEnd type="none" w="med" len="med"/>
                      <a:tailEnd type="none" w="med" len="med"/>
                    </a:lnR>
                  </a:tcPr>
                </a:tc>
                <a:tc>
                  <a:txBody>
                    <a:bodyPr/>
                    <a:lstStyle/>
                    <a:p>
                      <a:pPr algn="ctr">
                        <a:lnSpc>
                          <a:spcPct val="107000"/>
                        </a:lnSpc>
                        <a:spcAft>
                          <a:spcPts val="800"/>
                        </a:spcAft>
                        <a:buNone/>
                      </a:pPr>
                      <a:r>
                        <a:rPr lang="es-ES" sz="1400" b="1" dirty="0">
                          <a:latin typeface="Verdana" panose="020B0604030504040204" pitchFamily="34" charset="0"/>
                          <a:ea typeface="Verdana" panose="020B0604030504040204" pitchFamily="34" charset="0"/>
                          <a:cs typeface="Arial" panose="020B0604020202020204" pitchFamily="34" charset="0"/>
                        </a:rPr>
                        <a:t>$256.445.800,00</a:t>
                      </a:r>
                      <a:endParaRPr lang="es-ES" sz="1400" b="1" kern="1200" dirty="0">
                        <a:solidFill>
                          <a:schemeClr val="bg1"/>
                        </a:solidFill>
                        <a:latin typeface="Verdana" panose="020B0604030504040204" pitchFamily="34" charset="0"/>
                        <a:ea typeface="Verdana" panose="020B0604030504040204" pitchFamily="34" charset="0"/>
                        <a:cs typeface="Arial" panose="020B060402020202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799243388"/>
                  </a:ext>
                </a:extLst>
              </a:tr>
              <a:tr h="478831">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28 de JULIO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478831">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3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478831">
                <a:tc>
                  <a:txBody>
                    <a:bodyPr/>
                    <a:lstStyle/>
                    <a:p>
                      <a:pPr algn="ctr"/>
                      <a:r>
                        <a:rPr lang="es-ES" sz="1400" b="1" dirty="0">
                          <a:latin typeface="Verdana" panose="020B0604030504040204" pitchFamily="34" charset="0"/>
                          <a:ea typeface="Verdana" panose="020B0604030504040204" pitchFamily="34" charset="0"/>
                        </a:rPr>
                        <a:t>Ejecución</a:t>
                      </a: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ES" sz="1400" b="1" dirty="0">
                          <a:latin typeface="Verdana" panose="020B0604030504040204" pitchFamily="34" charset="0"/>
                          <a:ea typeface="Verdana" panose="020B0604030504040204" pitchFamily="34" charset="0"/>
                        </a:rPr>
                        <a:t>65.68 %</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3371878213"/>
                  </a:ext>
                </a:extLst>
              </a:tr>
              <a:tr h="510653">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ES" sz="1400" b="1" dirty="0">
                          <a:latin typeface="Verdana" panose="020B0604030504040204" pitchFamily="34" charset="0"/>
                          <a:ea typeface="Verdana" panose="020B0604030504040204" pitchFamily="34" charset="0"/>
                        </a:rPr>
                        <a:t>En Proceso de Liquidación</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bl>
          </a:graphicData>
        </a:graphic>
      </p:graphicFrame>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$ 256.445.800,00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3363333498"/>
              </p:ext>
            </p:extLst>
          </p:nvPr>
        </p:nvGraphicFramePr>
        <p:xfrm>
          <a:off x="5650956" y="2921126"/>
          <a:ext cx="5792317" cy="2227517"/>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312296">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CONCEPTO</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DEBE</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HABER</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312296">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Valor del Contrato</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800"/>
                        </a:spcAft>
                        <a:buNone/>
                      </a:pPr>
                      <a:r>
                        <a:rPr lang="es-ES" sz="1400" kern="1200" dirty="0">
                          <a:solidFill>
                            <a:schemeClr val="dk1"/>
                          </a:solidFill>
                          <a:effectLst/>
                          <a:latin typeface="Verdana" panose="020B0604030504040204" pitchFamily="34" charset="0"/>
                          <a:ea typeface="Verdana" panose="020B0604030504040204" pitchFamily="34" charset="0"/>
                          <a:cs typeface="+mn-cs"/>
                        </a:rPr>
                        <a:t>$256.445.800,00</a:t>
                      </a: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312296">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Valor de la Adición</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312296">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Valor Anticipo</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23137">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Acta 1 (Liquidación)</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$ 168.441.065,42</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336480460"/>
                  </a:ext>
                </a:extLst>
              </a:tr>
              <a:tr h="312296">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Saldo por ejecutar (a favor de la entidad)</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400" dirty="0">
                          <a:effectLst/>
                          <a:latin typeface="Verdana" panose="020B0604030504040204" pitchFamily="34" charset="0"/>
                          <a:ea typeface="Verdana" panose="020B0604030504040204" pitchFamily="34" charset="0"/>
                        </a:rPr>
                        <a:t>$ 0,00</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ES" sz="1400" kern="1200" dirty="0">
                          <a:solidFill>
                            <a:schemeClr val="dk1"/>
                          </a:solidFill>
                          <a:effectLst/>
                          <a:latin typeface="Verdana" panose="020B0604030504040204" pitchFamily="34" charset="0"/>
                          <a:ea typeface="Verdana" panose="020B0604030504040204" pitchFamily="34" charset="0"/>
                          <a:cs typeface="+mn-cs"/>
                        </a:rPr>
                        <a:t>$88.004.734,58</a:t>
                      </a:r>
                    </a:p>
                  </a:txBody>
                  <a:tcPr marL="68580" marR="68580" marT="0" marB="0" anchor="ctr">
                    <a:solidFill>
                      <a:schemeClr val="bg2"/>
                    </a:solidFill>
                  </a:tcPr>
                </a:tc>
                <a:extLst>
                  <a:ext uri="{0D108BD9-81ED-4DB2-BD59-A6C34878D82A}">
                    <a16:rowId xmlns:a16="http://schemas.microsoft.com/office/drawing/2014/main" val="2562859366"/>
                  </a:ext>
                </a:extLst>
              </a:tr>
              <a:tr h="312296">
                <a:tc>
                  <a:txBody>
                    <a:bodyPr/>
                    <a:lstStyle/>
                    <a:p>
                      <a:pPr algn="ctr">
                        <a:lnSpc>
                          <a:spcPct val="107000"/>
                        </a:lnSpc>
                        <a:spcAft>
                          <a:spcPts val="800"/>
                        </a:spcAft>
                        <a:buNone/>
                      </a:pPr>
                      <a:r>
                        <a:rPr lang="es-CO" sz="1100" dirty="0">
                          <a:effectLst/>
                          <a:latin typeface="Verdana" panose="020B0604030504040204" pitchFamily="34" charset="0"/>
                          <a:ea typeface="Verdana" panose="020B0604030504040204" pitchFamily="34" charset="0"/>
                        </a:rPr>
                        <a:t>Sumas iguales.</a:t>
                      </a:r>
                      <a:endParaRPr lang="es-E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800"/>
                        </a:spcAft>
                        <a:buNone/>
                      </a:pPr>
                      <a:r>
                        <a:rPr lang="es-ES" sz="1400" kern="1200" dirty="0">
                          <a:solidFill>
                            <a:schemeClr val="dk1"/>
                          </a:solidFill>
                          <a:effectLst/>
                          <a:latin typeface="Verdana" panose="020B0604030504040204" pitchFamily="34" charset="0"/>
                          <a:ea typeface="Verdana" panose="020B0604030504040204" pitchFamily="34" charset="0"/>
                          <a:cs typeface="+mn-cs"/>
                        </a:rPr>
                        <a:t>$256.445.800,00</a:t>
                      </a: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ES" sz="1400" kern="1200" dirty="0">
                          <a:solidFill>
                            <a:schemeClr val="dk1"/>
                          </a:solidFill>
                          <a:effectLst/>
                          <a:latin typeface="Verdana" panose="020B0604030504040204" pitchFamily="34" charset="0"/>
                          <a:ea typeface="Verdana" panose="020B0604030504040204" pitchFamily="34" charset="0"/>
                          <a:cs typeface="+mn-cs"/>
                        </a:rPr>
                        <a:t>$256.445.800,00</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
        <p:nvSpPr>
          <p:cNvPr id="11" name="CuadroTexto 10">
            <a:extLst>
              <a:ext uri="{FF2B5EF4-FFF2-40B4-BE49-F238E27FC236}">
                <a16:creationId xmlns:a16="http://schemas.microsoft.com/office/drawing/2014/main" id="{2E1A84CC-5CFE-5596-1240-83599505A455}"/>
              </a:ext>
            </a:extLst>
          </p:cNvPr>
          <p:cNvSpPr txBox="1"/>
          <p:nvPr/>
        </p:nvSpPr>
        <p:spPr>
          <a:xfrm>
            <a:off x="5525365" y="5242453"/>
            <a:ext cx="6097141" cy="600164"/>
          </a:xfrm>
          <a:prstGeom prst="rect">
            <a:avLst/>
          </a:prstGeom>
          <a:noFill/>
        </p:spPr>
        <p:txBody>
          <a:bodyPr wrap="square" rtlCol="0">
            <a:spAutoFit/>
          </a:bodyPr>
          <a:lstStyle/>
          <a:p>
            <a:pPr algn="just"/>
            <a:r>
              <a:rPr lang="es-ES" sz="1100" b="1" dirty="0">
                <a:latin typeface="Verdana" panose="020B0604030504040204" pitchFamily="34" charset="0"/>
                <a:ea typeface="Verdana" panose="020B0604030504040204" pitchFamily="34" charset="0"/>
              </a:rPr>
              <a:t>Nota: </a:t>
            </a:r>
            <a:r>
              <a:rPr lang="es-ES" sz="1100" dirty="0">
                <a:latin typeface="Verdana" panose="020B0604030504040204" pitchFamily="34" charset="0"/>
                <a:ea typeface="Verdana" panose="020B0604030504040204" pitchFamily="34" charset="0"/>
              </a:rPr>
              <a:t>La diferencia evidenciada en el saldo por ejecutar a favor de la entidad se justifica mediante el documento de Modificatorio 1 al presente contrato de fecha 10 de septiembre de 2025. </a:t>
            </a:r>
            <a:endParaRPr lang="es-CO" sz="11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61618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471724" y="1266634"/>
            <a:ext cx="4427620" cy="420115"/>
          </a:xfrm>
          <a:prstGeom prst="rect">
            <a:avLst/>
          </a:prstGeom>
          <a:noFill/>
        </p:spPr>
        <p:txBody>
          <a:bodyPr wrap="square" rtlCol="0">
            <a:spAutoFit/>
          </a:bodyPr>
          <a:lstStyle/>
          <a:p>
            <a:pPr lvl="0">
              <a:lnSpc>
                <a:spcPts val="2840"/>
              </a:lnSpc>
            </a:pPr>
            <a:r>
              <a:rPr lang="es-ES" sz="2200" b="1" spc="-150" dirty="0">
                <a:latin typeface="Verdana" panose="020B0604030504040204" pitchFamily="34" charset="0"/>
                <a:ea typeface="Verdana" panose="020B0604030504040204" pitchFamily="34" charset="0"/>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471724" y="1826562"/>
            <a:ext cx="6150782" cy="1015663"/>
          </a:xfrm>
          <a:prstGeom prst="rect">
            <a:avLst/>
          </a:prstGeom>
          <a:noFill/>
        </p:spPr>
        <p:txBody>
          <a:bodyPr wrap="square" rtlCol="0">
            <a:spAutoFit/>
          </a:bodyPr>
          <a:lstStyle/>
          <a:p>
            <a:r>
              <a:rPr lang="es-ES" sz="1500" b="1" u="sng" dirty="0">
                <a:latin typeface="Verdana" panose="020B0604030504040204" pitchFamily="34" charset="0"/>
                <a:ea typeface="Verdana" panose="020B0604030504040204" pitchFamily="34" charset="0"/>
                <a:cs typeface="Arial" panose="020B0604020202020204" pitchFamily="34" charset="0"/>
              </a:rPr>
              <a:t>IPUO-088-2025</a:t>
            </a:r>
            <a:r>
              <a:rPr lang="es-ES" sz="1500" dirty="0">
                <a:latin typeface="Verdana" panose="020B0604030504040204" pitchFamily="34" charset="0"/>
                <a:ea typeface="Verdana" panose="020B0604030504040204" pitchFamily="34" charset="0"/>
                <a:cs typeface="Arial" panose="020B0604020202020204" pitchFamily="34" charset="0"/>
              </a:rPr>
              <a:t> “PRESTACION DE SERVICIOS COMO APOYO A LA SUPERVISION DEL PROYECTO DE INVERSION "DOTACION DE LA PLAZA DE MERCADO DEL MUNICIPIO DE PAIPA EN EL DEPARTAMENTO DE BOYACA”</a:t>
            </a: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208592" y="1147156"/>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9562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PROYECTO DE REGALÍAS</a:t>
            </a:r>
          </a:p>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Dotación de la plaza de mercado de Paipa</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extLst>
              <p:ext uri="{D42A27DB-BD31-4B8C-83A1-F6EECF244321}">
                <p14:modId xmlns:p14="http://schemas.microsoft.com/office/powerpoint/2010/main" val="2683826404"/>
              </p:ext>
            </p:extLst>
          </p:nvPr>
        </p:nvGraphicFramePr>
        <p:xfrm>
          <a:off x="409416" y="1413332"/>
          <a:ext cx="4256336" cy="3096673"/>
        </p:xfrm>
        <a:graphic>
          <a:graphicData uri="http://schemas.openxmlformats.org/drawingml/2006/table">
            <a:tbl>
              <a:tblPr firstRow="1" bandRow="1">
                <a:tableStyleId>{912C8C85-51F0-491E-9774-3900AFEF0FD7}</a:tableStyleId>
              </a:tblPr>
              <a:tblGrid>
                <a:gridCol w="1655594">
                  <a:extLst>
                    <a:ext uri="{9D8B030D-6E8A-4147-A177-3AD203B41FA5}">
                      <a16:colId xmlns:a16="http://schemas.microsoft.com/office/drawing/2014/main" val="3386221600"/>
                    </a:ext>
                  </a:extLst>
                </a:gridCol>
                <a:gridCol w="2600742">
                  <a:extLst>
                    <a:ext uri="{9D8B030D-6E8A-4147-A177-3AD203B41FA5}">
                      <a16:colId xmlns:a16="http://schemas.microsoft.com/office/drawing/2014/main" val="3023588219"/>
                    </a:ext>
                  </a:extLst>
                </a:gridCol>
              </a:tblGrid>
              <a:tr h="487852">
                <a:tc>
                  <a:txBody>
                    <a:bodyPr/>
                    <a:lstStyle/>
                    <a:p>
                      <a:pPr algn="ctr"/>
                      <a:r>
                        <a:rPr lang="es-CO" sz="1600" b="1" dirty="0">
                          <a:latin typeface="Verdana" panose="020B0604030504040204" pitchFamily="34" charset="0"/>
                          <a:ea typeface="Verdana" panose="020B0604030504040204" pitchFamily="34" charset="0"/>
                        </a:rPr>
                        <a:t>Valor</a:t>
                      </a:r>
                    </a:p>
                  </a:txBody>
                  <a:tcPr anchor="ctr"/>
                </a:tc>
                <a:tc>
                  <a:txBody>
                    <a:bodyPr/>
                    <a:lstStyle/>
                    <a:p>
                      <a:pPr algn="ctr">
                        <a:lnSpc>
                          <a:spcPct val="107000"/>
                        </a:lnSpc>
                        <a:spcAft>
                          <a:spcPts val="800"/>
                        </a:spcAft>
                        <a:buNone/>
                      </a:pPr>
                      <a:r>
                        <a:rPr lang="es-ES" sz="1600" dirty="0">
                          <a:latin typeface="Verdana" panose="020B0604030504040204" pitchFamily="34" charset="0"/>
                          <a:ea typeface="Verdana" panose="020B0604030504040204" pitchFamily="34" charset="0"/>
                          <a:cs typeface="Arial" panose="020B0604020202020204" pitchFamily="34" charset="0"/>
                        </a:rPr>
                        <a:t>$ 145.518.440,00</a:t>
                      </a:r>
                      <a:endParaRPr lang="es-ES" sz="1600" b="1" kern="1200" dirty="0">
                        <a:solidFill>
                          <a:schemeClr val="bg1"/>
                        </a:solidFill>
                        <a:latin typeface="Verdana" panose="020B0604030504040204" pitchFamily="34" charset="0"/>
                        <a:ea typeface="Verdana" panose="020B0604030504040204" pitchFamily="34" charset="0"/>
                        <a:cs typeface="Arial" panose="020B0604020202020204" pitchFamily="34" charset="0"/>
                      </a:endParaRPr>
                    </a:p>
                  </a:txBody>
                  <a:tcPr anchor="ctr"/>
                </a:tc>
                <a:extLst>
                  <a:ext uri="{0D108BD9-81ED-4DB2-BD59-A6C34878D82A}">
                    <a16:rowId xmlns:a16="http://schemas.microsoft.com/office/drawing/2014/main" val="3799243388"/>
                  </a:ext>
                </a:extLst>
              </a:tr>
              <a:tr h="498609">
                <a:tc>
                  <a:txBody>
                    <a:bodyPr/>
                    <a:lstStyle/>
                    <a:p>
                      <a:pPr algn="ctr"/>
                      <a:r>
                        <a:rPr lang="es-CO" sz="1400" b="1" dirty="0">
                          <a:latin typeface="Verdana" panose="020B0604030504040204" pitchFamily="34" charset="0"/>
                          <a:ea typeface="Verdana" panose="020B0604030504040204" pitchFamily="34" charset="0"/>
                        </a:rPr>
                        <a:t>Fecha de Inicio</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23 de MAYO 2025</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4991408"/>
                  </a:ext>
                </a:extLst>
              </a:tr>
              <a:tr h="498609">
                <a:tc>
                  <a:txBody>
                    <a:bodyPr/>
                    <a:lstStyle/>
                    <a:p>
                      <a:pPr algn="ctr"/>
                      <a:r>
                        <a:rPr lang="es-CO" sz="1400" b="1" dirty="0">
                          <a:latin typeface="Verdana" panose="020B0604030504040204" pitchFamily="34" charset="0"/>
                          <a:ea typeface="Verdana" panose="020B0604030504040204" pitchFamily="34" charset="0"/>
                        </a:rPr>
                        <a:t>Plazo de ejecución </a:t>
                      </a:r>
                    </a:p>
                  </a:txBody>
                  <a:tcPr anchor="ctr">
                    <a:lnR w="12700" cap="flat" cmpd="sng" algn="ctr">
                      <a:solidFill>
                        <a:schemeClr val="accent6"/>
                      </a:solidFill>
                      <a:prstDash val="solid"/>
                      <a:round/>
                      <a:headEnd type="none" w="med" len="med"/>
                      <a:tailEnd type="none" w="med" len="med"/>
                    </a:lnR>
                  </a:tcPr>
                </a:tc>
                <a:tc>
                  <a:txBody>
                    <a:bodyPr/>
                    <a:lstStyle/>
                    <a:p>
                      <a:pPr algn="ctr"/>
                      <a:r>
                        <a:rPr lang="es-CO" sz="1400" b="1" dirty="0">
                          <a:latin typeface="Verdana" panose="020B0604030504040204" pitchFamily="34" charset="0"/>
                          <a:ea typeface="Verdana" panose="020B0604030504040204" pitchFamily="34" charset="0"/>
                        </a:rPr>
                        <a:t>5 MESES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60182974"/>
                  </a:ext>
                </a:extLst>
              </a:tr>
              <a:tr h="431832">
                <a:tc>
                  <a:txBody>
                    <a:bodyPr/>
                    <a:lstStyle/>
                    <a:p>
                      <a:pPr algn="ctr"/>
                      <a:r>
                        <a:rPr lang="es-ES" sz="1400" b="1" dirty="0">
                          <a:latin typeface="Verdana" panose="020B0604030504040204" pitchFamily="34" charset="0"/>
                          <a:ea typeface="Verdana" panose="020B0604030504040204" pitchFamily="34" charset="0"/>
                        </a:rPr>
                        <a:t>Prórroga N° 1</a:t>
                      </a: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ES" sz="1400" b="1" dirty="0">
                          <a:latin typeface="Verdana" panose="020B0604030504040204" pitchFamily="34" charset="0"/>
                          <a:ea typeface="Verdana" panose="020B0604030504040204" pitchFamily="34" charset="0"/>
                        </a:rPr>
                        <a:t>1 MES</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60313824"/>
                  </a:ext>
                </a:extLst>
              </a:tr>
              <a:tr h="498609">
                <a:tc>
                  <a:txBody>
                    <a:bodyPr/>
                    <a:lstStyle/>
                    <a:p>
                      <a:pPr algn="ctr"/>
                      <a:r>
                        <a:rPr lang="es-ES" sz="1400" b="1" dirty="0">
                          <a:latin typeface="Verdana" panose="020B0604030504040204" pitchFamily="34" charset="0"/>
                          <a:ea typeface="Verdana" panose="020B0604030504040204" pitchFamily="34" charset="0"/>
                        </a:rPr>
                        <a:t>Fecha de terminación</a:t>
                      </a:r>
                      <a:endParaRPr lang="es-CO" sz="1400" b="1" dirty="0">
                        <a:latin typeface="Verdana" panose="020B0604030504040204" pitchFamily="34" charset="0"/>
                        <a:ea typeface="Verdana" panose="020B060403050404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algn="ctr"/>
                      <a:r>
                        <a:rPr lang="es-ES" sz="1400" b="1" dirty="0">
                          <a:latin typeface="Verdana" panose="020B0604030504040204" pitchFamily="34" charset="0"/>
                          <a:ea typeface="Verdana" panose="020B0604030504040204" pitchFamily="34" charset="0"/>
                        </a:rPr>
                        <a:t>22 de Octubre</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838493267"/>
                  </a:ext>
                </a:extLst>
              </a:tr>
              <a:tr h="622509">
                <a:tc>
                  <a:txBody>
                    <a:bodyPr/>
                    <a:lstStyle/>
                    <a:p>
                      <a:pPr algn="ctr"/>
                      <a:r>
                        <a:rPr lang="es-CO" sz="1400" b="1" dirty="0">
                          <a:latin typeface="Verdana" panose="020B0604030504040204" pitchFamily="34" charset="0"/>
                          <a:ea typeface="Verdana" panose="020B0604030504040204" pitchFamily="34" charset="0"/>
                        </a:rPr>
                        <a:t>Estado </a:t>
                      </a:r>
                    </a:p>
                  </a:txBody>
                  <a:tcPr anchor="ctr">
                    <a:lnR w="12700" cap="flat" cmpd="sng" algn="ctr">
                      <a:solidFill>
                        <a:schemeClr val="accent6"/>
                      </a:solidFill>
                      <a:prstDash val="solid"/>
                      <a:round/>
                      <a:headEnd type="none" w="med" len="med"/>
                      <a:tailEnd type="none" w="med" len="med"/>
                    </a:lnR>
                  </a:tcPr>
                </a:tc>
                <a:tc>
                  <a:txBody>
                    <a:bodyPr/>
                    <a:lstStyle/>
                    <a:p>
                      <a:pPr algn="ctr"/>
                      <a:r>
                        <a:rPr lang="es-ES" sz="1400" b="1" dirty="0">
                          <a:latin typeface="Verdana" panose="020B0604030504040204" pitchFamily="34" charset="0"/>
                          <a:ea typeface="Verdana" panose="020B0604030504040204" pitchFamily="34" charset="0"/>
                        </a:rPr>
                        <a:t>EN EJECUCIÓN</a:t>
                      </a:r>
                      <a:endParaRPr lang="es-CO" sz="1400" b="1" dirty="0">
                        <a:latin typeface="Verdana" panose="020B0604030504040204" pitchFamily="34" charset="0"/>
                        <a:ea typeface="Verdana" panose="020B060403050404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05986489"/>
                  </a:ext>
                </a:extLst>
              </a:tr>
            </a:tbl>
          </a:graphicData>
        </a:graphic>
      </p:graphicFrame>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409416" y="5273809"/>
            <a:ext cx="4178741" cy="851688"/>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dirty="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465071" y="5426121"/>
            <a:ext cx="4067430" cy="584775"/>
          </a:xfrm>
          <a:prstGeom prst="rect">
            <a:avLst/>
          </a:prstGeom>
          <a:noFill/>
        </p:spPr>
        <p:txBody>
          <a:bodyPr wrap="square" rtlCol="0">
            <a:spAutoFit/>
          </a:bodyPr>
          <a:lstStyle/>
          <a:p>
            <a:r>
              <a:rPr lang="es-CO" sz="32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$ 145.518.440,00</a:t>
            </a:r>
          </a:p>
        </p:txBody>
      </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346070" y="4719233"/>
            <a:ext cx="4319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5BDE8BF-791D-7FFD-76CB-F9912EAA95AF}"/>
              </a:ext>
            </a:extLst>
          </p:cNvPr>
          <p:cNvGraphicFramePr>
            <a:graphicFrameLocks noGrp="1"/>
          </p:cNvGraphicFramePr>
          <p:nvPr>
            <p:extLst>
              <p:ext uri="{D42A27DB-BD31-4B8C-83A1-F6EECF244321}">
                <p14:modId xmlns:p14="http://schemas.microsoft.com/office/powerpoint/2010/main" val="3758560161"/>
              </p:ext>
            </p:extLst>
          </p:nvPr>
        </p:nvGraphicFramePr>
        <p:xfrm>
          <a:off x="5650956" y="3207071"/>
          <a:ext cx="5792317" cy="2395538"/>
        </p:xfrm>
        <a:graphic>
          <a:graphicData uri="http://schemas.openxmlformats.org/drawingml/2006/table">
            <a:tbl>
              <a:tblPr firstRow="1" firstCol="1" bandRow="1">
                <a:tableStyleId>{93296810-A885-4BE3-A3E7-6D5BEEA58F35}</a:tableStyleId>
              </a:tblPr>
              <a:tblGrid>
                <a:gridCol w="1930335">
                  <a:extLst>
                    <a:ext uri="{9D8B030D-6E8A-4147-A177-3AD203B41FA5}">
                      <a16:colId xmlns:a16="http://schemas.microsoft.com/office/drawing/2014/main" val="1356631586"/>
                    </a:ext>
                  </a:extLst>
                </a:gridCol>
                <a:gridCol w="1930991">
                  <a:extLst>
                    <a:ext uri="{9D8B030D-6E8A-4147-A177-3AD203B41FA5}">
                      <a16:colId xmlns:a16="http://schemas.microsoft.com/office/drawing/2014/main" val="480342238"/>
                    </a:ext>
                  </a:extLst>
                </a:gridCol>
                <a:gridCol w="1930991">
                  <a:extLst>
                    <a:ext uri="{9D8B030D-6E8A-4147-A177-3AD203B41FA5}">
                      <a16:colId xmlns:a16="http://schemas.microsoft.com/office/drawing/2014/main" val="2261385981"/>
                    </a:ext>
                  </a:extLst>
                </a:gridCol>
              </a:tblGrid>
              <a:tr h="340531">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CONCEPTO</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DEBE</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HABER</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391647"/>
                  </a:ext>
                </a:extLst>
              </a:tr>
              <a:tr h="340531">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Valor del Contrato</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800"/>
                        </a:spcAft>
                        <a:buNone/>
                      </a:pPr>
                      <a:r>
                        <a:rPr lang="es-ES" sz="1200" kern="1200" dirty="0">
                          <a:solidFill>
                            <a:schemeClr val="dk1"/>
                          </a:solidFill>
                          <a:effectLst/>
                          <a:latin typeface="Verdana" panose="020B0604030504040204" pitchFamily="34" charset="0"/>
                          <a:ea typeface="Verdana" panose="020B0604030504040204" pitchFamily="34" charset="0"/>
                          <a:cs typeface="+mn-cs"/>
                        </a:rPr>
                        <a:t>$ 145.518.440,00</a:t>
                      </a:r>
                    </a:p>
                  </a:txBody>
                  <a:tcPr marL="68580" marR="68580" marT="0" marB="0" anchor="ctr">
                    <a:solidFill>
                      <a:schemeClr val="bg2"/>
                    </a:solidFill>
                  </a:tcP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628068232"/>
                  </a:ext>
                </a:extLst>
              </a:tr>
              <a:tr h="340531">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Valor de la Adición</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007349556"/>
                  </a:ext>
                </a:extLst>
              </a:tr>
              <a:tr h="340531">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Valor Anticipo</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284315657"/>
                  </a:ext>
                </a:extLst>
              </a:tr>
              <a:tr h="352352">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Acta 1 (En Trámite)</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$ 58.202.187,00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336480460"/>
                  </a:ext>
                </a:extLst>
              </a:tr>
              <a:tr h="340531">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Saldo por ejecutar.</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$ 0,00</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ES" sz="1200" kern="1200" dirty="0">
                          <a:solidFill>
                            <a:schemeClr val="dk1"/>
                          </a:solidFill>
                          <a:effectLst/>
                          <a:latin typeface="Verdana" panose="020B0604030504040204" pitchFamily="34" charset="0"/>
                          <a:ea typeface="Verdana" panose="020B0604030504040204" pitchFamily="34" charset="0"/>
                          <a:cs typeface="+mn-cs"/>
                        </a:rPr>
                        <a:t>$ 81.682.335,00</a:t>
                      </a:r>
                    </a:p>
                  </a:txBody>
                  <a:tcPr marL="68580" marR="68580" marT="0" marB="0" anchor="ctr">
                    <a:solidFill>
                      <a:schemeClr val="bg2"/>
                    </a:solidFill>
                  </a:tcPr>
                </a:tc>
                <a:extLst>
                  <a:ext uri="{0D108BD9-81ED-4DB2-BD59-A6C34878D82A}">
                    <a16:rowId xmlns:a16="http://schemas.microsoft.com/office/drawing/2014/main" val="2562859366"/>
                  </a:ext>
                </a:extLst>
              </a:tr>
              <a:tr h="340531">
                <a:tc>
                  <a:txBody>
                    <a:bodyPr/>
                    <a:lstStyle/>
                    <a:p>
                      <a:pPr algn="ctr">
                        <a:lnSpc>
                          <a:spcPct val="107000"/>
                        </a:lnSpc>
                        <a:spcAft>
                          <a:spcPts val="800"/>
                        </a:spcAft>
                        <a:buNone/>
                      </a:pPr>
                      <a:r>
                        <a:rPr lang="es-CO" sz="1200" dirty="0">
                          <a:effectLst/>
                          <a:latin typeface="Verdana" panose="020B0604030504040204" pitchFamily="34" charset="0"/>
                          <a:ea typeface="Verdana" panose="020B0604030504040204" pitchFamily="34" charset="0"/>
                        </a:rPr>
                        <a:t>Sumas iguales.</a:t>
                      </a:r>
                      <a:endParaRPr lang="es-E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800"/>
                        </a:spcAft>
                        <a:buNone/>
                      </a:pPr>
                      <a:r>
                        <a:rPr lang="es-ES" sz="1200" kern="1200" dirty="0">
                          <a:solidFill>
                            <a:schemeClr val="dk1"/>
                          </a:solidFill>
                          <a:effectLst/>
                          <a:latin typeface="Verdana" panose="020B0604030504040204" pitchFamily="34" charset="0"/>
                          <a:ea typeface="Verdana" panose="020B0604030504040204" pitchFamily="34" charset="0"/>
                          <a:cs typeface="+mn-cs"/>
                        </a:rPr>
                        <a:t>$ 145.518.440,00</a:t>
                      </a:r>
                    </a:p>
                  </a:txBody>
                  <a:tcPr marL="68580" marR="68580" marT="0" marB="0" anchor="ctr">
                    <a:solidFill>
                      <a:schemeClr val="bg2"/>
                    </a:solidFill>
                  </a:tcPr>
                </a:tc>
                <a:tc>
                  <a:txBody>
                    <a:bodyPr/>
                    <a:lstStyle/>
                    <a:p>
                      <a:pPr marL="0" algn="ctr" defTabSz="914400" rtl="0" eaLnBrk="1" latinLnBrk="0" hangingPunct="1">
                        <a:lnSpc>
                          <a:spcPct val="107000"/>
                        </a:lnSpc>
                        <a:spcAft>
                          <a:spcPts val="800"/>
                        </a:spcAft>
                        <a:buNone/>
                      </a:pPr>
                      <a:r>
                        <a:rPr lang="es-ES" sz="1200" kern="1200" dirty="0">
                          <a:solidFill>
                            <a:schemeClr val="dk1"/>
                          </a:solidFill>
                          <a:effectLst/>
                          <a:latin typeface="Verdana" panose="020B0604030504040204" pitchFamily="34" charset="0"/>
                          <a:ea typeface="Verdana" panose="020B0604030504040204" pitchFamily="34" charset="0"/>
                          <a:cs typeface="+mn-cs"/>
                        </a:rPr>
                        <a:t>$ 145.518.440,00</a:t>
                      </a:r>
                    </a:p>
                  </a:txBody>
                  <a:tcPr marL="68580" marR="68580" marT="0" marB="0" anchor="ctr">
                    <a:solidFill>
                      <a:schemeClr val="bg2"/>
                    </a:solidFill>
                  </a:tcPr>
                </a:tc>
                <a:extLst>
                  <a:ext uri="{0D108BD9-81ED-4DB2-BD59-A6C34878D82A}">
                    <a16:rowId xmlns:a16="http://schemas.microsoft.com/office/drawing/2014/main" val="2292866412"/>
                  </a:ext>
                </a:extLst>
              </a:tr>
            </a:tbl>
          </a:graphicData>
        </a:graphic>
      </p:graphicFrame>
    </p:spTree>
    <p:extLst>
      <p:ext uri="{BB962C8B-B14F-4D97-AF65-F5344CB8AC3E}">
        <p14:creationId xmlns:p14="http://schemas.microsoft.com/office/powerpoint/2010/main" val="5222549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878D76C-B135-9912-8818-622F7162A8F3}"/>
            </a:ext>
          </a:extLst>
        </p:cNvPr>
        <p:cNvGrpSpPr/>
        <p:nvPr/>
      </p:nvGrpSpPr>
      <p:grpSpPr>
        <a:xfrm>
          <a:off x="0" y="0"/>
          <a:ext cx="0" cy="0"/>
          <a:chOff x="0" y="0"/>
          <a:chExt cx="0" cy="0"/>
        </a:xfrm>
      </p:grpSpPr>
      <p:pic>
        <p:nvPicPr>
          <p:cNvPr id="3" name="Gráfico 2">
            <a:extLst>
              <a:ext uri="{FF2B5EF4-FFF2-40B4-BE49-F238E27FC236}">
                <a16:creationId xmlns:a16="http://schemas.microsoft.com/office/drawing/2014/main" id="{B152CA18-E55A-0C8A-2998-A30AD70BBF9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8173" b="12303"/>
          <a:stretch/>
        </p:blipFill>
        <p:spPr>
          <a:xfrm flipH="1">
            <a:off x="7975722" y="0"/>
            <a:ext cx="2602241" cy="6858000"/>
          </a:xfrm>
          <a:prstGeom prst="rect">
            <a:avLst/>
          </a:prstGeom>
        </p:spPr>
      </p:pic>
      <p:sp>
        <p:nvSpPr>
          <p:cNvPr id="10" name="Rectángulo 9">
            <a:extLst>
              <a:ext uri="{FF2B5EF4-FFF2-40B4-BE49-F238E27FC236}">
                <a16:creationId xmlns:a16="http://schemas.microsoft.com/office/drawing/2014/main" id="{876C275D-D490-3E35-1534-9D99A466886A}"/>
              </a:ext>
            </a:extLst>
          </p:cNvPr>
          <p:cNvSpPr/>
          <p:nvPr/>
        </p:nvSpPr>
        <p:spPr>
          <a:xfrm>
            <a:off x="0" y="3086672"/>
            <a:ext cx="9194242" cy="1310970"/>
          </a:xfrm>
          <a:prstGeom prst="rect">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3CCB361C-B947-B1A1-C6C6-5A8DF4AEA1F9}"/>
              </a:ext>
            </a:extLst>
          </p:cNvPr>
          <p:cNvSpPr txBox="1"/>
          <p:nvPr/>
        </p:nvSpPr>
        <p:spPr>
          <a:xfrm>
            <a:off x="36941" y="3275499"/>
            <a:ext cx="7847388" cy="1938992"/>
          </a:xfrm>
          <a:prstGeom prst="rect">
            <a:avLst/>
          </a:prstGeom>
          <a:noFill/>
          <a:effectLst>
            <a:outerShdw blurRad="50800" dist="38100" dir="18900000" algn="bl" rotWithShape="0">
              <a:prstClr val="black">
                <a:alpha val="40000"/>
              </a:prstClr>
            </a:outerShdw>
          </a:effectLst>
        </p:spPr>
        <p:txBody>
          <a:bodyPr wrap="square" rtlCol="0">
            <a:spAutoFit/>
          </a:bodyPr>
          <a:lstStyle/>
          <a:p>
            <a:pPr algn="ctr"/>
            <a:r>
              <a:rPr lang="es-CO" sz="60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Á</a:t>
            </a:r>
            <a:r>
              <a:rPr lang="es-ES" sz="60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REA OPERATIVA</a:t>
            </a:r>
            <a:endParaRPr lang="es-CO" sz="6000"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s-CO" sz="60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7">
            <a:extLst>
              <a:ext uri="{FF2B5EF4-FFF2-40B4-BE49-F238E27FC236}">
                <a16:creationId xmlns:a16="http://schemas.microsoft.com/office/drawing/2014/main" id="{070821EE-150E-16D7-165C-980209E05AC1}"/>
              </a:ext>
            </a:extLst>
          </p:cNvPr>
          <p:cNvSpPr txBox="1"/>
          <p:nvPr/>
        </p:nvSpPr>
        <p:spPr>
          <a:xfrm>
            <a:off x="248104" y="2032246"/>
            <a:ext cx="7264400" cy="1107996"/>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es-MX" sz="6600" b="1" spc="-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INFORME</a:t>
            </a:r>
            <a:endParaRPr lang="es-CO" sz="2400" b="1" spc="-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a:extLst>
              <a:ext uri="{FF2B5EF4-FFF2-40B4-BE49-F238E27FC236}">
                <a16:creationId xmlns:a16="http://schemas.microsoft.com/office/drawing/2014/main" id="{4F914055-D865-9F11-6CAB-E32A776DE6E4}"/>
              </a:ext>
            </a:extLst>
          </p:cNvPr>
          <p:cNvSpPr txBox="1"/>
          <p:nvPr/>
        </p:nvSpPr>
        <p:spPr>
          <a:xfrm>
            <a:off x="74860" y="4397642"/>
            <a:ext cx="6513642" cy="1200329"/>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s-MX" sz="4000" spc="-300" dirty="0">
                <a:solidFill>
                  <a:schemeClr val="tx1">
                    <a:lumMod val="85000"/>
                    <a:lumOff val="15000"/>
                  </a:schemeClr>
                </a:solidFill>
                <a:latin typeface="Verdana" panose="020B0604030504040204" pitchFamily="34" charset="0"/>
                <a:ea typeface="Verdana" panose="020B0604030504040204" pitchFamily="34" charset="0"/>
              </a:rPr>
              <a:t>TERCER TRIMESTRE</a:t>
            </a:r>
            <a:br>
              <a:rPr lang="es-MX" sz="4000" b="1" spc="-300" dirty="0">
                <a:solidFill>
                  <a:schemeClr val="tx1">
                    <a:lumMod val="85000"/>
                    <a:lumOff val="15000"/>
                  </a:schemeClr>
                </a:solidFill>
                <a:latin typeface="Verdana" panose="020B0604030504040204" pitchFamily="34" charset="0"/>
                <a:ea typeface="Verdana" panose="020B0604030504040204" pitchFamily="34" charset="0"/>
              </a:rPr>
            </a:br>
            <a:r>
              <a:rPr lang="es-MX" sz="3200" b="1" spc="-300" dirty="0">
                <a:solidFill>
                  <a:schemeClr val="tx1">
                    <a:lumMod val="85000"/>
                    <a:lumOff val="15000"/>
                  </a:schemeClr>
                </a:solidFill>
                <a:latin typeface="Verdana" panose="020B0604030504040204" pitchFamily="34" charset="0"/>
                <a:ea typeface="Verdana" panose="020B0604030504040204" pitchFamily="34" charset="0"/>
              </a:rPr>
              <a:t>JULIO – AGOSTO - SEPTIEMBRE</a:t>
            </a:r>
            <a:endParaRPr lang="es-CO" sz="4000" b="1" spc="-300" dirty="0">
              <a:solidFill>
                <a:schemeClr val="tx1">
                  <a:lumMod val="85000"/>
                  <a:lumOff val="15000"/>
                </a:schemeClr>
              </a:solidFill>
              <a:latin typeface="Verdana" panose="020B0604030504040204" pitchFamily="34" charset="0"/>
              <a:ea typeface="Verdana" panose="020B0604030504040204" pitchFamily="34" charset="0"/>
            </a:endParaRPr>
          </a:p>
        </p:txBody>
      </p:sp>
      <p:pic>
        <p:nvPicPr>
          <p:cNvPr id="9" name="Imagen 8" descr="Imagen que contiene lego, oscuro, tabla, pequeño&#10;&#10;El contenido generado por IA puede ser incorrecto.">
            <a:extLst>
              <a:ext uri="{FF2B5EF4-FFF2-40B4-BE49-F238E27FC236}">
                <a16:creationId xmlns:a16="http://schemas.microsoft.com/office/drawing/2014/main" id="{EE094EDB-28CE-E444-8408-56EDC644DB9B}"/>
              </a:ext>
            </a:extLst>
          </p:cNvPr>
          <p:cNvPicPr>
            <a:picLocks noChangeAspect="1"/>
          </p:cNvPicPr>
          <p:nvPr/>
        </p:nvPicPr>
        <p:blipFill>
          <a:blip r:embed="rId6">
            <a:extLst>
              <a:ext uri="{28A0092B-C50C-407E-A947-70E740481C1C}">
                <a14:useLocalDpi xmlns:a14="http://schemas.microsoft.com/office/drawing/2010/main" val="0"/>
              </a:ext>
            </a:extLst>
          </a:blip>
          <a:srcRect l="33114" t="23180" r="25897" b="29377"/>
          <a:stretch>
            <a:fillRect/>
          </a:stretch>
        </p:blipFill>
        <p:spPr>
          <a:xfrm rot="203245">
            <a:off x="7814371" y="1118155"/>
            <a:ext cx="4806826" cy="4172794"/>
          </a:xfrm>
          <a:prstGeom prst="rect">
            <a:avLst/>
          </a:prstGeom>
        </p:spPr>
      </p:pic>
      <p:pic>
        <p:nvPicPr>
          <p:cNvPr id="12" name="Imagen 11" descr="Una camioneta antigua&#10;&#10;El contenido generado por IA puede ser incorrecto.">
            <a:extLst>
              <a:ext uri="{FF2B5EF4-FFF2-40B4-BE49-F238E27FC236}">
                <a16:creationId xmlns:a16="http://schemas.microsoft.com/office/drawing/2014/main" id="{9CDE27AB-0411-C837-7A6B-0B2EA03994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47117">
            <a:off x="6765665" y="3258359"/>
            <a:ext cx="5485886" cy="2278567"/>
          </a:xfrm>
          <a:prstGeom prst="rect">
            <a:avLst/>
          </a:prstGeom>
        </p:spPr>
      </p:pic>
      <p:pic>
        <p:nvPicPr>
          <p:cNvPr id="15" name="Imagen 14" descr="Un grupo de personas alrededor de una camioneta&#10;&#10;El contenido generado por IA puede ser incorrecto.">
            <a:extLst>
              <a:ext uri="{FF2B5EF4-FFF2-40B4-BE49-F238E27FC236}">
                <a16:creationId xmlns:a16="http://schemas.microsoft.com/office/drawing/2014/main" id="{47863CB6-5DAA-3917-85AC-24BCBF7391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3879" y="4194668"/>
            <a:ext cx="6138121" cy="3037000"/>
          </a:xfrm>
          <a:prstGeom prst="rect">
            <a:avLst/>
          </a:prstGeom>
        </p:spPr>
      </p:pic>
    </p:spTree>
    <p:extLst>
      <p:ext uri="{BB962C8B-B14F-4D97-AF65-F5344CB8AC3E}">
        <p14:creationId xmlns:p14="http://schemas.microsoft.com/office/powerpoint/2010/main" val="1424673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91CCEE-4F94-7242-A1BC-061A32FFDC5B}"/>
              </a:ext>
            </a:extLst>
          </p:cNvPr>
          <p:cNvSpPr txBox="1"/>
          <p:nvPr/>
        </p:nvSpPr>
        <p:spPr>
          <a:xfrm>
            <a:off x="1295852" y="3909718"/>
            <a:ext cx="3406869" cy="956800"/>
          </a:xfrm>
          <a:prstGeom prst="rect">
            <a:avLst/>
          </a:prstGeom>
          <a:noFill/>
        </p:spPr>
        <p:txBody>
          <a:bodyPr wrap="square" rtlCol="0">
            <a:spAutoFit/>
          </a:bodyPr>
          <a:lstStyle/>
          <a:p>
            <a:pPr>
              <a:lnSpc>
                <a:spcPts val="4420"/>
              </a:lnSpc>
            </a:pPr>
            <a:r>
              <a:rPr lang="es-ES" sz="16600" b="1" spc="-300">
                <a:solidFill>
                  <a:srgbClr val="FFCC01"/>
                </a:solidFill>
                <a:effectLst/>
                <a:latin typeface="Verdana" panose="020B0604030504040204" pitchFamily="34" charset="0"/>
                <a:ea typeface="Verdana" panose="020B0604030504040204" pitchFamily="34" charset="0"/>
                <a:cs typeface="Verdana" panose="020B0604030504040204" pitchFamily="34" charset="0"/>
              </a:rPr>
              <a:t>01</a:t>
            </a:r>
            <a:endParaRPr lang="es-CO" sz="16600" b="1" spc="-300">
              <a:solidFill>
                <a:srgbClr val="FFCC0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6001411B-E129-78A8-DB47-1142DFA87EA7}"/>
              </a:ext>
            </a:extLst>
          </p:cNvPr>
          <p:cNvSpPr txBox="1"/>
          <p:nvPr/>
        </p:nvSpPr>
        <p:spPr>
          <a:xfrm>
            <a:off x="4247952" y="3299294"/>
            <a:ext cx="7161378" cy="1220847"/>
          </a:xfrm>
          <a:prstGeom prst="rect">
            <a:avLst/>
          </a:prstGeom>
          <a:noFill/>
        </p:spPr>
        <p:txBody>
          <a:bodyPr wrap="square" lIns="91440" tIns="45720" rIns="91440" bIns="45720" rtlCol="0" anchor="t">
            <a:spAutoFit/>
          </a:bodyPr>
          <a:lstStyle/>
          <a:p>
            <a:pPr>
              <a:lnSpc>
                <a:spcPts val="4420"/>
              </a:lnSpc>
            </a:pPr>
            <a:r>
              <a:rPr lang="es-ES" sz="4800" b="1" spc="-300" dirty="0">
                <a:solidFill>
                  <a:schemeClr val="tx1">
                    <a:lumMod val="85000"/>
                    <a:lumOff val="15000"/>
                  </a:schemeClr>
                </a:solidFill>
                <a:latin typeface="Verdana"/>
                <a:ea typeface="Verdana"/>
              </a:rPr>
              <a:t>CONVENIOS Y CONTRATOS </a:t>
            </a:r>
          </a:p>
        </p:txBody>
      </p:sp>
    </p:spTree>
    <p:extLst>
      <p:ext uri="{BB962C8B-B14F-4D97-AF65-F5344CB8AC3E}">
        <p14:creationId xmlns:p14="http://schemas.microsoft.com/office/powerpoint/2010/main" val="211634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D4ED4-6F9D-52F6-923B-16B61625161B}"/>
            </a:ext>
          </a:extLst>
        </p:cNvPr>
        <p:cNvGrpSpPr/>
        <p:nvPr/>
      </p:nvGrpSpPr>
      <p:grpSpPr>
        <a:xfrm>
          <a:off x="0" y="0"/>
          <a:ext cx="0" cy="0"/>
          <a:chOff x="0" y="0"/>
          <a:chExt cx="0" cy="0"/>
        </a:xfrm>
      </p:grpSpPr>
      <p:sp>
        <p:nvSpPr>
          <p:cNvPr id="13" name="CuadroTexto 12">
            <a:extLst>
              <a:ext uri="{FF2B5EF4-FFF2-40B4-BE49-F238E27FC236}">
                <a16:creationId xmlns:a16="http://schemas.microsoft.com/office/drawing/2014/main" id="{0A66DAA9-82C1-1FE7-10FB-712290E7AD55}"/>
              </a:ext>
            </a:extLst>
          </p:cNvPr>
          <p:cNvSpPr txBox="1">
            <a:spLocks noChangeArrowheads="1"/>
          </p:cNvSpPr>
          <p:nvPr/>
        </p:nvSpPr>
        <p:spPr bwMode="auto">
          <a:xfrm>
            <a:off x="3009376" y="797338"/>
            <a:ext cx="7155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b="1" spc="-150" dirty="0">
                <a:latin typeface="Verdana" panose="020B0604030504040204" pitchFamily="34" charset="0"/>
                <a:ea typeface="Verdana" panose="020B0604030504040204" pitchFamily="34" charset="0"/>
                <a:cs typeface="Verdana" panose="020B0604030504040204" pitchFamily="34" charset="0"/>
              </a:rPr>
              <a:t>Capitalización TIERRASUA</a:t>
            </a:r>
          </a:p>
        </p:txBody>
      </p:sp>
      <p:pic>
        <p:nvPicPr>
          <p:cNvPr id="16" name="Gráfico 15">
            <a:extLst>
              <a:ext uri="{FF2B5EF4-FFF2-40B4-BE49-F238E27FC236}">
                <a16:creationId xmlns:a16="http://schemas.microsoft.com/office/drawing/2014/main" id="{624B2F56-6ACC-D1AF-44B8-8238500378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20425" y="611273"/>
            <a:ext cx="285750" cy="895350"/>
          </a:xfrm>
          <a:prstGeom prst="rect">
            <a:avLst/>
          </a:prstGeom>
        </p:spPr>
      </p:pic>
      <p:pic>
        <p:nvPicPr>
          <p:cNvPr id="2" name="Imagen 1">
            <a:extLst>
              <a:ext uri="{FF2B5EF4-FFF2-40B4-BE49-F238E27FC236}">
                <a16:creationId xmlns:a16="http://schemas.microsoft.com/office/drawing/2014/main" id="{D2C4E760-614A-F035-7370-DB7BD75E9ED1}"/>
              </a:ext>
            </a:extLst>
          </p:cNvPr>
          <p:cNvPicPr>
            <a:picLocks noChangeAspect="1"/>
          </p:cNvPicPr>
          <p:nvPr/>
        </p:nvPicPr>
        <p:blipFill>
          <a:blip r:embed="rId5"/>
          <a:stretch>
            <a:fillRect/>
          </a:stretch>
        </p:blipFill>
        <p:spPr>
          <a:xfrm>
            <a:off x="758872" y="1849827"/>
            <a:ext cx="10674256" cy="3158345"/>
          </a:xfrm>
          <a:prstGeom prst="rect">
            <a:avLst/>
          </a:prstGeom>
        </p:spPr>
      </p:pic>
    </p:spTree>
    <p:extLst>
      <p:ext uri="{BB962C8B-B14F-4D97-AF65-F5344CB8AC3E}">
        <p14:creationId xmlns:p14="http://schemas.microsoft.com/office/powerpoint/2010/main" val="27223093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65F4CB-3713-632B-9B56-B8FC28C7E684}"/>
              </a:ext>
            </a:extLst>
          </p:cNvPr>
          <p:cNvSpPr txBox="1"/>
          <p:nvPr/>
        </p:nvSpPr>
        <p:spPr>
          <a:xfrm>
            <a:off x="5078584" y="1395575"/>
            <a:ext cx="4427620" cy="414794"/>
          </a:xfrm>
          <a:prstGeom prst="rect">
            <a:avLst/>
          </a:prstGeom>
          <a:noFill/>
        </p:spPr>
        <p:txBody>
          <a:bodyPr wrap="square" lIns="91440" tIns="45720" rIns="91440" bIns="45720" rtlCol="0" anchor="t">
            <a:spAutoFit/>
          </a:bodyPr>
          <a:lstStyle/>
          <a:p>
            <a:pPr lvl="0">
              <a:lnSpc>
                <a:spcPts val="2840"/>
              </a:lnSpc>
            </a:pPr>
            <a:r>
              <a:rPr lang="es-ES" sz="2000" b="1" spc="-150" dirty="0">
                <a:latin typeface="Verdana"/>
                <a:ea typeface="Verdana"/>
                <a:cs typeface="Verdana" panose="020B0604030504040204" pitchFamily="34" charset="0"/>
              </a:rPr>
              <a:t>OBJETO</a:t>
            </a:r>
          </a:p>
        </p:txBody>
      </p:sp>
      <p:sp>
        <p:nvSpPr>
          <p:cNvPr id="7" name="CuadroTexto 6">
            <a:extLst>
              <a:ext uri="{FF2B5EF4-FFF2-40B4-BE49-F238E27FC236}">
                <a16:creationId xmlns:a16="http://schemas.microsoft.com/office/drawing/2014/main" id="{83570D1E-A3CE-7A0C-1743-13E2F84A452D}"/>
              </a:ext>
            </a:extLst>
          </p:cNvPr>
          <p:cNvSpPr txBox="1"/>
          <p:nvPr/>
        </p:nvSpPr>
        <p:spPr>
          <a:xfrm>
            <a:off x="5538660" y="1810016"/>
            <a:ext cx="6304462" cy="954107"/>
          </a:xfrm>
          <a:prstGeom prst="rect">
            <a:avLst/>
          </a:prstGeom>
          <a:noFill/>
        </p:spPr>
        <p:txBody>
          <a:bodyPr wrap="square" lIns="91440" tIns="45720" rIns="91440" bIns="45720" rtlCol="0" anchor="t">
            <a:spAutoFit/>
          </a:bodyPr>
          <a:lstStyle/>
          <a:p>
            <a:pPr algn="just"/>
            <a:r>
              <a:rPr lang="es-MX" sz="1400" dirty="0">
                <a:latin typeface="Verdana" panose="020B0604030504040204" pitchFamily="34" charset="0"/>
                <a:ea typeface="Verdana" panose="020B0604030504040204" pitchFamily="34" charset="0"/>
                <a:cs typeface="Verdana" panose="020B0604030504040204" pitchFamily="34" charset="0"/>
              </a:rPr>
              <a:t>Aunar esfuerzos entre el departamento de Boyacá y Tierrasua S.A.S para el fortalecimiento en la red vial secundaria y terciaria por medio del mantenimiento periódico y rutinario de la infraestructura vial año 2025, en el departamento de Boyacá.</a:t>
            </a:r>
            <a:endPar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Conector recto 8">
            <a:extLst>
              <a:ext uri="{FF2B5EF4-FFF2-40B4-BE49-F238E27FC236}">
                <a16:creationId xmlns:a16="http://schemas.microsoft.com/office/drawing/2014/main" id="{E3BD2ED1-E930-BB91-0EDE-75E6ED6498B2}"/>
              </a:ext>
            </a:extLst>
          </p:cNvPr>
          <p:cNvCxnSpPr>
            <a:cxnSpLocks/>
          </p:cNvCxnSpPr>
          <p:nvPr/>
        </p:nvCxnSpPr>
        <p:spPr>
          <a:xfrm flipV="1">
            <a:off x="5081592" y="1104823"/>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27751E5B-6102-48BB-AA42-E8EEF72F0EB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s-MX" altLang="es-ES" b="1" spc="-150" dirty="0">
                <a:latin typeface="Verdana"/>
                <a:ea typeface="Verdana"/>
                <a:cs typeface="Verdana" panose="020B0604030504040204" pitchFamily="34" charset="0"/>
              </a:rPr>
              <a:t>Convenio Interadministrativo </a:t>
            </a:r>
          </a:p>
          <a:p>
            <a:pPr>
              <a:lnSpc>
                <a:spcPct val="100000"/>
              </a:lnSpc>
              <a:spcBef>
                <a:spcPct val="0"/>
              </a:spcBef>
              <a:buNone/>
            </a:pPr>
            <a:r>
              <a:rPr lang="es-MX" altLang="es-ES" b="1" spc="-150" dirty="0">
                <a:latin typeface="Verdana"/>
                <a:ea typeface="Verdana"/>
                <a:cs typeface="Verdana" panose="020B0604030504040204" pitchFamily="34" charset="0"/>
              </a:rPr>
              <a:t>No. 0657 DE 2025</a:t>
            </a:r>
          </a:p>
        </p:txBody>
      </p:sp>
      <p:pic>
        <p:nvPicPr>
          <p:cNvPr id="8" name="Gráfico 7">
            <a:extLst>
              <a:ext uri="{FF2B5EF4-FFF2-40B4-BE49-F238E27FC236}">
                <a16:creationId xmlns:a16="http://schemas.microsoft.com/office/drawing/2014/main" id="{3BFF6D34-B435-42E6-BD46-3427F8A5D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A758AA54-3212-4A23-A11C-317F597E0A3A}"/>
              </a:ext>
            </a:extLst>
          </p:cNvPr>
          <p:cNvGraphicFramePr>
            <a:graphicFrameLocks noGrp="1"/>
          </p:cNvGraphicFramePr>
          <p:nvPr/>
        </p:nvGraphicFramePr>
        <p:xfrm>
          <a:off x="158151" y="1250830"/>
          <a:ext cx="4690610" cy="4546833"/>
        </p:xfrm>
        <a:graphic>
          <a:graphicData uri="http://schemas.openxmlformats.org/drawingml/2006/table">
            <a:tbl>
              <a:tblPr firstRow="1" bandRow="1">
                <a:tableStyleId>{912C8C85-51F0-491E-9774-3900AFEF0FD7}</a:tableStyleId>
              </a:tblPr>
              <a:tblGrid>
                <a:gridCol w="1761224">
                  <a:extLst>
                    <a:ext uri="{9D8B030D-6E8A-4147-A177-3AD203B41FA5}">
                      <a16:colId xmlns:a16="http://schemas.microsoft.com/office/drawing/2014/main" val="3386221600"/>
                    </a:ext>
                  </a:extLst>
                </a:gridCol>
                <a:gridCol w="2929386">
                  <a:extLst>
                    <a:ext uri="{9D8B030D-6E8A-4147-A177-3AD203B41FA5}">
                      <a16:colId xmlns:a16="http://schemas.microsoft.com/office/drawing/2014/main" val="3023588219"/>
                    </a:ext>
                  </a:extLst>
                </a:gridCol>
              </a:tblGrid>
              <a:tr h="377405">
                <a:tc>
                  <a:txBody>
                    <a:bodyPr/>
                    <a:lstStyle/>
                    <a:p>
                      <a:pPr algn="ctr"/>
                      <a:r>
                        <a:rPr lang="es-CO" sz="1200" b="1" dirty="0">
                          <a:latin typeface="Verdana"/>
                          <a:ea typeface="Verdana"/>
                        </a:rPr>
                        <a:t>Valor</a:t>
                      </a:r>
                    </a:p>
                  </a:txBody>
                  <a:tcPr anchor="ctr"/>
                </a:tc>
                <a:tc>
                  <a:txBody>
                    <a:bodyPr/>
                    <a:lstStyle/>
                    <a:p>
                      <a:pPr algn="ctr"/>
                      <a:r>
                        <a:rPr lang="es-CO" sz="1200" b="0" dirty="0">
                          <a:latin typeface="Verdana"/>
                          <a:ea typeface="Verdana"/>
                        </a:rPr>
                        <a:t>$5.049.996.400,00</a:t>
                      </a:r>
                    </a:p>
                  </a:txBody>
                  <a:tcPr anchor="ctr"/>
                </a:tc>
                <a:extLst>
                  <a:ext uri="{0D108BD9-81ED-4DB2-BD59-A6C34878D82A}">
                    <a16:rowId xmlns:a16="http://schemas.microsoft.com/office/drawing/2014/main" val="3799243388"/>
                  </a:ext>
                </a:extLst>
              </a:tr>
              <a:tr h="485235">
                <a:tc>
                  <a:txBody>
                    <a:bodyPr/>
                    <a:lstStyle/>
                    <a:p>
                      <a:pPr lvl="0" algn="ctr">
                        <a:buNone/>
                      </a:pPr>
                      <a:r>
                        <a:rPr lang="es-CO" sz="1200" b="1" dirty="0">
                          <a:latin typeface="Verdana"/>
                          <a:ea typeface="Verdana"/>
                        </a:rPr>
                        <a:t>Adicional </a:t>
                      </a:r>
                      <a:r>
                        <a:rPr lang="es-CO" sz="1200" b="1" err="1">
                          <a:latin typeface="Verdana"/>
                          <a:ea typeface="Verdana"/>
                        </a:rPr>
                        <a:t>N°</a:t>
                      </a:r>
                      <a:r>
                        <a:rPr lang="es-CO" sz="1200" b="1" dirty="0">
                          <a:latin typeface="Verdana"/>
                          <a:ea typeface="Verdana"/>
                        </a:rPr>
                        <a:t> 1</a:t>
                      </a:r>
                    </a:p>
                  </a:txBody>
                  <a:tcPr anchor="ctr"/>
                </a:tc>
                <a:tc>
                  <a:txBody>
                    <a:bodyPr/>
                    <a:lstStyle/>
                    <a:p>
                      <a:pPr lvl="0" algn="ctr">
                        <a:buNone/>
                      </a:pPr>
                      <a:r>
                        <a:rPr lang="es-CO" sz="1200" b="0" dirty="0">
                          <a:latin typeface="Verdana"/>
                          <a:ea typeface="Verdana"/>
                        </a:rPr>
                        <a:t>$ 2.497.513.000,00</a:t>
                      </a:r>
                    </a:p>
                  </a:txBody>
                  <a:tcPr anchor="ctr"/>
                </a:tc>
                <a:extLst>
                  <a:ext uri="{0D108BD9-81ED-4DB2-BD59-A6C34878D82A}">
                    <a16:rowId xmlns:a16="http://schemas.microsoft.com/office/drawing/2014/main" val="1362506741"/>
                  </a:ext>
                </a:extLst>
              </a:tr>
              <a:tr h="431320">
                <a:tc>
                  <a:txBody>
                    <a:bodyPr/>
                    <a:lstStyle/>
                    <a:p>
                      <a:pPr lvl="0" algn="ctr">
                        <a:buNone/>
                      </a:pPr>
                      <a:r>
                        <a:rPr lang="es-CO" sz="1200" b="1" dirty="0">
                          <a:latin typeface="Verdana"/>
                          <a:ea typeface="Verdana"/>
                        </a:rPr>
                        <a:t>Valor Total </a:t>
                      </a:r>
                    </a:p>
                  </a:txBody>
                  <a:tcPr anchor="ctr"/>
                </a:tc>
                <a:tc>
                  <a:txBody>
                    <a:bodyPr/>
                    <a:lstStyle/>
                    <a:p>
                      <a:pPr lvl="0" algn="ctr">
                        <a:buNone/>
                      </a:pPr>
                      <a:r>
                        <a:rPr lang="es-CO" sz="1200" b="0" dirty="0">
                          <a:latin typeface="Verdana"/>
                          <a:ea typeface="Verdana"/>
                        </a:rPr>
                        <a:t>$ 7.547.509.400,00</a:t>
                      </a:r>
                    </a:p>
                  </a:txBody>
                  <a:tcPr anchor="ctr"/>
                </a:tc>
                <a:extLst>
                  <a:ext uri="{0D108BD9-81ED-4DB2-BD59-A6C34878D82A}">
                    <a16:rowId xmlns:a16="http://schemas.microsoft.com/office/drawing/2014/main" val="2099868904"/>
                  </a:ext>
                </a:extLst>
              </a:tr>
              <a:tr h="413349">
                <a:tc>
                  <a:txBody>
                    <a:bodyPr/>
                    <a:lstStyle/>
                    <a:p>
                      <a:pPr algn="ctr"/>
                      <a:r>
                        <a:rPr lang="es-CO" sz="1200" b="1" dirty="0">
                          <a:latin typeface="Verdana"/>
                          <a:ea typeface="Verdana"/>
                        </a:rPr>
                        <a:t>Fecha de Inicio</a:t>
                      </a:r>
                    </a:p>
                  </a:txBody>
                  <a:tcPr anchor="ctr"/>
                </a:tc>
                <a:tc>
                  <a:txBody>
                    <a:bodyPr/>
                    <a:lstStyle/>
                    <a:p>
                      <a:pPr algn="ctr"/>
                      <a:r>
                        <a:rPr lang="es-CO" sz="1200" b="0" dirty="0">
                          <a:latin typeface="Verdana"/>
                          <a:ea typeface="Verdana"/>
                        </a:rPr>
                        <a:t>13 de Febrero de 2025</a:t>
                      </a:r>
                    </a:p>
                  </a:txBody>
                  <a:tcPr anchor="ctr"/>
                </a:tc>
                <a:extLst>
                  <a:ext uri="{0D108BD9-81ED-4DB2-BD59-A6C34878D82A}">
                    <a16:rowId xmlns:a16="http://schemas.microsoft.com/office/drawing/2014/main" val="4084991408"/>
                  </a:ext>
                </a:extLst>
              </a:tr>
              <a:tr h="521179">
                <a:tc>
                  <a:txBody>
                    <a:bodyPr/>
                    <a:lstStyle/>
                    <a:p>
                      <a:pPr algn="ctr"/>
                      <a:r>
                        <a:rPr lang="es-CO" sz="1200" b="1" dirty="0">
                          <a:latin typeface="Verdana"/>
                          <a:ea typeface="Verdana"/>
                        </a:rPr>
                        <a:t>Plazo de ejecución </a:t>
                      </a:r>
                    </a:p>
                  </a:txBody>
                  <a:tcPr anchor="ctr"/>
                </a:tc>
                <a:tc>
                  <a:txBody>
                    <a:bodyPr/>
                    <a:lstStyle/>
                    <a:p>
                      <a:pPr algn="ctr"/>
                      <a:r>
                        <a:rPr lang="es-CO" sz="1200" b="0" dirty="0">
                          <a:latin typeface="Verdana"/>
                          <a:ea typeface="Verdana"/>
                        </a:rPr>
                        <a:t>5 meses </a:t>
                      </a:r>
                    </a:p>
                  </a:txBody>
                  <a:tcPr anchor="ctr"/>
                </a:tc>
                <a:extLst>
                  <a:ext uri="{0D108BD9-81ED-4DB2-BD59-A6C34878D82A}">
                    <a16:rowId xmlns:a16="http://schemas.microsoft.com/office/drawing/2014/main" val="2460182974"/>
                  </a:ext>
                </a:extLst>
              </a:tr>
              <a:tr h="305518">
                <a:tc>
                  <a:txBody>
                    <a:bodyPr/>
                    <a:lstStyle/>
                    <a:p>
                      <a:pPr lvl="0" algn="ctr">
                        <a:buNone/>
                      </a:pPr>
                      <a:r>
                        <a:rPr lang="es-CO" sz="1200" b="1" dirty="0">
                          <a:latin typeface="Verdana"/>
                          <a:ea typeface="Verdana"/>
                        </a:rPr>
                        <a:t>Prorroga </a:t>
                      </a:r>
                      <a:r>
                        <a:rPr lang="es-CO" sz="1200" b="1" err="1">
                          <a:latin typeface="Verdana"/>
                          <a:ea typeface="Verdana"/>
                        </a:rPr>
                        <a:t>N°</a:t>
                      </a:r>
                      <a:r>
                        <a:rPr lang="es-CO" sz="1200" b="1" dirty="0">
                          <a:latin typeface="Verdana"/>
                          <a:ea typeface="Verdana"/>
                        </a:rPr>
                        <a:t> 1</a:t>
                      </a:r>
                    </a:p>
                  </a:txBody>
                  <a:tcPr anchor="ctr"/>
                </a:tc>
                <a:tc>
                  <a:txBody>
                    <a:bodyPr/>
                    <a:lstStyle/>
                    <a:p>
                      <a:pPr lvl="0" algn="ctr">
                        <a:buNone/>
                      </a:pPr>
                      <a:r>
                        <a:rPr lang="es-CO" sz="1200" b="0" dirty="0">
                          <a:latin typeface="Verdana"/>
                          <a:ea typeface="Verdana"/>
                        </a:rPr>
                        <a:t>1 mes</a:t>
                      </a:r>
                    </a:p>
                  </a:txBody>
                  <a:tcPr anchor="ctr"/>
                </a:tc>
                <a:extLst>
                  <a:ext uri="{0D108BD9-81ED-4DB2-BD59-A6C34878D82A}">
                    <a16:rowId xmlns:a16="http://schemas.microsoft.com/office/drawing/2014/main" val="4288519597"/>
                  </a:ext>
                </a:extLst>
              </a:tr>
              <a:tr h="305518">
                <a:tc>
                  <a:txBody>
                    <a:bodyPr/>
                    <a:lstStyle/>
                    <a:p>
                      <a:pPr lvl="0" algn="ctr">
                        <a:buNone/>
                      </a:pPr>
                      <a:r>
                        <a:rPr lang="es-CO" sz="1200" b="1" i="0" u="none" strike="noStrike" noProof="0" dirty="0">
                          <a:solidFill>
                            <a:srgbClr val="000000"/>
                          </a:solidFill>
                          <a:latin typeface="Verdana"/>
                        </a:rPr>
                        <a:t>Prorroga </a:t>
                      </a:r>
                      <a:r>
                        <a:rPr lang="es-CO" sz="1200" b="1" i="0" u="none" strike="noStrike" noProof="0" dirty="0" err="1">
                          <a:solidFill>
                            <a:srgbClr val="000000"/>
                          </a:solidFill>
                          <a:latin typeface="Verdana"/>
                        </a:rPr>
                        <a:t>N°</a:t>
                      </a:r>
                      <a:r>
                        <a:rPr lang="es-CO" sz="1200" b="1" i="0" u="none" strike="noStrike" noProof="0" dirty="0">
                          <a:solidFill>
                            <a:srgbClr val="000000"/>
                          </a:solidFill>
                          <a:latin typeface="Verdana"/>
                        </a:rPr>
                        <a:t> 2</a:t>
                      </a:r>
                      <a:endParaRPr lang="es-ES" sz="1200" b="1"/>
                    </a:p>
                  </a:txBody>
                  <a:tcPr anchor="ctr"/>
                </a:tc>
                <a:tc>
                  <a:txBody>
                    <a:bodyPr/>
                    <a:lstStyle/>
                    <a:p>
                      <a:pPr lvl="0" algn="ctr">
                        <a:buNone/>
                      </a:pPr>
                      <a:r>
                        <a:rPr lang="es-CO" sz="1200" b="0" dirty="0">
                          <a:latin typeface="Verdana"/>
                          <a:ea typeface="Verdana"/>
                        </a:rPr>
                        <a:t>18 días</a:t>
                      </a:r>
                    </a:p>
                  </a:txBody>
                  <a:tcPr anchor="ctr"/>
                </a:tc>
                <a:extLst>
                  <a:ext uri="{0D108BD9-81ED-4DB2-BD59-A6C34878D82A}">
                    <a16:rowId xmlns:a16="http://schemas.microsoft.com/office/drawing/2014/main" val="1991762239"/>
                  </a:ext>
                </a:extLst>
              </a:tr>
              <a:tr h="359433">
                <a:tc>
                  <a:txBody>
                    <a:bodyPr/>
                    <a:lstStyle/>
                    <a:p>
                      <a:pPr lvl="0" algn="ctr">
                        <a:buNone/>
                      </a:pPr>
                      <a:r>
                        <a:rPr lang="es-CO" sz="1200" b="1" i="0" u="none" strike="noStrike" noProof="0" dirty="0">
                          <a:solidFill>
                            <a:srgbClr val="000000"/>
                          </a:solidFill>
                          <a:latin typeface="Verdana"/>
                        </a:rPr>
                        <a:t>Prorroga </a:t>
                      </a:r>
                      <a:r>
                        <a:rPr lang="es-CO" sz="1200" b="1" i="0" u="none" strike="noStrike" noProof="0" dirty="0" err="1">
                          <a:solidFill>
                            <a:srgbClr val="000000"/>
                          </a:solidFill>
                          <a:latin typeface="Verdana"/>
                        </a:rPr>
                        <a:t>N°</a:t>
                      </a:r>
                      <a:r>
                        <a:rPr lang="es-CO" sz="1200" b="1" i="0" u="none" strike="noStrike" noProof="0" dirty="0">
                          <a:solidFill>
                            <a:srgbClr val="000000"/>
                          </a:solidFill>
                          <a:latin typeface="Verdana"/>
                        </a:rPr>
                        <a:t> 3</a:t>
                      </a:r>
                      <a:endParaRPr lang="es-ES" sz="1200" b="1"/>
                    </a:p>
                  </a:txBody>
                  <a:tcPr anchor="ctr"/>
                </a:tc>
                <a:tc>
                  <a:txBody>
                    <a:bodyPr/>
                    <a:lstStyle/>
                    <a:p>
                      <a:pPr lvl="0" algn="ctr">
                        <a:buNone/>
                      </a:pPr>
                      <a:r>
                        <a:rPr lang="es-CO" sz="1200" b="0" dirty="0">
                          <a:latin typeface="Verdana"/>
                          <a:ea typeface="Verdana"/>
                        </a:rPr>
                        <a:t>4 meses</a:t>
                      </a:r>
                    </a:p>
                  </a:txBody>
                  <a:tcPr anchor="ctr"/>
                </a:tc>
                <a:extLst>
                  <a:ext uri="{0D108BD9-81ED-4DB2-BD59-A6C34878D82A}">
                    <a16:rowId xmlns:a16="http://schemas.microsoft.com/office/drawing/2014/main" val="3869474041"/>
                  </a:ext>
                </a:extLst>
              </a:tr>
              <a:tr h="521179">
                <a:tc>
                  <a:txBody>
                    <a:bodyPr/>
                    <a:lstStyle/>
                    <a:p>
                      <a:pPr lvl="0" algn="ctr">
                        <a:buNone/>
                      </a:pPr>
                      <a:r>
                        <a:rPr lang="es-CO" sz="1200" b="1" dirty="0">
                          <a:latin typeface="Verdana"/>
                          <a:ea typeface="Verdana"/>
                        </a:rPr>
                        <a:t>Plazo Total de Ejecución </a:t>
                      </a:r>
                    </a:p>
                  </a:txBody>
                  <a:tcPr anchor="ctr"/>
                </a:tc>
                <a:tc>
                  <a:txBody>
                    <a:bodyPr/>
                    <a:lstStyle/>
                    <a:p>
                      <a:pPr lvl="0" algn="ctr">
                        <a:buNone/>
                      </a:pPr>
                      <a:r>
                        <a:rPr lang="es-CO" sz="1200" b="0" dirty="0">
                          <a:latin typeface="Verdana"/>
                          <a:ea typeface="Verdana"/>
                        </a:rPr>
                        <a:t>10 meses y 18 días </a:t>
                      </a:r>
                    </a:p>
                  </a:txBody>
                  <a:tcPr anchor="ctr"/>
                </a:tc>
                <a:extLst>
                  <a:ext uri="{0D108BD9-81ED-4DB2-BD59-A6C34878D82A}">
                    <a16:rowId xmlns:a16="http://schemas.microsoft.com/office/drawing/2014/main" val="1141393856"/>
                  </a:ext>
                </a:extLst>
              </a:tr>
              <a:tr h="521179">
                <a:tc>
                  <a:txBody>
                    <a:bodyPr/>
                    <a:lstStyle/>
                    <a:p>
                      <a:pPr lvl="0" algn="ctr">
                        <a:buNone/>
                      </a:pPr>
                      <a:r>
                        <a:rPr lang="es-CO" sz="1200" b="1" dirty="0">
                          <a:latin typeface="Verdana"/>
                          <a:ea typeface="Verdana"/>
                        </a:rPr>
                        <a:t>Fecha de Terminación </a:t>
                      </a:r>
                    </a:p>
                  </a:txBody>
                  <a:tcPr anchor="ctr"/>
                </a:tc>
                <a:tc>
                  <a:txBody>
                    <a:bodyPr/>
                    <a:lstStyle/>
                    <a:p>
                      <a:pPr lvl="0" algn="ctr">
                        <a:buNone/>
                      </a:pPr>
                      <a:r>
                        <a:rPr lang="es-CO" sz="1200" b="0" dirty="0">
                          <a:latin typeface="Verdana"/>
                          <a:ea typeface="Verdana"/>
                        </a:rPr>
                        <a:t>31 de Diciembre de 2025</a:t>
                      </a:r>
                    </a:p>
                  </a:txBody>
                  <a:tcPr anchor="ctr"/>
                </a:tc>
                <a:extLst>
                  <a:ext uri="{0D108BD9-81ED-4DB2-BD59-A6C34878D82A}">
                    <a16:rowId xmlns:a16="http://schemas.microsoft.com/office/drawing/2014/main" val="4220188515"/>
                  </a:ext>
                </a:extLst>
              </a:tr>
              <a:tr h="305518">
                <a:tc>
                  <a:txBody>
                    <a:bodyPr/>
                    <a:lstStyle/>
                    <a:p>
                      <a:pPr algn="ctr"/>
                      <a:r>
                        <a:rPr lang="es-CO" sz="1200" b="1" dirty="0">
                          <a:latin typeface="Verdana"/>
                          <a:ea typeface="Verdana"/>
                        </a:rPr>
                        <a:t>Estado </a:t>
                      </a:r>
                    </a:p>
                  </a:txBody>
                  <a:tcPr anchor="ctr"/>
                </a:tc>
                <a:tc>
                  <a:txBody>
                    <a:bodyPr/>
                    <a:lstStyle/>
                    <a:p>
                      <a:pPr algn="ctr"/>
                      <a:r>
                        <a:rPr lang="es-CO" sz="1200" b="0" dirty="0">
                          <a:latin typeface="Verdana"/>
                          <a:ea typeface="Verdana"/>
                        </a:rPr>
                        <a:t>En ejecución </a:t>
                      </a:r>
                    </a:p>
                  </a:txBody>
                  <a:tcPr anchor="ctr"/>
                </a:tc>
                <a:extLst>
                  <a:ext uri="{0D108BD9-81ED-4DB2-BD59-A6C34878D82A}">
                    <a16:rowId xmlns:a16="http://schemas.microsoft.com/office/drawing/2014/main" val="4105986489"/>
                  </a:ext>
                </a:extLst>
              </a:tr>
            </a:tbl>
          </a:graphicData>
        </a:graphic>
      </p:graphicFrame>
      <p:sp>
        <p:nvSpPr>
          <p:cNvPr id="12" name="CuadroTexto 11">
            <a:extLst>
              <a:ext uri="{FF2B5EF4-FFF2-40B4-BE49-F238E27FC236}">
                <a16:creationId xmlns:a16="http://schemas.microsoft.com/office/drawing/2014/main" id="{C923B699-EB67-4EA1-A192-959423E07A84}"/>
              </a:ext>
            </a:extLst>
          </p:cNvPr>
          <p:cNvSpPr txBox="1"/>
          <p:nvPr/>
        </p:nvSpPr>
        <p:spPr>
          <a:xfrm>
            <a:off x="5153826" y="2853986"/>
            <a:ext cx="5410948" cy="414794"/>
          </a:xfrm>
          <a:prstGeom prst="rect">
            <a:avLst/>
          </a:prstGeom>
          <a:noFill/>
        </p:spPr>
        <p:txBody>
          <a:bodyPr wrap="square" lIns="91440" tIns="45720" rIns="91440" bIns="45720" rtlCol="0" anchor="t">
            <a:spAutoFit/>
          </a:bodyPr>
          <a:lstStyle/>
          <a:p>
            <a:pPr lvl="0">
              <a:lnSpc>
                <a:spcPts val="2840"/>
              </a:lnSpc>
            </a:pPr>
            <a:r>
              <a:rPr lang="es-MX" sz="2000" b="1" spc="-150" dirty="0">
                <a:latin typeface="Verdana"/>
                <a:ea typeface="Verdana"/>
                <a:cs typeface="Verdana" panose="020B0604030504040204" pitchFamily="34" charset="0"/>
              </a:rPr>
              <a:t>Estado de ejecución del contrato </a:t>
            </a:r>
          </a:p>
        </p:txBody>
      </p:sp>
      <p:sp>
        <p:nvSpPr>
          <p:cNvPr id="13" name="CuadroTexto 12">
            <a:extLst>
              <a:ext uri="{FF2B5EF4-FFF2-40B4-BE49-F238E27FC236}">
                <a16:creationId xmlns:a16="http://schemas.microsoft.com/office/drawing/2014/main" id="{93A13245-6F0C-4466-9A80-E2DBC64145EA}"/>
              </a:ext>
            </a:extLst>
          </p:cNvPr>
          <p:cNvSpPr txBox="1"/>
          <p:nvPr/>
        </p:nvSpPr>
        <p:spPr>
          <a:xfrm>
            <a:off x="5547127" y="3250697"/>
            <a:ext cx="6316284" cy="1110560"/>
          </a:xfrm>
          <a:prstGeom prst="rect">
            <a:avLst/>
          </a:prstGeom>
          <a:noFill/>
        </p:spPr>
        <p:txBody>
          <a:bodyPr wrap="square" lIns="91440" tIns="45720" rIns="91440" bIns="45720" rtlCol="0" anchor="t">
            <a:spAutoFit/>
          </a:bodyPr>
          <a:lstStyle/>
          <a:p>
            <a:pPr algn="just"/>
            <a:r>
              <a:rPr lang="es-CO" sz="1300" dirty="0">
                <a:solidFill>
                  <a:srgbClr val="000000"/>
                </a:solidFill>
                <a:latin typeface="Verdana" panose="020B0604030504040204" pitchFamily="34" charset="0"/>
                <a:ea typeface="Verdana" panose="020B0604030504040204" pitchFamily="34" charset="0"/>
                <a:cs typeface="+mn-lt"/>
              </a:rPr>
              <a:t>Desde el inicio de convenio a corte de 30 de septiembre de 2025 se ha ejecutado el </a:t>
            </a:r>
            <a:r>
              <a:rPr lang="es-CO" sz="1300" b="1" dirty="0">
                <a:solidFill>
                  <a:srgbClr val="000000"/>
                </a:solidFill>
                <a:latin typeface="Verdana" panose="020B0604030504040204" pitchFamily="34" charset="0"/>
                <a:ea typeface="Verdana" panose="020B0604030504040204" pitchFamily="34" charset="0"/>
                <a:cs typeface="+mn-lt"/>
              </a:rPr>
              <a:t>77.48% </a:t>
            </a:r>
            <a:r>
              <a:rPr lang="es-CO" sz="1300" dirty="0">
                <a:solidFill>
                  <a:srgbClr val="000000"/>
                </a:solidFill>
                <a:latin typeface="Verdana" panose="020B0604030504040204" pitchFamily="34" charset="0"/>
                <a:ea typeface="Verdana" panose="020B0604030504040204" pitchFamily="34" charset="0"/>
                <a:cs typeface="+mn-lt"/>
              </a:rPr>
              <a:t>del valor total del convenio teniendo en cuenta el aporte de Tierrasua S.A.S, por consiguiente una ejecución en tiempo de</a:t>
            </a:r>
            <a:r>
              <a:rPr lang="es-CO" sz="1300" b="1" dirty="0">
                <a:solidFill>
                  <a:srgbClr val="000000"/>
                </a:solidFill>
                <a:latin typeface="Verdana" panose="020B0604030504040204" pitchFamily="34" charset="0"/>
                <a:ea typeface="Verdana" panose="020B0604030504040204" pitchFamily="34" charset="0"/>
                <a:cs typeface="+mn-lt"/>
              </a:rPr>
              <a:t> 70.81%.</a:t>
            </a:r>
            <a:r>
              <a:rPr lang="es-CO" sz="1300" dirty="0">
                <a:solidFill>
                  <a:srgbClr val="000000"/>
                </a:solidFill>
                <a:latin typeface="Verdana" panose="020B0604030504040204" pitchFamily="34" charset="0"/>
                <a:ea typeface="Verdana" panose="020B0604030504040204" pitchFamily="34" charset="0"/>
                <a:cs typeface="+mn-lt"/>
              </a:rPr>
              <a:t> </a:t>
            </a:r>
            <a:endParaRPr lang="es-MX" sz="1300" dirty="0">
              <a:solidFill>
                <a:srgbClr val="000000"/>
              </a:solidFill>
              <a:latin typeface="Verdana" panose="020B0604030504040204" pitchFamily="34" charset="0"/>
              <a:ea typeface="Verdana" panose="020B0604030504040204" pitchFamily="34" charset="0"/>
              <a:cs typeface="+mn-lt"/>
            </a:endParaRPr>
          </a:p>
          <a:p>
            <a:pPr>
              <a:lnSpc>
                <a:spcPts val="1680"/>
              </a:lnSpc>
            </a:pPr>
            <a:endPar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5" name="Grupo 14">
            <a:extLst>
              <a:ext uri="{FF2B5EF4-FFF2-40B4-BE49-F238E27FC236}">
                <a16:creationId xmlns:a16="http://schemas.microsoft.com/office/drawing/2014/main" id="{5F5DCCDB-503F-C670-4BD6-E8AA39D0A1F1}"/>
              </a:ext>
            </a:extLst>
          </p:cNvPr>
          <p:cNvGrpSpPr/>
          <p:nvPr/>
        </p:nvGrpSpPr>
        <p:grpSpPr>
          <a:xfrm>
            <a:off x="1710433" y="6162213"/>
            <a:ext cx="2895413" cy="428248"/>
            <a:chOff x="6865036" y="5412993"/>
            <a:chExt cx="2895413" cy="428248"/>
          </a:xfrm>
        </p:grpSpPr>
        <p:sp>
          <p:nvSpPr>
            <p:cNvPr id="2" name="Rectángulo: una sola esquina redondeada 1">
              <a:extLst>
                <a:ext uri="{FF2B5EF4-FFF2-40B4-BE49-F238E27FC236}">
                  <a16:creationId xmlns:a16="http://schemas.microsoft.com/office/drawing/2014/main" id="{55AA737A-324B-9120-B1F6-6B7CDFD4622A}"/>
                </a:ext>
              </a:extLst>
            </p:cNvPr>
            <p:cNvSpPr/>
            <p:nvPr/>
          </p:nvSpPr>
          <p:spPr>
            <a:xfrm>
              <a:off x="6865036" y="5412993"/>
              <a:ext cx="2810148" cy="418405"/>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180C9287-D30C-DA17-25F9-C4972FE3B994}"/>
                </a:ext>
              </a:extLst>
            </p:cNvPr>
            <p:cNvSpPr txBox="1"/>
            <p:nvPr/>
          </p:nvSpPr>
          <p:spPr>
            <a:xfrm>
              <a:off x="7007764" y="5441131"/>
              <a:ext cx="2752685" cy="400110"/>
            </a:xfrm>
            <a:prstGeom prst="rect">
              <a:avLst/>
            </a:prstGeom>
            <a:noFill/>
          </p:spPr>
          <p:txBody>
            <a:bodyPr wrap="square" lIns="91440" tIns="45720" rIns="91440" bIns="45720" rtlCol="0" anchor="t">
              <a:spAutoFit/>
            </a:bodyPr>
            <a:lstStyle/>
            <a:p>
              <a:r>
                <a:rPr lang="es-CO" sz="2000" b="1" spc="-300" dirty="0">
                  <a:solidFill>
                    <a:schemeClr val="bg1"/>
                  </a:solidFill>
                  <a:latin typeface="Verdana"/>
                  <a:ea typeface="Verdana"/>
                  <a:cs typeface="Verdana" panose="020B0604030504040204" pitchFamily="34" charset="0"/>
                </a:rPr>
                <a:t>$ 5.848.125.993,33</a:t>
              </a:r>
              <a:endParaRPr lang="es-CO" sz="20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4" name="CuadroTexto 3">
            <a:extLst>
              <a:ext uri="{FF2B5EF4-FFF2-40B4-BE49-F238E27FC236}">
                <a16:creationId xmlns:a16="http://schemas.microsoft.com/office/drawing/2014/main" id="{862C3025-24EF-A678-445C-DAEC03F45FCE}"/>
              </a:ext>
            </a:extLst>
          </p:cNvPr>
          <p:cNvSpPr txBox="1">
            <a:spLocks noChangeArrowheads="1"/>
          </p:cNvSpPr>
          <p:nvPr/>
        </p:nvSpPr>
        <p:spPr bwMode="auto">
          <a:xfrm>
            <a:off x="404058" y="5793700"/>
            <a:ext cx="4201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sz="2000" b="1" spc="-150" dirty="0">
                <a:latin typeface="Verdana"/>
                <a:ea typeface="Verdana"/>
                <a:cs typeface="Verdana" panose="020B0604030504040204" pitchFamily="34" charset="0"/>
              </a:rPr>
              <a:t>Total valor ejecutado:</a:t>
            </a:r>
          </a:p>
        </p:txBody>
      </p:sp>
      <p:graphicFrame>
        <p:nvGraphicFramePr>
          <p:cNvPr id="17" name="Tabla 16">
            <a:extLst>
              <a:ext uri="{FF2B5EF4-FFF2-40B4-BE49-F238E27FC236}">
                <a16:creationId xmlns:a16="http://schemas.microsoft.com/office/drawing/2014/main" id="{B2849EC7-B195-BC55-BF2E-6CE186701188}"/>
              </a:ext>
            </a:extLst>
          </p:cNvPr>
          <p:cNvGraphicFramePr>
            <a:graphicFrameLocks noGrp="1"/>
          </p:cNvGraphicFramePr>
          <p:nvPr>
            <p:extLst>
              <p:ext uri="{D42A27DB-BD31-4B8C-83A1-F6EECF244321}">
                <p14:modId xmlns:p14="http://schemas.microsoft.com/office/powerpoint/2010/main" val="3261669224"/>
              </p:ext>
            </p:extLst>
          </p:nvPr>
        </p:nvGraphicFramePr>
        <p:xfrm>
          <a:off x="5549660" y="4111924"/>
          <a:ext cx="6295640" cy="2495344"/>
        </p:xfrm>
        <a:graphic>
          <a:graphicData uri="http://schemas.openxmlformats.org/drawingml/2006/table">
            <a:tbl>
              <a:tblPr bandRow="1">
                <a:tableStyleId>{5C22544A-7EE6-4342-B048-85BDC9FD1C3A}</a:tableStyleId>
              </a:tblPr>
              <a:tblGrid>
                <a:gridCol w="2039154">
                  <a:extLst>
                    <a:ext uri="{9D8B030D-6E8A-4147-A177-3AD203B41FA5}">
                      <a16:colId xmlns:a16="http://schemas.microsoft.com/office/drawing/2014/main" val="831040458"/>
                    </a:ext>
                  </a:extLst>
                </a:gridCol>
                <a:gridCol w="1918415">
                  <a:extLst>
                    <a:ext uri="{9D8B030D-6E8A-4147-A177-3AD203B41FA5}">
                      <a16:colId xmlns:a16="http://schemas.microsoft.com/office/drawing/2014/main" val="1520455821"/>
                    </a:ext>
                  </a:extLst>
                </a:gridCol>
                <a:gridCol w="2338071">
                  <a:extLst>
                    <a:ext uri="{9D8B030D-6E8A-4147-A177-3AD203B41FA5}">
                      <a16:colId xmlns:a16="http://schemas.microsoft.com/office/drawing/2014/main" val="3186275402"/>
                    </a:ext>
                  </a:extLst>
                </a:gridCol>
              </a:tblGrid>
              <a:tr h="429295">
                <a:tc gridSpan="2">
                  <a:txBody>
                    <a:bodyPr/>
                    <a:lstStyle/>
                    <a:p>
                      <a:pPr lvl="0" algn="ctr">
                        <a:lnSpc>
                          <a:spcPts val="1650"/>
                        </a:lnSpc>
                        <a:buNone/>
                      </a:pPr>
                      <a:r>
                        <a:rPr lang="es-CO" sz="1300" b="1" dirty="0">
                          <a:solidFill>
                            <a:srgbClr val="FFFFFF"/>
                          </a:solidFill>
                          <a:effectLst/>
                          <a:latin typeface="Verdana" panose="020B0604030504040204" pitchFamily="34" charset="0"/>
                          <a:ea typeface="Verdana" panose="020B0604030504040204" pitchFamily="34" charset="0"/>
                        </a:rPr>
                        <a:t>COSTO DEL PROYECTO </a:t>
                      </a:r>
                      <a:endParaRPr lang="es-ES" sz="1300" dirty="0">
                        <a:latin typeface="Verdana" panose="020B0604030504040204" pitchFamily="34" charset="0"/>
                        <a:ea typeface="Verdana" panose="020B060403050404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0AD47"/>
                    </a:solidFill>
                  </a:tcPr>
                </a:tc>
                <a:tc hMerge="1">
                  <a:txBody>
                    <a:bodyPr/>
                    <a:lstStyle/>
                    <a:p>
                      <a:endParaRPr lang="es-ES"/>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0AD47"/>
                    </a:solidFill>
                  </a:tcPr>
                </a:tc>
                <a:tc>
                  <a:txBody>
                    <a:bodyPr/>
                    <a:lstStyle/>
                    <a:p>
                      <a:pPr algn="ctr" fontAlgn="base">
                        <a:lnSpc>
                          <a:spcPts val="1650"/>
                        </a:lnSpc>
                        <a:buNone/>
                      </a:pPr>
                      <a:r>
                        <a:rPr lang="es-CO" sz="1300" b="1" dirty="0">
                          <a:solidFill>
                            <a:srgbClr val="FFFFFF"/>
                          </a:solidFill>
                          <a:effectLst/>
                          <a:latin typeface="Verdana" panose="020B0604030504040204" pitchFamily="34" charset="0"/>
                          <a:ea typeface="Verdana" panose="020B0604030504040204" pitchFamily="34" charset="0"/>
                        </a:rPr>
                        <a:t>ESTADO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5495451"/>
                  </a:ext>
                </a:extLst>
              </a:tr>
              <a:tr h="350923">
                <a:tc>
                  <a:txBody>
                    <a:bodyPr/>
                    <a:lstStyle/>
                    <a:p>
                      <a:pPr algn="ctr" fontAlgn="base">
                        <a:lnSpc>
                          <a:spcPts val="1650"/>
                        </a:lnSpc>
                        <a:buNone/>
                      </a:pPr>
                      <a:r>
                        <a:rPr lang="es-ES" sz="1300" b="1" dirty="0">
                          <a:effectLst/>
                          <a:latin typeface="Verdana" panose="020B0604030504040204" pitchFamily="34" charset="0"/>
                          <a:ea typeface="Verdana" panose="020B0604030504040204" pitchFamily="34" charset="0"/>
                        </a:rPr>
                        <a:t>Anticipo</a:t>
                      </a:r>
                      <a:endParaRPr lang="es-ES" sz="1300" dirty="0">
                        <a:effectLst/>
                        <a:latin typeface="Verdana" panose="020B0604030504040204" pitchFamily="34" charset="0"/>
                        <a:ea typeface="Verdana" panose="020B0604030504040204"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ES" sz="1300" dirty="0">
                          <a:effectLst/>
                          <a:latin typeface="Verdana" panose="020B0604030504040204" pitchFamily="34" charset="0"/>
                          <a:ea typeface="Verdana" panose="020B0604030504040204" pitchFamily="34" charset="0"/>
                        </a:rPr>
                        <a:t>$2.499.999.950,00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ES" sz="1300" dirty="0">
                          <a:effectLst/>
                          <a:latin typeface="Verdana" panose="020B0604030504040204" pitchFamily="34" charset="0"/>
                          <a:ea typeface="Verdana" panose="020B0604030504040204" pitchFamily="34" charset="0"/>
                        </a:rPr>
                        <a:t>Pagada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4180708"/>
                  </a:ext>
                </a:extLst>
              </a:tr>
              <a:tr h="350923">
                <a:tc>
                  <a:txBody>
                    <a:bodyPr/>
                    <a:lstStyle/>
                    <a:p>
                      <a:pPr algn="ctr" fontAlgn="base">
                        <a:lnSpc>
                          <a:spcPts val="1650"/>
                        </a:lnSpc>
                        <a:buNone/>
                      </a:pPr>
                      <a:r>
                        <a:rPr lang="es-ES" sz="1300" b="1" dirty="0">
                          <a:effectLst/>
                          <a:latin typeface="Verdana" panose="020B0604030504040204" pitchFamily="34" charset="0"/>
                          <a:ea typeface="Verdana" panose="020B0604030504040204" pitchFamily="34" charset="0"/>
                        </a:rPr>
                        <a:t>Anticipo de Adicional </a:t>
                      </a:r>
                      <a:endParaRPr lang="es-ES" sz="1300" dirty="0">
                        <a:effectLst/>
                        <a:latin typeface="Verdana" panose="020B0604030504040204" pitchFamily="34" charset="0"/>
                        <a:ea typeface="Verdana" panose="020B0604030504040204"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ES" sz="1300" dirty="0">
                          <a:effectLst/>
                          <a:latin typeface="Verdana" panose="020B0604030504040204" pitchFamily="34" charset="0"/>
                          <a:ea typeface="Verdana" panose="020B0604030504040204" pitchFamily="34" charset="0"/>
                        </a:rPr>
                        <a:t>$1.236.500.000,00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ES" sz="1300" dirty="0">
                          <a:effectLst/>
                          <a:latin typeface="Verdana" panose="020B0604030504040204" pitchFamily="34" charset="0"/>
                          <a:ea typeface="Verdana" panose="020B0604030504040204" pitchFamily="34" charset="0"/>
                        </a:rPr>
                        <a:t>Sellada</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86719922"/>
                  </a:ext>
                </a:extLst>
              </a:tr>
              <a:tr h="350923">
                <a:tc>
                  <a:txBody>
                    <a:bodyPr/>
                    <a:lstStyle/>
                    <a:p>
                      <a:pPr algn="ctr" fontAlgn="base">
                        <a:lnSpc>
                          <a:spcPts val="1650"/>
                        </a:lnSpc>
                        <a:buNone/>
                      </a:pPr>
                      <a:r>
                        <a:rPr lang="es-CO" sz="1300" b="1" dirty="0">
                          <a:effectLst/>
                          <a:latin typeface="Verdana" panose="020B0604030504040204" pitchFamily="34" charset="0"/>
                          <a:ea typeface="Verdana" panose="020B0604030504040204" pitchFamily="34" charset="0"/>
                        </a:rPr>
                        <a:t>Valor Actas (1-6) </a:t>
                      </a:r>
                      <a:endParaRPr lang="es-CO" sz="1300" dirty="0">
                        <a:effectLst/>
                        <a:latin typeface="Verdana" panose="020B0604030504040204" pitchFamily="34" charset="0"/>
                        <a:ea typeface="Verdana" panose="020B0604030504040204"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300" dirty="0">
                          <a:effectLst/>
                          <a:latin typeface="Verdana" panose="020B0604030504040204" pitchFamily="34" charset="0"/>
                          <a:ea typeface="Verdana" panose="020B0604030504040204" pitchFamily="34" charset="0"/>
                        </a:rPr>
                        <a:t>$4.318.834.593,00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300" dirty="0">
                          <a:effectLst/>
                          <a:latin typeface="Verdana" panose="020B0604030504040204" pitchFamily="34" charset="0"/>
                          <a:ea typeface="Verdana" panose="020B0604030504040204" pitchFamily="34" charset="0"/>
                        </a:rPr>
                        <a:t>Pagadas</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2045349"/>
                  </a:ext>
                </a:extLst>
              </a:tr>
              <a:tr h="350923">
                <a:tc>
                  <a:txBody>
                    <a:bodyPr/>
                    <a:lstStyle/>
                    <a:p>
                      <a:pPr algn="ctr" fontAlgn="base">
                        <a:lnSpc>
                          <a:spcPts val="1650"/>
                        </a:lnSpc>
                        <a:buNone/>
                      </a:pPr>
                      <a:r>
                        <a:rPr lang="es-CO" sz="1300" b="1" dirty="0">
                          <a:effectLst/>
                          <a:latin typeface="Verdana" panose="020B0604030504040204" pitchFamily="34" charset="0"/>
                          <a:ea typeface="Verdana" panose="020B0604030504040204" pitchFamily="34" charset="0"/>
                        </a:rPr>
                        <a:t>Acta 7 (Ago)</a:t>
                      </a:r>
                      <a:endParaRPr lang="es-CO" sz="1300" dirty="0">
                        <a:effectLst/>
                        <a:latin typeface="Verdana" panose="020B0604030504040204" pitchFamily="34" charset="0"/>
                        <a:ea typeface="Verdana" panose="020B0604030504040204"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300" dirty="0">
                          <a:effectLst/>
                          <a:latin typeface="Verdana" panose="020B0604030504040204" pitchFamily="34" charset="0"/>
                          <a:ea typeface="Verdana" panose="020B0604030504040204" pitchFamily="34" charset="0"/>
                        </a:rPr>
                        <a:t>$ 686.905.200,00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300" dirty="0">
                          <a:effectLst/>
                          <a:latin typeface="Verdana" panose="020B0604030504040204" pitchFamily="34" charset="0"/>
                          <a:ea typeface="Verdana" panose="020B0604030504040204" pitchFamily="34" charset="0"/>
                        </a:rPr>
                        <a:t>Revisión</a:t>
                      </a:r>
                      <a:endParaRPr lang="es-CO" sz="1300" dirty="0" err="1">
                        <a:effectLst/>
                        <a:latin typeface="Verdana" panose="020B0604030504040204" pitchFamily="34" charset="0"/>
                        <a:ea typeface="Verdana" panose="020B0604030504040204"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4370771"/>
                  </a:ext>
                </a:extLst>
              </a:tr>
              <a:tr h="509788">
                <a:tc>
                  <a:txBody>
                    <a:bodyPr/>
                    <a:lstStyle/>
                    <a:p>
                      <a:pPr lvl="0" algn="ctr">
                        <a:lnSpc>
                          <a:spcPts val="1650"/>
                        </a:lnSpc>
                        <a:buNone/>
                      </a:pPr>
                      <a:r>
                        <a:rPr lang="es-CO" sz="1300" b="1" dirty="0">
                          <a:effectLst/>
                          <a:latin typeface="Verdana" panose="020B0604030504040204" pitchFamily="34" charset="0"/>
                          <a:ea typeface="Verdana" panose="020B0604030504040204" pitchFamily="34" charset="0"/>
                        </a:rPr>
                        <a:t>Acta 8 (</a:t>
                      </a:r>
                      <a:r>
                        <a:rPr lang="es-CO" sz="1300" b="1" dirty="0" err="1">
                          <a:effectLst/>
                          <a:latin typeface="Verdana" panose="020B0604030504040204" pitchFamily="34" charset="0"/>
                          <a:ea typeface="Verdana" panose="020B0604030504040204" pitchFamily="34" charset="0"/>
                        </a:rPr>
                        <a:t>Sep</a:t>
                      </a:r>
                      <a:r>
                        <a:rPr lang="es-CO" sz="1300" b="1" dirty="0">
                          <a:effectLst/>
                          <a:latin typeface="Verdana" panose="020B0604030504040204" pitchFamily="34" charset="0"/>
                          <a:ea typeface="Verdana" panose="020B0604030504040204" pitchFamily="34" charset="0"/>
                        </a:rPr>
                        <a:t>)</a:t>
                      </a:r>
                    </a:p>
                  </a:txBody>
                  <a:tcPr anchor="ctr">
                    <a:lnL w="9524">
                      <a:solidFill>
                        <a:srgbClr val="000000"/>
                      </a:solidFill>
                    </a:lnL>
                    <a:lnR w="9524">
                      <a:solidFill>
                        <a:srgbClr val="000000"/>
                      </a:solidFill>
                    </a:lnR>
                    <a:lnT w="9525" cap="flat" cmpd="sng" algn="ctr">
                      <a:solidFill>
                        <a:srgbClr val="000000"/>
                      </a:solidFill>
                      <a:prstDash val="solid"/>
                      <a:round/>
                      <a:headEnd type="none" w="med" len="med"/>
                      <a:tailEnd type="none" w="med" len="med"/>
                    </a:lnT>
                    <a:lnB w="9524">
                      <a:solidFill>
                        <a:srgbClr val="000000"/>
                      </a:solidFill>
                    </a:lnB>
                    <a:noFill/>
                  </a:tcPr>
                </a:tc>
                <a:tc>
                  <a:txBody>
                    <a:bodyPr/>
                    <a:lstStyle/>
                    <a:p>
                      <a:pPr lvl="0" algn="ctr">
                        <a:lnSpc>
                          <a:spcPts val="1650"/>
                        </a:lnSpc>
                        <a:buNone/>
                      </a:pPr>
                      <a:r>
                        <a:rPr lang="es-CO" sz="1300" dirty="0">
                          <a:effectLst/>
                          <a:latin typeface="Verdana" panose="020B0604030504040204" pitchFamily="34" charset="0"/>
                          <a:ea typeface="Verdana" panose="020B0604030504040204" pitchFamily="34" charset="0"/>
                        </a:rPr>
                        <a:t>$ 767.876.700,00</a:t>
                      </a:r>
                    </a:p>
                  </a:txBody>
                  <a:tcPr anchor="ctr">
                    <a:lnL w="9524">
                      <a:solidFill>
                        <a:srgbClr val="000000"/>
                      </a:solidFill>
                    </a:lnL>
                    <a:lnR w="9524">
                      <a:solidFill>
                        <a:srgbClr val="000000"/>
                      </a:solidFill>
                    </a:lnR>
                    <a:lnT w="9525" cap="flat" cmpd="sng" algn="ctr">
                      <a:solidFill>
                        <a:srgbClr val="000000"/>
                      </a:solidFill>
                      <a:prstDash val="solid"/>
                      <a:round/>
                      <a:headEnd type="none" w="med" len="med"/>
                      <a:tailEnd type="none" w="med" len="med"/>
                    </a:lnT>
                    <a:lnB w="9524">
                      <a:solidFill>
                        <a:srgbClr val="000000"/>
                      </a:solidFill>
                    </a:lnB>
                    <a:noFill/>
                  </a:tcPr>
                </a:tc>
                <a:tc>
                  <a:txBody>
                    <a:bodyPr/>
                    <a:lstStyle/>
                    <a:p>
                      <a:pPr lvl="0" algn="ctr">
                        <a:lnSpc>
                          <a:spcPts val="1650"/>
                        </a:lnSpc>
                        <a:buNone/>
                      </a:pPr>
                      <a:r>
                        <a:rPr lang="es-CO" sz="1300" b="0" i="0" u="none" strike="noStrike" noProof="0" dirty="0">
                          <a:solidFill>
                            <a:srgbClr val="000000"/>
                          </a:solidFill>
                          <a:effectLst/>
                          <a:latin typeface="Verdana" panose="020B0604030504040204" pitchFamily="34" charset="0"/>
                          <a:ea typeface="Verdana" panose="020B0604030504040204" pitchFamily="34" charset="0"/>
                        </a:rPr>
                        <a:t>En proceso de revisión y radicación</a:t>
                      </a:r>
                      <a:endParaRPr lang="es-MX" sz="1300" dirty="0">
                        <a:latin typeface="Verdana" panose="020B0604030504040204" pitchFamily="34" charset="0"/>
                        <a:ea typeface="Verdana" panose="020B0604030504040204" pitchFamily="34" charset="0"/>
                      </a:endParaRPr>
                    </a:p>
                  </a:txBody>
                  <a:tcPr anchor="ctr">
                    <a:lnL w="9524">
                      <a:solidFill>
                        <a:srgbClr val="000000"/>
                      </a:solidFill>
                    </a:lnL>
                    <a:lnR w="9524">
                      <a:solidFill>
                        <a:srgbClr val="000000"/>
                      </a:solidFill>
                    </a:lnR>
                    <a:lnT w="9525" cap="flat" cmpd="sng" algn="ctr">
                      <a:solidFill>
                        <a:srgbClr val="000000"/>
                      </a:solidFill>
                      <a:prstDash val="solid"/>
                      <a:round/>
                      <a:headEnd type="none" w="med" len="med"/>
                      <a:tailEnd type="none" w="med" len="med"/>
                    </a:lnT>
                    <a:lnB w="9524">
                      <a:solidFill>
                        <a:srgbClr val="000000"/>
                      </a:solidFill>
                    </a:lnB>
                    <a:noFill/>
                  </a:tcPr>
                </a:tc>
                <a:extLst>
                  <a:ext uri="{0D108BD9-81ED-4DB2-BD59-A6C34878D82A}">
                    <a16:rowId xmlns:a16="http://schemas.microsoft.com/office/drawing/2014/main" val="1899927391"/>
                  </a:ext>
                </a:extLst>
              </a:tr>
            </a:tbl>
          </a:graphicData>
        </a:graphic>
      </p:graphicFrame>
    </p:spTree>
    <p:extLst>
      <p:ext uri="{BB962C8B-B14F-4D97-AF65-F5344CB8AC3E}">
        <p14:creationId xmlns:p14="http://schemas.microsoft.com/office/powerpoint/2010/main" val="10918617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24AD0-9446-EFF3-8820-24C0DD722BB4}"/>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173A0C11-E5ED-8B28-4FA0-923A1EE2155F}"/>
              </a:ext>
            </a:extLst>
          </p:cNvPr>
          <p:cNvSpPr txBox="1"/>
          <p:nvPr/>
        </p:nvSpPr>
        <p:spPr>
          <a:xfrm>
            <a:off x="5150471" y="1151159"/>
            <a:ext cx="4427620" cy="414794"/>
          </a:xfrm>
          <a:prstGeom prst="rect">
            <a:avLst/>
          </a:prstGeom>
          <a:noFill/>
        </p:spPr>
        <p:txBody>
          <a:bodyPr wrap="square" lIns="91440" tIns="45720" rIns="91440" bIns="45720" rtlCol="0" anchor="t">
            <a:spAutoFit/>
          </a:bodyPr>
          <a:lstStyle/>
          <a:p>
            <a:pPr lvl="0">
              <a:lnSpc>
                <a:spcPts val="2840"/>
              </a:lnSpc>
            </a:pPr>
            <a:r>
              <a:rPr lang="es-ES" sz="2000" b="1" spc="-150" dirty="0">
                <a:latin typeface="Verdana"/>
                <a:ea typeface="Verdana"/>
                <a:cs typeface="Verdana" panose="020B0604030504040204" pitchFamily="34" charset="0"/>
              </a:rPr>
              <a:t>OBJETO</a:t>
            </a:r>
          </a:p>
        </p:txBody>
      </p:sp>
      <p:sp>
        <p:nvSpPr>
          <p:cNvPr id="7" name="CuadroTexto 6">
            <a:extLst>
              <a:ext uri="{FF2B5EF4-FFF2-40B4-BE49-F238E27FC236}">
                <a16:creationId xmlns:a16="http://schemas.microsoft.com/office/drawing/2014/main" id="{12EFDAC4-3DA5-8F5F-EDEE-153E73ED5448}"/>
              </a:ext>
            </a:extLst>
          </p:cNvPr>
          <p:cNvSpPr txBox="1"/>
          <p:nvPr/>
        </p:nvSpPr>
        <p:spPr>
          <a:xfrm>
            <a:off x="5538660" y="1565602"/>
            <a:ext cx="5988161" cy="1049005"/>
          </a:xfrm>
          <a:prstGeom prst="rect">
            <a:avLst/>
          </a:prstGeom>
          <a:noFill/>
        </p:spPr>
        <p:txBody>
          <a:bodyPr wrap="square" lIns="91440" tIns="45720" rIns="91440" bIns="45720" rtlCol="0" anchor="t">
            <a:spAutoFit/>
          </a:bodyPr>
          <a:lstStyle/>
          <a:p>
            <a:pPr algn="just"/>
            <a:r>
              <a:rPr lang="es-MX" sz="1600" dirty="0">
                <a:latin typeface="Verdana" panose="020B0604030504040204" pitchFamily="34" charset="0"/>
                <a:ea typeface="Verdana" panose="020B0604030504040204" pitchFamily="34" charset="0"/>
                <a:cs typeface="+mn-lt"/>
              </a:rPr>
              <a:t>Prestación de servicios para garantizar la operación de la maquinaria pesada y vehículos livianos de la unidad de gestión del riesgo del departamento de Boyacá. </a:t>
            </a:r>
            <a:endParaRPr lang="es-ES" sz="1600" dirty="0">
              <a:latin typeface="Verdana" panose="020B0604030504040204" pitchFamily="34" charset="0"/>
              <a:ea typeface="Verdana" panose="020B0604030504040204" pitchFamily="34" charset="0"/>
              <a:cs typeface="+mn-lt"/>
            </a:endParaRPr>
          </a:p>
          <a:p>
            <a:pPr>
              <a:lnSpc>
                <a:spcPts val="1680"/>
              </a:lnSpc>
            </a:pPr>
            <a:endPar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Conector recto 8">
            <a:extLst>
              <a:ext uri="{FF2B5EF4-FFF2-40B4-BE49-F238E27FC236}">
                <a16:creationId xmlns:a16="http://schemas.microsoft.com/office/drawing/2014/main" id="{C9062247-4448-1F6A-3B65-182CDD625EE3}"/>
              </a:ext>
            </a:extLst>
          </p:cNvPr>
          <p:cNvCxnSpPr>
            <a:cxnSpLocks/>
          </p:cNvCxnSpPr>
          <p:nvPr/>
        </p:nvCxnSpPr>
        <p:spPr>
          <a:xfrm flipV="1">
            <a:off x="5081592" y="1104823"/>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9DE403F5-6A81-90F0-7CB0-B3CC6CF6387F}"/>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s-MX" altLang="es-ES" b="1" spc="-150" dirty="0">
                <a:latin typeface="Verdana"/>
                <a:ea typeface="Verdana"/>
                <a:cs typeface="Verdana" panose="020B0604030504040204" pitchFamily="34" charset="0"/>
              </a:rPr>
              <a:t>Contrato Interadministrativo</a:t>
            </a:r>
          </a:p>
          <a:p>
            <a:pPr>
              <a:lnSpc>
                <a:spcPct val="100000"/>
              </a:lnSpc>
              <a:spcBef>
                <a:spcPct val="0"/>
              </a:spcBef>
              <a:buNone/>
            </a:pPr>
            <a:r>
              <a:rPr lang="es-MX" altLang="es-ES" b="1" spc="-150" dirty="0">
                <a:latin typeface="Verdana"/>
                <a:ea typeface="Verdana"/>
                <a:cs typeface="Verdana" panose="020B0604030504040204" pitchFamily="34" charset="0"/>
              </a:rPr>
              <a:t>No. 1303 DE 2025</a:t>
            </a:r>
          </a:p>
        </p:txBody>
      </p:sp>
      <p:pic>
        <p:nvPicPr>
          <p:cNvPr id="8" name="Gráfico 7">
            <a:extLst>
              <a:ext uri="{FF2B5EF4-FFF2-40B4-BE49-F238E27FC236}">
                <a16:creationId xmlns:a16="http://schemas.microsoft.com/office/drawing/2014/main" id="{3BAE5D95-E415-3AA6-BC35-7392C6CCC8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E559A73F-EC44-B81F-3945-1A3D5E3A6706}"/>
              </a:ext>
            </a:extLst>
          </p:cNvPr>
          <p:cNvGraphicFramePr>
            <a:graphicFrameLocks noGrp="1"/>
          </p:cNvGraphicFramePr>
          <p:nvPr/>
        </p:nvGraphicFramePr>
        <p:xfrm>
          <a:off x="158151" y="1567132"/>
          <a:ext cx="4690610" cy="3521291"/>
        </p:xfrm>
        <a:graphic>
          <a:graphicData uri="http://schemas.openxmlformats.org/drawingml/2006/table">
            <a:tbl>
              <a:tblPr firstRow="1" bandRow="1">
                <a:tableStyleId>{912C8C85-51F0-491E-9774-3900AFEF0FD7}</a:tableStyleId>
              </a:tblPr>
              <a:tblGrid>
                <a:gridCol w="1761224">
                  <a:extLst>
                    <a:ext uri="{9D8B030D-6E8A-4147-A177-3AD203B41FA5}">
                      <a16:colId xmlns:a16="http://schemas.microsoft.com/office/drawing/2014/main" val="3386221600"/>
                    </a:ext>
                  </a:extLst>
                </a:gridCol>
                <a:gridCol w="2929386">
                  <a:extLst>
                    <a:ext uri="{9D8B030D-6E8A-4147-A177-3AD203B41FA5}">
                      <a16:colId xmlns:a16="http://schemas.microsoft.com/office/drawing/2014/main" val="3023588219"/>
                    </a:ext>
                  </a:extLst>
                </a:gridCol>
              </a:tblGrid>
              <a:tr h="377405">
                <a:tc>
                  <a:txBody>
                    <a:bodyPr/>
                    <a:lstStyle/>
                    <a:p>
                      <a:pPr algn="ctr"/>
                      <a:r>
                        <a:rPr lang="es-CO" sz="1200" b="1" dirty="0">
                          <a:latin typeface="Verdana"/>
                          <a:ea typeface="Verdana"/>
                        </a:rPr>
                        <a:t>Valor</a:t>
                      </a:r>
                    </a:p>
                  </a:txBody>
                  <a:tcPr anchor="ctr"/>
                </a:tc>
                <a:tc>
                  <a:txBody>
                    <a:bodyPr/>
                    <a:lstStyle/>
                    <a:p>
                      <a:pPr algn="ctr"/>
                      <a:r>
                        <a:rPr lang="es-CO" sz="1200" b="0" dirty="0">
                          <a:latin typeface="Verdana"/>
                          <a:ea typeface="Verdana"/>
                        </a:rPr>
                        <a:t>$1.528.756.720,00</a:t>
                      </a:r>
                    </a:p>
                  </a:txBody>
                  <a:tcPr anchor="ctr"/>
                </a:tc>
                <a:extLst>
                  <a:ext uri="{0D108BD9-81ED-4DB2-BD59-A6C34878D82A}">
                    <a16:rowId xmlns:a16="http://schemas.microsoft.com/office/drawing/2014/main" val="3799243388"/>
                  </a:ext>
                </a:extLst>
              </a:tr>
              <a:tr h="413349">
                <a:tc>
                  <a:txBody>
                    <a:bodyPr/>
                    <a:lstStyle/>
                    <a:p>
                      <a:pPr algn="ctr"/>
                      <a:r>
                        <a:rPr lang="es-CO" sz="1200" b="1" dirty="0">
                          <a:latin typeface="Verdana"/>
                          <a:ea typeface="Verdana"/>
                        </a:rPr>
                        <a:t>Fecha de Inicio</a:t>
                      </a:r>
                    </a:p>
                  </a:txBody>
                  <a:tcPr anchor="ctr"/>
                </a:tc>
                <a:tc>
                  <a:txBody>
                    <a:bodyPr/>
                    <a:lstStyle/>
                    <a:p>
                      <a:pPr algn="ctr"/>
                      <a:r>
                        <a:rPr lang="es-CO" sz="1200" b="0" dirty="0">
                          <a:latin typeface="Verdana"/>
                          <a:ea typeface="Verdana"/>
                        </a:rPr>
                        <a:t>27 de Febrero de 2025</a:t>
                      </a:r>
                    </a:p>
                  </a:txBody>
                  <a:tcPr anchor="ctr"/>
                </a:tc>
                <a:extLst>
                  <a:ext uri="{0D108BD9-81ED-4DB2-BD59-A6C34878D82A}">
                    <a16:rowId xmlns:a16="http://schemas.microsoft.com/office/drawing/2014/main" val="4084991408"/>
                  </a:ext>
                </a:extLst>
              </a:tr>
              <a:tr h="521179">
                <a:tc>
                  <a:txBody>
                    <a:bodyPr/>
                    <a:lstStyle/>
                    <a:p>
                      <a:pPr algn="ctr"/>
                      <a:r>
                        <a:rPr lang="es-CO" sz="1200" b="1" dirty="0">
                          <a:latin typeface="Verdana"/>
                          <a:ea typeface="Verdana"/>
                        </a:rPr>
                        <a:t>Plazo de ejecución </a:t>
                      </a:r>
                    </a:p>
                  </a:txBody>
                  <a:tcPr anchor="ctr"/>
                </a:tc>
                <a:tc>
                  <a:txBody>
                    <a:bodyPr/>
                    <a:lstStyle/>
                    <a:p>
                      <a:pPr algn="ctr"/>
                      <a:r>
                        <a:rPr lang="es-CO" sz="1200" b="0" dirty="0">
                          <a:latin typeface="Verdana"/>
                          <a:ea typeface="Verdana"/>
                        </a:rPr>
                        <a:t>4 meses </a:t>
                      </a:r>
                    </a:p>
                  </a:txBody>
                  <a:tcPr anchor="ctr"/>
                </a:tc>
                <a:extLst>
                  <a:ext uri="{0D108BD9-81ED-4DB2-BD59-A6C34878D82A}">
                    <a16:rowId xmlns:a16="http://schemas.microsoft.com/office/drawing/2014/main" val="2460182974"/>
                  </a:ext>
                </a:extLst>
              </a:tr>
              <a:tr h="424608">
                <a:tc>
                  <a:txBody>
                    <a:bodyPr/>
                    <a:lstStyle/>
                    <a:p>
                      <a:pPr lvl="0" algn="ctr">
                        <a:buNone/>
                      </a:pPr>
                      <a:r>
                        <a:rPr lang="es-CO" sz="1200" b="1" dirty="0">
                          <a:latin typeface="Verdana"/>
                          <a:ea typeface="Verdana"/>
                        </a:rPr>
                        <a:t>Prorroga </a:t>
                      </a:r>
                      <a:r>
                        <a:rPr lang="es-CO" sz="1200" b="1" err="1">
                          <a:latin typeface="Verdana"/>
                          <a:ea typeface="Verdana"/>
                        </a:rPr>
                        <a:t>N°</a:t>
                      </a:r>
                      <a:r>
                        <a:rPr lang="es-CO" sz="1200" b="1" dirty="0">
                          <a:latin typeface="Verdana"/>
                          <a:ea typeface="Verdana"/>
                        </a:rPr>
                        <a:t> 1</a:t>
                      </a:r>
                    </a:p>
                  </a:txBody>
                  <a:tcPr anchor="ctr"/>
                </a:tc>
                <a:tc>
                  <a:txBody>
                    <a:bodyPr/>
                    <a:lstStyle/>
                    <a:p>
                      <a:pPr lvl="0" algn="ctr">
                        <a:buNone/>
                      </a:pPr>
                      <a:r>
                        <a:rPr lang="es-CO" sz="1200" b="0" dirty="0">
                          <a:latin typeface="Verdana"/>
                          <a:ea typeface="Verdana"/>
                        </a:rPr>
                        <a:t>1 mes</a:t>
                      </a:r>
                    </a:p>
                  </a:txBody>
                  <a:tcPr anchor="ctr"/>
                </a:tc>
                <a:extLst>
                  <a:ext uri="{0D108BD9-81ED-4DB2-BD59-A6C34878D82A}">
                    <a16:rowId xmlns:a16="http://schemas.microsoft.com/office/drawing/2014/main" val="4288519597"/>
                  </a:ext>
                </a:extLst>
              </a:tr>
              <a:tr h="596746">
                <a:tc>
                  <a:txBody>
                    <a:bodyPr/>
                    <a:lstStyle/>
                    <a:p>
                      <a:pPr lvl="0" algn="ctr">
                        <a:buNone/>
                      </a:pPr>
                      <a:r>
                        <a:rPr lang="es-CO" sz="1200" b="1" dirty="0">
                          <a:latin typeface="Verdana"/>
                          <a:ea typeface="Verdana"/>
                        </a:rPr>
                        <a:t>Fecha de terminación </a:t>
                      </a:r>
                    </a:p>
                  </a:txBody>
                  <a:tcPr anchor="ctr"/>
                </a:tc>
                <a:tc>
                  <a:txBody>
                    <a:bodyPr/>
                    <a:lstStyle/>
                    <a:p>
                      <a:pPr lvl="0" algn="ctr">
                        <a:buNone/>
                      </a:pPr>
                      <a:r>
                        <a:rPr lang="es-CO" sz="1200" b="0" dirty="0">
                          <a:latin typeface="Verdana"/>
                          <a:ea typeface="Verdana"/>
                        </a:rPr>
                        <a:t>26 de junio de 2025</a:t>
                      </a:r>
                    </a:p>
                  </a:txBody>
                  <a:tcPr anchor="ctr"/>
                </a:tc>
                <a:extLst>
                  <a:ext uri="{0D108BD9-81ED-4DB2-BD59-A6C34878D82A}">
                    <a16:rowId xmlns:a16="http://schemas.microsoft.com/office/drawing/2014/main" val="1975925730"/>
                  </a:ext>
                </a:extLst>
              </a:tr>
              <a:tr h="608222">
                <a:tc>
                  <a:txBody>
                    <a:bodyPr/>
                    <a:lstStyle/>
                    <a:p>
                      <a:pPr lvl="0" algn="ctr">
                        <a:buNone/>
                      </a:pPr>
                      <a:r>
                        <a:rPr lang="es-CO" sz="1200" b="1" dirty="0">
                          <a:latin typeface="Verdana"/>
                          <a:ea typeface="Verdana"/>
                        </a:rPr>
                        <a:t>Fecha de Terminación real </a:t>
                      </a:r>
                    </a:p>
                  </a:txBody>
                  <a:tcPr anchor="ctr"/>
                </a:tc>
                <a:tc>
                  <a:txBody>
                    <a:bodyPr/>
                    <a:lstStyle/>
                    <a:p>
                      <a:pPr lvl="0" algn="ctr">
                        <a:buNone/>
                      </a:pPr>
                      <a:r>
                        <a:rPr lang="es-CO" sz="1200" b="0" dirty="0">
                          <a:latin typeface="Verdana"/>
                          <a:ea typeface="Verdana"/>
                        </a:rPr>
                        <a:t>26 de Julio de 2025</a:t>
                      </a:r>
                    </a:p>
                  </a:txBody>
                  <a:tcPr anchor="ctr"/>
                </a:tc>
                <a:extLst>
                  <a:ext uri="{0D108BD9-81ED-4DB2-BD59-A6C34878D82A}">
                    <a16:rowId xmlns:a16="http://schemas.microsoft.com/office/drawing/2014/main" val="4220188515"/>
                  </a:ext>
                </a:extLst>
              </a:tr>
              <a:tr h="579782">
                <a:tc>
                  <a:txBody>
                    <a:bodyPr/>
                    <a:lstStyle/>
                    <a:p>
                      <a:pPr algn="ctr"/>
                      <a:r>
                        <a:rPr lang="es-CO" sz="1200" b="1" dirty="0">
                          <a:latin typeface="Verdana"/>
                          <a:ea typeface="Verdana"/>
                        </a:rPr>
                        <a:t>Estado </a:t>
                      </a:r>
                    </a:p>
                  </a:txBody>
                  <a:tcPr anchor="ctr"/>
                </a:tc>
                <a:tc>
                  <a:txBody>
                    <a:bodyPr/>
                    <a:lstStyle/>
                    <a:p>
                      <a:pPr algn="ctr"/>
                      <a:r>
                        <a:rPr lang="es-CO" sz="1200" b="0" dirty="0">
                          <a:latin typeface="Verdana"/>
                          <a:ea typeface="Verdana"/>
                        </a:rPr>
                        <a:t>En liquidación</a:t>
                      </a:r>
                      <a:endParaRPr lang="es-CO" sz="1200" b="0" dirty="0" err="1">
                        <a:latin typeface="Verdana"/>
                        <a:ea typeface="Verdana"/>
                      </a:endParaRPr>
                    </a:p>
                  </a:txBody>
                  <a:tcPr anchor="ctr"/>
                </a:tc>
                <a:extLst>
                  <a:ext uri="{0D108BD9-81ED-4DB2-BD59-A6C34878D82A}">
                    <a16:rowId xmlns:a16="http://schemas.microsoft.com/office/drawing/2014/main" val="4105986489"/>
                  </a:ext>
                </a:extLst>
              </a:tr>
            </a:tbl>
          </a:graphicData>
        </a:graphic>
      </p:graphicFrame>
      <p:sp>
        <p:nvSpPr>
          <p:cNvPr id="12" name="CuadroTexto 11">
            <a:extLst>
              <a:ext uri="{FF2B5EF4-FFF2-40B4-BE49-F238E27FC236}">
                <a16:creationId xmlns:a16="http://schemas.microsoft.com/office/drawing/2014/main" id="{F1C5B14B-232B-0061-C30B-17480347BA9D}"/>
              </a:ext>
            </a:extLst>
          </p:cNvPr>
          <p:cNvSpPr txBox="1"/>
          <p:nvPr/>
        </p:nvSpPr>
        <p:spPr>
          <a:xfrm>
            <a:off x="5153826" y="2566439"/>
            <a:ext cx="5410948" cy="414794"/>
          </a:xfrm>
          <a:prstGeom prst="rect">
            <a:avLst/>
          </a:prstGeom>
          <a:noFill/>
        </p:spPr>
        <p:txBody>
          <a:bodyPr wrap="square" lIns="91440" tIns="45720" rIns="91440" bIns="45720" rtlCol="0" anchor="t">
            <a:spAutoFit/>
          </a:bodyPr>
          <a:lstStyle/>
          <a:p>
            <a:pPr lvl="0">
              <a:lnSpc>
                <a:spcPts val="2840"/>
              </a:lnSpc>
            </a:pPr>
            <a:r>
              <a:rPr lang="es-MX" sz="2000" b="1" spc="-150" dirty="0">
                <a:latin typeface="Verdana"/>
                <a:ea typeface="Verdana"/>
                <a:cs typeface="Verdana" panose="020B0604030504040204" pitchFamily="34" charset="0"/>
              </a:rPr>
              <a:t>Estado de ejecución del contrato </a:t>
            </a:r>
          </a:p>
        </p:txBody>
      </p:sp>
      <p:sp>
        <p:nvSpPr>
          <p:cNvPr id="13" name="CuadroTexto 12">
            <a:extLst>
              <a:ext uri="{FF2B5EF4-FFF2-40B4-BE49-F238E27FC236}">
                <a16:creationId xmlns:a16="http://schemas.microsoft.com/office/drawing/2014/main" id="{259F4548-6568-843B-9B56-8613C835F6F8}"/>
              </a:ext>
            </a:extLst>
          </p:cNvPr>
          <p:cNvSpPr txBox="1"/>
          <p:nvPr/>
        </p:nvSpPr>
        <p:spPr>
          <a:xfrm>
            <a:off x="5432108" y="3049414"/>
            <a:ext cx="6100624" cy="1049005"/>
          </a:xfrm>
          <a:prstGeom prst="rect">
            <a:avLst/>
          </a:prstGeom>
          <a:noFill/>
        </p:spPr>
        <p:txBody>
          <a:bodyPr wrap="square" lIns="91440" tIns="45720" rIns="91440" bIns="45720" rtlCol="0" anchor="t">
            <a:spAutoFit/>
          </a:bodyPr>
          <a:lstStyle/>
          <a:p>
            <a:pPr algn="just"/>
            <a:r>
              <a:rPr lang="es-CO" sz="1600" dirty="0">
                <a:solidFill>
                  <a:srgbClr val="000000"/>
                </a:solidFill>
                <a:latin typeface="Verdana" panose="020B0604030504040204" pitchFamily="34" charset="0"/>
                <a:ea typeface="Verdana" panose="020B0604030504040204" pitchFamily="34" charset="0"/>
                <a:cs typeface="+mn-lt"/>
              </a:rPr>
              <a:t>A corte del 30 de septiembre de 2025 se ha ejecutado un </a:t>
            </a:r>
            <a:r>
              <a:rPr lang="es-CO" sz="1600" b="1" dirty="0">
                <a:solidFill>
                  <a:srgbClr val="000000"/>
                </a:solidFill>
                <a:latin typeface="Verdana" panose="020B0604030504040204" pitchFamily="34" charset="0"/>
                <a:ea typeface="Verdana" panose="020B0604030504040204" pitchFamily="34" charset="0"/>
                <a:cs typeface="+mn-lt"/>
              </a:rPr>
              <a:t>89%</a:t>
            </a:r>
            <a:r>
              <a:rPr lang="es-CO" sz="1600" dirty="0">
                <a:solidFill>
                  <a:srgbClr val="000000"/>
                </a:solidFill>
                <a:latin typeface="Verdana" panose="020B0604030504040204" pitchFamily="34" charset="0"/>
                <a:ea typeface="Verdana" panose="020B0604030504040204" pitchFamily="34" charset="0"/>
                <a:cs typeface="+mn-lt"/>
              </a:rPr>
              <a:t> de valor del contrato y un </a:t>
            </a:r>
            <a:r>
              <a:rPr lang="es-CO" sz="1600" b="1" dirty="0">
                <a:solidFill>
                  <a:srgbClr val="000000"/>
                </a:solidFill>
                <a:latin typeface="Verdana" panose="020B0604030504040204" pitchFamily="34" charset="0"/>
                <a:ea typeface="Verdana" panose="020B0604030504040204" pitchFamily="34" charset="0"/>
                <a:cs typeface="+mn-lt"/>
              </a:rPr>
              <a:t>100% </a:t>
            </a:r>
            <a:r>
              <a:rPr lang="es-CO" sz="1600" dirty="0">
                <a:solidFill>
                  <a:srgbClr val="000000"/>
                </a:solidFill>
                <a:latin typeface="Verdana" panose="020B0604030504040204" pitchFamily="34" charset="0"/>
                <a:ea typeface="Verdana" panose="020B0604030504040204" pitchFamily="34" charset="0"/>
                <a:cs typeface="+mn-lt"/>
              </a:rPr>
              <a:t>del tiempo establecido </a:t>
            </a:r>
            <a:endParaRPr lang="es-ES" dirty="0">
              <a:latin typeface="Verdana" panose="020B0604030504040204" pitchFamily="34" charset="0"/>
              <a:ea typeface="Verdana" panose="020B0604030504040204" pitchFamily="34" charset="0"/>
              <a:cs typeface="+mn-lt"/>
            </a:endParaRPr>
          </a:p>
          <a:p>
            <a:pPr>
              <a:lnSpc>
                <a:spcPts val="1680"/>
              </a:lnSpc>
            </a:pPr>
            <a:endPar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5" name="Grupo 14">
            <a:extLst>
              <a:ext uri="{FF2B5EF4-FFF2-40B4-BE49-F238E27FC236}">
                <a16:creationId xmlns:a16="http://schemas.microsoft.com/office/drawing/2014/main" id="{180A57AF-6F4D-8E2F-FB20-CACF3725C027}"/>
              </a:ext>
            </a:extLst>
          </p:cNvPr>
          <p:cNvGrpSpPr/>
          <p:nvPr/>
        </p:nvGrpSpPr>
        <p:grpSpPr>
          <a:xfrm>
            <a:off x="1624169" y="5889043"/>
            <a:ext cx="4386150" cy="428248"/>
            <a:chOff x="6865036" y="5412993"/>
            <a:chExt cx="4386150" cy="428248"/>
          </a:xfrm>
        </p:grpSpPr>
        <p:sp>
          <p:nvSpPr>
            <p:cNvPr id="2" name="Rectángulo: una sola esquina redondeada 1">
              <a:extLst>
                <a:ext uri="{FF2B5EF4-FFF2-40B4-BE49-F238E27FC236}">
                  <a16:creationId xmlns:a16="http://schemas.microsoft.com/office/drawing/2014/main" id="{2C177BE1-FF1C-5C71-8BC8-5485DF25A31E}"/>
                </a:ext>
              </a:extLst>
            </p:cNvPr>
            <p:cNvSpPr/>
            <p:nvPr/>
          </p:nvSpPr>
          <p:spPr>
            <a:xfrm>
              <a:off x="6865036" y="5412993"/>
              <a:ext cx="2810148" cy="418405"/>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6B74907F-E97A-BCB2-4BB5-FCB17BBFCE09}"/>
                </a:ext>
              </a:extLst>
            </p:cNvPr>
            <p:cNvSpPr txBox="1"/>
            <p:nvPr/>
          </p:nvSpPr>
          <p:spPr>
            <a:xfrm>
              <a:off x="7007764" y="5441131"/>
              <a:ext cx="4243422" cy="400110"/>
            </a:xfrm>
            <a:prstGeom prst="rect">
              <a:avLst/>
            </a:prstGeom>
            <a:noFill/>
          </p:spPr>
          <p:txBody>
            <a:bodyPr wrap="square" lIns="91440" tIns="45720" rIns="91440" bIns="45720" rtlCol="0" anchor="t">
              <a:spAutoFit/>
            </a:bodyPr>
            <a:lstStyle/>
            <a:p>
              <a:r>
                <a:rPr lang="es-CO" sz="2000" b="1" spc="-300">
                  <a:solidFill>
                    <a:schemeClr val="bg1"/>
                  </a:solidFill>
                  <a:latin typeface="Verdana"/>
                  <a:ea typeface="Verdana"/>
                  <a:cs typeface="Verdana" panose="020B0604030504040204" pitchFamily="34" charset="0"/>
                </a:rPr>
                <a:t>$ 1.367.102.627,00</a:t>
              </a:r>
              <a:endParaRPr lang="es-CO" sz="20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4" name="CuadroTexto 3">
            <a:extLst>
              <a:ext uri="{FF2B5EF4-FFF2-40B4-BE49-F238E27FC236}">
                <a16:creationId xmlns:a16="http://schemas.microsoft.com/office/drawing/2014/main" id="{7C61BF46-16EE-8CEC-7C2E-ED1994578D38}"/>
              </a:ext>
            </a:extLst>
          </p:cNvPr>
          <p:cNvSpPr txBox="1">
            <a:spLocks noChangeArrowheads="1"/>
          </p:cNvSpPr>
          <p:nvPr/>
        </p:nvSpPr>
        <p:spPr bwMode="auto">
          <a:xfrm>
            <a:off x="404058" y="5490178"/>
            <a:ext cx="4201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sz="2000" b="1" spc="-150" dirty="0">
                <a:latin typeface="Verdana"/>
                <a:ea typeface="Verdana"/>
                <a:cs typeface="Verdana" panose="020B0604030504040204" pitchFamily="34" charset="0"/>
              </a:rPr>
              <a:t>Total valor ejecutado:</a:t>
            </a:r>
          </a:p>
        </p:txBody>
      </p:sp>
      <p:graphicFrame>
        <p:nvGraphicFramePr>
          <p:cNvPr id="14" name="Tabla 13">
            <a:extLst>
              <a:ext uri="{FF2B5EF4-FFF2-40B4-BE49-F238E27FC236}">
                <a16:creationId xmlns:a16="http://schemas.microsoft.com/office/drawing/2014/main" id="{D828D673-7DC3-86B1-F871-9546966552D1}"/>
              </a:ext>
            </a:extLst>
          </p:cNvPr>
          <p:cNvGraphicFramePr>
            <a:graphicFrameLocks noGrp="1"/>
          </p:cNvGraphicFramePr>
          <p:nvPr>
            <p:extLst>
              <p:ext uri="{D42A27DB-BD31-4B8C-83A1-F6EECF244321}">
                <p14:modId xmlns:p14="http://schemas.microsoft.com/office/powerpoint/2010/main" val="1795791744"/>
              </p:ext>
            </p:extLst>
          </p:nvPr>
        </p:nvGraphicFramePr>
        <p:xfrm>
          <a:off x="5496036" y="4098419"/>
          <a:ext cx="5591174" cy="1752600"/>
        </p:xfrm>
        <a:graphic>
          <a:graphicData uri="http://schemas.openxmlformats.org/drawingml/2006/table">
            <a:tbl>
              <a:tblPr bandRow="1">
                <a:tableStyleId>{5C22544A-7EE6-4342-B048-85BDC9FD1C3A}</a:tableStyleId>
              </a:tblPr>
              <a:tblGrid>
                <a:gridCol w="2031234">
                  <a:extLst>
                    <a:ext uri="{9D8B030D-6E8A-4147-A177-3AD203B41FA5}">
                      <a16:colId xmlns:a16="http://schemas.microsoft.com/office/drawing/2014/main" val="2573429401"/>
                    </a:ext>
                  </a:extLst>
                </a:gridCol>
                <a:gridCol w="1863865">
                  <a:extLst>
                    <a:ext uri="{9D8B030D-6E8A-4147-A177-3AD203B41FA5}">
                      <a16:colId xmlns:a16="http://schemas.microsoft.com/office/drawing/2014/main" val="3180607290"/>
                    </a:ext>
                  </a:extLst>
                </a:gridCol>
                <a:gridCol w="1696075">
                  <a:extLst>
                    <a:ext uri="{9D8B030D-6E8A-4147-A177-3AD203B41FA5}">
                      <a16:colId xmlns:a16="http://schemas.microsoft.com/office/drawing/2014/main" val="474160179"/>
                    </a:ext>
                  </a:extLst>
                </a:gridCol>
              </a:tblGrid>
              <a:tr h="419100">
                <a:tc gridSpan="2">
                  <a:txBody>
                    <a:bodyPr/>
                    <a:lstStyle/>
                    <a:p>
                      <a:pPr algn="ctr" fontAlgn="base">
                        <a:lnSpc>
                          <a:spcPts val="1650"/>
                        </a:lnSpc>
                        <a:buNone/>
                      </a:pPr>
                      <a:r>
                        <a:rPr lang="es-CO" sz="1400" b="1" dirty="0">
                          <a:solidFill>
                            <a:schemeClr val="bg1"/>
                          </a:solidFill>
                          <a:effectLst/>
                          <a:latin typeface="Verdana" panose="020B0604030504040204" pitchFamily="34" charset="0"/>
                          <a:ea typeface="Verdana" panose="020B0604030504040204" pitchFamily="34" charset="0"/>
                        </a:rPr>
                        <a:t>COSTO DEL PROYECTO</a:t>
                      </a:r>
                      <a:endParaRPr lang="es-CO" b="1">
                        <a:solidFill>
                          <a:schemeClr val="bg1"/>
                        </a:solidFill>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0AD47"/>
                    </a:solidFill>
                  </a:tcPr>
                </a:tc>
                <a:tc hMerge="1">
                  <a:txBody>
                    <a:bodyPr/>
                    <a:lstStyle/>
                    <a:p>
                      <a:endParaRPr lang="es-ES"/>
                    </a:p>
                  </a:txBody>
                  <a:tcPr/>
                </a:tc>
                <a:tc>
                  <a:txBody>
                    <a:bodyPr/>
                    <a:lstStyle/>
                    <a:p>
                      <a:pPr algn="ctr" fontAlgn="base">
                        <a:lnSpc>
                          <a:spcPts val="1650"/>
                        </a:lnSpc>
                        <a:buNone/>
                      </a:pPr>
                      <a:r>
                        <a:rPr lang="es-CO" sz="1400" b="1" dirty="0">
                          <a:solidFill>
                            <a:schemeClr val="bg1"/>
                          </a:solidFill>
                          <a:effectLst/>
                          <a:latin typeface="Verdana" panose="020B0604030504040204" pitchFamily="34" charset="0"/>
                          <a:ea typeface="Verdana" panose="020B0604030504040204" pitchFamily="34" charset="0"/>
                        </a:rPr>
                        <a:t>ESTADO </a:t>
                      </a:r>
                      <a:endParaRPr lang="es-CO" b="1">
                        <a:solidFill>
                          <a:schemeClr val="bg1"/>
                        </a:solidFill>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38967481"/>
                  </a:ext>
                </a:extLst>
              </a:tr>
              <a:tr h="342900">
                <a:tc>
                  <a:txBody>
                    <a:bodyPr/>
                    <a:lstStyle/>
                    <a:p>
                      <a:pPr algn="ctr" fontAlgn="base">
                        <a:lnSpc>
                          <a:spcPts val="1650"/>
                        </a:lnSpc>
                        <a:buNone/>
                      </a:pPr>
                      <a:r>
                        <a:rPr lang="es-CO" sz="1400" b="1" dirty="0">
                          <a:effectLst/>
                          <a:latin typeface="Verdana" panose="020B0604030504040204" pitchFamily="34" charset="0"/>
                          <a:ea typeface="Verdana" panose="020B0604030504040204" pitchFamily="34" charset="0"/>
                        </a:rPr>
                        <a:t>Valor del Anticipo </a:t>
                      </a:r>
                      <a:endParaRPr lang="es-CO" b="1">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$ 764.378.360,00</a:t>
                      </a:r>
                      <a:endParaRPr lang="es-CO"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Pagado </a:t>
                      </a:r>
                      <a:endParaRPr lang="es-CO"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2371828"/>
                  </a:ext>
                </a:extLst>
              </a:tr>
              <a:tr h="495300">
                <a:tc>
                  <a:txBody>
                    <a:bodyPr/>
                    <a:lstStyle/>
                    <a:p>
                      <a:pPr algn="ctr" fontAlgn="base">
                        <a:lnSpc>
                          <a:spcPts val="1650"/>
                        </a:lnSpc>
                        <a:buNone/>
                      </a:pPr>
                      <a:r>
                        <a:rPr lang="es-ES" sz="1400" b="1" dirty="0">
                          <a:effectLst/>
                          <a:latin typeface="Verdana" panose="020B0604030504040204" pitchFamily="34" charset="0"/>
                          <a:ea typeface="Verdana" panose="020B0604030504040204" pitchFamily="34" charset="0"/>
                        </a:rPr>
                        <a:t>Valor Actas (1-3)</a:t>
                      </a: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$822.112.873,00</a:t>
                      </a:r>
                      <a:endParaRPr lang="es-CO"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Pagado </a:t>
                      </a:r>
                      <a:endParaRPr lang="es-CO"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7023564"/>
                  </a:ext>
                </a:extLst>
              </a:tr>
              <a:tr h="495300">
                <a:tc>
                  <a:txBody>
                    <a:bodyPr/>
                    <a:lstStyle/>
                    <a:p>
                      <a:pPr algn="ctr" fontAlgn="base">
                        <a:lnSpc>
                          <a:spcPts val="1650"/>
                        </a:lnSpc>
                        <a:buNone/>
                      </a:pPr>
                      <a:r>
                        <a:rPr lang="es-ES" sz="1400" b="1" dirty="0">
                          <a:effectLst/>
                          <a:latin typeface="Verdana" panose="020B0604030504040204" pitchFamily="34" charset="0"/>
                          <a:ea typeface="Verdana" panose="020B0604030504040204" pitchFamily="34" charset="0"/>
                        </a:rPr>
                        <a:t>Acta 4</a:t>
                      </a:r>
                      <a:endParaRPr lang="es-ES" b="1" dirty="0">
                        <a:effectLst/>
                        <a:latin typeface="Verdana" panose="020B0604030504040204" pitchFamily="34" charset="0"/>
                        <a:ea typeface="Verdana" panose="020B0604030504040204" pitchFamily="34" charset="0"/>
                      </a:endParaRPr>
                    </a:p>
                  </a:txBody>
                  <a:tcPr marL="9515" marR="9515" marT="951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$ 544.989.754,00</a:t>
                      </a:r>
                      <a:endParaRPr lang="es-CO" dirty="0">
                        <a:effectLst/>
                        <a:latin typeface="Verdana" panose="020B0604030504040204" pitchFamily="34" charset="0"/>
                        <a:ea typeface="Verdana" panose="020B0604030504040204" pitchFamily="34" charset="0"/>
                      </a:endParaRPr>
                    </a:p>
                  </a:txBody>
                  <a:tcPr marL="9515" marR="9515" marT="951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En revisión por la Supervisión </a:t>
                      </a:r>
                      <a:endParaRPr lang="es-CO" dirty="0">
                        <a:effectLst/>
                        <a:latin typeface="Verdana" panose="020B0604030504040204" pitchFamily="34" charset="0"/>
                        <a:ea typeface="Verdana" panose="020B0604030504040204" pitchFamily="34" charset="0"/>
                      </a:endParaRPr>
                    </a:p>
                  </a:txBody>
                  <a:tcPr marL="9515" marR="9515" marT="951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9891217"/>
                  </a:ext>
                </a:extLst>
              </a:tr>
            </a:tbl>
          </a:graphicData>
        </a:graphic>
      </p:graphicFrame>
    </p:spTree>
    <p:extLst>
      <p:ext uri="{BB962C8B-B14F-4D97-AF65-F5344CB8AC3E}">
        <p14:creationId xmlns:p14="http://schemas.microsoft.com/office/powerpoint/2010/main" val="30043307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27F3A-32B9-2D57-8FB9-0DAE0EAE052F}"/>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F98F657D-AE1C-C758-726B-A1C36C1440FC}"/>
              </a:ext>
            </a:extLst>
          </p:cNvPr>
          <p:cNvSpPr txBox="1"/>
          <p:nvPr/>
        </p:nvSpPr>
        <p:spPr>
          <a:xfrm>
            <a:off x="5150471" y="1151159"/>
            <a:ext cx="4427620" cy="414794"/>
          </a:xfrm>
          <a:prstGeom prst="rect">
            <a:avLst/>
          </a:prstGeom>
          <a:noFill/>
        </p:spPr>
        <p:txBody>
          <a:bodyPr wrap="square" lIns="91440" tIns="45720" rIns="91440" bIns="45720" rtlCol="0" anchor="t">
            <a:spAutoFit/>
          </a:bodyPr>
          <a:lstStyle/>
          <a:p>
            <a:pPr lvl="0">
              <a:lnSpc>
                <a:spcPts val="2840"/>
              </a:lnSpc>
            </a:pPr>
            <a:r>
              <a:rPr lang="es-ES" sz="2000" b="1" spc="-150" dirty="0">
                <a:latin typeface="Verdana"/>
                <a:ea typeface="Verdana"/>
                <a:cs typeface="Verdana" panose="020B0604030504040204" pitchFamily="34" charset="0"/>
              </a:rPr>
              <a:t>OBJETO</a:t>
            </a:r>
          </a:p>
        </p:txBody>
      </p:sp>
      <p:sp>
        <p:nvSpPr>
          <p:cNvPr id="7" name="CuadroTexto 6">
            <a:extLst>
              <a:ext uri="{FF2B5EF4-FFF2-40B4-BE49-F238E27FC236}">
                <a16:creationId xmlns:a16="http://schemas.microsoft.com/office/drawing/2014/main" id="{0FF58F81-B81F-A71B-71E9-737130EB516E}"/>
              </a:ext>
            </a:extLst>
          </p:cNvPr>
          <p:cNvSpPr txBox="1"/>
          <p:nvPr/>
        </p:nvSpPr>
        <p:spPr>
          <a:xfrm>
            <a:off x="5538660" y="1565602"/>
            <a:ext cx="5988161" cy="1049005"/>
          </a:xfrm>
          <a:prstGeom prst="rect">
            <a:avLst/>
          </a:prstGeom>
          <a:noFill/>
        </p:spPr>
        <p:txBody>
          <a:bodyPr wrap="square" lIns="91440" tIns="45720" rIns="91440" bIns="45720" rtlCol="0" anchor="t">
            <a:spAutoFit/>
          </a:bodyPr>
          <a:lstStyle/>
          <a:p>
            <a:pPr algn="just"/>
            <a:r>
              <a:rPr lang="es-ES" sz="1600" dirty="0">
                <a:latin typeface="Verdana" panose="020B0604030504040204" pitchFamily="34" charset="0"/>
                <a:ea typeface="Verdana" panose="020B0604030504040204" pitchFamily="34" charset="0"/>
                <a:cs typeface="+mn-lt"/>
              </a:rPr>
              <a:t>Fortalecimiento en la atención de emergencias y obras de mitigación de situaciones de riesgo mediante el uso de maquinaria amarilla en el departamento de Boyacá.</a:t>
            </a:r>
            <a:endParaRPr lang="es-ES" dirty="0">
              <a:latin typeface="Verdana" panose="020B0604030504040204" pitchFamily="34" charset="0"/>
              <a:ea typeface="Verdana" panose="020B0604030504040204" pitchFamily="34" charset="0"/>
              <a:cs typeface="+mn-lt"/>
            </a:endParaRPr>
          </a:p>
          <a:p>
            <a:pPr>
              <a:lnSpc>
                <a:spcPts val="1680"/>
              </a:lnSpc>
            </a:pPr>
            <a:endPar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Conector recto 8">
            <a:extLst>
              <a:ext uri="{FF2B5EF4-FFF2-40B4-BE49-F238E27FC236}">
                <a16:creationId xmlns:a16="http://schemas.microsoft.com/office/drawing/2014/main" id="{109679C3-B38D-BDAF-BD66-47F61A0A7E99}"/>
              </a:ext>
            </a:extLst>
          </p:cNvPr>
          <p:cNvCxnSpPr>
            <a:cxnSpLocks/>
          </p:cNvCxnSpPr>
          <p:nvPr/>
        </p:nvCxnSpPr>
        <p:spPr>
          <a:xfrm flipV="1">
            <a:off x="5081592" y="1104823"/>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FCABBB38-7F7B-5953-CFBA-C0AD792C0E38}"/>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s-MX" altLang="es-ES" b="1" spc="-150" dirty="0">
                <a:latin typeface="Verdana"/>
                <a:ea typeface="Verdana"/>
                <a:cs typeface="Verdana" panose="020B0604030504040204" pitchFamily="34" charset="0"/>
              </a:rPr>
              <a:t>Contrato Interadministrativo</a:t>
            </a:r>
          </a:p>
          <a:p>
            <a:pPr>
              <a:lnSpc>
                <a:spcPct val="100000"/>
              </a:lnSpc>
              <a:spcBef>
                <a:spcPct val="0"/>
              </a:spcBef>
              <a:buNone/>
            </a:pPr>
            <a:r>
              <a:rPr lang="es-MX" altLang="es-ES" b="1" spc="-150" dirty="0">
                <a:latin typeface="Verdana"/>
                <a:ea typeface="Verdana"/>
                <a:cs typeface="Verdana" panose="020B0604030504040204" pitchFamily="34" charset="0"/>
              </a:rPr>
              <a:t>No. 1708 DE 2025</a:t>
            </a:r>
          </a:p>
        </p:txBody>
      </p:sp>
      <p:pic>
        <p:nvPicPr>
          <p:cNvPr id="8" name="Gráfico 7">
            <a:extLst>
              <a:ext uri="{FF2B5EF4-FFF2-40B4-BE49-F238E27FC236}">
                <a16:creationId xmlns:a16="http://schemas.microsoft.com/office/drawing/2014/main" id="{0466E09B-589D-97BD-9607-59B66EF6C8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801168F3-15A6-6B7B-A46E-7B05B4D850F6}"/>
              </a:ext>
            </a:extLst>
          </p:cNvPr>
          <p:cNvGraphicFramePr>
            <a:graphicFrameLocks noGrp="1"/>
          </p:cNvGraphicFramePr>
          <p:nvPr>
            <p:extLst>
              <p:ext uri="{D42A27DB-BD31-4B8C-83A1-F6EECF244321}">
                <p14:modId xmlns:p14="http://schemas.microsoft.com/office/powerpoint/2010/main" val="3388385201"/>
              </p:ext>
            </p:extLst>
          </p:nvPr>
        </p:nvGraphicFramePr>
        <p:xfrm>
          <a:off x="234683" y="1691934"/>
          <a:ext cx="4690610" cy="3409671"/>
        </p:xfrm>
        <a:graphic>
          <a:graphicData uri="http://schemas.openxmlformats.org/drawingml/2006/table">
            <a:tbl>
              <a:tblPr firstRow="1" bandRow="1">
                <a:tableStyleId>{912C8C85-51F0-491E-9774-3900AFEF0FD7}</a:tableStyleId>
              </a:tblPr>
              <a:tblGrid>
                <a:gridCol w="1761224">
                  <a:extLst>
                    <a:ext uri="{9D8B030D-6E8A-4147-A177-3AD203B41FA5}">
                      <a16:colId xmlns:a16="http://schemas.microsoft.com/office/drawing/2014/main" val="3386221600"/>
                    </a:ext>
                  </a:extLst>
                </a:gridCol>
                <a:gridCol w="2929386">
                  <a:extLst>
                    <a:ext uri="{9D8B030D-6E8A-4147-A177-3AD203B41FA5}">
                      <a16:colId xmlns:a16="http://schemas.microsoft.com/office/drawing/2014/main" val="3023588219"/>
                    </a:ext>
                  </a:extLst>
                </a:gridCol>
              </a:tblGrid>
              <a:tr h="510760">
                <a:tc>
                  <a:txBody>
                    <a:bodyPr/>
                    <a:lstStyle/>
                    <a:p>
                      <a:pPr algn="ctr"/>
                      <a:r>
                        <a:rPr lang="es-CO" sz="1200" b="1" dirty="0">
                          <a:latin typeface="Verdana"/>
                          <a:ea typeface="Verdana"/>
                        </a:rPr>
                        <a:t>Valor</a:t>
                      </a:r>
                    </a:p>
                  </a:txBody>
                  <a:tcPr anchor="ctr"/>
                </a:tc>
                <a:tc>
                  <a:txBody>
                    <a:bodyPr/>
                    <a:lstStyle/>
                    <a:p>
                      <a:pPr algn="ctr"/>
                      <a:r>
                        <a:rPr lang="es-CO" sz="1200" b="0" dirty="0">
                          <a:latin typeface="Verdana"/>
                          <a:ea typeface="Verdana"/>
                        </a:rPr>
                        <a:t>$ 756.724.000,00</a:t>
                      </a:r>
                    </a:p>
                  </a:txBody>
                  <a:tcPr anchor="ctr"/>
                </a:tc>
                <a:extLst>
                  <a:ext uri="{0D108BD9-81ED-4DB2-BD59-A6C34878D82A}">
                    <a16:rowId xmlns:a16="http://schemas.microsoft.com/office/drawing/2014/main" val="3799243388"/>
                  </a:ext>
                </a:extLst>
              </a:tr>
              <a:tr h="538369">
                <a:tc>
                  <a:txBody>
                    <a:bodyPr/>
                    <a:lstStyle/>
                    <a:p>
                      <a:pPr algn="ctr"/>
                      <a:r>
                        <a:rPr lang="es-CO" sz="1200" b="1" dirty="0">
                          <a:latin typeface="Verdana"/>
                          <a:ea typeface="Verdana"/>
                        </a:rPr>
                        <a:t>Fecha de Inicio</a:t>
                      </a:r>
                    </a:p>
                  </a:txBody>
                  <a:tcPr anchor="ctr"/>
                </a:tc>
                <a:tc>
                  <a:txBody>
                    <a:bodyPr/>
                    <a:lstStyle/>
                    <a:p>
                      <a:pPr algn="ctr"/>
                      <a:r>
                        <a:rPr lang="es-CO" sz="1200" b="0" dirty="0">
                          <a:latin typeface="Verdana"/>
                          <a:ea typeface="Verdana"/>
                        </a:rPr>
                        <a:t>26 de Marzo de 2025</a:t>
                      </a:r>
                    </a:p>
                  </a:txBody>
                  <a:tcPr anchor="ctr"/>
                </a:tc>
                <a:extLst>
                  <a:ext uri="{0D108BD9-81ED-4DB2-BD59-A6C34878D82A}">
                    <a16:rowId xmlns:a16="http://schemas.microsoft.com/office/drawing/2014/main" val="4084991408"/>
                  </a:ext>
                </a:extLst>
              </a:tr>
              <a:tr h="676413">
                <a:tc>
                  <a:txBody>
                    <a:bodyPr/>
                    <a:lstStyle/>
                    <a:p>
                      <a:pPr lvl="0" algn="ctr">
                        <a:buNone/>
                      </a:pPr>
                      <a:r>
                        <a:rPr lang="es-CO" sz="1200" b="1" dirty="0">
                          <a:latin typeface="Verdana"/>
                          <a:ea typeface="Verdana"/>
                        </a:rPr>
                        <a:t>Fecha de Terminación </a:t>
                      </a:r>
                    </a:p>
                  </a:txBody>
                  <a:tcPr anchor="ctr"/>
                </a:tc>
                <a:tc>
                  <a:txBody>
                    <a:bodyPr/>
                    <a:lstStyle/>
                    <a:p>
                      <a:pPr lvl="0" algn="ctr">
                        <a:buNone/>
                      </a:pPr>
                      <a:r>
                        <a:rPr lang="es-CO" sz="1200" b="0" dirty="0">
                          <a:latin typeface="Verdana"/>
                          <a:ea typeface="Verdana"/>
                        </a:rPr>
                        <a:t>25 de Septiembre de 2025</a:t>
                      </a:r>
                    </a:p>
                  </a:txBody>
                  <a:tcPr anchor="ctr"/>
                </a:tc>
                <a:extLst>
                  <a:ext uri="{0D108BD9-81ED-4DB2-BD59-A6C34878D82A}">
                    <a16:rowId xmlns:a16="http://schemas.microsoft.com/office/drawing/2014/main" val="4220188515"/>
                  </a:ext>
                </a:extLst>
              </a:tr>
              <a:tr h="483152">
                <a:tc>
                  <a:txBody>
                    <a:bodyPr/>
                    <a:lstStyle/>
                    <a:p>
                      <a:pPr lvl="0" algn="ctr">
                        <a:buNone/>
                      </a:pPr>
                      <a:r>
                        <a:rPr lang="es-CO" sz="1200" b="1" dirty="0">
                          <a:latin typeface="Verdana"/>
                          <a:ea typeface="Verdana"/>
                        </a:rPr>
                        <a:t>Prorroga N°1</a:t>
                      </a:r>
                    </a:p>
                  </a:txBody>
                  <a:tcPr anchor="ctr"/>
                </a:tc>
                <a:tc>
                  <a:txBody>
                    <a:bodyPr/>
                    <a:lstStyle/>
                    <a:p>
                      <a:pPr lvl="0" algn="ctr">
                        <a:buNone/>
                      </a:pPr>
                      <a:r>
                        <a:rPr lang="es-CO" sz="1200" b="0" dirty="0">
                          <a:latin typeface="Verdana"/>
                          <a:ea typeface="Verdana"/>
                        </a:rPr>
                        <a:t>8 días </a:t>
                      </a:r>
                    </a:p>
                  </a:txBody>
                  <a:tcPr anchor="ctr"/>
                </a:tc>
                <a:extLst>
                  <a:ext uri="{0D108BD9-81ED-4DB2-BD59-A6C34878D82A}">
                    <a16:rowId xmlns:a16="http://schemas.microsoft.com/office/drawing/2014/main" val="813966241"/>
                  </a:ext>
                </a:extLst>
              </a:tr>
              <a:tr h="621195">
                <a:tc>
                  <a:txBody>
                    <a:bodyPr/>
                    <a:lstStyle/>
                    <a:p>
                      <a:pPr lvl="0" algn="ctr">
                        <a:buNone/>
                      </a:pPr>
                      <a:r>
                        <a:rPr lang="es-CO" sz="1200" b="1" dirty="0">
                          <a:latin typeface="Verdana"/>
                          <a:ea typeface="Verdana"/>
                        </a:rPr>
                        <a:t>Fecha de Terminación real </a:t>
                      </a:r>
                    </a:p>
                  </a:txBody>
                  <a:tcPr anchor="ctr"/>
                </a:tc>
                <a:tc>
                  <a:txBody>
                    <a:bodyPr/>
                    <a:lstStyle/>
                    <a:p>
                      <a:pPr lvl="0" algn="ctr">
                        <a:buNone/>
                      </a:pPr>
                      <a:r>
                        <a:rPr lang="es-CO" sz="1200" b="0" dirty="0">
                          <a:latin typeface="Verdana"/>
                          <a:ea typeface="Verdana"/>
                        </a:rPr>
                        <a:t>03 de Octubre de 2025</a:t>
                      </a:r>
                    </a:p>
                  </a:txBody>
                  <a:tcPr anchor="ctr"/>
                </a:tc>
                <a:extLst>
                  <a:ext uri="{0D108BD9-81ED-4DB2-BD59-A6C34878D82A}">
                    <a16:rowId xmlns:a16="http://schemas.microsoft.com/office/drawing/2014/main" val="2145134663"/>
                  </a:ext>
                </a:extLst>
              </a:tr>
              <a:tr h="579782">
                <a:tc>
                  <a:txBody>
                    <a:bodyPr/>
                    <a:lstStyle/>
                    <a:p>
                      <a:pPr algn="ctr"/>
                      <a:r>
                        <a:rPr lang="es-CO" sz="1200" b="1" dirty="0">
                          <a:latin typeface="Verdana"/>
                          <a:ea typeface="Verdana"/>
                        </a:rPr>
                        <a:t>Estado </a:t>
                      </a:r>
                    </a:p>
                  </a:txBody>
                  <a:tcPr anchor="ctr"/>
                </a:tc>
                <a:tc>
                  <a:txBody>
                    <a:bodyPr/>
                    <a:lstStyle/>
                    <a:p>
                      <a:pPr algn="ctr"/>
                      <a:r>
                        <a:rPr lang="es-CO" sz="1200" b="0" dirty="0">
                          <a:latin typeface="Verdana"/>
                          <a:ea typeface="Verdana"/>
                        </a:rPr>
                        <a:t>En Ejecución</a:t>
                      </a:r>
                    </a:p>
                  </a:txBody>
                  <a:tcPr anchor="ctr"/>
                </a:tc>
                <a:extLst>
                  <a:ext uri="{0D108BD9-81ED-4DB2-BD59-A6C34878D82A}">
                    <a16:rowId xmlns:a16="http://schemas.microsoft.com/office/drawing/2014/main" val="4105986489"/>
                  </a:ext>
                </a:extLst>
              </a:tr>
            </a:tbl>
          </a:graphicData>
        </a:graphic>
      </p:graphicFrame>
      <p:sp>
        <p:nvSpPr>
          <p:cNvPr id="12" name="CuadroTexto 11">
            <a:extLst>
              <a:ext uri="{FF2B5EF4-FFF2-40B4-BE49-F238E27FC236}">
                <a16:creationId xmlns:a16="http://schemas.microsoft.com/office/drawing/2014/main" id="{557BC161-3393-EDAE-FB2B-6CBFCAB11E06}"/>
              </a:ext>
            </a:extLst>
          </p:cNvPr>
          <p:cNvSpPr txBox="1"/>
          <p:nvPr/>
        </p:nvSpPr>
        <p:spPr>
          <a:xfrm>
            <a:off x="5153826" y="2566439"/>
            <a:ext cx="5410948" cy="414794"/>
          </a:xfrm>
          <a:prstGeom prst="rect">
            <a:avLst/>
          </a:prstGeom>
          <a:noFill/>
        </p:spPr>
        <p:txBody>
          <a:bodyPr wrap="square" lIns="91440" tIns="45720" rIns="91440" bIns="45720" rtlCol="0" anchor="t">
            <a:spAutoFit/>
          </a:bodyPr>
          <a:lstStyle/>
          <a:p>
            <a:pPr lvl="0">
              <a:lnSpc>
                <a:spcPts val="2840"/>
              </a:lnSpc>
            </a:pPr>
            <a:r>
              <a:rPr lang="es-MX" sz="2000" b="1" spc="-150" dirty="0">
                <a:latin typeface="Verdana"/>
                <a:ea typeface="Verdana"/>
                <a:cs typeface="Verdana" panose="020B0604030504040204" pitchFamily="34" charset="0"/>
              </a:rPr>
              <a:t>Estado de ejecución del contrato </a:t>
            </a:r>
          </a:p>
        </p:txBody>
      </p:sp>
      <p:sp>
        <p:nvSpPr>
          <p:cNvPr id="13" name="CuadroTexto 12">
            <a:extLst>
              <a:ext uri="{FF2B5EF4-FFF2-40B4-BE49-F238E27FC236}">
                <a16:creationId xmlns:a16="http://schemas.microsoft.com/office/drawing/2014/main" id="{1401A77F-4945-0C29-2EF0-F12E1518BA0D}"/>
              </a:ext>
            </a:extLst>
          </p:cNvPr>
          <p:cNvSpPr txBox="1"/>
          <p:nvPr/>
        </p:nvSpPr>
        <p:spPr>
          <a:xfrm>
            <a:off x="5432108" y="3049414"/>
            <a:ext cx="6100624" cy="939424"/>
          </a:xfrm>
          <a:prstGeom prst="rect">
            <a:avLst/>
          </a:prstGeom>
          <a:noFill/>
        </p:spPr>
        <p:txBody>
          <a:bodyPr wrap="square" lIns="91440" tIns="45720" rIns="91440" bIns="45720" rtlCol="0" anchor="t">
            <a:spAutoFit/>
          </a:bodyPr>
          <a:lstStyle/>
          <a:p>
            <a:pPr algn="just"/>
            <a:r>
              <a:rPr lang="es-CO" sz="1400" dirty="0">
                <a:solidFill>
                  <a:srgbClr val="000000"/>
                </a:solidFill>
                <a:latin typeface="Verdana" panose="020B0604030504040204" pitchFamily="34" charset="0"/>
                <a:ea typeface="Verdana" panose="020B0604030504040204" pitchFamily="34" charset="0"/>
                <a:cs typeface="+mn-lt"/>
              </a:rPr>
              <a:t>Desde el inicio de convenio a corte de 30 de septiembre  de 2025 se ha ejecutado </a:t>
            </a:r>
            <a:r>
              <a:rPr lang="es-CO" sz="1400" b="1" dirty="0">
                <a:solidFill>
                  <a:srgbClr val="000000"/>
                </a:solidFill>
                <a:latin typeface="Verdana" panose="020B0604030504040204" pitchFamily="34" charset="0"/>
                <a:ea typeface="Verdana" panose="020B0604030504040204" pitchFamily="34" charset="0"/>
                <a:cs typeface="+mn-lt"/>
              </a:rPr>
              <a:t>99.99% </a:t>
            </a:r>
            <a:r>
              <a:rPr lang="es-CO" sz="1400" dirty="0">
                <a:solidFill>
                  <a:srgbClr val="000000"/>
                </a:solidFill>
                <a:latin typeface="Verdana" panose="020B0604030504040204" pitchFamily="34" charset="0"/>
                <a:ea typeface="Verdana" panose="020B0604030504040204" pitchFamily="34" charset="0"/>
                <a:cs typeface="+mn-lt"/>
              </a:rPr>
              <a:t>del valor total del convenio, por consiguiente una ejecución en tiempo de </a:t>
            </a:r>
            <a:r>
              <a:rPr lang="es-CO" sz="1400" b="1" dirty="0">
                <a:solidFill>
                  <a:srgbClr val="000000"/>
                </a:solidFill>
                <a:latin typeface="Verdana" panose="020B0604030504040204" pitchFamily="34" charset="0"/>
                <a:ea typeface="Verdana" panose="020B0604030504040204" pitchFamily="34" charset="0"/>
                <a:cs typeface="+mn-lt"/>
              </a:rPr>
              <a:t>96%.</a:t>
            </a:r>
            <a:endParaRPr lang="es-ES" sz="1400" dirty="0">
              <a:latin typeface="Verdana" panose="020B0604030504040204" pitchFamily="34" charset="0"/>
              <a:ea typeface="Verdana" panose="020B0604030504040204" pitchFamily="34" charset="0"/>
              <a:cs typeface="+mn-lt"/>
            </a:endParaRPr>
          </a:p>
          <a:p>
            <a:pPr>
              <a:lnSpc>
                <a:spcPts val="1680"/>
              </a:lnSpc>
            </a:pPr>
            <a:endParaRPr lang="es-MX"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5" name="Grupo 14">
            <a:extLst>
              <a:ext uri="{FF2B5EF4-FFF2-40B4-BE49-F238E27FC236}">
                <a16:creationId xmlns:a16="http://schemas.microsoft.com/office/drawing/2014/main" id="{90063787-0B56-A2BF-C232-24B66913E1A7}"/>
              </a:ext>
            </a:extLst>
          </p:cNvPr>
          <p:cNvGrpSpPr/>
          <p:nvPr/>
        </p:nvGrpSpPr>
        <p:grpSpPr>
          <a:xfrm>
            <a:off x="1624169" y="5889043"/>
            <a:ext cx="4386150" cy="428248"/>
            <a:chOff x="6865036" y="5412993"/>
            <a:chExt cx="4386150" cy="428248"/>
          </a:xfrm>
        </p:grpSpPr>
        <p:sp>
          <p:nvSpPr>
            <p:cNvPr id="2" name="Rectángulo: una sola esquina redondeada 1">
              <a:extLst>
                <a:ext uri="{FF2B5EF4-FFF2-40B4-BE49-F238E27FC236}">
                  <a16:creationId xmlns:a16="http://schemas.microsoft.com/office/drawing/2014/main" id="{2C99F16D-9F99-F136-5C8C-80FCD575080B}"/>
                </a:ext>
              </a:extLst>
            </p:cNvPr>
            <p:cNvSpPr/>
            <p:nvPr/>
          </p:nvSpPr>
          <p:spPr>
            <a:xfrm>
              <a:off x="6865036" y="5412993"/>
              <a:ext cx="2810148" cy="418405"/>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836D9E1B-67D0-6071-390A-8633615EC7DA}"/>
                </a:ext>
              </a:extLst>
            </p:cNvPr>
            <p:cNvSpPr txBox="1"/>
            <p:nvPr/>
          </p:nvSpPr>
          <p:spPr>
            <a:xfrm>
              <a:off x="7007764" y="5441131"/>
              <a:ext cx="4243422" cy="400110"/>
            </a:xfrm>
            <a:prstGeom prst="rect">
              <a:avLst/>
            </a:prstGeom>
            <a:noFill/>
          </p:spPr>
          <p:txBody>
            <a:bodyPr wrap="square" lIns="91440" tIns="45720" rIns="91440" bIns="45720" rtlCol="0" anchor="t">
              <a:spAutoFit/>
            </a:bodyPr>
            <a:lstStyle/>
            <a:p>
              <a:r>
                <a:rPr lang="es-CO" sz="2000" b="1" spc="-300" dirty="0">
                  <a:solidFill>
                    <a:schemeClr val="bg1"/>
                  </a:solidFill>
                  <a:latin typeface="Verdana"/>
                  <a:ea typeface="Verdana"/>
                  <a:cs typeface="Verdana" panose="020B0604030504040204" pitchFamily="34" charset="0"/>
                </a:rPr>
                <a:t>$ 756.645.000,00</a:t>
              </a:r>
              <a:endParaRPr lang="es-CO" sz="20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4" name="CuadroTexto 3">
            <a:extLst>
              <a:ext uri="{FF2B5EF4-FFF2-40B4-BE49-F238E27FC236}">
                <a16:creationId xmlns:a16="http://schemas.microsoft.com/office/drawing/2014/main" id="{1239280D-54E2-81C8-A978-FE2A422F2E1C}"/>
              </a:ext>
            </a:extLst>
          </p:cNvPr>
          <p:cNvSpPr txBox="1">
            <a:spLocks noChangeArrowheads="1"/>
          </p:cNvSpPr>
          <p:nvPr/>
        </p:nvSpPr>
        <p:spPr bwMode="auto">
          <a:xfrm>
            <a:off x="404058" y="5490178"/>
            <a:ext cx="4201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sz="2000" b="1" spc="-150" dirty="0">
                <a:latin typeface="Verdana"/>
                <a:ea typeface="Verdana"/>
                <a:cs typeface="Verdana" panose="020B0604030504040204" pitchFamily="34" charset="0"/>
              </a:rPr>
              <a:t>Total valor ejecutado:</a:t>
            </a:r>
          </a:p>
        </p:txBody>
      </p:sp>
      <p:graphicFrame>
        <p:nvGraphicFramePr>
          <p:cNvPr id="16" name="Tabla 15">
            <a:extLst>
              <a:ext uri="{FF2B5EF4-FFF2-40B4-BE49-F238E27FC236}">
                <a16:creationId xmlns:a16="http://schemas.microsoft.com/office/drawing/2014/main" id="{C17CF68D-BB53-C9C0-2642-97FC5053E8F7}"/>
              </a:ext>
            </a:extLst>
          </p:cNvPr>
          <p:cNvGraphicFramePr>
            <a:graphicFrameLocks noGrp="1"/>
          </p:cNvGraphicFramePr>
          <p:nvPr>
            <p:extLst>
              <p:ext uri="{D42A27DB-BD31-4B8C-83A1-F6EECF244321}">
                <p14:modId xmlns:p14="http://schemas.microsoft.com/office/powerpoint/2010/main" val="2797798864"/>
              </p:ext>
            </p:extLst>
          </p:nvPr>
        </p:nvGraphicFramePr>
        <p:xfrm>
          <a:off x="5560540" y="4108621"/>
          <a:ext cx="5680667" cy="1923691"/>
        </p:xfrm>
        <a:graphic>
          <a:graphicData uri="http://schemas.openxmlformats.org/drawingml/2006/table">
            <a:tbl>
              <a:tblPr bandRow="1">
                <a:tableStyleId>{5C22544A-7EE6-4342-B048-85BDC9FD1C3A}</a:tableStyleId>
              </a:tblPr>
              <a:tblGrid>
                <a:gridCol w="1864122">
                  <a:extLst>
                    <a:ext uri="{9D8B030D-6E8A-4147-A177-3AD203B41FA5}">
                      <a16:colId xmlns:a16="http://schemas.microsoft.com/office/drawing/2014/main" val="247993682"/>
                    </a:ext>
                  </a:extLst>
                </a:gridCol>
                <a:gridCol w="2021101">
                  <a:extLst>
                    <a:ext uri="{9D8B030D-6E8A-4147-A177-3AD203B41FA5}">
                      <a16:colId xmlns:a16="http://schemas.microsoft.com/office/drawing/2014/main" val="986321700"/>
                    </a:ext>
                  </a:extLst>
                </a:gridCol>
                <a:gridCol w="1795444">
                  <a:extLst>
                    <a:ext uri="{9D8B030D-6E8A-4147-A177-3AD203B41FA5}">
                      <a16:colId xmlns:a16="http://schemas.microsoft.com/office/drawing/2014/main" val="787963068"/>
                    </a:ext>
                  </a:extLst>
                </a:gridCol>
              </a:tblGrid>
              <a:tr h="437771">
                <a:tc gridSpan="2">
                  <a:txBody>
                    <a:bodyPr/>
                    <a:lstStyle/>
                    <a:p>
                      <a:pPr algn="ctr" fontAlgn="base">
                        <a:lnSpc>
                          <a:spcPts val="1650"/>
                        </a:lnSpc>
                        <a:buNone/>
                      </a:pPr>
                      <a:r>
                        <a:rPr lang="es-CO" sz="1400" b="1" dirty="0">
                          <a:solidFill>
                            <a:schemeClr val="bg1"/>
                          </a:solidFill>
                          <a:effectLst/>
                          <a:latin typeface="Verdana" panose="020B0604030504040204" pitchFamily="34" charset="0"/>
                          <a:ea typeface="Verdana" panose="020B0604030504040204" pitchFamily="34" charset="0"/>
                        </a:rPr>
                        <a:t>COSTO DEL PROYECTO</a:t>
                      </a:r>
                      <a:endParaRPr lang="es-CO" b="1">
                        <a:solidFill>
                          <a:schemeClr val="bg1"/>
                        </a:solidFill>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0AD47"/>
                    </a:solidFill>
                  </a:tcPr>
                </a:tc>
                <a:tc hMerge="1">
                  <a:txBody>
                    <a:bodyPr/>
                    <a:lstStyle/>
                    <a:p>
                      <a:endParaRPr lang="es-ES"/>
                    </a:p>
                  </a:txBody>
                  <a:tcPr/>
                </a:tc>
                <a:tc>
                  <a:txBody>
                    <a:bodyPr/>
                    <a:lstStyle/>
                    <a:p>
                      <a:pPr algn="ctr" fontAlgn="base">
                        <a:lnSpc>
                          <a:spcPts val="1650"/>
                        </a:lnSpc>
                        <a:buNone/>
                      </a:pPr>
                      <a:r>
                        <a:rPr lang="es-CO" sz="1400" b="1" dirty="0">
                          <a:solidFill>
                            <a:schemeClr val="bg1"/>
                          </a:solidFill>
                          <a:effectLst/>
                          <a:latin typeface="Verdana" panose="020B0604030504040204" pitchFamily="34" charset="0"/>
                          <a:ea typeface="Verdana" panose="020B0604030504040204" pitchFamily="34" charset="0"/>
                        </a:rPr>
                        <a:t>ESTADO</a:t>
                      </a:r>
                      <a:endParaRPr lang="es-CO" b="1">
                        <a:solidFill>
                          <a:schemeClr val="bg1"/>
                        </a:solidFill>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539463300"/>
                  </a:ext>
                </a:extLst>
              </a:tr>
              <a:tr h="317007">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Valor del Anticipo </a:t>
                      </a:r>
                      <a:endParaRPr lang="es-CO"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$ 378.362.000,00</a:t>
                      </a:r>
                      <a:endParaRPr lang="es-CO"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Pagado </a:t>
                      </a:r>
                      <a:endParaRPr lang="es-CO"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5458974"/>
                  </a:ext>
                </a:extLst>
              </a:tr>
              <a:tr h="483059">
                <a:tc>
                  <a:txBody>
                    <a:bodyPr/>
                    <a:lstStyle/>
                    <a:p>
                      <a:pPr algn="ctr" fontAlgn="base">
                        <a:lnSpc>
                          <a:spcPts val="1650"/>
                        </a:lnSpc>
                        <a:buNone/>
                      </a:pPr>
                      <a:r>
                        <a:rPr lang="es-ES" sz="1400" dirty="0">
                          <a:effectLst/>
                          <a:latin typeface="Verdana" panose="020B0604030504040204" pitchFamily="34" charset="0"/>
                          <a:ea typeface="Verdana" panose="020B0604030504040204" pitchFamily="34" charset="0"/>
                        </a:rPr>
                        <a:t>Valor Actas (1-4) </a:t>
                      </a:r>
                      <a:endParaRPr lang="es-ES"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$ 678.632.000,00</a:t>
                      </a:r>
                      <a:endParaRPr lang="es-CO"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Pagado</a:t>
                      </a:r>
                      <a:endParaRPr lang="es-CO"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7740790"/>
                  </a:ext>
                </a:extLst>
              </a:tr>
              <a:tr h="513249">
                <a:tc>
                  <a:txBody>
                    <a:bodyPr/>
                    <a:lstStyle/>
                    <a:p>
                      <a:pPr algn="ctr" fontAlgn="base">
                        <a:lnSpc>
                          <a:spcPts val="1650"/>
                        </a:lnSpc>
                        <a:buNone/>
                      </a:pPr>
                      <a:r>
                        <a:rPr lang="es-ES" sz="1400" dirty="0">
                          <a:effectLst/>
                          <a:latin typeface="Verdana" panose="020B0604030504040204" pitchFamily="34" charset="0"/>
                          <a:ea typeface="Verdana" panose="020B0604030504040204" pitchFamily="34" charset="0"/>
                        </a:rPr>
                        <a:t>Acta 5 </a:t>
                      </a:r>
                      <a:endParaRPr lang="es-ES" dirty="0">
                        <a:effectLst/>
                        <a:latin typeface="Verdana" panose="020B0604030504040204" pitchFamily="34" charset="0"/>
                        <a:ea typeface="Verdana" panose="020B0604030504040204" pitchFamily="34" charset="0"/>
                      </a:endParaRPr>
                    </a:p>
                    <a:p>
                      <a:pPr algn="ctr" fontAlgn="base">
                        <a:lnSpc>
                          <a:spcPts val="1650"/>
                        </a:lnSpc>
                        <a:buNone/>
                      </a:pPr>
                      <a:r>
                        <a:rPr lang="es-ES" sz="1400" dirty="0">
                          <a:effectLst/>
                          <a:latin typeface="Verdana" panose="020B0604030504040204" pitchFamily="34" charset="0"/>
                          <a:ea typeface="Verdana" panose="020B0604030504040204" pitchFamily="34" charset="0"/>
                        </a:rPr>
                        <a:t>(26 Julio – 03 Octubre)</a:t>
                      </a:r>
                      <a:endParaRPr lang="es-ES" dirty="0">
                        <a:effectLst/>
                        <a:latin typeface="Verdana" panose="020B0604030504040204" pitchFamily="34" charset="0"/>
                        <a:ea typeface="Verdana" panose="020B0604030504040204" pitchFamily="34" charset="0"/>
                      </a:endParaRPr>
                    </a:p>
                  </a:txBody>
                  <a:tcPr marL="9515" marR="9515" marT="951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$ 78.013.000,00</a:t>
                      </a:r>
                      <a:endParaRPr lang="es-CO" dirty="0">
                        <a:effectLst/>
                        <a:latin typeface="Verdana" panose="020B0604030504040204" pitchFamily="34" charset="0"/>
                        <a:ea typeface="Verdana" panose="020B0604030504040204" pitchFamily="34" charset="0"/>
                      </a:endParaRPr>
                    </a:p>
                  </a:txBody>
                  <a:tcPr marL="9515" marR="9515" marT="951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ctr">
                        <a:lnSpc>
                          <a:spcPts val="1650"/>
                        </a:lnSpc>
                        <a:buNone/>
                      </a:pPr>
                      <a:r>
                        <a:rPr lang="es-CO" sz="1400" b="0" i="0" u="none" strike="noStrike" noProof="0" dirty="0">
                          <a:solidFill>
                            <a:srgbClr val="000000"/>
                          </a:solidFill>
                          <a:effectLst/>
                          <a:latin typeface="Verdana" panose="020B0604030504040204" pitchFamily="34" charset="0"/>
                          <a:ea typeface="Verdana" panose="020B0604030504040204" pitchFamily="34" charset="0"/>
                        </a:rPr>
                        <a:t>En proceso de revisión y radicación</a:t>
                      </a:r>
                      <a:endParaRPr lang="es-MX" dirty="0">
                        <a:latin typeface="Verdana" panose="020B0604030504040204" pitchFamily="34" charset="0"/>
                        <a:ea typeface="Verdana" panose="020B0604030504040204" pitchFamily="34" charset="0"/>
                      </a:endParaRPr>
                    </a:p>
                  </a:txBody>
                  <a:tcPr marL="9515" marR="9515" marT="951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1071183"/>
                  </a:ext>
                </a:extLst>
              </a:tr>
            </a:tbl>
          </a:graphicData>
        </a:graphic>
      </p:graphicFrame>
    </p:spTree>
    <p:extLst>
      <p:ext uri="{BB962C8B-B14F-4D97-AF65-F5344CB8AC3E}">
        <p14:creationId xmlns:p14="http://schemas.microsoft.com/office/powerpoint/2010/main" val="324530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F0411-10EF-F683-942D-64FBE189B0E4}"/>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D62A7454-8DFD-E011-4994-2E84A3461B28}"/>
              </a:ext>
            </a:extLst>
          </p:cNvPr>
          <p:cNvSpPr txBox="1"/>
          <p:nvPr/>
        </p:nvSpPr>
        <p:spPr>
          <a:xfrm>
            <a:off x="5129304" y="1299326"/>
            <a:ext cx="4427620" cy="414794"/>
          </a:xfrm>
          <a:prstGeom prst="rect">
            <a:avLst/>
          </a:prstGeom>
          <a:noFill/>
        </p:spPr>
        <p:txBody>
          <a:bodyPr wrap="square" lIns="91440" tIns="45720" rIns="91440" bIns="45720" rtlCol="0" anchor="t">
            <a:spAutoFit/>
          </a:bodyPr>
          <a:lstStyle/>
          <a:p>
            <a:pPr lvl="0">
              <a:lnSpc>
                <a:spcPts val="2840"/>
              </a:lnSpc>
            </a:pPr>
            <a:r>
              <a:rPr lang="es-ES" sz="2000" b="1" spc="-150" dirty="0">
                <a:latin typeface="Verdana"/>
                <a:ea typeface="Verdana"/>
                <a:cs typeface="Verdana" panose="020B0604030504040204" pitchFamily="34" charset="0"/>
              </a:rPr>
              <a:t>OBJETO</a:t>
            </a:r>
          </a:p>
        </p:txBody>
      </p:sp>
      <p:sp>
        <p:nvSpPr>
          <p:cNvPr id="7" name="CuadroTexto 6">
            <a:extLst>
              <a:ext uri="{FF2B5EF4-FFF2-40B4-BE49-F238E27FC236}">
                <a16:creationId xmlns:a16="http://schemas.microsoft.com/office/drawing/2014/main" id="{FFB7FA31-E59D-BD2A-A2AF-E96E858C8F5D}"/>
              </a:ext>
            </a:extLst>
          </p:cNvPr>
          <p:cNvSpPr txBox="1"/>
          <p:nvPr/>
        </p:nvSpPr>
        <p:spPr>
          <a:xfrm>
            <a:off x="5528077" y="1713769"/>
            <a:ext cx="5988161" cy="1295226"/>
          </a:xfrm>
          <a:prstGeom prst="rect">
            <a:avLst/>
          </a:prstGeom>
          <a:noFill/>
        </p:spPr>
        <p:txBody>
          <a:bodyPr wrap="square" lIns="91440" tIns="45720" rIns="91440" bIns="45720" rtlCol="0" anchor="t">
            <a:spAutoFit/>
          </a:bodyPr>
          <a:lstStyle/>
          <a:p>
            <a:pPr algn="just"/>
            <a:r>
              <a:rPr lang="es-MX" sz="1600" dirty="0">
                <a:latin typeface="Verdana" panose="020B0604030504040204" pitchFamily="34" charset="0"/>
                <a:ea typeface="Verdana" panose="020B0604030504040204" pitchFamily="34" charset="0"/>
                <a:cs typeface="+mn-lt"/>
              </a:rPr>
              <a:t>Prestación de servicios para garantizar la operación de la maquinaria pesada y vehículos livianos de la unidad de gestión del riesgo.</a:t>
            </a:r>
            <a:endParaRPr lang="es-ES" sz="1600" dirty="0">
              <a:latin typeface="Verdana" panose="020B0604030504040204" pitchFamily="34" charset="0"/>
              <a:ea typeface="Verdana" panose="020B0604030504040204" pitchFamily="34" charset="0"/>
              <a:cs typeface="+mn-lt"/>
            </a:endParaRPr>
          </a:p>
          <a:p>
            <a:pPr algn="just"/>
            <a:endParaRPr lang="es-ES" sz="1600" dirty="0">
              <a:latin typeface="Verdana" panose="020B0604030504040204" pitchFamily="34" charset="0"/>
              <a:ea typeface="Verdana" panose="020B0604030504040204" pitchFamily="34" charset="0"/>
              <a:cs typeface="+mn-lt"/>
            </a:endParaRPr>
          </a:p>
          <a:p>
            <a:pPr>
              <a:lnSpc>
                <a:spcPts val="1680"/>
              </a:lnSpc>
            </a:pPr>
            <a:endParaRPr lang="es-MX"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Conector recto 8">
            <a:extLst>
              <a:ext uri="{FF2B5EF4-FFF2-40B4-BE49-F238E27FC236}">
                <a16:creationId xmlns:a16="http://schemas.microsoft.com/office/drawing/2014/main" id="{7A62666E-5AE4-C395-6D77-9B21983AA80C}"/>
              </a:ext>
            </a:extLst>
          </p:cNvPr>
          <p:cNvCxnSpPr>
            <a:cxnSpLocks/>
          </p:cNvCxnSpPr>
          <p:nvPr/>
        </p:nvCxnSpPr>
        <p:spPr>
          <a:xfrm flipV="1">
            <a:off x="5081592" y="1104823"/>
            <a:ext cx="0" cy="5270269"/>
          </a:xfrm>
          <a:prstGeom prst="line">
            <a:avLst/>
          </a:prstGeom>
          <a:ln w="57150">
            <a:solidFill>
              <a:srgbClr val="FFCC01"/>
            </a:solidFill>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id="{CD6FDD77-0E62-509E-6DFB-FC4663AA40F2}"/>
              </a:ext>
            </a:extLst>
          </p:cNvPr>
          <p:cNvSpPr txBox="1">
            <a:spLocks noChangeArrowheads="1"/>
          </p:cNvSpPr>
          <p:nvPr/>
        </p:nvSpPr>
        <p:spPr bwMode="auto">
          <a:xfrm>
            <a:off x="2791663" y="134220"/>
            <a:ext cx="7719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s-MX" altLang="es-ES" b="1" spc="-150" dirty="0">
                <a:latin typeface="Verdana"/>
                <a:ea typeface="Verdana"/>
                <a:cs typeface="Verdana" panose="020B0604030504040204" pitchFamily="34" charset="0"/>
              </a:rPr>
              <a:t>Contrato Interadministrativo</a:t>
            </a:r>
          </a:p>
          <a:p>
            <a:pPr>
              <a:lnSpc>
                <a:spcPct val="100000"/>
              </a:lnSpc>
              <a:spcBef>
                <a:spcPct val="0"/>
              </a:spcBef>
              <a:buNone/>
            </a:pPr>
            <a:r>
              <a:rPr lang="es-MX" altLang="es-ES" b="1" spc="-150" dirty="0">
                <a:latin typeface="Verdana"/>
                <a:ea typeface="Verdana"/>
                <a:cs typeface="Verdana" panose="020B0604030504040204" pitchFamily="34" charset="0"/>
              </a:rPr>
              <a:t>No. 2725 DE 2025</a:t>
            </a:r>
          </a:p>
        </p:txBody>
      </p:sp>
      <p:pic>
        <p:nvPicPr>
          <p:cNvPr id="8" name="Gráfico 7">
            <a:extLst>
              <a:ext uri="{FF2B5EF4-FFF2-40B4-BE49-F238E27FC236}">
                <a16:creationId xmlns:a16="http://schemas.microsoft.com/office/drawing/2014/main" id="{2724CCBA-AB65-F745-805D-498FA7FF9F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5911" y="163598"/>
            <a:ext cx="285750" cy="895350"/>
          </a:xfrm>
          <a:prstGeom prst="rect">
            <a:avLst/>
          </a:prstGeom>
        </p:spPr>
      </p:pic>
      <p:graphicFrame>
        <p:nvGraphicFramePr>
          <p:cNvPr id="10" name="Tabla 9">
            <a:extLst>
              <a:ext uri="{FF2B5EF4-FFF2-40B4-BE49-F238E27FC236}">
                <a16:creationId xmlns:a16="http://schemas.microsoft.com/office/drawing/2014/main" id="{54EECCA8-3F99-29F6-BC74-2FA299873326}"/>
              </a:ext>
            </a:extLst>
          </p:cNvPr>
          <p:cNvGraphicFramePr>
            <a:graphicFrameLocks noGrp="1"/>
          </p:cNvGraphicFramePr>
          <p:nvPr/>
        </p:nvGraphicFramePr>
        <p:xfrm>
          <a:off x="306317" y="1590089"/>
          <a:ext cx="4558371" cy="3684703"/>
        </p:xfrm>
        <a:graphic>
          <a:graphicData uri="http://schemas.openxmlformats.org/drawingml/2006/table">
            <a:tbl>
              <a:tblPr firstRow="1" bandRow="1">
                <a:tableStyleId>{912C8C85-51F0-491E-9774-3900AFEF0FD7}</a:tableStyleId>
              </a:tblPr>
              <a:tblGrid>
                <a:gridCol w="1711571">
                  <a:extLst>
                    <a:ext uri="{9D8B030D-6E8A-4147-A177-3AD203B41FA5}">
                      <a16:colId xmlns:a16="http://schemas.microsoft.com/office/drawing/2014/main" val="3386221600"/>
                    </a:ext>
                  </a:extLst>
                </a:gridCol>
                <a:gridCol w="2846800">
                  <a:extLst>
                    <a:ext uri="{9D8B030D-6E8A-4147-A177-3AD203B41FA5}">
                      <a16:colId xmlns:a16="http://schemas.microsoft.com/office/drawing/2014/main" val="3023588219"/>
                    </a:ext>
                  </a:extLst>
                </a:gridCol>
              </a:tblGrid>
              <a:tr h="624590">
                <a:tc>
                  <a:txBody>
                    <a:bodyPr/>
                    <a:lstStyle/>
                    <a:p>
                      <a:pPr algn="ctr"/>
                      <a:r>
                        <a:rPr lang="es-CO" sz="1200" b="1" dirty="0">
                          <a:latin typeface="Verdana"/>
                          <a:ea typeface="Verdana"/>
                        </a:rPr>
                        <a:t>Valor</a:t>
                      </a:r>
                    </a:p>
                  </a:txBody>
                  <a:tcPr anchor="ctr"/>
                </a:tc>
                <a:tc>
                  <a:txBody>
                    <a:bodyPr/>
                    <a:lstStyle/>
                    <a:p>
                      <a:pPr algn="ctr"/>
                      <a:r>
                        <a:rPr lang="es-CO" sz="1200" b="0" dirty="0">
                          <a:latin typeface="Verdana"/>
                          <a:ea typeface="Verdana"/>
                        </a:rPr>
                        <a:t>$ 2.852.500.295,00</a:t>
                      </a:r>
                    </a:p>
                  </a:txBody>
                  <a:tcPr anchor="ctr"/>
                </a:tc>
                <a:extLst>
                  <a:ext uri="{0D108BD9-81ED-4DB2-BD59-A6C34878D82A}">
                    <a16:rowId xmlns:a16="http://schemas.microsoft.com/office/drawing/2014/main" val="3799243388"/>
                  </a:ext>
                </a:extLst>
              </a:tr>
              <a:tr h="733893">
                <a:tc>
                  <a:txBody>
                    <a:bodyPr/>
                    <a:lstStyle/>
                    <a:p>
                      <a:pPr algn="ctr"/>
                      <a:r>
                        <a:rPr lang="es-CO" sz="1200" b="1" dirty="0">
                          <a:latin typeface="Verdana"/>
                          <a:ea typeface="Verdana"/>
                        </a:rPr>
                        <a:t>Fecha de Inicio</a:t>
                      </a:r>
                    </a:p>
                  </a:txBody>
                  <a:tcPr anchor="ctr"/>
                </a:tc>
                <a:tc>
                  <a:txBody>
                    <a:bodyPr/>
                    <a:lstStyle/>
                    <a:p>
                      <a:pPr algn="ctr"/>
                      <a:r>
                        <a:rPr lang="es-CO" sz="1200" b="0" dirty="0">
                          <a:latin typeface="Verdana"/>
                          <a:ea typeface="Verdana"/>
                        </a:rPr>
                        <a:t>08 de Agosto de 2025</a:t>
                      </a:r>
                    </a:p>
                  </a:txBody>
                  <a:tcPr anchor="ctr"/>
                </a:tc>
                <a:extLst>
                  <a:ext uri="{0D108BD9-81ED-4DB2-BD59-A6C34878D82A}">
                    <a16:rowId xmlns:a16="http://schemas.microsoft.com/office/drawing/2014/main" val="4084991408"/>
                  </a:ext>
                </a:extLst>
              </a:tr>
              <a:tr h="733892">
                <a:tc>
                  <a:txBody>
                    <a:bodyPr/>
                    <a:lstStyle/>
                    <a:p>
                      <a:pPr lvl="0" algn="ctr">
                        <a:buNone/>
                      </a:pPr>
                      <a:r>
                        <a:rPr lang="es-CO" sz="1200" b="1" dirty="0">
                          <a:latin typeface="Verdana"/>
                          <a:ea typeface="Verdana"/>
                        </a:rPr>
                        <a:t>Plazo de ejecución </a:t>
                      </a:r>
                    </a:p>
                  </a:txBody>
                  <a:tcPr anchor="ctr"/>
                </a:tc>
                <a:tc>
                  <a:txBody>
                    <a:bodyPr/>
                    <a:lstStyle/>
                    <a:p>
                      <a:pPr lvl="0" algn="ctr">
                        <a:buNone/>
                      </a:pPr>
                      <a:r>
                        <a:rPr lang="es-CO" sz="1200" b="0" dirty="0">
                          <a:latin typeface="Verdana"/>
                          <a:ea typeface="Verdana"/>
                        </a:rPr>
                        <a:t>4 meses y 23 días </a:t>
                      </a:r>
                    </a:p>
                  </a:txBody>
                  <a:tcPr anchor="ctr"/>
                </a:tc>
                <a:extLst>
                  <a:ext uri="{0D108BD9-81ED-4DB2-BD59-A6C34878D82A}">
                    <a16:rowId xmlns:a16="http://schemas.microsoft.com/office/drawing/2014/main" val="1965030953"/>
                  </a:ext>
                </a:extLst>
              </a:tr>
              <a:tr h="811967">
                <a:tc>
                  <a:txBody>
                    <a:bodyPr/>
                    <a:lstStyle/>
                    <a:p>
                      <a:pPr lvl="0" algn="ctr">
                        <a:buNone/>
                      </a:pPr>
                      <a:r>
                        <a:rPr lang="es-CO" sz="1200" b="1" dirty="0">
                          <a:latin typeface="Verdana"/>
                          <a:ea typeface="Verdana"/>
                        </a:rPr>
                        <a:t>Fecha de Terminación  </a:t>
                      </a:r>
                    </a:p>
                  </a:txBody>
                  <a:tcPr anchor="ctr"/>
                </a:tc>
                <a:tc>
                  <a:txBody>
                    <a:bodyPr/>
                    <a:lstStyle/>
                    <a:p>
                      <a:pPr lvl="0" algn="ctr">
                        <a:buNone/>
                      </a:pPr>
                      <a:r>
                        <a:rPr lang="es-CO" sz="1200" b="0" dirty="0">
                          <a:latin typeface="Verdana"/>
                          <a:ea typeface="Verdana"/>
                        </a:rPr>
                        <a:t>31 de Diciembre de 2025</a:t>
                      </a:r>
                    </a:p>
                  </a:txBody>
                  <a:tcPr anchor="ctr"/>
                </a:tc>
                <a:extLst>
                  <a:ext uri="{0D108BD9-81ED-4DB2-BD59-A6C34878D82A}">
                    <a16:rowId xmlns:a16="http://schemas.microsoft.com/office/drawing/2014/main" val="4220188515"/>
                  </a:ext>
                </a:extLst>
              </a:tr>
              <a:tr h="780361">
                <a:tc>
                  <a:txBody>
                    <a:bodyPr/>
                    <a:lstStyle/>
                    <a:p>
                      <a:pPr algn="ctr"/>
                      <a:r>
                        <a:rPr lang="es-CO" sz="1200" b="1" dirty="0">
                          <a:latin typeface="Verdana"/>
                          <a:ea typeface="Verdana"/>
                        </a:rPr>
                        <a:t>Estado </a:t>
                      </a:r>
                    </a:p>
                  </a:txBody>
                  <a:tcPr anchor="ctr"/>
                </a:tc>
                <a:tc>
                  <a:txBody>
                    <a:bodyPr/>
                    <a:lstStyle/>
                    <a:p>
                      <a:pPr algn="ctr"/>
                      <a:r>
                        <a:rPr lang="es-CO" sz="1200" b="0" dirty="0">
                          <a:latin typeface="Verdana"/>
                          <a:ea typeface="Verdana"/>
                        </a:rPr>
                        <a:t>En Ejecución</a:t>
                      </a:r>
                    </a:p>
                  </a:txBody>
                  <a:tcPr anchor="ctr"/>
                </a:tc>
                <a:extLst>
                  <a:ext uri="{0D108BD9-81ED-4DB2-BD59-A6C34878D82A}">
                    <a16:rowId xmlns:a16="http://schemas.microsoft.com/office/drawing/2014/main" val="4105986489"/>
                  </a:ext>
                </a:extLst>
              </a:tr>
            </a:tbl>
          </a:graphicData>
        </a:graphic>
      </p:graphicFrame>
      <p:sp>
        <p:nvSpPr>
          <p:cNvPr id="12" name="CuadroTexto 11">
            <a:extLst>
              <a:ext uri="{FF2B5EF4-FFF2-40B4-BE49-F238E27FC236}">
                <a16:creationId xmlns:a16="http://schemas.microsoft.com/office/drawing/2014/main" id="{6012989C-3A21-5B41-CDB1-268CA2E9FCF7}"/>
              </a:ext>
            </a:extLst>
          </p:cNvPr>
          <p:cNvSpPr txBox="1"/>
          <p:nvPr/>
        </p:nvSpPr>
        <p:spPr>
          <a:xfrm>
            <a:off x="5132659" y="2799272"/>
            <a:ext cx="5410948" cy="414794"/>
          </a:xfrm>
          <a:prstGeom prst="rect">
            <a:avLst/>
          </a:prstGeom>
          <a:noFill/>
        </p:spPr>
        <p:txBody>
          <a:bodyPr wrap="square" lIns="91440" tIns="45720" rIns="91440" bIns="45720" rtlCol="0" anchor="t">
            <a:spAutoFit/>
          </a:bodyPr>
          <a:lstStyle/>
          <a:p>
            <a:pPr lvl="0">
              <a:lnSpc>
                <a:spcPts val="2840"/>
              </a:lnSpc>
            </a:pPr>
            <a:r>
              <a:rPr lang="es-MX" sz="2000" b="1" spc="-150" dirty="0">
                <a:latin typeface="Verdana"/>
                <a:ea typeface="Verdana"/>
                <a:cs typeface="Verdana" panose="020B0604030504040204" pitchFamily="34" charset="0"/>
              </a:rPr>
              <a:t>Estado de ejecución del contrato </a:t>
            </a:r>
          </a:p>
        </p:txBody>
      </p:sp>
      <p:sp>
        <p:nvSpPr>
          <p:cNvPr id="13" name="CuadroTexto 12">
            <a:extLst>
              <a:ext uri="{FF2B5EF4-FFF2-40B4-BE49-F238E27FC236}">
                <a16:creationId xmlns:a16="http://schemas.microsoft.com/office/drawing/2014/main" id="{B2E0661E-2F74-45B3-10EF-74B5B7D20C41}"/>
              </a:ext>
            </a:extLst>
          </p:cNvPr>
          <p:cNvSpPr txBox="1"/>
          <p:nvPr/>
        </p:nvSpPr>
        <p:spPr>
          <a:xfrm>
            <a:off x="5432108" y="3218747"/>
            <a:ext cx="6100624" cy="939424"/>
          </a:xfrm>
          <a:prstGeom prst="rect">
            <a:avLst/>
          </a:prstGeom>
          <a:noFill/>
        </p:spPr>
        <p:txBody>
          <a:bodyPr wrap="square" lIns="91440" tIns="45720" rIns="91440" bIns="45720" rtlCol="0" anchor="t">
            <a:spAutoFit/>
          </a:bodyPr>
          <a:lstStyle/>
          <a:p>
            <a:pPr algn="just"/>
            <a:r>
              <a:rPr lang="es-CO" sz="1400" dirty="0">
                <a:solidFill>
                  <a:srgbClr val="000000"/>
                </a:solidFill>
                <a:latin typeface="Verdana" panose="020B0604030504040204" pitchFamily="34" charset="0"/>
                <a:ea typeface="Verdana" panose="020B0604030504040204" pitchFamily="34" charset="0"/>
                <a:cs typeface="+mn-lt"/>
              </a:rPr>
              <a:t>Desde el inicio de convenio a corte de 30 de septiembre de 2025 se ha ejecutado</a:t>
            </a:r>
            <a:r>
              <a:rPr lang="es-CO" sz="1400" b="1" dirty="0">
                <a:solidFill>
                  <a:srgbClr val="000000"/>
                </a:solidFill>
                <a:latin typeface="Verdana" panose="020B0604030504040204" pitchFamily="34" charset="0"/>
                <a:ea typeface="Verdana" panose="020B0604030504040204" pitchFamily="34" charset="0"/>
                <a:cs typeface="+mn-lt"/>
              </a:rPr>
              <a:t> 19% </a:t>
            </a:r>
            <a:r>
              <a:rPr lang="es-CO" sz="1400" dirty="0">
                <a:solidFill>
                  <a:srgbClr val="000000"/>
                </a:solidFill>
                <a:latin typeface="Verdana" panose="020B0604030504040204" pitchFamily="34" charset="0"/>
                <a:ea typeface="Verdana" panose="020B0604030504040204" pitchFamily="34" charset="0"/>
                <a:cs typeface="+mn-lt"/>
              </a:rPr>
              <a:t>del valor total del convenio, por consiguiente una ejecución en tiempo de</a:t>
            </a:r>
            <a:r>
              <a:rPr lang="es-CO" sz="1400" b="1" dirty="0">
                <a:solidFill>
                  <a:srgbClr val="000000"/>
                </a:solidFill>
                <a:latin typeface="Verdana" panose="020B0604030504040204" pitchFamily="34" charset="0"/>
                <a:ea typeface="Verdana" panose="020B0604030504040204" pitchFamily="34" charset="0"/>
                <a:cs typeface="+mn-lt"/>
              </a:rPr>
              <a:t> 37%.</a:t>
            </a:r>
            <a:endParaRPr lang="es-ES" sz="1400" dirty="0">
              <a:latin typeface="Verdana" panose="020B0604030504040204" pitchFamily="34" charset="0"/>
              <a:ea typeface="Verdana" panose="020B0604030504040204" pitchFamily="34" charset="0"/>
            </a:endParaRPr>
          </a:p>
          <a:p>
            <a:pPr>
              <a:lnSpc>
                <a:spcPts val="1680"/>
              </a:lnSpc>
            </a:pPr>
            <a:endParaRPr lang="es-MX"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5" name="Grupo 14">
            <a:extLst>
              <a:ext uri="{FF2B5EF4-FFF2-40B4-BE49-F238E27FC236}">
                <a16:creationId xmlns:a16="http://schemas.microsoft.com/office/drawing/2014/main" id="{65E606C6-22AB-53D1-316F-01681BE6718E}"/>
              </a:ext>
            </a:extLst>
          </p:cNvPr>
          <p:cNvGrpSpPr/>
          <p:nvPr/>
        </p:nvGrpSpPr>
        <p:grpSpPr>
          <a:xfrm>
            <a:off x="1624169" y="5889043"/>
            <a:ext cx="4386150" cy="428248"/>
            <a:chOff x="6865036" y="5412993"/>
            <a:chExt cx="4386150" cy="428248"/>
          </a:xfrm>
        </p:grpSpPr>
        <p:sp>
          <p:nvSpPr>
            <p:cNvPr id="2" name="Rectángulo: una sola esquina redondeada 1">
              <a:extLst>
                <a:ext uri="{FF2B5EF4-FFF2-40B4-BE49-F238E27FC236}">
                  <a16:creationId xmlns:a16="http://schemas.microsoft.com/office/drawing/2014/main" id="{124B6C6A-FBDB-E706-D1CD-3A9F84AFC1DC}"/>
                </a:ext>
              </a:extLst>
            </p:cNvPr>
            <p:cNvSpPr/>
            <p:nvPr/>
          </p:nvSpPr>
          <p:spPr>
            <a:xfrm>
              <a:off x="6865036" y="5412993"/>
              <a:ext cx="2810148" cy="418405"/>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B1000F81-92F8-64D4-E501-A676137A08DC}"/>
                </a:ext>
              </a:extLst>
            </p:cNvPr>
            <p:cNvSpPr txBox="1"/>
            <p:nvPr/>
          </p:nvSpPr>
          <p:spPr>
            <a:xfrm>
              <a:off x="7007764" y="5441131"/>
              <a:ext cx="4243422" cy="400110"/>
            </a:xfrm>
            <a:prstGeom prst="rect">
              <a:avLst/>
            </a:prstGeom>
            <a:noFill/>
          </p:spPr>
          <p:txBody>
            <a:bodyPr wrap="square" lIns="91440" tIns="45720" rIns="91440" bIns="45720" rtlCol="0" anchor="t">
              <a:spAutoFit/>
            </a:bodyPr>
            <a:lstStyle/>
            <a:p>
              <a:r>
                <a:rPr lang="es-CO" sz="2000" b="1" spc="-300" dirty="0">
                  <a:solidFill>
                    <a:schemeClr val="bg1"/>
                  </a:solidFill>
                  <a:latin typeface="Verdana"/>
                  <a:ea typeface="Verdana"/>
                  <a:cs typeface="Verdana" panose="020B0604030504040204" pitchFamily="34" charset="0"/>
                </a:rPr>
                <a:t>$ 545.954.312,00</a:t>
              </a:r>
              <a:endParaRPr lang="es-CO" sz="20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4" name="CuadroTexto 3">
            <a:extLst>
              <a:ext uri="{FF2B5EF4-FFF2-40B4-BE49-F238E27FC236}">
                <a16:creationId xmlns:a16="http://schemas.microsoft.com/office/drawing/2014/main" id="{F3F3C091-9865-1D0F-CE03-4366B99F5C36}"/>
              </a:ext>
            </a:extLst>
          </p:cNvPr>
          <p:cNvSpPr txBox="1">
            <a:spLocks noChangeArrowheads="1"/>
          </p:cNvSpPr>
          <p:nvPr/>
        </p:nvSpPr>
        <p:spPr bwMode="auto">
          <a:xfrm>
            <a:off x="404058" y="5490178"/>
            <a:ext cx="4201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sz="2000" b="1" spc="-150" dirty="0">
                <a:latin typeface="Verdana"/>
                <a:ea typeface="Verdana"/>
                <a:cs typeface="Verdana" panose="020B0604030504040204" pitchFamily="34" charset="0"/>
              </a:rPr>
              <a:t>Total valor ejecutado:</a:t>
            </a:r>
          </a:p>
        </p:txBody>
      </p:sp>
      <p:graphicFrame>
        <p:nvGraphicFramePr>
          <p:cNvPr id="16" name="Tabla 15">
            <a:extLst>
              <a:ext uri="{FF2B5EF4-FFF2-40B4-BE49-F238E27FC236}">
                <a16:creationId xmlns:a16="http://schemas.microsoft.com/office/drawing/2014/main" id="{479EDE32-B103-3DA9-1B84-872E02EFAB88}"/>
              </a:ext>
            </a:extLst>
          </p:cNvPr>
          <p:cNvGraphicFramePr>
            <a:graphicFrameLocks noGrp="1"/>
          </p:cNvGraphicFramePr>
          <p:nvPr>
            <p:extLst>
              <p:ext uri="{D42A27DB-BD31-4B8C-83A1-F6EECF244321}">
                <p14:modId xmlns:p14="http://schemas.microsoft.com/office/powerpoint/2010/main" val="3716644477"/>
              </p:ext>
            </p:extLst>
          </p:nvPr>
        </p:nvGraphicFramePr>
        <p:xfrm>
          <a:off x="5514203" y="4259362"/>
          <a:ext cx="6127680" cy="1773464"/>
        </p:xfrm>
        <a:graphic>
          <a:graphicData uri="http://schemas.openxmlformats.org/drawingml/2006/table">
            <a:tbl>
              <a:tblPr bandRow="1">
                <a:tableStyleId>{5C22544A-7EE6-4342-B048-85BDC9FD1C3A}</a:tableStyleId>
              </a:tblPr>
              <a:tblGrid>
                <a:gridCol w="1939931">
                  <a:extLst>
                    <a:ext uri="{9D8B030D-6E8A-4147-A177-3AD203B41FA5}">
                      <a16:colId xmlns:a16="http://schemas.microsoft.com/office/drawing/2014/main" val="247993682"/>
                    </a:ext>
                  </a:extLst>
                </a:gridCol>
                <a:gridCol w="2103293">
                  <a:extLst>
                    <a:ext uri="{9D8B030D-6E8A-4147-A177-3AD203B41FA5}">
                      <a16:colId xmlns:a16="http://schemas.microsoft.com/office/drawing/2014/main" val="986321700"/>
                    </a:ext>
                  </a:extLst>
                </a:gridCol>
                <a:gridCol w="2084456">
                  <a:extLst>
                    <a:ext uri="{9D8B030D-6E8A-4147-A177-3AD203B41FA5}">
                      <a16:colId xmlns:a16="http://schemas.microsoft.com/office/drawing/2014/main" val="787963068"/>
                    </a:ext>
                  </a:extLst>
                </a:gridCol>
              </a:tblGrid>
              <a:tr h="487542">
                <a:tc gridSpan="2">
                  <a:txBody>
                    <a:bodyPr/>
                    <a:lstStyle/>
                    <a:p>
                      <a:pPr algn="ctr" fontAlgn="base">
                        <a:lnSpc>
                          <a:spcPts val="1650"/>
                        </a:lnSpc>
                        <a:buNone/>
                      </a:pPr>
                      <a:r>
                        <a:rPr lang="es-CO" sz="1400" b="1" dirty="0">
                          <a:solidFill>
                            <a:schemeClr val="bg1"/>
                          </a:solidFill>
                          <a:effectLst/>
                          <a:latin typeface="Verdana" panose="020B0604030504040204" pitchFamily="34" charset="0"/>
                          <a:ea typeface="Verdana" panose="020B0604030504040204" pitchFamily="34" charset="0"/>
                        </a:rPr>
                        <a:t>COSTO DEL PROYECTO</a:t>
                      </a:r>
                      <a:endParaRPr lang="es-CO" b="1" dirty="0">
                        <a:solidFill>
                          <a:schemeClr val="bg1"/>
                        </a:solidFill>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0AD47"/>
                    </a:solidFill>
                  </a:tcPr>
                </a:tc>
                <a:tc hMerge="1">
                  <a:txBody>
                    <a:bodyPr/>
                    <a:lstStyle/>
                    <a:p>
                      <a:endParaRPr lang="es-ES"/>
                    </a:p>
                  </a:txBody>
                  <a:tcPr/>
                </a:tc>
                <a:tc>
                  <a:txBody>
                    <a:bodyPr/>
                    <a:lstStyle/>
                    <a:p>
                      <a:pPr algn="ctr" fontAlgn="base">
                        <a:lnSpc>
                          <a:spcPts val="1650"/>
                        </a:lnSpc>
                        <a:buNone/>
                      </a:pPr>
                      <a:r>
                        <a:rPr lang="es-CO" sz="1400" b="1" dirty="0">
                          <a:solidFill>
                            <a:schemeClr val="bg1"/>
                          </a:solidFill>
                          <a:effectLst/>
                          <a:latin typeface="Verdana" panose="020B0604030504040204" pitchFamily="34" charset="0"/>
                          <a:ea typeface="Verdana" panose="020B0604030504040204" pitchFamily="34" charset="0"/>
                        </a:rPr>
                        <a:t>ESTADO</a:t>
                      </a:r>
                      <a:endParaRPr lang="es-CO" b="1">
                        <a:solidFill>
                          <a:schemeClr val="bg1"/>
                        </a:solidFill>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539463300"/>
                  </a:ext>
                </a:extLst>
              </a:tr>
              <a:tr h="345996">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Valor del Anticipo </a:t>
                      </a:r>
                      <a:endParaRPr lang="es-CO"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$ 1.426.250.147,00</a:t>
                      </a:r>
                      <a:endParaRPr lang="es-CO"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1650"/>
                        </a:lnSpc>
                        <a:buNone/>
                      </a:pPr>
                      <a:r>
                        <a:rPr lang="es-CO" sz="1400" dirty="0">
                          <a:effectLst/>
                          <a:latin typeface="Verdana" panose="020B0604030504040204" pitchFamily="34" charset="0"/>
                          <a:ea typeface="Verdana" panose="020B0604030504040204" pitchFamily="34" charset="0"/>
                        </a:rPr>
                        <a:t>Pagado </a:t>
                      </a:r>
                      <a:endParaRPr lang="es-CO" dirty="0">
                        <a:effectLst/>
                        <a:latin typeface="Verdana" panose="020B0604030504040204" pitchFamily="34" charset="0"/>
                        <a:ea typeface="Verdana" panose="020B0604030504040204" pitchFamily="34" charset="0"/>
                      </a:endParaRP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5458974"/>
                  </a:ext>
                </a:extLst>
              </a:tr>
              <a:tr h="345995">
                <a:tc>
                  <a:txBody>
                    <a:bodyPr/>
                    <a:lstStyle/>
                    <a:p>
                      <a:pPr lvl="0" algn="ctr">
                        <a:lnSpc>
                          <a:spcPts val="1650"/>
                        </a:lnSpc>
                        <a:buNone/>
                      </a:pPr>
                      <a:r>
                        <a:rPr lang="es-CO" sz="1400" dirty="0">
                          <a:effectLst/>
                          <a:latin typeface="Verdana" panose="020B0604030504040204" pitchFamily="34" charset="0"/>
                          <a:ea typeface="Verdana" panose="020B0604030504040204" pitchFamily="34" charset="0"/>
                        </a:rPr>
                        <a:t>Valor Acta 1</a:t>
                      </a:r>
                    </a:p>
                  </a:txBody>
                  <a:tcPr marL="9524" marR="9524" marT="9524" anchor="ctr">
                    <a:lnL w="9524">
                      <a:solidFill>
                        <a:srgbClr val="000000"/>
                      </a:solid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ctr">
                        <a:lnSpc>
                          <a:spcPts val="1650"/>
                        </a:lnSpc>
                        <a:buNone/>
                      </a:pPr>
                      <a:r>
                        <a:rPr lang="es-CO" sz="1400" dirty="0">
                          <a:effectLst/>
                          <a:latin typeface="Verdana" panose="020B0604030504040204" pitchFamily="34" charset="0"/>
                          <a:ea typeface="Verdana" panose="020B0604030504040204" pitchFamily="34" charset="0"/>
                        </a:rPr>
                        <a:t>$228.370.081,00</a:t>
                      </a:r>
                    </a:p>
                  </a:txBody>
                  <a:tcPr marL="9524" marR="9524" marT="9524" anchor="ctr">
                    <a:lnL w="9524">
                      <a:solidFill>
                        <a:srgbClr val="000000"/>
                      </a:solid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ctr">
                        <a:lnSpc>
                          <a:spcPts val="1650"/>
                        </a:lnSpc>
                        <a:buNone/>
                      </a:pPr>
                      <a:r>
                        <a:rPr lang="es-CO" sz="1400" dirty="0">
                          <a:effectLst/>
                          <a:latin typeface="Verdana" panose="020B0604030504040204" pitchFamily="34" charset="0"/>
                          <a:ea typeface="Verdana" panose="020B0604030504040204" pitchFamily="34" charset="0"/>
                        </a:rPr>
                        <a:t>En proceso de revisión y radicación </a:t>
                      </a:r>
                    </a:p>
                  </a:txBody>
                  <a:tcPr marL="9524" marR="9524" marT="9524" anchor="ctr">
                    <a:lnL w="9524">
                      <a:solidFill>
                        <a:srgbClr val="000000"/>
                      </a:solid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9532109"/>
                  </a:ext>
                </a:extLst>
              </a:tr>
              <a:tr h="345994">
                <a:tc>
                  <a:txBody>
                    <a:bodyPr/>
                    <a:lstStyle/>
                    <a:p>
                      <a:pPr lvl="0" algn="ctr">
                        <a:lnSpc>
                          <a:spcPts val="1650"/>
                        </a:lnSpc>
                        <a:buNone/>
                      </a:pPr>
                      <a:r>
                        <a:rPr lang="es-CO" sz="1400" dirty="0">
                          <a:effectLst/>
                          <a:latin typeface="Verdana" panose="020B0604030504040204" pitchFamily="34" charset="0"/>
                          <a:ea typeface="Verdana" panose="020B0604030504040204" pitchFamily="34" charset="0"/>
                        </a:rPr>
                        <a:t>Valor Acta 2</a:t>
                      </a:r>
                    </a:p>
                  </a:txBody>
                  <a:tcPr marL="9524" marR="9524" marT="9524" anchor="ctr">
                    <a:lnL w="9524">
                      <a:solidFill>
                        <a:srgbClr val="000000"/>
                      </a:solidFill>
                    </a:lnL>
                    <a:lnR w="9524">
                      <a:solidFill>
                        <a:srgbClr val="000000"/>
                      </a:solidFill>
                    </a:lnR>
                    <a:lnT w="9525" cap="flat" cmpd="sng" algn="ctr">
                      <a:solidFill>
                        <a:srgbClr val="000000"/>
                      </a:solidFill>
                      <a:prstDash val="solid"/>
                      <a:round/>
                      <a:headEnd type="none" w="med" len="med"/>
                      <a:tailEnd type="none" w="med" len="med"/>
                    </a:lnT>
                    <a:lnB w="9524">
                      <a:solidFill>
                        <a:srgbClr val="000000"/>
                      </a:solidFill>
                    </a:lnB>
                    <a:noFill/>
                  </a:tcPr>
                </a:tc>
                <a:tc>
                  <a:txBody>
                    <a:bodyPr/>
                    <a:lstStyle/>
                    <a:p>
                      <a:pPr lvl="0" algn="ctr">
                        <a:lnSpc>
                          <a:spcPts val="1650"/>
                        </a:lnSpc>
                        <a:buNone/>
                      </a:pPr>
                      <a:r>
                        <a:rPr lang="es-CO" sz="1400" dirty="0">
                          <a:effectLst/>
                          <a:latin typeface="Verdana" panose="020B0604030504040204" pitchFamily="34" charset="0"/>
                          <a:ea typeface="Verdana" panose="020B0604030504040204" pitchFamily="34" charset="0"/>
                        </a:rPr>
                        <a:t>$317.584.231,00</a:t>
                      </a:r>
                    </a:p>
                  </a:txBody>
                  <a:tcPr marL="9524" marR="9524" marT="9524" anchor="ctr">
                    <a:lnL w="9524">
                      <a:solidFill>
                        <a:srgbClr val="000000"/>
                      </a:solidFill>
                    </a:lnL>
                    <a:lnR w="9524">
                      <a:solidFill>
                        <a:srgbClr val="000000"/>
                      </a:solidFill>
                    </a:lnR>
                    <a:lnT w="9525" cap="flat" cmpd="sng" algn="ctr">
                      <a:solidFill>
                        <a:srgbClr val="000000"/>
                      </a:solidFill>
                      <a:prstDash val="solid"/>
                      <a:round/>
                      <a:headEnd type="none" w="med" len="med"/>
                      <a:tailEnd type="none" w="med" len="med"/>
                    </a:lnT>
                    <a:lnB w="9524">
                      <a:solidFill>
                        <a:srgbClr val="000000"/>
                      </a:solidFill>
                    </a:lnB>
                    <a:noFill/>
                  </a:tcPr>
                </a:tc>
                <a:tc>
                  <a:txBody>
                    <a:bodyPr/>
                    <a:lstStyle/>
                    <a:p>
                      <a:pPr lvl="0" algn="ctr">
                        <a:lnSpc>
                          <a:spcPts val="1650"/>
                        </a:lnSpc>
                        <a:buNone/>
                      </a:pPr>
                      <a:r>
                        <a:rPr lang="es-CO" sz="1400" b="0" i="0" u="none" strike="noStrike" noProof="0" dirty="0">
                          <a:solidFill>
                            <a:srgbClr val="000000"/>
                          </a:solidFill>
                          <a:effectLst/>
                          <a:latin typeface="Verdana" panose="020B0604030504040204" pitchFamily="34" charset="0"/>
                          <a:ea typeface="Verdana" panose="020B0604030504040204" pitchFamily="34" charset="0"/>
                        </a:rPr>
                        <a:t>En proceso de revisión y radicación </a:t>
                      </a:r>
                      <a:endParaRPr lang="es-MX" dirty="0">
                        <a:latin typeface="Verdana" panose="020B0604030504040204" pitchFamily="34" charset="0"/>
                        <a:ea typeface="Verdana" panose="020B0604030504040204" pitchFamily="34" charset="0"/>
                      </a:endParaRPr>
                    </a:p>
                  </a:txBody>
                  <a:tcPr marL="9524" marR="9524" marT="9524" anchor="ctr">
                    <a:lnL w="9524">
                      <a:solidFill>
                        <a:srgbClr val="000000"/>
                      </a:solidFill>
                    </a:lnL>
                    <a:lnR w="9524">
                      <a:solidFill>
                        <a:srgbClr val="000000"/>
                      </a:solidFill>
                    </a:lnR>
                    <a:lnT w="9525" cap="flat" cmpd="sng" algn="ctr">
                      <a:solidFill>
                        <a:srgbClr val="000000"/>
                      </a:solidFill>
                      <a:prstDash val="solid"/>
                      <a:round/>
                      <a:headEnd type="none" w="med" len="med"/>
                      <a:tailEnd type="none" w="med" len="med"/>
                    </a:lnT>
                    <a:lnB w="9524">
                      <a:solidFill>
                        <a:srgbClr val="000000"/>
                      </a:solidFill>
                    </a:lnB>
                    <a:noFill/>
                  </a:tcPr>
                </a:tc>
                <a:extLst>
                  <a:ext uri="{0D108BD9-81ED-4DB2-BD59-A6C34878D82A}">
                    <a16:rowId xmlns:a16="http://schemas.microsoft.com/office/drawing/2014/main" val="973875843"/>
                  </a:ext>
                </a:extLst>
              </a:tr>
            </a:tbl>
          </a:graphicData>
        </a:graphic>
      </p:graphicFrame>
    </p:spTree>
    <p:extLst>
      <p:ext uri="{BB962C8B-B14F-4D97-AF65-F5344CB8AC3E}">
        <p14:creationId xmlns:p14="http://schemas.microsoft.com/office/powerpoint/2010/main" val="3074802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0BA1F-FD31-FD61-159A-08EF7F6CC4F5}"/>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9D3556D9-C2D0-716D-C3E9-6C20B8F9B420}"/>
              </a:ext>
            </a:extLst>
          </p:cNvPr>
          <p:cNvSpPr txBox="1"/>
          <p:nvPr/>
        </p:nvSpPr>
        <p:spPr>
          <a:xfrm>
            <a:off x="1295852" y="3909718"/>
            <a:ext cx="3406869" cy="956800"/>
          </a:xfrm>
          <a:prstGeom prst="rect">
            <a:avLst/>
          </a:prstGeom>
          <a:noFill/>
        </p:spPr>
        <p:txBody>
          <a:bodyPr wrap="square" lIns="91440" tIns="45720" rIns="91440" bIns="45720" rtlCol="0" anchor="t">
            <a:spAutoFit/>
          </a:bodyPr>
          <a:lstStyle/>
          <a:p>
            <a:pPr>
              <a:lnSpc>
                <a:spcPts val="4420"/>
              </a:lnSpc>
            </a:pPr>
            <a:r>
              <a:rPr lang="es-ES" sz="16600" b="1" spc="-300" dirty="0">
                <a:solidFill>
                  <a:srgbClr val="FFCC01"/>
                </a:solidFill>
                <a:latin typeface="Verdana"/>
                <a:ea typeface="Verdana"/>
                <a:cs typeface="Verdana" panose="020B0604030504040204" pitchFamily="34" charset="0"/>
              </a:rPr>
              <a:t>02</a:t>
            </a:r>
            <a:endParaRPr lang="es-CO" sz="16600" b="1" spc="-300" dirty="0">
              <a:solidFill>
                <a:srgbClr val="FFCC0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E29D6F06-C2F6-3183-225F-FA3DF3FD4095}"/>
              </a:ext>
            </a:extLst>
          </p:cNvPr>
          <p:cNvSpPr txBox="1"/>
          <p:nvPr/>
        </p:nvSpPr>
        <p:spPr>
          <a:xfrm>
            <a:off x="4371144" y="3167271"/>
            <a:ext cx="7161378" cy="1220847"/>
          </a:xfrm>
          <a:prstGeom prst="rect">
            <a:avLst/>
          </a:prstGeom>
          <a:noFill/>
        </p:spPr>
        <p:txBody>
          <a:bodyPr wrap="square" lIns="91440" tIns="45720" rIns="91440" bIns="45720" rtlCol="0" anchor="t">
            <a:spAutoFit/>
          </a:bodyPr>
          <a:lstStyle/>
          <a:p>
            <a:pPr>
              <a:lnSpc>
                <a:spcPts val="4420"/>
              </a:lnSpc>
            </a:pPr>
            <a:r>
              <a:rPr lang="es-ES" sz="4800" b="1" spc="-300" dirty="0">
                <a:solidFill>
                  <a:schemeClr val="tx1">
                    <a:lumMod val="85000"/>
                    <a:lumOff val="15000"/>
                  </a:schemeClr>
                </a:solidFill>
                <a:latin typeface="Verdana"/>
                <a:ea typeface="Verdana"/>
              </a:rPr>
              <a:t>Intervención Tierrasua S.A.S</a:t>
            </a:r>
          </a:p>
        </p:txBody>
      </p:sp>
    </p:spTree>
    <p:extLst>
      <p:ext uri="{BB962C8B-B14F-4D97-AF65-F5344CB8AC3E}">
        <p14:creationId xmlns:p14="http://schemas.microsoft.com/office/powerpoint/2010/main" val="579651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A661C-A5CB-EBBC-5BA1-F6261A5C378C}"/>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FDEB502D-5F63-35FF-D15F-1EB966586407}"/>
              </a:ext>
            </a:extLst>
          </p:cNvPr>
          <p:cNvSpPr/>
          <p:nvPr/>
        </p:nvSpPr>
        <p:spPr>
          <a:xfrm>
            <a:off x="-87085" y="1800208"/>
            <a:ext cx="8697686" cy="655594"/>
          </a:xfrm>
          <a:prstGeom prst="rect">
            <a:avLst/>
          </a:prstGeom>
          <a:solidFill>
            <a:srgbClr val="2DA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F387C009-FAAC-3B42-9C50-70C433728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400358" y="-1582332"/>
            <a:ext cx="2602241" cy="9864144"/>
          </a:xfrm>
          <a:prstGeom prst="rect">
            <a:avLst/>
          </a:prstGeom>
        </p:spPr>
      </p:pic>
      <p:sp>
        <p:nvSpPr>
          <p:cNvPr id="8" name="CuadroTexto 7">
            <a:extLst>
              <a:ext uri="{FF2B5EF4-FFF2-40B4-BE49-F238E27FC236}">
                <a16:creationId xmlns:a16="http://schemas.microsoft.com/office/drawing/2014/main" id="{60204A1A-5DED-78C0-1B7D-A86C879E245A}"/>
              </a:ext>
            </a:extLst>
          </p:cNvPr>
          <p:cNvSpPr txBox="1"/>
          <p:nvPr/>
        </p:nvSpPr>
        <p:spPr>
          <a:xfrm>
            <a:off x="709621" y="1927452"/>
            <a:ext cx="7226066" cy="528350"/>
          </a:xfrm>
          <a:prstGeom prst="rect">
            <a:avLst/>
          </a:prstGeom>
          <a:noFill/>
        </p:spPr>
        <p:txBody>
          <a:bodyPr wrap="square" lIns="91440" tIns="45720" rIns="91440" bIns="45720" rtlCol="0" anchor="t">
            <a:spAutoFit/>
          </a:bodyPr>
          <a:lstStyle/>
          <a:p>
            <a:pPr>
              <a:lnSpc>
                <a:spcPts val="3420"/>
              </a:lnSpc>
            </a:pPr>
            <a:r>
              <a:rPr lang="fi-FI" sz="3600" b="1" spc="-300" dirty="0">
                <a:solidFill>
                  <a:schemeClr val="bg1"/>
                </a:solidFill>
                <a:latin typeface="Verdana"/>
                <a:ea typeface="Verdana"/>
                <a:cs typeface="Verdana" panose="020B0604030504040204" pitchFamily="34" charset="0"/>
              </a:rPr>
              <a:t>Tierrasua S.A.S</a:t>
            </a:r>
            <a:endParaRPr lang="fi-FI" sz="3600" b="1"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8">
            <a:extLst>
              <a:ext uri="{FF2B5EF4-FFF2-40B4-BE49-F238E27FC236}">
                <a16:creationId xmlns:a16="http://schemas.microsoft.com/office/drawing/2014/main" id="{245756C0-3011-B1E7-8CD4-E2732A62981C}"/>
              </a:ext>
            </a:extLst>
          </p:cNvPr>
          <p:cNvSpPr txBox="1"/>
          <p:nvPr/>
        </p:nvSpPr>
        <p:spPr>
          <a:xfrm>
            <a:off x="743857" y="911789"/>
            <a:ext cx="6460780" cy="1015663"/>
          </a:xfrm>
          <a:prstGeom prst="rect">
            <a:avLst/>
          </a:prstGeom>
          <a:noFill/>
        </p:spPr>
        <p:txBody>
          <a:bodyPr wrap="square" lIns="91440" tIns="45720" rIns="91440" bIns="45720" rtlCol="0" anchor="t">
            <a:spAutoFit/>
          </a:bodyPr>
          <a:lstStyle/>
          <a:p>
            <a:r>
              <a:rPr lang="es-CO" sz="6000" b="1" spc="-300" dirty="0">
                <a:solidFill>
                  <a:schemeClr val="tx1">
                    <a:lumMod val="85000"/>
                    <a:lumOff val="15000"/>
                  </a:schemeClr>
                </a:solidFill>
                <a:latin typeface="Verdana"/>
                <a:ea typeface="Verdana"/>
                <a:cs typeface="Verdana" panose="020B0604030504040204" pitchFamily="34" charset="0"/>
              </a:rPr>
              <a:t>Intervención</a:t>
            </a:r>
          </a:p>
        </p:txBody>
      </p:sp>
      <p:sp>
        <p:nvSpPr>
          <p:cNvPr id="4" name="CuadroTexto 3">
            <a:extLst>
              <a:ext uri="{FF2B5EF4-FFF2-40B4-BE49-F238E27FC236}">
                <a16:creationId xmlns:a16="http://schemas.microsoft.com/office/drawing/2014/main" id="{224966B8-9ACC-E5CF-EE8A-270C49FBAE48}"/>
              </a:ext>
            </a:extLst>
          </p:cNvPr>
          <p:cNvSpPr txBox="1"/>
          <p:nvPr/>
        </p:nvSpPr>
        <p:spPr>
          <a:xfrm>
            <a:off x="489857" y="2612710"/>
            <a:ext cx="5608597" cy="1310615"/>
          </a:xfrm>
          <a:prstGeom prst="rect">
            <a:avLst/>
          </a:prstGeom>
          <a:noFill/>
        </p:spPr>
        <p:txBody>
          <a:bodyPr wrap="square" lIns="91440" tIns="45720" rIns="91440" bIns="45720" rtlCol="0" anchor="t">
            <a:spAutoFit/>
          </a:bodyPr>
          <a:lstStyle/>
          <a:p>
            <a:pPr algn="just">
              <a:lnSpc>
                <a:spcPts val="1860"/>
              </a:lnSpc>
            </a:pPr>
            <a:r>
              <a:rPr lang="es-ES" sz="1600" dirty="0">
                <a:latin typeface="Verdana" panose="020B0604030504040204" pitchFamily="34" charset="0"/>
                <a:ea typeface="Verdana" panose="020B0604030504040204" pitchFamily="34" charset="0"/>
                <a:cs typeface="+mn-lt"/>
              </a:rPr>
              <a:t>En el periodo comprendido entre el 07 de Julio al 30 de septiembre de 2025 </a:t>
            </a:r>
            <a:r>
              <a:rPr lang="es-ES" sz="1600" dirty="0" err="1">
                <a:latin typeface="Verdana" panose="020B0604030504040204" pitchFamily="34" charset="0"/>
                <a:ea typeface="Verdana" panose="020B0604030504040204" pitchFamily="34" charset="0"/>
                <a:cs typeface="+mn-lt"/>
              </a:rPr>
              <a:t>Tierrasua</a:t>
            </a:r>
            <a:r>
              <a:rPr lang="es-ES" sz="1600" dirty="0">
                <a:latin typeface="Verdana" panose="020B0604030504040204" pitchFamily="34" charset="0"/>
                <a:ea typeface="Verdana" panose="020B0604030504040204" pitchFamily="34" charset="0"/>
                <a:cs typeface="+mn-lt"/>
              </a:rPr>
              <a:t> S.A.S intervino un total de </a:t>
            </a:r>
            <a:r>
              <a:rPr lang="es-ES" sz="1600" b="1" dirty="0">
                <a:latin typeface="Verdana" panose="020B0604030504040204" pitchFamily="34" charset="0"/>
                <a:ea typeface="Verdana" panose="020B0604030504040204" pitchFamily="34" charset="0"/>
                <a:cs typeface="+mn-lt"/>
              </a:rPr>
              <a:t>653.6</a:t>
            </a:r>
            <a:r>
              <a:rPr lang="es-ES" sz="1600" dirty="0">
                <a:latin typeface="Verdana" panose="020B0604030504040204" pitchFamily="34" charset="0"/>
                <a:ea typeface="Verdana" panose="020B0604030504040204" pitchFamily="34" charset="0"/>
                <a:cs typeface="+mn-lt"/>
              </a:rPr>
              <a:t> </a:t>
            </a:r>
            <a:r>
              <a:rPr lang="es-ES" sz="1600" b="1" dirty="0">
                <a:latin typeface="Verdana" panose="020B0604030504040204" pitchFamily="34" charset="0"/>
                <a:ea typeface="Verdana" panose="020B0604030504040204" pitchFamily="34" charset="0"/>
                <a:cs typeface="+mn-lt"/>
              </a:rPr>
              <a:t>km</a:t>
            </a:r>
            <a:r>
              <a:rPr lang="es-ES" sz="1600" dirty="0">
                <a:latin typeface="Verdana" panose="020B0604030504040204" pitchFamily="34" charset="0"/>
                <a:ea typeface="Verdana" panose="020B0604030504040204" pitchFamily="34" charset="0"/>
                <a:cs typeface="+mn-lt"/>
              </a:rPr>
              <a:t>, ejecutados </a:t>
            </a:r>
            <a:r>
              <a:rPr lang="es-ES" sz="1600" b="1" dirty="0">
                <a:latin typeface="Verdana" panose="020B0604030504040204" pitchFamily="34" charset="0"/>
                <a:ea typeface="Verdana" panose="020B0604030504040204" pitchFamily="34" charset="0"/>
                <a:cs typeface="+mn-lt"/>
              </a:rPr>
              <a:t>164 km</a:t>
            </a:r>
            <a:r>
              <a:rPr lang="es-ES" sz="1600" dirty="0">
                <a:latin typeface="Verdana" panose="020B0604030504040204" pitchFamily="34" charset="0"/>
                <a:ea typeface="Verdana" panose="020B0604030504040204" pitchFamily="34" charset="0"/>
                <a:cs typeface="+mn-lt"/>
              </a:rPr>
              <a:t> en vías secundarias y </a:t>
            </a:r>
            <a:r>
              <a:rPr lang="es-ES" sz="1600" b="1" dirty="0">
                <a:latin typeface="Verdana" panose="020B0604030504040204" pitchFamily="34" charset="0"/>
                <a:ea typeface="Verdana" panose="020B0604030504040204" pitchFamily="34" charset="0"/>
                <a:cs typeface="+mn-lt"/>
              </a:rPr>
              <a:t>489.60 km</a:t>
            </a:r>
            <a:r>
              <a:rPr lang="es-ES" sz="1600" dirty="0">
                <a:latin typeface="Verdana" panose="020B0604030504040204" pitchFamily="34" charset="0"/>
                <a:ea typeface="Verdana" panose="020B0604030504040204" pitchFamily="34" charset="0"/>
                <a:cs typeface="+mn-lt"/>
              </a:rPr>
              <a:t> en vías Terciarias. Fueron intervenidos</a:t>
            </a:r>
            <a:r>
              <a:rPr lang="es-ES" sz="1600" b="1" dirty="0">
                <a:latin typeface="Verdana" panose="020B0604030504040204" pitchFamily="34" charset="0"/>
                <a:ea typeface="Verdana" panose="020B0604030504040204" pitchFamily="34" charset="0"/>
                <a:cs typeface="+mn-lt"/>
              </a:rPr>
              <a:t> 39 </a:t>
            </a:r>
            <a:r>
              <a:rPr lang="es-ES" sz="1600" dirty="0">
                <a:latin typeface="Verdana" panose="020B0604030504040204" pitchFamily="34" charset="0"/>
                <a:ea typeface="Verdana" panose="020B0604030504040204" pitchFamily="34" charset="0"/>
                <a:cs typeface="+mn-lt"/>
              </a:rPr>
              <a:t>municipios y</a:t>
            </a:r>
            <a:r>
              <a:rPr lang="es-ES" sz="1600" b="1" dirty="0">
                <a:latin typeface="Verdana" panose="020B0604030504040204" pitchFamily="34" charset="0"/>
                <a:ea typeface="Verdana" panose="020B0604030504040204" pitchFamily="34" charset="0"/>
                <a:cs typeface="+mn-lt"/>
              </a:rPr>
              <a:t> 215 </a:t>
            </a:r>
            <a:r>
              <a:rPr lang="es-ES" sz="1600" dirty="0">
                <a:latin typeface="Verdana" panose="020B0604030504040204" pitchFamily="34" charset="0"/>
                <a:ea typeface="Verdana" panose="020B0604030504040204" pitchFamily="34" charset="0"/>
                <a:cs typeface="+mn-lt"/>
              </a:rPr>
              <a:t>veredas.</a:t>
            </a:r>
            <a:endParaRPr lang="es-ES" sz="1600" dirty="0">
              <a:latin typeface="Verdana" panose="020B0604030504040204" pitchFamily="34" charset="0"/>
              <a:ea typeface="Verdana" panose="020B0604030504040204" pitchFamily="34" charset="0"/>
            </a:endParaRPr>
          </a:p>
        </p:txBody>
      </p:sp>
      <p:grpSp>
        <p:nvGrpSpPr>
          <p:cNvPr id="3" name="Grupo 2">
            <a:extLst>
              <a:ext uri="{FF2B5EF4-FFF2-40B4-BE49-F238E27FC236}">
                <a16:creationId xmlns:a16="http://schemas.microsoft.com/office/drawing/2014/main" id="{A3BDB7D6-6ABA-C648-C66A-BBA7C4C652F3}"/>
              </a:ext>
            </a:extLst>
          </p:cNvPr>
          <p:cNvGrpSpPr/>
          <p:nvPr/>
        </p:nvGrpSpPr>
        <p:grpSpPr>
          <a:xfrm>
            <a:off x="5338130" y="5749301"/>
            <a:ext cx="3361085" cy="680540"/>
            <a:chOff x="5338130" y="5749301"/>
            <a:chExt cx="3361085" cy="680540"/>
          </a:xfrm>
        </p:grpSpPr>
        <p:sp>
          <p:nvSpPr>
            <p:cNvPr id="5" name="Rectángulo: una sola esquina redondeada 4">
              <a:extLst>
                <a:ext uri="{FF2B5EF4-FFF2-40B4-BE49-F238E27FC236}">
                  <a16:creationId xmlns:a16="http://schemas.microsoft.com/office/drawing/2014/main" id="{603B61CE-6152-9A28-083B-625596FB10D9}"/>
                </a:ext>
              </a:extLst>
            </p:cNvPr>
            <p:cNvSpPr/>
            <p:nvPr/>
          </p:nvSpPr>
          <p:spPr>
            <a:xfrm>
              <a:off x="5338130" y="5749301"/>
              <a:ext cx="1589217" cy="680540"/>
            </a:xfrm>
            <a:prstGeom prst="round1Rect">
              <a:avLst>
                <a:gd name="adj" fmla="val 47666"/>
              </a:avLst>
            </a:prstGeom>
            <a:solidFill>
              <a:srgbClr val="00A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sz="1400" b="1" spc="-300">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a:extLst>
                <a:ext uri="{FF2B5EF4-FFF2-40B4-BE49-F238E27FC236}">
                  <a16:creationId xmlns:a16="http://schemas.microsoft.com/office/drawing/2014/main" id="{65A89B2D-E4E9-6B61-572C-D32D3CFE0A69}"/>
                </a:ext>
              </a:extLst>
            </p:cNvPr>
            <p:cNvSpPr txBox="1"/>
            <p:nvPr/>
          </p:nvSpPr>
          <p:spPr>
            <a:xfrm>
              <a:off x="5340391" y="5865072"/>
              <a:ext cx="3358824" cy="461665"/>
            </a:xfrm>
            <a:prstGeom prst="rect">
              <a:avLst/>
            </a:prstGeom>
            <a:noFill/>
          </p:spPr>
          <p:txBody>
            <a:bodyPr wrap="square" lIns="91440" tIns="45720" rIns="91440" bIns="45720" rtlCol="0" anchor="t">
              <a:spAutoFit/>
            </a:bodyPr>
            <a:lstStyle/>
            <a:p>
              <a:r>
                <a:rPr lang="es-CO" sz="2400" b="1" spc="-300" dirty="0">
                  <a:solidFill>
                    <a:schemeClr val="bg1"/>
                  </a:solidFill>
                  <a:latin typeface="Verdana"/>
                  <a:ea typeface="Verdana"/>
                  <a:cs typeface="Verdana" panose="020B0604030504040204" pitchFamily="34" charset="0"/>
                </a:rPr>
                <a:t>653.6  km</a:t>
              </a:r>
            </a:p>
          </p:txBody>
        </p:sp>
      </p:grpSp>
      <p:graphicFrame>
        <p:nvGraphicFramePr>
          <p:cNvPr id="15" name="Tabla 14">
            <a:extLst>
              <a:ext uri="{FF2B5EF4-FFF2-40B4-BE49-F238E27FC236}">
                <a16:creationId xmlns:a16="http://schemas.microsoft.com/office/drawing/2014/main" id="{B4E84F0A-55CA-223B-2267-319A7B9F3D85}"/>
              </a:ext>
            </a:extLst>
          </p:cNvPr>
          <p:cNvGraphicFramePr>
            <a:graphicFrameLocks noGrp="1"/>
          </p:cNvGraphicFramePr>
          <p:nvPr>
            <p:extLst>
              <p:ext uri="{D42A27DB-BD31-4B8C-83A1-F6EECF244321}">
                <p14:modId xmlns:p14="http://schemas.microsoft.com/office/powerpoint/2010/main" val="3949271421"/>
              </p:ext>
            </p:extLst>
          </p:nvPr>
        </p:nvGraphicFramePr>
        <p:xfrm>
          <a:off x="1196764" y="4119626"/>
          <a:ext cx="3698946" cy="1401944"/>
        </p:xfrm>
        <a:graphic>
          <a:graphicData uri="http://schemas.openxmlformats.org/drawingml/2006/table">
            <a:tbl>
              <a:tblPr firstRow="1" bandRow="1">
                <a:tableStyleId>{5C22544A-7EE6-4342-B048-85BDC9FD1C3A}</a:tableStyleId>
              </a:tblPr>
              <a:tblGrid>
                <a:gridCol w="1849473">
                  <a:extLst>
                    <a:ext uri="{9D8B030D-6E8A-4147-A177-3AD203B41FA5}">
                      <a16:colId xmlns:a16="http://schemas.microsoft.com/office/drawing/2014/main" val="1352214024"/>
                    </a:ext>
                  </a:extLst>
                </a:gridCol>
                <a:gridCol w="1849473">
                  <a:extLst>
                    <a:ext uri="{9D8B030D-6E8A-4147-A177-3AD203B41FA5}">
                      <a16:colId xmlns:a16="http://schemas.microsoft.com/office/drawing/2014/main" val="868732407"/>
                    </a:ext>
                  </a:extLst>
                </a:gridCol>
              </a:tblGrid>
              <a:tr h="350486">
                <a:tc>
                  <a:txBody>
                    <a:bodyPr/>
                    <a:lstStyle/>
                    <a:p>
                      <a:pPr algn="ctr"/>
                      <a:r>
                        <a:rPr lang="es-ES" sz="1600" dirty="0">
                          <a:solidFill>
                            <a:schemeClr val="tx1"/>
                          </a:solidFill>
                          <a:latin typeface="Verdana" panose="020B0604030504040204" pitchFamily="34" charset="0"/>
                          <a:ea typeface="Verdana" panose="020B0604030504040204" pitchFamily="34" charset="0"/>
                        </a:rPr>
                        <a:t>PERIODO</a:t>
                      </a:r>
                    </a:p>
                  </a:txBody>
                  <a:tcPr>
                    <a:solidFill>
                      <a:schemeClr val="accent6">
                        <a:lumMod val="60000"/>
                        <a:lumOff val="40000"/>
                      </a:schemeClr>
                    </a:solidFill>
                  </a:tcPr>
                </a:tc>
                <a:tc>
                  <a:txBody>
                    <a:bodyPr/>
                    <a:lstStyle/>
                    <a:p>
                      <a:pPr algn="ctr"/>
                      <a:r>
                        <a:rPr lang="es-ES" sz="1600" dirty="0">
                          <a:solidFill>
                            <a:schemeClr val="tx1"/>
                          </a:solidFill>
                          <a:latin typeface="Verdana" panose="020B0604030504040204" pitchFamily="34" charset="0"/>
                          <a:ea typeface="Verdana" panose="020B0604030504040204" pitchFamily="34" charset="0"/>
                        </a:rPr>
                        <a:t>KILÓMETROS</a:t>
                      </a:r>
                      <a:endParaRPr lang="es-ES" sz="1600" dirty="0">
                        <a:latin typeface="Verdana" panose="020B0604030504040204" pitchFamily="34" charset="0"/>
                        <a:ea typeface="Verdana" panose="020B0604030504040204" pitchFamily="34" charset="0"/>
                      </a:endParaRPr>
                    </a:p>
                  </a:txBody>
                  <a:tcPr>
                    <a:solidFill>
                      <a:schemeClr val="accent6">
                        <a:lumMod val="60000"/>
                        <a:lumOff val="40000"/>
                      </a:schemeClr>
                    </a:solidFill>
                  </a:tcPr>
                </a:tc>
                <a:extLst>
                  <a:ext uri="{0D108BD9-81ED-4DB2-BD59-A6C34878D82A}">
                    <a16:rowId xmlns:a16="http://schemas.microsoft.com/office/drawing/2014/main" val="2666443597"/>
                  </a:ext>
                </a:extLst>
              </a:tr>
              <a:tr h="350486">
                <a:tc>
                  <a:txBody>
                    <a:bodyPr/>
                    <a:lstStyle/>
                    <a:p>
                      <a:pPr algn="ctr"/>
                      <a:r>
                        <a:rPr lang="es-ES" sz="1600" dirty="0">
                          <a:latin typeface="Verdana" panose="020B0604030504040204" pitchFamily="34" charset="0"/>
                          <a:ea typeface="Verdana" panose="020B0604030504040204" pitchFamily="34" charset="0"/>
                        </a:rPr>
                        <a:t>JULIO </a:t>
                      </a:r>
                    </a:p>
                  </a:txBody>
                  <a:tcPr anchor="ctr"/>
                </a:tc>
                <a:tc>
                  <a:txBody>
                    <a:bodyPr/>
                    <a:lstStyle/>
                    <a:p>
                      <a:pPr algn="ctr"/>
                      <a:r>
                        <a:rPr lang="es-ES" sz="1600" dirty="0">
                          <a:latin typeface="Verdana" panose="020B0604030504040204" pitchFamily="34" charset="0"/>
                          <a:ea typeface="Verdana" panose="020B0604030504040204" pitchFamily="34" charset="0"/>
                        </a:rPr>
                        <a:t>236.9</a:t>
                      </a:r>
                    </a:p>
                  </a:txBody>
                  <a:tcPr anchor="ctr"/>
                </a:tc>
                <a:extLst>
                  <a:ext uri="{0D108BD9-81ED-4DB2-BD59-A6C34878D82A}">
                    <a16:rowId xmlns:a16="http://schemas.microsoft.com/office/drawing/2014/main" val="1093505782"/>
                  </a:ext>
                </a:extLst>
              </a:tr>
              <a:tr h="350486">
                <a:tc>
                  <a:txBody>
                    <a:bodyPr/>
                    <a:lstStyle/>
                    <a:p>
                      <a:pPr algn="ctr"/>
                      <a:r>
                        <a:rPr lang="es-ES" sz="1600" dirty="0">
                          <a:latin typeface="Verdana" panose="020B0604030504040204" pitchFamily="34" charset="0"/>
                          <a:ea typeface="Verdana" panose="020B0604030504040204" pitchFamily="34" charset="0"/>
                        </a:rPr>
                        <a:t>AGOSTO</a:t>
                      </a:r>
                    </a:p>
                  </a:txBody>
                  <a:tcPr anchor="ctr"/>
                </a:tc>
                <a:tc>
                  <a:txBody>
                    <a:bodyPr/>
                    <a:lstStyle/>
                    <a:p>
                      <a:pPr algn="ctr"/>
                      <a:r>
                        <a:rPr lang="es-ES" sz="1600" dirty="0">
                          <a:latin typeface="Verdana" panose="020B0604030504040204" pitchFamily="34" charset="0"/>
                          <a:ea typeface="Verdana" panose="020B0604030504040204" pitchFamily="34" charset="0"/>
                        </a:rPr>
                        <a:t>204.2</a:t>
                      </a:r>
                    </a:p>
                  </a:txBody>
                  <a:tcPr anchor="ctr"/>
                </a:tc>
                <a:extLst>
                  <a:ext uri="{0D108BD9-81ED-4DB2-BD59-A6C34878D82A}">
                    <a16:rowId xmlns:a16="http://schemas.microsoft.com/office/drawing/2014/main" val="549740181"/>
                  </a:ext>
                </a:extLst>
              </a:tr>
              <a:tr h="350486">
                <a:tc>
                  <a:txBody>
                    <a:bodyPr/>
                    <a:lstStyle/>
                    <a:p>
                      <a:pPr lvl="0" algn="ctr">
                        <a:buNone/>
                      </a:pPr>
                      <a:r>
                        <a:rPr lang="es-ES" sz="1600" dirty="0">
                          <a:latin typeface="Verdana" panose="020B0604030504040204" pitchFamily="34" charset="0"/>
                          <a:ea typeface="Verdana" panose="020B0604030504040204" pitchFamily="34" charset="0"/>
                        </a:rPr>
                        <a:t>SEPTIEMBRE</a:t>
                      </a:r>
                    </a:p>
                  </a:txBody>
                  <a:tcPr anchor="ctr"/>
                </a:tc>
                <a:tc>
                  <a:txBody>
                    <a:bodyPr/>
                    <a:lstStyle/>
                    <a:p>
                      <a:pPr lvl="0" algn="ctr">
                        <a:buNone/>
                      </a:pPr>
                      <a:r>
                        <a:rPr lang="es-ES" sz="1600" dirty="0">
                          <a:latin typeface="Verdana" panose="020B0604030504040204" pitchFamily="34" charset="0"/>
                          <a:ea typeface="Verdana" panose="020B0604030504040204" pitchFamily="34" charset="0"/>
                        </a:rPr>
                        <a:t>212.5</a:t>
                      </a:r>
                    </a:p>
                  </a:txBody>
                  <a:tcPr anchor="ctr"/>
                </a:tc>
                <a:extLst>
                  <a:ext uri="{0D108BD9-81ED-4DB2-BD59-A6C34878D82A}">
                    <a16:rowId xmlns:a16="http://schemas.microsoft.com/office/drawing/2014/main" val="3263790621"/>
                  </a:ext>
                </a:extLst>
              </a:tr>
            </a:tbl>
          </a:graphicData>
        </a:graphic>
      </p:graphicFrame>
      <p:sp>
        <p:nvSpPr>
          <p:cNvPr id="20" name="CuadroTexto 19">
            <a:extLst>
              <a:ext uri="{FF2B5EF4-FFF2-40B4-BE49-F238E27FC236}">
                <a16:creationId xmlns:a16="http://schemas.microsoft.com/office/drawing/2014/main" id="{19F0758E-2803-8F58-F3BC-7AB0697AC264}"/>
              </a:ext>
            </a:extLst>
          </p:cNvPr>
          <p:cNvSpPr txBox="1">
            <a:spLocks noChangeArrowheads="1"/>
          </p:cNvSpPr>
          <p:nvPr/>
        </p:nvSpPr>
        <p:spPr bwMode="auto">
          <a:xfrm>
            <a:off x="3049891" y="5750718"/>
            <a:ext cx="33657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s-MX" altLang="es-ES" sz="2000" b="1" spc="-150" dirty="0">
                <a:latin typeface="Verdana"/>
                <a:ea typeface="Verdana"/>
                <a:cs typeface="Verdana" panose="020B0604030504040204" pitchFamily="34" charset="0"/>
              </a:rPr>
              <a:t>Total Kilómetros intervenidos:</a:t>
            </a:r>
          </a:p>
        </p:txBody>
      </p:sp>
      <p:pic>
        <p:nvPicPr>
          <p:cNvPr id="10" name="Imagen 9">
            <a:extLst>
              <a:ext uri="{FF2B5EF4-FFF2-40B4-BE49-F238E27FC236}">
                <a16:creationId xmlns:a16="http://schemas.microsoft.com/office/drawing/2014/main" id="{EF39A3C0-2153-7E65-1C4D-E8DEC330C794}"/>
              </a:ext>
            </a:extLst>
          </p:cNvPr>
          <p:cNvPicPr>
            <a:picLocks noChangeAspect="1"/>
          </p:cNvPicPr>
          <p:nvPr/>
        </p:nvPicPr>
        <p:blipFill>
          <a:blip r:embed="rId4"/>
          <a:stretch>
            <a:fillRect/>
          </a:stretch>
        </p:blipFill>
        <p:spPr>
          <a:xfrm>
            <a:off x="5341334" y="1115924"/>
            <a:ext cx="6843336" cy="48230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84994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35A48-008A-55AB-4BD5-73044B6CF52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47C7167C-FC19-C9E1-0C53-78B44605E03F}"/>
              </a:ext>
            </a:extLst>
          </p:cNvPr>
          <p:cNvSpPr txBox="1"/>
          <p:nvPr/>
        </p:nvSpPr>
        <p:spPr>
          <a:xfrm>
            <a:off x="1295852" y="3909718"/>
            <a:ext cx="3406869" cy="956800"/>
          </a:xfrm>
          <a:prstGeom prst="rect">
            <a:avLst/>
          </a:prstGeom>
          <a:noFill/>
        </p:spPr>
        <p:txBody>
          <a:bodyPr wrap="square" lIns="91440" tIns="45720" rIns="91440" bIns="45720" rtlCol="0" anchor="t">
            <a:spAutoFit/>
          </a:bodyPr>
          <a:lstStyle/>
          <a:p>
            <a:pPr>
              <a:lnSpc>
                <a:spcPts val="4420"/>
              </a:lnSpc>
            </a:pPr>
            <a:r>
              <a:rPr lang="es-ES" sz="16600" b="1" spc="-300" dirty="0">
                <a:solidFill>
                  <a:srgbClr val="FFCC01"/>
                </a:solidFill>
                <a:latin typeface="Verdana"/>
                <a:ea typeface="Verdana"/>
                <a:cs typeface="Verdana" panose="020B0604030504040204" pitchFamily="34" charset="0"/>
              </a:rPr>
              <a:t>03</a:t>
            </a:r>
            <a:endParaRPr lang="es-CO" sz="16600" b="1" spc="-300" dirty="0">
              <a:solidFill>
                <a:srgbClr val="FFCC0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051DD148-336C-E1AE-C977-5BD92F1D9303}"/>
              </a:ext>
            </a:extLst>
          </p:cNvPr>
          <p:cNvSpPr txBox="1"/>
          <p:nvPr/>
        </p:nvSpPr>
        <p:spPr>
          <a:xfrm>
            <a:off x="4198525" y="3167271"/>
            <a:ext cx="4031075" cy="1220847"/>
          </a:xfrm>
          <a:prstGeom prst="rect">
            <a:avLst/>
          </a:prstGeom>
          <a:noFill/>
        </p:spPr>
        <p:txBody>
          <a:bodyPr wrap="square" lIns="91440" tIns="45720" rIns="91440" bIns="45720" rtlCol="0" anchor="t">
            <a:spAutoFit/>
          </a:bodyPr>
          <a:lstStyle/>
          <a:p>
            <a:pPr>
              <a:lnSpc>
                <a:spcPts val="4420"/>
              </a:lnSpc>
            </a:pPr>
            <a:r>
              <a:rPr lang="es-ES" sz="4800" b="1" spc="-300" dirty="0">
                <a:solidFill>
                  <a:schemeClr val="tx1">
                    <a:lumMod val="85000"/>
                    <a:lumOff val="15000"/>
                  </a:schemeClr>
                </a:solidFill>
                <a:latin typeface="Verdana"/>
                <a:ea typeface="Verdana"/>
              </a:rPr>
              <a:t>Costos </a:t>
            </a:r>
            <a:endParaRPr lang="es-ES" dirty="0">
              <a:solidFill>
                <a:schemeClr val="tx1">
                  <a:lumMod val="85000"/>
                  <a:lumOff val="15000"/>
                </a:schemeClr>
              </a:solidFill>
            </a:endParaRPr>
          </a:p>
          <a:p>
            <a:pPr>
              <a:lnSpc>
                <a:spcPts val="4420"/>
              </a:lnSpc>
            </a:pPr>
            <a:r>
              <a:rPr lang="es-ES" sz="4800" b="1" spc="-300" dirty="0">
                <a:solidFill>
                  <a:schemeClr val="tx1">
                    <a:lumMod val="85000"/>
                    <a:lumOff val="15000"/>
                  </a:schemeClr>
                </a:solidFill>
                <a:latin typeface="Verdana"/>
                <a:ea typeface="Verdana"/>
              </a:rPr>
              <a:t>Operativos</a:t>
            </a:r>
          </a:p>
        </p:txBody>
      </p:sp>
    </p:spTree>
    <p:extLst>
      <p:ext uri="{BB962C8B-B14F-4D97-AF65-F5344CB8AC3E}">
        <p14:creationId xmlns:p14="http://schemas.microsoft.com/office/powerpoint/2010/main" val="474624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51BE5D90-C6DD-42AA-A509-324005EE7FD5}"/>
              </a:ext>
            </a:extLst>
          </p:cNvPr>
          <p:cNvSpPr txBox="1">
            <a:spLocks noChangeArrowheads="1"/>
          </p:cNvSpPr>
          <p:nvPr/>
        </p:nvSpPr>
        <p:spPr bwMode="auto">
          <a:xfrm>
            <a:off x="2791661" y="349663"/>
            <a:ext cx="7155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s-MX" altLang="es-ES" b="1" spc="-150" dirty="0">
                <a:latin typeface="Verdana"/>
                <a:ea typeface="Verdana"/>
                <a:cs typeface="Verdana" panose="020B0604030504040204" pitchFamily="34" charset="0"/>
              </a:rPr>
              <a:t>COSTOS OPERATIVOS </a:t>
            </a:r>
            <a:endParaRPr lang="es-MX" altLang="es-ES" b="1" spc="-150" dirty="0">
              <a:latin typeface="Verdana" panose="020B0604030504040204" pitchFamily="34" charset="0"/>
              <a:ea typeface="Verdana" panose="020B0604030504040204" pitchFamily="34" charset="0"/>
              <a:cs typeface="Verdana" panose="020B0604030504040204" pitchFamily="34" charset="0"/>
            </a:endParaRPr>
          </a:p>
        </p:txBody>
      </p:sp>
      <p:pic>
        <p:nvPicPr>
          <p:cNvPr id="16" name="Gráfico 15">
            <a:extLst>
              <a:ext uri="{FF2B5EF4-FFF2-40B4-BE49-F238E27FC236}">
                <a16:creationId xmlns:a16="http://schemas.microsoft.com/office/drawing/2014/main" id="{7CE807C4-6CB6-475A-BAB5-37DF8674C2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5911" y="163598"/>
            <a:ext cx="285750" cy="895350"/>
          </a:xfrm>
          <a:prstGeom prst="rect">
            <a:avLst/>
          </a:prstGeom>
        </p:spPr>
      </p:pic>
      <p:sp>
        <p:nvSpPr>
          <p:cNvPr id="2" name="CuadroTexto 1">
            <a:extLst>
              <a:ext uri="{FF2B5EF4-FFF2-40B4-BE49-F238E27FC236}">
                <a16:creationId xmlns:a16="http://schemas.microsoft.com/office/drawing/2014/main" id="{32051F60-585D-C902-E234-48A1F8D28AA1}"/>
              </a:ext>
            </a:extLst>
          </p:cNvPr>
          <p:cNvSpPr txBox="1"/>
          <p:nvPr/>
        </p:nvSpPr>
        <p:spPr>
          <a:xfrm>
            <a:off x="1633268" y="1197401"/>
            <a:ext cx="89254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dirty="0">
                <a:latin typeface="Verdana" panose="020B0604030504040204" pitchFamily="34" charset="0"/>
                <a:ea typeface="Verdana" panose="020B0604030504040204" pitchFamily="34" charset="0"/>
              </a:rPr>
              <a:t>Costos asociados a las actividades diarias y a la ejecución de los procesos operativos esenciales para el funcionamiento de la sociedad TIERRASUA S.A.S.</a:t>
            </a:r>
          </a:p>
        </p:txBody>
      </p:sp>
      <p:graphicFrame>
        <p:nvGraphicFramePr>
          <p:cNvPr id="3" name="Gráfico 2">
            <a:extLst>
              <a:ext uri="{FF2B5EF4-FFF2-40B4-BE49-F238E27FC236}">
                <a16:creationId xmlns:a16="http://schemas.microsoft.com/office/drawing/2014/main" id="{E2EBD1D2-7008-062A-8D28-5C5DAB99D2CC}"/>
              </a:ext>
            </a:extLst>
          </p:cNvPr>
          <p:cNvGraphicFramePr>
            <a:graphicFrameLocks/>
          </p:cNvGraphicFramePr>
          <p:nvPr>
            <p:extLst>
              <p:ext uri="{D42A27DB-BD31-4B8C-83A1-F6EECF244321}">
                <p14:modId xmlns:p14="http://schemas.microsoft.com/office/powerpoint/2010/main" val="951803291"/>
              </p:ext>
            </p:extLst>
          </p:nvPr>
        </p:nvGraphicFramePr>
        <p:xfrm>
          <a:off x="4374936" y="1891614"/>
          <a:ext cx="8201025" cy="44767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Tabla 5">
            <a:extLst>
              <a:ext uri="{FF2B5EF4-FFF2-40B4-BE49-F238E27FC236}">
                <a16:creationId xmlns:a16="http://schemas.microsoft.com/office/drawing/2014/main" id="{73E3D9ED-05AD-A431-02EC-8E989007F881}"/>
              </a:ext>
            </a:extLst>
          </p:cNvPr>
          <p:cNvGraphicFramePr>
            <a:graphicFrameLocks noGrp="1"/>
          </p:cNvGraphicFramePr>
          <p:nvPr>
            <p:extLst>
              <p:ext uri="{D42A27DB-BD31-4B8C-83A1-F6EECF244321}">
                <p14:modId xmlns:p14="http://schemas.microsoft.com/office/powerpoint/2010/main" val="2186719469"/>
              </p:ext>
            </p:extLst>
          </p:nvPr>
        </p:nvGraphicFramePr>
        <p:xfrm>
          <a:off x="720810" y="1987378"/>
          <a:ext cx="4657746" cy="4270908"/>
        </p:xfrm>
        <a:graphic>
          <a:graphicData uri="http://schemas.openxmlformats.org/drawingml/2006/table">
            <a:tbl>
              <a:tblPr bandRow="1">
                <a:tableStyleId>{5C22544A-7EE6-4342-B048-85BDC9FD1C3A}</a:tableStyleId>
              </a:tblPr>
              <a:tblGrid>
                <a:gridCol w="2496719">
                  <a:extLst>
                    <a:ext uri="{9D8B030D-6E8A-4147-A177-3AD203B41FA5}">
                      <a16:colId xmlns:a16="http://schemas.microsoft.com/office/drawing/2014/main" val="3323997019"/>
                    </a:ext>
                  </a:extLst>
                </a:gridCol>
                <a:gridCol w="2161027">
                  <a:extLst>
                    <a:ext uri="{9D8B030D-6E8A-4147-A177-3AD203B41FA5}">
                      <a16:colId xmlns:a16="http://schemas.microsoft.com/office/drawing/2014/main" val="931330781"/>
                    </a:ext>
                  </a:extLst>
                </a:gridCol>
              </a:tblGrid>
              <a:tr h="355909">
                <a:tc>
                  <a:txBody>
                    <a:bodyPr/>
                    <a:lstStyle/>
                    <a:p>
                      <a:pPr algn="ctr" fontAlgn="ctr">
                        <a:buNone/>
                      </a:pPr>
                      <a:r>
                        <a:rPr lang="es-MX" sz="1100" b="1" dirty="0">
                          <a:effectLst/>
                          <a:latin typeface="Verdana" panose="020B0604030504040204" pitchFamily="34" charset="0"/>
                          <a:ea typeface="Verdana" panose="020B0604030504040204" pitchFamily="34" charset="0"/>
                        </a:rPr>
                        <a:t>ITEMS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ctr" fontAlgn="ctr">
                        <a:buNone/>
                      </a:pPr>
                      <a:r>
                        <a:rPr lang="es-MX" sz="1100" b="1" dirty="0">
                          <a:effectLst/>
                          <a:latin typeface="Verdana" panose="020B0604030504040204" pitchFamily="34" charset="0"/>
                          <a:ea typeface="Verdana" panose="020B0604030504040204" pitchFamily="34" charset="0"/>
                        </a:rPr>
                        <a:t>VALOR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extLst>
                  <a:ext uri="{0D108BD9-81ED-4DB2-BD59-A6C34878D82A}">
                    <a16:rowId xmlns:a16="http://schemas.microsoft.com/office/drawing/2014/main" val="545912737"/>
                  </a:ext>
                </a:extLst>
              </a:tr>
              <a:tr h="355909">
                <a:tc>
                  <a:txBody>
                    <a:bodyPr/>
                    <a:lstStyle/>
                    <a:p>
                      <a:pPr algn="ctr" fontAlgn="ctr">
                        <a:buNone/>
                      </a:pPr>
                      <a:r>
                        <a:rPr lang="es-MX" sz="1100" dirty="0">
                          <a:effectLst/>
                          <a:latin typeface="Verdana" panose="020B0604030504040204" pitchFamily="34" charset="0"/>
                          <a:ea typeface="Verdana" panose="020B0604030504040204" pitchFamily="34" charset="0"/>
                        </a:rPr>
                        <a:t>PEAJES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MX" sz="1100" dirty="0">
                          <a:effectLst/>
                          <a:latin typeface="Verdana" panose="020B0604030504040204" pitchFamily="34" charset="0"/>
                          <a:ea typeface="Verdana" panose="020B0604030504040204" pitchFamily="34" charset="0"/>
                        </a:rPr>
                        <a:t>$9.343.100,00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1167519"/>
                  </a:ext>
                </a:extLst>
              </a:tr>
              <a:tr h="355909">
                <a:tc>
                  <a:txBody>
                    <a:bodyPr/>
                    <a:lstStyle/>
                    <a:p>
                      <a:pPr algn="ctr" fontAlgn="ctr">
                        <a:buNone/>
                      </a:pPr>
                      <a:r>
                        <a:rPr lang="es-MX" sz="1100" dirty="0">
                          <a:effectLst/>
                          <a:latin typeface="Verdana" panose="020B0604030504040204" pitchFamily="34" charset="0"/>
                          <a:ea typeface="Verdana" panose="020B0604030504040204" pitchFamily="34" charset="0"/>
                        </a:rPr>
                        <a:t>SEGUIMIENTO DE GPS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MX" sz="1100" dirty="0">
                          <a:effectLst/>
                          <a:latin typeface="Verdana" panose="020B0604030504040204" pitchFamily="34" charset="0"/>
                          <a:ea typeface="Verdana" panose="020B0604030504040204" pitchFamily="34" charset="0"/>
                        </a:rPr>
                        <a:t>$15.658.067,00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8209399"/>
                  </a:ext>
                </a:extLst>
              </a:tr>
              <a:tr h="355909">
                <a:tc>
                  <a:txBody>
                    <a:bodyPr/>
                    <a:lstStyle/>
                    <a:p>
                      <a:pPr algn="ctr" fontAlgn="ctr">
                        <a:buNone/>
                      </a:pPr>
                      <a:r>
                        <a:rPr lang="es-MX" sz="1100" dirty="0">
                          <a:effectLst/>
                          <a:latin typeface="Verdana" panose="020B0604030504040204" pitchFamily="34" charset="0"/>
                          <a:ea typeface="Verdana" panose="020B0604030504040204" pitchFamily="34" charset="0"/>
                        </a:rPr>
                        <a:t>AREA MANTENIMIENTO</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MX" sz="1100" dirty="0">
                          <a:effectLst/>
                          <a:latin typeface="Verdana" panose="020B0604030504040204" pitchFamily="34" charset="0"/>
                          <a:ea typeface="Verdana" panose="020B0604030504040204" pitchFamily="34" charset="0"/>
                        </a:rPr>
                        <a:t>$63.870.000,00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2494342"/>
                  </a:ext>
                </a:extLst>
              </a:tr>
              <a:tr h="355909">
                <a:tc>
                  <a:txBody>
                    <a:bodyPr/>
                    <a:lstStyle/>
                    <a:p>
                      <a:pPr algn="ctr" fontAlgn="ctr">
                        <a:buNone/>
                      </a:pPr>
                      <a:r>
                        <a:rPr lang="es-MX" sz="1100" dirty="0">
                          <a:effectLst/>
                          <a:latin typeface="Verdana" panose="020B0604030504040204" pitchFamily="34" charset="0"/>
                          <a:ea typeface="Verdana" panose="020B0604030504040204" pitchFamily="34" charset="0"/>
                        </a:rPr>
                        <a:t>ALQ. MAQUINARIA 1708</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MX" sz="1100" dirty="0">
                          <a:effectLst/>
                          <a:latin typeface="Verdana" panose="020B0604030504040204" pitchFamily="34" charset="0"/>
                          <a:ea typeface="Verdana" panose="020B0604030504040204" pitchFamily="34" charset="0"/>
                        </a:rPr>
                        <a:t>$109.112.150,00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9580551"/>
                  </a:ext>
                </a:extLst>
              </a:tr>
              <a:tr h="355909">
                <a:tc>
                  <a:txBody>
                    <a:bodyPr/>
                    <a:lstStyle/>
                    <a:p>
                      <a:pPr algn="ctr" fontAlgn="ctr">
                        <a:buNone/>
                      </a:pPr>
                      <a:r>
                        <a:rPr lang="es-MX" sz="1100" dirty="0">
                          <a:effectLst/>
                          <a:latin typeface="Verdana" panose="020B0604030504040204" pitchFamily="34" charset="0"/>
                          <a:ea typeface="Verdana" panose="020B0604030504040204" pitchFamily="34" charset="0"/>
                        </a:rPr>
                        <a:t>ALQ. MAQUINARIA 0657</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MX" sz="1100" dirty="0">
                          <a:effectLst/>
                          <a:latin typeface="Verdana" panose="020B0604030504040204" pitchFamily="34" charset="0"/>
                          <a:ea typeface="Verdana" panose="020B0604030504040204" pitchFamily="34" charset="0"/>
                        </a:rPr>
                        <a:t>$165.837.000,00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7402972"/>
                  </a:ext>
                </a:extLst>
              </a:tr>
              <a:tr h="355909">
                <a:tc>
                  <a:txBody>
                    <a:bodyPr/>
                    <a:lstStyle/>
                    <a:p>
                      <a:pPr algn="ctr" fontAlgn="ctr">
                        <a:buNone/>
                      </a:pPr>
                      <a:r>
                        <a:rPr lang="es-MX" sz="1100" dirty="0">
                          <a:effectLst/>
                          <a:latin typeface="Verdana" panose="020B0604030504040204" pitchFamily="34" charset="0"/>
                          <a:ea typeface="Verdana" panose="020B0604030504040204" pitchFamily="34" charset="0"/>
                        </a:rPr>
                        <a:t>COMBUSTIBLE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MX" sz="1100" dirty="0">
                          <a:effectLst/>
                          <a:latin typeface="Verdana" panose="020B0604030504040204" pitchFamily="34" charset="0"/>
                          <a:ea typeface="Verdana" panose="020B0604030504040204" pitchFamily="34" charset="0"/>
                        </a:rPr>
                        <a:t> $180.557.382,38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0764322"/>
                  </a:ext>
                </a:extLst>
              </a:tr>
              <a:tr h="355909">
                <a:tc>
                  <a:txBody>
                    <a:bodyPr/>
                    <a:lstStyle/>
                    <a:p>
                      <a:pPr algn="ctr" fontAlgn="ctr">
                        <a:buNone/>
                      </a:pPr>
                      <a:r>
                        <a:rPr lang="es-MX" sz="1100" dirty="0">
                          <a:effectLst/>
                          <a:latin typeface="Verdana" panose="020B0604030504040204" pitchFamily="34" charset="0"/>
                          <a:ea typeface="Verdana" panose="020B0604030504040204" pitchFamily="34" charset="0"/>
                        </a:rPr>
                        <a:t>ADMINISTRATIVOS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MX" sz="1100" dirty="0">
                          <a:effectLst/>
                          <a:latin typeface="Verdana" panose="020B0604030504040204" pitchFamily="34" charset="0"/>
                          <a:ea typeface="Verdana" panose="020B0604030504040204" pitchFamily="34" charset="0"/>
                        </a:rPr>
                        <a:t> $202.156.800,00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3477186"/>
                  </a:ext>
                </a:extLst>
              </a:tr>
              <a:tr h="355909">
                <a:tc>
                  <a:txBody>
                    <a:bodyPr/>
                    <a:lstStyle/>
                    <a:p>
                      <a:pPr algn="ctr" fontAlgn="ctr">
                        <a:buNone/>
                      </a:pPr>
                      <a:r>
                        <a:rPr lang="es-MX" sz="1100" dirty="0">
                          <a:effectLst/>
                          <a:latin typeface="Verdana" panose="020B0604030504040204" pitchFamily="34" charset="0"/>
                          <a:ea typeface="Verdana" panose="020B0604030504040204" pitchFamily="34" charset="0"/>
                        </a:rPr>
                        <a:t>REPUESTOS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MX" sz="1100" dirty="0">
                          <a:effectLst/>
                          <a:latin typeface="Verdana" panose="020B0604030504040204" pitchFamily="34" charset="0"/>
                          <a:ea typeface="Verdana" panose="020B0604030504040204" pitchFamily="34" charset="0"/>
                        </a:rPr>
                        <a:t>$224.867.000,00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2022466"/>
                  </a:ext>
                </a:extLst>
              </a:tr>
              <a:tr h="355909">
                <a:tc>
                  <a:txBody>
                    <a:bodyPr/>
                    <a:lstStyle/>
                    <a:p>
                      <a:pPr algn="ctr" fontAlgn="ctr">
                        <a:buNone/>
                      </a:pPr>
                      <a:r>
                        <a:rPr lang="es-MX" sz="1100" dirty="0">
                          <a:effectLst/>
                          <a:latin typeface="Verdana" panose="020B0604030504040204" pitchFamily="34" charset="0"/>
                          <a:ea typeface="Verdana" panose="020B0604030504040204" pitchFamily="34" charset="0"/>
                        </a:rPr>
                        <a:t>OPERARIOS G. RIESGO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MX" sz="1100" dirty="0">
                          <a:effectLst/>
                          <a:latin typeface="Verdana" panose="020B0604030504040204" pitchFamily="34" charset="0"/>
                          <a:ea typeface="Verdana" panose="020B0604030504040204" pitchFamily="34" charset="0"/>
                        </a:rPr>
                        <a:t> $353.974.681,00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1900333"/>
                  </a:ext>
                </a:extLst>
              </a:tr>
              <a:tr h="355909">
                <a:tc>
                  <a:txBody>
                    <a:bodyPr/>
                    <a:lstStyle/>
                    <a:p>
                      <a:pPr algn="ctr" fontAlgn="ctr">
                        <a:buNone/>
                      </a:pPr>
                      <a:r>
                        <a:rPr lang="es-MX" sz="1100" dirty="0">
                          <a:effectLst/>
                          <a:latin typeface="Verdana" panose="020B0604030504040204" pitchFamily="34" charset="0"/>
                          <a:ea typeface="Verdana" panose="020B0604030504040204" pitchFamily="34" charset="0"/>
                        </a:rPr>
                        <a:t>OPERARIOS TIERRASUA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MX" sz="1100" dirty="0">
                          <a:effectLst/>
                          <a:latin typeface="Verdana" panose="020B0604030504040204" pitchFamily="34" charset="0"/>
                          <a:ea typeface="Verdana" panose="020B0604030504040204" pitchFamily="34" charset="0"/>
                        </a:rPr>
                        <a:t>$635.871.779,00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1029614"/>
                  </a:ext>
                </a:extLst>
              </a:tr>
              <a:tr h="355909">
                <a:tc>
                  <a:txBody>
                    <a:bodyPr/>
                    <a:lstStyle/>
                    <a:p>
                      <a:pPr algn="ctr" fontAlgn="ctr">
                        <a:buNone/>
                      </a:pPr>
                      <a:r>
                        <a:rPr lang="es-MX" sz="1100" b="1" dirty="0">
                          <a:effectLst/>
                          <a:latin typeface="Verdana" panose="020B0604030504040204" pitchFamily="34" charset="0"/>
                          <a:ea typeface="Verdana" panose="020B0604030504040204" pitchFamily="34" charset="0"/>
                        </a:rPr>
                        <a:t>TOTAL GASTOS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MX" sz="1100" b="1" dirty="0">
                          <a:effectLst/>
                          <a:latin typeface="Verdana" panose="020B0604030504040204" pitchFamily="34" charset="0"/>
                          <a:ea typeface="Verdana" panose="020B0604030504040204" pitchFamily="34" charset="0"/>
                        </a:rPr>
                        <a:t> $1.961.247.959,38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0938423"/>
                  </a:ext>
                </a:extLst>
              </a:tr>
            </a:tbl>
          </a:graphicData>
        </a:graphic>
      </p:graphicFrame>
    </p:spTree>
    <p:extLst>
      <p:ext uri="{BB962C8B-B14F-4D97-AF65-F5344CB8AC3E}">
        <p14:creationId xmlns:p14="http://schemas.microsoft.com/office/powerpoint/2010/main" val="39072245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3EB7C-5E8C-A746-2B4C-AB7C89FE7D1C}"/>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DEF9E4D2-6ECC-7E2D-C831-1F5CA7FE2BD3}"/>
              </a:ext>
            </a:extLst>
          </p:cNvPr>
          <p:cNvSpPr txBox="1"/>
          <p:nvPr/>
        </p:nvSpPr>
        <p:spPr>
          <a:xfrm>
            <a:off x="1295852" y="3909718"/>
            <a:ext cx="3406869" cy="956800"/>
          </a:xfrm>
          <a:prstGeom prst="rect">
            <a:avLst/>
          </a:prstGeom>
          <a:noFill/>
        </p:spPr>
        <p:txBody>
          <a:bodyPr wrap="square" lIns="91440" tIns="45720" rIns="91440" bIns="45720" rtlCol="0" anchor="t">
            <a:spAutoFit/>
          </a:bodyPr>
          <a:lstStyle/>
          <a:p>
            <a:pPr>
              <a:lnSpc>
                <a:spcPts val="4420"/>
              </a:lnSpc>
            </a:pPr>
            <a:r>
              <a:rPr lang="es-ES" sz="16600" b="1" spc="-300" dirty="0">
                <a:solidFill>
                  <a:srgbClr val="FFCC01"/>
                </a:solidFill>
                <a:latin typeface="Verdana"/>
                <a:ea typeface="Verdana"/>
                <a:cs typeface="Verdana" panose="020B0604030504040204" pitchFamily="34" charset="0"/>
              </a:rPr>
              <a:t>04</a:t>
            </a:r>
            <a:endParaRPr lang="es-CO" sz="16600" b="1" spc="-300" dirty="0">
              <a:solidFill>
                <a:srgbClr val="FFCC0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9DD8944D-655F-6427-66CB-FA3A8B8F7961}"/>
              </a:ext>
            </a:extLst>
          </p:cNvPr>
          <p:cNvSpPr txBox="1"/>
          <p:nvPr/>
        </p:nvSpPr>
        <p:spPr>
          <a:xfrm>
            <a:off x="4470374" y="3147201"/>
            <a:ext cx="7161378" cy="1240917"/>
          </a:xfrm>
          <a:prstGeom prst="rect">
            <a:avLst/>
          </a:prstGeom>
          <a:noFill/>
        </p:spPr>
        <p:txBody>
          <a:bodyPr wrap="square" lIns="91440" tIns="45720" rIns="91440" bIns="45720" rtlCol="0" anchor="t">
            <a:spAutoFit/>
          </a:bodyPr>
          <a:lstStyle/>
          <a:p>
            <a:pPr>
              <a:lnSpc>
                <a:spcPts val="4420"/>
              </a:lnSpc>
            </a:pPr>
            <a:r>
              <a:rPr lang="es-ES" sz="4800" b="1" spc="-300" dirty="0">
                <a:solidFill>
                  <a:schemeClr val="tx1">
                    <a:lumMod val="85000"/>
                    <a:lumOff val="15000"/>
                  </a:schemeClr>
                </a:solidFill>
                <a:latin typeface="Verdana"/>
                <a:ea typeface="Verdana"/>
              </a:rPr>
              <a:t>Diagnóstico de Maquinaria </a:t>
            </a:r>
            <a:endParaRPr lang="es-ES" dirty="0">
              <a:solidFill>
                <a:schemeClr val="tx1">
                  <a:lumMod val="85000"/>
                  <a:lumOff val="15000"/>
                </a:schemeClr>
              </a:solidFill>
            </a:endParaRPr>
          </a:p>
        </p:txBody>
      </p:sp>
    </p:spTree>
    <p:extLst>
      <p:ext uri="{BB962C8B-B14F-4D97-AF65-F5344CB8AC3E}">
        <p14:creationId xmlns:p14="http://schemas.microsoft.com/office/powerpoint/2010/main" val="1983317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81CA0-894F-6D2C-BFC8-FBB0AF176D97}"/>
            </a:ext>
          </a:extLst>
        </p:cNvPr>
        <p:cNvGrpSpPr/>
        <p:nvPr/>
      </p:nvGrpSpPr>
      <p:grpSpPr>
        <a:xfrm>
          <a:off x="0" y="0"/>
          <a:ext cx="0" cy="0"/>
          <a:chOff x="0" y="0"/>
          <a:chExt cx="0" cy="0"/>
        </a:xfrm>
      </p:grpSpPr>
      <p:sp>
        <p:nvSpPr>
          <p:cNvPr id="13" name="CuadroTexto 12">
            <a:extLst>
              <a:ext uri="{FF2B5EF4-FFF2-40B4-BE49-F238E27FC236}">
                <a16:creationId xmlns:a16="http://schemas.microsoft.com/office/drawing/2014/main" id="{0012860D-BA5B-E262-6B08-320FC76A7CF8}"/>
              </a:ext>
            </a:extLst>
          </p:cNvPr>
          <p:cNvSpPr txBox="1">
            <a:spLocks noChangeArrowheads="1"/>
          </p:cNvSpPr>
          <p:nvPr/>
        </p:nvSpPr>
        <p:spPr bwMode="auto">
          <a:xfrm>
            <a:off x="2791661" y="349663"/>
            <a:ext cx="7155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s-MX" altLang="es-ES" b="1" spc="-150" dirty="0">
                <a:latin typeface="Verdana"/>
                <a:ea typeface="Verdana"/>
                <a:cs typeface="Verdana" panose="020B0604030504040204" pitchFamily="34" charset="0"/>
              </a:rPr>
              <a:t>Diagnóstico de Maquinaria</a:t>
            </a:r>
            <a:endParaRPr lang="es-MX" altLang="es-ES" b="1" spc="-150" dirty="0">
              <a:latin typeface="Verdana" panose="020B0604030504040204" pitchFamily="34" charset="0"/>
              <a:ea typeface="Verdana" panose="020B0604030504040204" pitchFamily="34" charset="0"/>
              <a:cs typeface="Verdana" panose="020B0604030504040204" pitchFamily="34" charset="0"/>
            </a:endParaRPr>
          </a:p>
        </p:txBody>
      </p:sp>
      <p:pic>
        <p:nvPicPr>
          <p:cNvPr id="16" name="Gráfico 15">
            <a:extLst>
              <a:ext uri="{FF2B5EF4-FFF2-40B4-BE49-F238E27FC236}">
                <a16:creationId xmlns:a16="http://schemas.microsoft.com/office/drawing/2014/main" id="{5463E534-6703-B465-795D-41CB4D1917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5911" y="163598"/>
            <a:ext cx="285750" cy="895350"/>
          </a:xfrm>
          <a:prstGeom prst="rect">
            <a:avLst/>
          </a:prstGeom>
        </p:spPr>
      </p:pic>
      <p:graphicFrame>
        <p:nvGraphicFramePr>
          <p:cNvPr id="7" name="Gráfico 6">
            <a:extLst>
              <a:ext uri="{FF2B5EF4-FFF2-40B4-BE49-F238E27FC236}">
                <a16:creationId xmlns:a16="http://schemas.microsoft.com/office/drawing/2014/main" id="{4B482145-55B0-2A7F-A5FF-313C4120DB9D}"/>
              </a:ext>
              <a:ext uri="{147F2762-F138-4A5C-976F-8EAC2B608ADB}">
                <a16:predDERef xmlns:a16="http://schemas.microsoft.com/office/drawing/2014/main" pred="{0FB1A70D-EFAC-6189-509F-CD21A04897AD}"/>
              </a:ext>
            </a:extLst>
          </p:cNvPr>
          <p:cNvGraphicFramePr>
            <a:graphicFrameLocks/>
          </p:cNvGraphicFramePr>
          <p:nvPr>
            <p:extLst>
              <p:ext uri="{D42A27DB-BD31-4B8C-83A1-F6EECF244321}">
                <p14:modId xmlns:p14="http://schemas.microsoft.com/office/powerpoint/2010/main" val="409099018"/>
              </p:ext>
            </p:extLst>
          </p:nvPr>
        </p:nvGraphicFramePr>
        <p:xfrm>
          <a:off x="5406853" y="1430037"/>
          <a:ext cx="6960972" cy="42363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a 2">
            <a:extLst>
              <a:ext uri="{FF2B5EF4-FFF2-40B4-BE49-F238E27FC236}">
                <a16:creationId xmlns:a16="http://schemas.microsoft.com/office/drawing/2014/main" id="{A71A6D06-C5E9-E8DA-FEF2-60A1CA8532D1}"/>
              </a:ext>
            </a:extLst>
          </p:cNvPr>
          <p:cNvGraphicFramePr>
            <a:graphicFrameLocks noGrp="1"/>
          </p:cNvGraphicFramePr>
          <p:nvPr>
            <p:extLst>
              <p:ext uri="{D42A27DB-BD31-4B8C-83A1-F6EECF244321}">
                <p14:modId xmlns:p14="http://schemas.microsoft.com/office/powerpoint/2010/main" val="2231833955"/>
              </p:ext>
            </p:extLst>
          </p:nvPr>
        </p:nvGraphicFramePr>
        <p:xfrm>
          <a:off x="643626" y="1419530"/>
          <a:ext cx="5902615" cy="4713930"/>
        </p:xfrm>
        <a:graphic>
          <a:graphicData uri="http://schemas.openxmlformats.org/drawingml/2006/table">
            <a:tbl>
              <a:tblPr bandRow="1">
                <a:tableStyleId>{5C22544A-7EE6-4342-B048-85BDC9FD1C3A}</a:tableStyleId>
              </a:tblPr>
              <a:tblGrid>
                <a:gridCol w="1942375">
                  <a:extLst>
                    <a:ext uri="{9D8B030D-6E8A-4147-A177-3AD203B41FA5}">
                      <a16:colId xmlns:a16="http://schemas.microsoft.com/office/drawing/2014/main" val="1417323841"/>
                    </a:ext>
                  </a:extLst>
                </a:gridCol>
                <a:gridCol w="1483866">
                  <a:extLst>
                    <a:ext uri="{9D8B030D-6E8A-4147-A177-3AD203B41FA5}">
                      <a16:colId xmlns:a16="http://schemas.microsoft.com/office/drawing/2014/main" val="817557650"/>
                    </a:ext>
                  </a:extLst>
                </a:gridCol>
                <a:gridCol w="1405213">
                  <a:extLst>
                    <a:ext uri="{9D8B030D-6E8A-4147-A177-3AD203B41FA5}">
                      <a16:colId xmlns:a16="http://schemas.microsoft.com/office/drawing/2014/main" val="696473410"/>
                    </a:ext>
                  </a:extLst>
                </a:gridCol>
                <a:gridCol w="1071161">
                  <a:extLst>
                    <a:ext uri="{9D8B030D-6E8A-4147-A177-3AD203B41FA5}">
                      <a16:colId xmlns:a16="http://schemas.microsoft.com/office/drawing/2014/main" val="713602160"/>
                    </a:ext>
                  </a:extLst>
                </a:gridCol>
              </a:tblGrid>
              <a:tr h="362610">
                <a:tc>
                  <a:txBody>
                    <a:bodyPr/>
                    <a:lstStyle/>
                    <a:p>
                      <a:pPr algn="ctr" fontAlgn="b">
                        <a:buNone/>
                      </a:pPr>
                      <a:r>
                        <a:rPr lang="es-ES" sz="1100" b="1">
                          <a:effectLst/>
                          <a:latin typeface="Verdana" panose="020B0604030504040204" pitchFamily="34" charset="0"/>
                          <a:ea typeface="Verdana" panose="020B0604030504040204" pitchFamily="34" charset="0"/>
                        </a:rPr>
                        <a:t>MAQUINARIA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ctr" fontAlgn="b">
                        <a:buNone/>
                      </a:pPr>
                      <a:r>
                        <a:rPr lang="es-ES" sz="1100" b="1">
                          <a:effectLst/>
                          <a:latin typeface="Verdana" panose="020B0604030504040204" pitchFamily="34" charset="0"/>
                          <a:ea typeface="Verdana" panose="020B0604030504040204" pitchFamily="34" charset="0"/>
                        </a:rPr>
                        <a:t>OPERATIVA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ctr" fontAlgn="b">
                        <a:buNone/>
                      </a:pPr>
                      <a:r>
                        <a:rPr lang="es-ES" sz="1100" b="1">
                          <a:effectLst/>
                          <a:latin typeface="Verdana" panose="020B0604030504040204" pitchFamily="34" charset="0"/>
                          <a:ea typeface="Verdana" panose="020B0604030504040204" pitchFamily="34" charset="0"/>
                        </a:rPr>
                        <a:t>NO OPERATIVA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ctr" fontAlgn="b">
                        <a:buNone/>
                      </a:pPr>
                      <a:r>
                        <a:rPr lang="es-ES" sz="1100" b="1">
                          <a:effectLst/>
                          <a:latin typeface="Verdana" panose="020B0604030504040204" pitchFamily="34" charset="0"/>
                          <a:ea typeface="Verdana" panose="020B0604030504040204" pitchFamily="34" charset="0"/>
                        </a:rPr>
                        <a:t>TOTAL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extLst>
                  <a:ext uri="{0D108BD9-81ED-4DB2-BD59-A6C34878D82A}">
                    <a16:rowId xmlns:a16="http://schemas.microsoft.com/office/drawing/2014/main" val="1100733793"/>
                  </a:ext>
                </a:extLst>
              </a:tr>
              <a:tr h="362610">
                <a:tc>
                  <a:txBody>
                    <a:bodyPr/>
                    <a:lstStyle/>
                    <a:p>
                      <a:pPr algn="ctr" fontAlgn="ctr">
                        <a:buNone/>
                      </a:pPr>
                      <a:r>
                        <a:rPr lang="es-ES" sz="1100">
                          <a:effectLst/>
                          <a:latin typeface="Verdana" panose="020B0604030504040204" pitchFamily="34" charset="0"/>
                          <a:ea typeface="Verdana" panose="020B0604030504040204" pitchFamily="34" charset="0"/>
                        </a:rPr>
                        <a:t>BULLDOZER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4229656"/>
                  </a:ext>
                </a:extLst>
              </a:tr>
              <a:tr h="362610">
                <a:tc>
                  <a:txBody>
                    <a:bodyPr/>
                    <a:lstStyle/>
                    <a:p>
                      <a:pPr algn="ctr" fontAlgn="ctr">
                        <a:buNone/>
                      </a:pPr>
                      <a:r>
                        <a:rPr lang="es-ES" sz="1100">
                          <a:effectLst/>
                          <a:latin typeface="Verdana" panose="020B0604030504040204" pitchFamily="34" charset="0"/>
                          <a:ea typeface="Verdana" panose="020B0604030504040204" pitchFamily="34" charset="0"/>
                        </a:rPr>
                        <a:t>CARGADOR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9356287"/>
                  </a:ext>
                </a:extLst>
              </a:tr>
              <a:tr h="362610">
                <a:tc>
                  <a:txBody>
                    <a:bodyPr/>
                    <a:lstStyle/>
                    <a:p>
                      <a:pPr algn="ctr" fontAlgn="ctr">
                        <a:buNone/>
                      </a:pPr>
                      <a:r>
                        <a:rPr lang="es-ES" sz="1100">
                          <a:effectLst/>
                          <a:latin typeface="Verdana" panose="020B0604030504040204" pitchFamily="34" charset="0"/>
                          <a:ea typeface="Verdana" panose="020B0604030504040204" pitchFamily="34" charset="0"/>
                        </a:rPr>
                        <a:t>MINICARGADOR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8205736"/>
                  </a:ext>
                </a:extLst>
              </a:tr>
              <a:tr h="362610">
                <a:tc>
                  <a:txBody>
                    <a:bodyPr/>
                    <a:lstStyle/>
                    <a:p>
                      <a:pPr algn="ctr" fontAlgn="ctr">
                        <a:buNone/>
                      </a:pPr>
                      <a:r>
                        <a:rPr lang="es-ES" sz="1100">
                          <a:effectLst/>
                          <a:latin typeface="Verdana" panose="020B0604030504040204" pitchFamily="34" charset="0"/>
                          <a:ea typeface="Verdana" panose="020B0604030504040204" pitchFamily="34" charset="0"/>
                        </a:rPr>
                        <a:t>EXCAVADORA DE ORUGA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4</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2665048"/>
                  </a:ext>
                </a:extLst>
              </a:tr>
              <a:tr h="362610">
                <a:tc>
                  <a:txBody>
                    <a:bodyPr/>
                    <a:lstStyle/>
                    <a:p>
                      <a:pPr algn="ctr" fontAlgn="ctr">
                        <a:buNone/>
                      </a:pPr>
                      <a:r>
                        <a:rPr lang="es-ES" sz="1100">
                          <a:effectLst/>
                          <a:latin typeface="Verdana" panose="020B0604030504040204" pitchFamily="34" charset="0"/>
                          <a:ea typeface="Verdana" panose="020B0604030504040204" pitchFamily="34" charset="0"/>
                        </a:rPr>
                        <a:t>MOTONIVELADORA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4</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16</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3142303"/>
                  </a:ext>
                </a:extLst>
              </a:tr>
              <a:tr h="362610">
                <a:tc>
                  <a:txBody>
                    <a:bodyPr/>
                    <a:lstStyle/>
                    <a:p>
                      <a:pPr algn="ctr" fontAlgn="ctr">
                        <a:buNone/>
                      </a:pPr>
                      <a:r>
                        <a:rPr lang="es-ES" sz="1100">
                          <a:effectLst/>
                          <a:latin typeface="Verdana" panose="020B0604030504040204" pitchFamily="34" charset="0"/>
                          <a:ea typeface="Verdana" panose="020B0604030504040204" pitchFamily="34" charset="0"/>
                        </a:rPr>
                        <a:t>RETROEXCAVADORA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5</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6</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6628325"/>
                  </a:ext>
                </a:extLst>
              </a:tr>
              <a:tr h="362610">
                <a:tc>
                  <a:txBody>
                    <a:bodyPr/>
                    <a:lstStyle/>
                    <a:p>
                      <a:pPr algn="ctr" fontAlgn="ctr">
                        <a:buNone/>
                      </a:pPr>
                      <a:r>
                        <a:rPr lang="es-ES" sz="1100">
                          <a:effectLst/>
                          <a:latin typeface="Verdana" panose="020B0604030504040204" pitchFamily="34" charset="0"/>
                          <a:ea typeface="Verdana" panose="020B0604030504040204" pitchFamily="34" charset="0"/>
                        </a:rPr>
                        <a:t>VIBROCOMPACTADOR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4</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14</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9721312"/>
                  </a:ext>
                </a:extLst>
              </a:tr>
              <a:tr h="362610">
                <a:tc>
                  <a:txBody>
                    <a:bodyPr/>
                    <a:lstStyle/>
                    <a:p>
                      <a:pPr algn="ctr" fontAlgn="ctr">
                        <a:buNone/>
                      </a:pPr>
                      <a:r>
                        <a:rPr lang="es-ES" sz="1100">
                          <a:effectLst/>
                          <a:latin typeface="Verdana" panose="020B0604030504040204" pitchFamily="34" charset="0"/>
                          <a:ea typeface="Verdana" panose="020B0604030504040204" pitchFamily="34" charset="0"/>
                        </a:rPr>
                        <a:t>VOLQUETA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17</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28</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2174757"/>
                  </a:ext>
                </a:extLst>
              </a:tr>
              <a:tr h="362610">
                <a:tc>
                  <a:txBody>
                    <a:bodyPr/>
                    <a:lstStyle/>
                    <a:p>
                      <a:pPr algn="ctr" fontAlgn="ctr">
                        <a:buNone/>
                      </a:pPr>
                      <a:r>
                        <a:rPr lang="es-ES" sz="1100">
                          <a:effectLst/>
                          <a:latin typeface="Verdana" panose="020B0604030504040204" pitchFamily="34" charset="0"/>
                          <a:ea typeface="Verdana" panose="020B0604030504040204" pitchFamily="34" charset="0"/>
                        </a:rPr>
                        <a:t>CARROTANQUE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2205211"/>
                  </a:ext>
                </a:extLst>
              </a:tr>
              <a:tr h="362610">
                <a:tc>
                  <a:txBody>
                    <a:bodyPr/>
                    <a:lstStyle/>
                    <a:p>
                      <a:pPr algn="ctr" fontAlgn="ctr">
                        <a:buNone/>
                      </a:pPr>
                      <a:r>
                        <a:rPr lang="es-ES" sz="1100">
                          <a:effectLst/>
                          <a:latin typeface="Verdana" panose="020B0604030504040204" pitchFamily="34" charset="0"/>
                          <a:ea typeface="Verdana" panose="020B0604030504040204" pitchFamily="34" charset="0"/>
                        </a:rPr>
                        <a:t>TRACTOCAMION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3</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4118476"/>
                  </a:ext>
                </a:extLst>
              </a:tr>
              <a:tr h="362610">
                <a:tc>
                  <a:txBody>
                    <a:bodyPr/>
                    <a:lstStyle/>
                    <a:p>
                      <a:pPr algn="ctr" fontAlgn="ctr">
                        <a:buNone/>
                      </a:pPr>
                      <a:r>
                        <a:rPr lang="es-ES" sz="1100">
                          <a:effectLst/>
                          <a:latin typeface="Verdana" panose="020B0604030504040204" pitchFamily="34" charset="0"/>
                          <a:ea typeface="Verdana" panose="020B0604030504040204" pitchFamily="34" charset="0"/>
                        </a:rPr>
                        <a:t>CAMABAJA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8319345"/>
                  </a:ext>
                </a:extLst>
              </a:tr>
              <a:tr h="362610">
                <a:tc>
                  <a:txBody>
                    <a:bodyPr/>
                    <a:lstStyle/>
                    <a:p>
                      <a:pPr algn="ctr" fontAlgn="ctr">
                        <a:buNone/>
                      </a:pPr>
                      <a:r>
                        <a:rPr lang="es-ES" sz="1100">
                          <a:effectLst/>
                          <a:latin typeface="Verdana" panose="020B0604030504040204" pitchFamily="34" charset="0"/>
                          <a:ea typeface="Verdana" panose="020B0604030504040204" pitchFamily="34" charset="0"/>
                        </a:rPr>
                        <a:t>TOTAL</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51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a:effectLst/>
                          <a:latin typeface="Verdana" panose="020B0604030504040204" pitchFamily="34" charset="0"/>
                          <a:ea typeface="Verdana" panose="020B0604030504040204" pitchFamily="34" charset="0"/>
                        </a:rPr>
                        <a:t>32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ES" sz="1100" dirty="0">
                          <a:effectLst/>
                          <a:latin typeface="Verdana" panose="020B0604030504040204" pitchFamily="34" charset="0"/>
                          <a:ea typeface="Verdana" panose="020B0604030504040204" pitchFamily="34" charset="0"/>
                        </a:rPr>
                        <a:t>83</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3289279"/>
                  </a:ext>
                </a:extLst>
              </a:tr>
            </a:tbl>
          </a:graphicData>
        </a:graphic>
      </p:graphicFrame>
    </p:spTree>
    <p:extLst>
      <p:ext uri="{BB962C8B-B14F-4D97-AF65-F5344CB8AC3E}">
        <p14:creationId xmlns:p14="http://schemas.microsoft.com/office/powerpoint/2010/main" val="3896540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EB892-37C4-F5C7-7CF8-27C322D28F3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C535015E-B834-5D78-4748-8CB95758A10C}"/>
              </a:ext>
            </a:extLst>
          </p:cNvPr>
          <p:cNvSpPr txBox="1"/>
          <p:nvPr/>
        </p:nvSpPr>
        <p:spPr>
          <a:xfrm>
            <a:off x="1196461" y="4627544"/>
            <a:ext cx="3406869" cy="956800"/>
          </a:xfrm>
          <a:prstGeom prst="rect">
            <a:avLst/>
          </a:prstGeom>
          <a:noFill/>
        </p:spPr>
        <p:txBody>
          <a:bodyPr wrap="square" rtlCol="0">
            <a:spAutoFit/>
          </a:bodyPr>
          <a:lstStyle/>
          <a:p>
            <a:pPr>
              <a:lnSpc>
                <a:spcPts val="4420"/>
              </a:lnSpc>
            </a:pPr>
            <a:r>
              <a:rPr lang="es-ES" sz="16600" b="1" spc="-300" dirty="0">
                <a:solidFill>
                  <a:srgbClr val="FFCC01"/>
                </a:solidFill>
                <a:effectLst/>
                <a:latin typeface="Verdana" panose="020B0604030504040204" pitchFamily="34" charset="0"/>
                <a:ea typeface="Verdana" panose="020B0604030504040204" pitchFamily="34" charset="0"/>
                <a:cs typeface="Verdana" panose="020B0604030504040204" pitchFamily="34" charset="0"/>
              </a:rPr>
              <a:t>0</a:t>
            </a:r>
            <a:r>
              <a:rPr lang="es-ES" sz="16600" b="1" spc="-300" dirty="0">
                <a:solidFill>
                  <a:srgbClr val="FFCC01"/>
                </a:solidFill>
                <a:latin typeface="Verdana" panose="020B0604030504040204" pitchFamily="34" charset="0"/>
                <a:ea typeface="Verdana" panose="020B0604030504040204" pitchFamily="34" charset="0"/>
                <a:cs typeface="Verdana" panose="020B0604030504040204" pitchFamily="34" charset="0"/>
              </a:rPr>
              <a:t>3</a:t>
            </a:r>
            <a:endParaRPr lang="es-CO" sz="16600" b="1" spc="-300" dirty="0">
              <a:solidFill>
                <a:srgbClr val="FFCC0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D05FDA36-23A2-BF52-662C-98CB27103651}"/>
              </a:ext>
            </a:extLst>
          </p:cNvPr>
          <p:cNvSpPr txBox="1"/>
          <p:nvPr/>
        </p:nvSpPr>
        <p:spPr>
          <a:xfrm>
            <a:off x="4303852" y="3673437"/>
            <a:ext cx="7161378" cy="954107"/>
          </a:xfrm>
          <a:prstGeom prst="rect">
            <a:avLst/>
          </a:prstGeom>
          <a:noFill/>
        </p:spPr>
        <p:txBody>
          <a:bodyPr wrap="square" rtlCol="0">
            <a:spAutoFit/>
          </a:bodyPr>
          <a:lstStyle/>
          <a:p>
            <a:pPr>
              <a:defRPr sz="1800" b="0" i="0" u="none" strike="noStrike" kern="0" cap="none" spc="0" baseline="0">
                <a:solidFill>
                  <a:srgbClr val="000000"/>
                </a:solidFill>
                <a:uFillTx/>
              </a:defRPr>
            </a:pPr>
            <a:r>
              <a:rPr lang="es-ES" sz="2800" b="1" kern="0" dirty="0">
                <a:latin typeface="Verdana" panose="020B0604030504040204" pitchFamily="34" charset="0"/>
                <a:ea typeface="Verdana" panose="020B0604030504040204" pitchFamily="34" charset="0"/>
              </a:rPr>
              <a:t>Convenios Interadministrativos y su Impacto en el Sector Público</a:t>
            </a:r>
          </a:p>
        </p:txBody>
      </p:sp>
    </p:spTree>
    <p:extLst>
      <p:ext uri="{BB962C8B-B14F-4D97-AF65-F5344CB8AC3E}">
        <p14:creationId xmlns:p14="http://schemas.microsoft.com/office/powerpoint/2010/main" val="1961142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4684D-3BA9-3DB5-76E4-1FD485F7D749}"/>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7A7F4B34-077A-C382-A46B-0AAD930436C3}"/>
              </a:ext>
            </a:extLst>
          </p:cNvPr>
          <p:cNvSpPr txBox="1"/>
          <p:nvPr/>
        </p:nvSpPr>
        <p:spPr>
          <a:xfrm>
            <a:off x="1295852" y="3909718"/>
            <a:ext cx="3406869" cy="956800"/>
          </a:xfrm>
          <a:prstGeom prst="rect">
            <a:avLst/>
          </a:prstGeom>
          <a:noFill/>
        </p:spPr>
        <p:txBody>
          <a:bodyPr wrap="square" lIns="91440" tIns="45720" rIns="91440" bIns="45720" rtlCol="0" anchor="t">
            <a:spAutoFit/>
          </a:bodyPr>
          <a:lstStyle/>
          <a:p>
            <a:pPr>
              <a:lnSpc>
                <a:spcPts val="4420"/>
              </a:lnSpc>
            </a:pPr>
            <a:r>
              <a:rPr lang="es-ES" sz="16600" b="1" spc="-300" dirty="0">
                <a:solidFill>
                  <a:srgbClr val="FFCC01"/>
                </a:solidFill>
                <a:latin typeface="Verdana"/>
                <a:ea typeface="Verdana"/>
                <a:cs typeface="Verdana" panose="020B0604030504040204" pitchFamily="34" charset="0"/>
              </a:rPr>
              <a:t>05</a:t>
            </a:r>
            <a:endParaRPr lang="es-CO" sz="16600" b="1" spc="-300" dirty="0">
              <a:solidFill>
                <a:srgbClr val="FFCC0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2357BFDC-A0DA-5B95-CE9A-4BAD7EEB47E4}"/>
              </a:ext>
            </a:extLst>
          </p:cNvPr>
          <p:cNvSpPr txBox="1"/>
          <p:nvPr/>
        </p:nvSpPr>
        <p:spPr>
          <a:xfrm>
            <a:off x="4371520" y="3167271"/>
            <a:ext cx="4685983" cy="1220847"/>
          </a:xfrm>
          <a:prstGeom prst="rect">
            <a:avLst/>
          </a:prstGeom>
          <a:noFill/>
        </p:spPr>
        <p:txBody>
          <a:bodyPr wrap="square" lIns="91440" tIns="45720" rIns="91440" bIns="45720" rtlCol="0" anchor="t">
            <a:spAutoFit/>
          </a:bodyPr>
          <a:lstStyle/>
          <a:p>
            <a:pPr>
              <a:lnSpc>
                <a:spcPts val="4420"/>
              </a:lnSpc>
            </a:pPr>
            <a:r>
              <a:rPr lang="es-ES" sz="4800" b="1" spc="-300" dirty="0">
                <a:solidFill>
                  <a:schemeClr val="tx1">
                    <a:lumMod val="85000"/>
                    <a:lumOff val="15000"/>
                  </a:schemeClr>
                </a:solidFill>
                <a:latin typeface="Verdana"/>
                <a:ea typeface="Verdana"/>
              </a:rPr>
              <a:t>Control de Combustible </a:t>
            </a:r>
          </a:p>
        </p:txBody>
      </p:sp>
    </p:spTree>
    <p:extLst>
      <p:ext uri="{BB962C8B-B14F-4D97-AF65-F5344CB8AC3E}">
        <p14:creationId xmlns:p14="http://schemas.microsoft.com/office/powerpoint/2010/main" val="268099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32202-1440-C1ED-1787-DB7B961C0F28}"/>
            </a:ext>
          </a:extLst>
        </p:cNvPr>
        <p:cNvGrpSpPr/>
        <p:nvPr/>
      </p:nvGrpSpPr>
      <p:grpSpPr>
        <a:xfrm>
          <a:off x="0" y="0"/>
          <a:ext cx="0" cy="0"/>
          <a:chOff x="0" y="0"/>
          <a:chExt cx="0" cy="0"/>
        </a:xfrm>
      </p:grpSpPr>
      <p:sp>
        <p:nvSpPr>
          <p:cNvPr id="13" name="CuadroTexto 12">
            <a:extLst>
              <a:ext uri="{FF2B5EF4-FFF2-40B4-BE49-F238E27FC236}">
                <a16:creationId xmlns:a16="http://schemas.microsoft.com/office/drawing/2014/main" id="{D77F16E7-BBDE-F0C5-D347-173FD99B4465}"/>
              </a:ext>
            </a:extLst>
          </p:cNvPr>
          <p:cNvSpPr txBox="1">
            <a:spLocks noChangeArrowheads="1"/>
          </p:cNvSpPr>
          <p:nvPr/>
        </p:nvSpPr>
        <p:spPr bwMode="auto">
          <a:xfrm>
            <a:off x="2791661" y="349663"/>
            <a:ext cx="7155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s-MX" altLang="es-ES" b="1" spc="-150" dirty="0">
                <a:latin typeface="Verdana"/>
                <a:ea typeface="Verdana"/>
                <a:cs typeface="Verdana" panose="020B0604030504040204" pitchFamily="34" charset="0"/>
              </a:rPr>
              <a:t>Control de Combustible </a:t>
            </a:r>
            <a:endParaRPr lang="es-MX" altLang="es-ES" b="1" spc="-150" dirty="0">
              <a:latin typeface="Verdana" panose="020B0604030504040204" pitchFamily="34" charset="0"/>
              <a:ea typeface="Verdana" panose="020B0604030504040204" pitchFamily="34" charset="0"/>
              <a:cs typeface="Verdana" panose="020B0604030504040204" pitchFamily="34" charset="0"/>
            </a:endParaRPr>
          </a:p>
        </p:txBody>
      </p:sp>
      <p:pic>
        <p:nvPicPr>
          <p:cNvPr id="16" name="Gráfico 15">
            <a:extLst>
              <a:ext uri="{FF2B5EF4-FFF2-40B4-BE49-F238E27FC236}">
                <a16:creationId xmlns:a16="http://schemas.microsoft.com/office/drawing/2014/main" id="{AB1AC0C8-232C-B1E3-7E75-BE83BD524C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5911" y="163598"/>
            <a:ext cx="285750" cy="895350"/>
          </a:xfrm>
          <a:prstGeom prst="rect">
            <a:avLst/>
          </a:prstGeom>
        </p:spPr>
      </p:pic>
      <p:graphicFrame>
        <p:nvGraphicFramePr>
          <p:cNvPr id="4" name="Gráfico 3">
            <a:extLst>
              <a:ext uri="{FF2B5EF4-FFF2-40B4-BE49-F238E27FC236}">
                <a16:creationId xmlns:a16="http://schemas.microsoft.com/office/drawing/2014/main" id="{CDC1D3EE-7700-3A52-7BA6-4C45B795AF13}"/>
              </a:ext>
              <a:ext uri="{147F2762-F138-4A5C-976F-8EAC2B608ADB}">
                <a16:predDERef xmlns:a16="http://schemas.microsoft.com/office/drawing/2014/main" pred="{4B482145-55B0-2A7F-A5FF-313C4120DB9D}"/>
              </a:ext>
            </a:extLst>
          </p:cNvPr>
          <p:cNvGraphicFramePr>
            <a:graphicFrameLocks/>
          </p:cNvGraphicFramePr>
          <p:nvPr>
            <p:extLst>
              <p:ext uri="{D42A27DB-BD31-4B8C-83A1-F6EECF244321}">
                <p14:modId xmlns:p14="http://schemas.microsoft.com/office/powerpoint/2010/main" val="3272120528"/>
              </p:ext>
            </p:extLst>
          </p:nvPr>
        </p:nvGraphicFramePr>
        <p:xfrm>
          <a:off x="5110549" y="1966398"/>
          <a:ext cx="6812177" cy="38535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Tabla 5">
            <a:extLst>
              <a:ext uri="{FF2B5EF4-FFF2-40B4-BE49-F238E27FC236}">
                <a16:creationId xmlns:a16="http://schemas.microsoft.com/office/drawing/2014/main" id="{CC29754B-FF29-C27F-EFC6-1CC8A88B6A42}"/>
              </a:ext>
            </a:extLst>
          </p:cNvPr>
          <p:cNvGraphicFramePr>
            <a:graphicFrameLocks noGrp="1"/>
          </p:cNvGraphicFramePr>
          <p:nvPr>
            <p:extLst>
              <p:ext uri="{D42A27DB-BD31-4B8C-83A1-F6EECF244321}">
                <p14:modId xmlns:p14="http://schemas.microsoft.com/office/powerpoint/2010/main" val="2017592785"/>
              </p:ext>
            </p:extLst>
          </p:nvPr>
        </p:nvGraphicFramePr>
        <p:xfrm>
          <a:off x="607540" y="2213919"/>
          <a:ext cx="4364803" cy="3359698"/>
        </p:xfrm>
        <a:graphic>
          <a:graphicData uri="http://schemas.openxmlformats.org/drawingml/2006/table">
            <a:tbl>
              <a:tblPr bandRow="1">
                <a:tableStyleId>{5C22544A-7EE6-4342-B048-85BDC9FD1C3A}</a:tableStyleId>
              </a:tblPr>
              <a:tblGrid>
                <a:gridCol w="2329200">
                  <a:extLst>
                    <a:ext uri="{9D8B030D-6E8A-4147-A177-3AD203B41FA5}">
                      <a16:colId xmlns:a16="http://schemas.microsoft.com/office/drawing/2014/main" val="2668264699"/>
                    </a:ext>
                  </a:extLst>
                </a:gridCol>
                <a:gridCol w="2035603">
                  <a:extLst>
                    <a:ext uri="{9D8B030D-6E8A-4147-A177-3AD203B41FA5}">
                      <a16:colId xmlns:a16="http://schemas.microsoft.com/office/drawing/2014/main" val="2735710344"/>
                    </a:ext>
                  </a:extLst>
                </a:gridCol>
              </a:tblGrid>
              <a:tr h="552173">
                <a:tc>
                  <a:txBody>
                    <a:bodyPr/>
                    <a:lstStyle/>
                    <a:p>
                      <a:pPr algn="ctr" fontAlgn="ctr">
                        <a:buNone/>
                      </a:pPr>
                      <a:r>
                        <a:rPr lang="es-ES" sz="1400" b="1" dirty="0">
                          <a:effectLst/>
                          <a:latin typeface="Verdana" panose="020B0604030504040204" pitchFamily="34" charset="0"/>
                          <a:ea typeface="Verdana" panose="020B0604030504040204" pitchFamily="34" charset="0"/>
                        </a:rPr>
                        <a:t>MAQUINARIA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ctr" fontAlgn="ctr">
                        <a:buNone/>
                      </a:pPr>
                      <a:r>
                        <a:rPr lang="es-ES" sz="1400" b="1" dirty="0">
                          <a:effectLst/>
                          <a:latin typeface="Verdana" panose="020B0604030504040204" pitchFamily="34" charset="0"/>
                          <a:ea typeface="Verdana" panose="020B0604030504040204" pitchFamily="34" charset="0"/>
                        </a:rPr>
                        <a:t>CONSUMO (</a:t>
                      </a:r>
                      <a:r>
                        <a:rPr lang="es-ES" sz="1400" b="1" dirty="0" err="1">
                          <a:effectLst/>
                          <a:latin typeface="Verdana" panose="020B0604030504040204" pitchFamily="34" charset="0"/>
                          <a:ea typeface="Verdana" panose="020B0604030504040204" pitchFamily="34" charset="0"/>
                        </a:rPr>
                        <a:t>gl</a:t>
                      </a:r>
                      <a:r>
                        <a:rPr lang="es-ES" sz="1400" b="1" dirty="0">
                          <a:effectLst/>
                          <a:latin typeface="Verdana" panose="020B0604030504040204" pitchFamily="34" charset="0"/>
                          <a:ea typeface="Verdana" panose="020B0604030504040204" pitchFamily="34" charset="0"/>
                        </a:rPr>
                        <a:t>)</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extLst>
                  <a:ext uri="{0D108BD9-81ED-4DB2-BD59-A6C34878D82A}">
                    <a16:rowId xmlns:a16="http://schemas.microsoft.com/office/drawing/2014/main" val="1557464758"/>
                  </a:ext>
                </a:extLst>
              </a:tr>
              <a:tr h="561505">
                <a:tc>
                  <a:txBody>
                    <a:bodyPr/>
                    <a:lstStyle/>
                    <a:p>
                      <a:pPr algn="ctr" fontAlgn="b">
                        <a:buNone/>
                      </a:pPr>
                      <a:r>
                        <a:rPr lang="es-ES" sz="1400" dirty="0">
                          <a:effectLst/>
                          <a:latin typeface="Verdana" panose="020B0604030504040204" pitchFamily="34" charset="0"/>
                          <a:ea typeface="Verdana" panose="020B0604030504040204" pitchFamily="34" charset="0"/>
                        </a:rPr>
                        <a:t>RETROEXCAVADORA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ES" sz="1400" dirty="0">
                          <a:effectLst/>
                          <a:latin typeface="Verdana" panose="020B0604030504040204" pitchFamily="34" charset="0"/>
                          <a:ea typeface="Verdana" panose="020B0604030504040204" pitchFamily="34" charset="0"/>
                        </a:rPr>
                        <a:t>4591,11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4113516"/>
                  </a:ext>
                </a:extLst>
              </a:tr>
              <a:tr h="561505">
                <a:tc>
                  <a:txBody>
                    <a:bodyPr/>
                    <a:lstStyle/>
                    <a:p>
                      <a:pPr algn="ctr" fontAlgn="b">
                        <a:buNone/>
                      </a:pPr>
                      <a:r>
                        <a:rPr lang="es-ES" sz="1400" dirty="0">
                          <a:effectLst/>
                          <a:latin typeface="Verdana" panose="020B0604030504040204" pitchFamily="34" charset="0"/>
                          <a:ea typeface="Verdana" panose="020B0604030504040204" pitchFamily="34" charset="0"/>
                        </a:rPr>
                        <a:t>EXCAVADORA DE ORUGA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ES" sz="1400" dirty="0">
                          <a:effectLst/>
                          <a:latin typeface="Verdana" panose="020B0604030504040204" pitchFamily="34" charset="0"/>
                          <a:ea typeface="Verdana" panose="020B0604030504040204" pitchFamily="34" charset="0"/>
                        </a:rPr>
                        <a:t>1385,04</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881437"/>
                  </a:ext>
                </a:extLst>
              </a:tr>
              <a:tr h="561505">
                <a:tc>
                  <a:txBody>
                    <a:bodyPr/>
                    <a:lstStyle/>
                    <a:p>
                      <a:pPr algn="ctr" fontAlgn="b">
                        <a:buNone/>
                      </a:pPr>
                      <a:r>
                        <a:rPr lang="es-ES" sz="1400" dirty="0">
                          <a:effectLst/>
                          <a:latin typeface="Verdana" panose="020B0604030504040204" pitchFamily="34" charset="0"/>
                          <a:ea typeface="Verdana" panose="020B0604030504040204" pitchFamily="34" charset="0"/>
                        </a:rPr>
                        <a:t>VIBROCOMPACTADOR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ES" sz="1400" dirty="0">
                          <a:effectLst/>
                          <a:latin typeface="Verdana" panose="020B0604030504040204" pitchFamily="34" charset="0"/>
                          <a:ea typeface="Verdana" panose="020B0604030504040204" pitchFamily="34" charset="0"/>
                        </a:rPr>
                        <a:t>2100,73</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6513262"/>
                  </a:ext>
                </a:extLst>
              </a:tr>
              <a:tr h="561505">
                <a:tc>
                  <a:txBody>
                    <a:bodyPr/>
                    <a:lstStyle/>
                    <a:p>
                      <a:pPr algn="ctr" fontAlgn="b">
                        <a:buNone/>
                      </a:pPr>
                      <a:r>
                        <a:rPr lang="es-ES" sz="1400" dirty="0">
                          <a:effectLst/>
                          <a:latin typeface="Verdana" panose="020B0604030504040204" pitchFamily="34" charset="0"/>
                          <a:ea typeface="Verdana" panose="020B0604030504040204" pitchFamily="34" charset="0"/>
                        </a:rPr>
                        <a:t>MOTONIVELADORA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ES" sz="1400" dirty="0">
                          <a:effectLst/>
                          <a:latin typeface="Verdana" panose="020B0604030504040204" pitchFamily="34" charset="0"/>
                          <a:ea typeface="Verdana" panose="020B0604030504040204" pitchFamily="34" charset="0"/>
                        </a:rPr>
                        <a:t>5278,77</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041512"/>
                  </a:ext>
                </a:extLst>
              </a:tr>
              <a:tr h="561505">
                <a:tc>
                  <a:txBody>
                    <a:bodyPr/>
                    <a:lstStyle/>
                    <a:p>
                      <a:pPr algn="ctr" fontAlgn="b">
                        <a:buNone/>
                      </a:pPr>
                      <a:r>
                        <a:rPr lang="es-ES" sz="1400" dirty="0">
                          <a:effectLst/>
                          <a:latin typeface="Verdana" panose="020B0604030504040204" pitchFamily="34" charset="0"/>
                          <a:ea typeface="Verdana" panose="020B0604030504040204" pitchFamily="34" charset="0"/>
                        </a:rPr>
                        <a:t>VOLQUETA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ES" sz="1400" dirty="0">
                          <a:effectLst/>
                          <a:latin typeface="Verdana" panose="020B0604030504040204" pitchFamily="34" charset="0"/>
                          <a:ea typeface="Verdana" panose="020B0604030504040204" pitchFamily="34" charset="0"/>
                        </a:rPr>
                        <a:t>22653,52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2033168"/>
                  </a:ext>
                </a:extLst>
              </a:tr>
            </a:tbl>
          </a:graphicData>
        </a:graphic>
      </p:graphicFrame>
      <p:sp>
        <p:nvSpPr>
          <p:cNvPr id="8" name="CuadroTexto 7">
            <a:extLst>
              <a:ext uri="{FF2B5EF4-FFF2-40B4-BE49-F238E27FC236}">
                <a16:creationId xmlns:a16="http://schemas.microsoft.com/office/drawing/2014/main" id="{12160C3C-04EA-B97D-8BF0-D54B59D29409}"/>
              </a:ext>
            </a:extLst>
          </p:cNvPr>
          <p:cNvSpPr txBox="1"/>
          <p:nvPr/>
        </p:nvSpPr>
        <p:spPr>
          <a:xfrm>
            <a:off x="1283513" y="1076494"/>
            <a:ext cx="95366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latin typeface="Verdana" panose="020B0604030504040204" pitchFamily="34" charset="0"/>
                <a:ea typeface="Verdana" panose="020B0604030504040204" pitchFamily="34" charset="0"/>
              </a:rPr>
              <a:t>Consumo de combustible del banco de maquinaria administrado por Tierrasua en los meses de julio, agosto y septiembre de 2025.</a:t>
            </a:r>
          </a:p>
        </p:txBody>
      </p:sp>
    </p:spTree>
    <p:extLst>
      <p:ext uri="{BB962C8B-B14F-4D97-AF65-F5344CB8AC3E}">
        <p14:creationId xmlns:p14="http://schemas.microsoft.com/office/powerpoint/2010/main" val="30548507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AD764-3A5C-99B1-88E8-B519F2700D74}"/>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C9F9B63-C17C-1976-2718-1485FCFB86B4}"/>
              </a:ext>
            </a:extLst>
          </p:cNvPr>
          <p:cNvSpPr txBox="1"/>
          <p:nvPr/>
        </p:nvSpPr>
        <p:spPr>
          <a:xfrm>
            <a:off x="1295852" y="3909718"/>
            <a:ext cx="3406869" cy="956800"/>
          </a:xfrm>
          <a:prstGeom prst="rect">
            <a:avLst/>
          </a:prstGeom>
          <a:noFill/>
        </p:spPr>
        <p:txBody>
          <a:bodyPr wrap="square" lIns="91440" tIns="45720" rIns="91440" bIns="45720" rtlCol="0" anchor="t">
            <a:spAutoFit/>
          </a:bodyPr>
          <a:lstStyle/>
          <a:p>
            <a:pPr>
              <a:lnSpc>
                <a:spcPts val="4420"/>
              </a:lnSpc>
            </a:pPr>
            <a:r>
              <a:rPr lang="es-ES" sz="16600" b="1" spc="-300" dirty="0">
                <a:solidFill>
                  <a:srgbClr val="FFCC01"/>
                </a:solidFill>
                <a:latin typeface="Verdana"/>
                <a:ea typeface="Verdana"/>
                <a:cs typeface="Verdana" panose="020B0604030504040204" pitchFamily="34" charset="0"/>
              </a:rPr>
              <a:t>06</a:t>
            </a:r>
            <a:endParaRPr lang="es-CO" sz="16600" b="1" spc="-300" dirty="0">
              <a:solidFill>
                <a:srgbClr val="FFCC0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F0BD404A-9DFB-EBB6-9E1D-F2F4C8B85458}"/>
              </a:ext>
            </a:extLst>
          </p:cNvPr>
          <p:cNvSpPr txBox="1"/>
          <p:nvPr/>
        </p:nvSpPr>
        <p:spPr>
          <a:xfrm>
            <a:off x="4702721" y="3167271"/>
            <a:ext cx="5340891" cy="1220847"/>
          </a:xfrm>
          <a:prstGeom prst="rect">
            <a:avLst/>
          </a:prstGeom>
          <a:noFill/>
        </p:spPr>
        <p:txBody>
          <a:bodyPr wrap="square" lIns="91440" tIns="45720" rIns="91440" bIns="45720" rtlCol="0" anchor="t">
            <a:spAutoFit/>
          </a:bodyPr>
          <a:lstStyle/>
          <a:p>
            <a:pPr>
              <a:lnSpc>
                <a:spcPts val="4420"/>
              </a:lnSpc>
            </a:pPr>
            <a:r>
              <a:rPr lang="es-ES" sz="4800" b="1" spc="-300" dirty="0">
                <a:solidFill>
                  <a:schemeClr val="tx1">
                    <a:lumMod val="85000"/>
                    <a:lumOff val="15000"/>
                  </a:schemeClr>
                </a:solidFill>
                <a:latin typeface="Verdana"/>
                <a:ea typeface="Verdana"/>
              </a:rPr>
              <a:t>Rendimiento de Operarios</a:t>
            </a:r>
          </a:p>
        </p:txBody>
      </p:sp>
    </p:spTree>
    <p:extLst>
      <p:ext uri="{BB962C8B-B14F-4D97-AF65-F5344CB8AC3E}">
        <p14:creationId xmlns:p14="http://schemas.microsoft.com/office/powerpoint/2010/main" val="1943092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B98E58B-C409-997F-D09E-C8055D0ECB96}"/>
              </a:ext>
            </a:extLst>
          </p:cNvPr>
          <p:cNvSpPr>
            <a:spLocks noChangeArrowheads="1"/>
          </p:cNvSpPr>
          <p:nvPr/>
        </p:nvSpPr>
        <p:spPr bwMode="auto">
          <a:xfrm>
            <a:off x="952866" y="2823020"/>
            <a:ext cx="469375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90600" algn="l"/>
              </a:tabLst>
              <a:defRPr>
                <a:solidFill>
                  <a:schemeClr val="tx1"/>
                </a:solidFill>
                <a:latin typeface="Arial" panose="020B0604020202020204" pitchFamily="34" charset="0"/>
              </a:defRPr>
            </a:lvl1pPr>
            <a:lvl2pPr eaLnBrk="0" fontAlgn="base" hangingPunct="0">
              <a:spcBef>
                <a:spcPct val="0"/>
              </a:spcBef>
              <a:spcAft>
                <a:spcPct val="0"/>
              </a:spcAft>
              <a:tabLst>
                <a:tab pos="990600" algn="l"/>
              </a:tabLst>
              <a:defRPr>
                <a:solidFill>
                  <a:schemeClr val="tx1"/>
                </a:solidFill>
                <a:latin typeface="Arial" panose="020B0604020202020204" pitchFamily="34" charset="0"/>
              </a:defRPr>
            </a:lvl2pPr>
            <a:lvl3pPr eaLnBrk="0" fontAlgn="base" hangingPunct="0">
              <a:spcBef>
                <a:spcPct val="0"/>
              </a:spcBef>
              <a:spcAft>
                <a:spcPct val="0"/>
              </a:spcAft>
              <a:tabLst>
                <a:tab pos="990600" algn="l"/>
              </a:tabLst>
              <a:defRPr>
                <a:solidFill>
                  <a:schemeClr val="tx1"/>
                </a:solidFill>
                <a:latin typeface="Arial" panose="020B0604020202020204" pitchFamily="34" charset="0"/>
              </a:defRPr>
            </a:lvl3pPr>
            <a:lvl4pPr eaLnBrk="0" fontAlgn="base" hangingPunct="0">
              <a:spcBef>
                <a:spcPct val="0"/>
              </a:spcBef>
              <a:spcAft>
                <a:spcPct val="0"/>
              </a:spcAft>
              <a:tabLst>
                <a:tab pos="990600" algn="l"/>
              </a:tabLst>
              <a:defRPr>
                <a:solidFill>
                  <a:schemeClr val="tx1"/>
                </a:solidFill>
                <a:latin typeface="Arial" panose="020B0604020202020204" pitchFamily="34" charset="0"/>
              </a:defRPr>
            </a:lvl4pPr>
            <a:lvl5pPr eaLnBrk="0" fontAlgn="base" hangingPunct="0">
              <a:spcBef>
                <a:spcPct val="0"/>
              </a:spcBef>
              <a:spcAft>
                <a:spcPct val="0"/>
              </a:spcAft>
              <a:tabLst>
                <a:tab pos="990600" algn="l"/>
              </a:tabLst>
              <a:defRPr>
                <a:solidFill>
                  <a:schemeClr val="tx1"/>
                </a:solidFill>
                <a:latin typeface="Arial" panose="020B0604020202020204" pitchFamily="34" charset="0"/>
              </a:defRPr>
            </a:lvl5pPr>
            <a:lvl6pPr eaLnBrk="0" fontAlgn="base" hangingPunct="0">
              <a:spcBef>
                <a:spcPct val="0"/>
              </a:spcBef>
              <a:spcAft>
                <a:spcPct val="0"/>
              </a:spcAft>
              <a:tabLst>
                <a:tab pos="990600" algn="l"/>
              </a:tabLst>
              <a:defRPr>
                <a:solidFill>
                  <a:schemeClr val="tx1"/>
                </a:solidFill>
                <a:latin typeface="Arial" panose="020B0604020202020204" pitchFamily="34" charset="0"/>
              </a:defRPr>
            </a:lvl6pPr>
            <a:lvl7pPr eaLnBrk="0" fontAlgn="base" hangingPunct="0">
              <a:spcBef>
                <a:spcPct val="0"/>
              </a:spcBef>
              <a:spcAft>
                <a:spcPct val="0"/>
              </a:spcAft>
              <a:tabLst>
                <a:tab pos="990600" algn="l"/>
              </a:tabLst>
              <a:defRPr>
                <a:solidFill>
                  <a:schemeClr val="tx1"/>
                </a:solidFill>
                <a:latin typeface="Arial" panose="020B0604020202020204" pitchFamily="34" charset="0"/>
              </a:defRPr>
            </a:lvl7pPr>
            <a:lvl8pPr eaLnBrk="0" fontAlgn="base" hangingPunct="0">
              <a:spcBef>
                <a:spcPct val="0"/>
              </a:spcBef>
              <a:spcAft>
                <a:spcPct val="0"/>
              </a:spcAft>
              <a:tabLst>
                <a:tab pos="990600" algn="l"/>
              </a:tabLst>
              <a:defRPr>
                <a:solidFill>
                  <a:schemeClr val="tx1"/>
                </a:solidFill>
                <a:latin typeface="Arial" panose="020B0604020202020204" pitchFamily="34" charset="0"/>
              </a:defRPr>
            </a:lvl8pPr>
            <a:lvl9pPr eaLnBrk="0" fontAlgn="base" hangingPunct="0">
              <a:spcBef>
                <a:spcPct val="0"/>
              </a:spcBef>
              <a:spcAft>
                <a:spcPct val="0"/>
              </a:spcAft>
              <a:tabLst>
                <a:tab pos="990600" algn="l"/>
              </a:tabLst>
              <a:defRPr>
                <a:solidFill>
                  <a:schemeClr val="tx1"/>
                </a:solidFill>
                <a:latin typeface="Arial" panose="020B0604020202020204" pitchFamily="34" charset="0"/>
              </a:defRPr>
            </a:lvl9pPr>
          </a:lstStyle>
          <a:p>
            <a:r>
              <a:rPr lang="es-MX" altLang="es-MX" sz="2400" b="1" spc="-150" dirty="0">
                <a:solidFill>
                  <a:schemeClr val="tx1">
                    <a:lumMod val="75000"/>
                    <a:lumOff val="25000"/>
                  </a:schemeClr>
                </a:solidFill>
                <a:latin typeface="Verdana"/>
                <a:ea typeface="Verdana"/>
                <a:cs typeface="Calibri"/>
              </a:rPr>
              <a:t>Rendimiento de Operadores y Conductores Tierrasua S.A.S</a:t>
            </a:r>
            <a:endParaRPr lang="es-MX" altLang="es-MX" sz="2400" b="1" spc="-150" dirty="0">
              <a:solidFill>
                <a:schemeClr val="tx1">
                  <a:lumMod val="75000"/>
                  <a:lumOff val="25000"/>
                </a:schemeClr>
              </a:solidFill>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0" fontAlgn="base" latinLnBrk="0" hangingPunct="0">
              <a:spcBef>
                <a:spcPct val="0"/>
              </a:spcBef>
              <a:spcAft>
                <a:spcPct val="0"/>
              </a:spcAft>
              <a:buClrTx/>
              <a:buSzTx/>
              <a:buFontTx/>
              <a:buNone/>
              <a:tabLst>
                <a:tab pos="990600" algn="l"/>
              </a:tabLst>
            </a:pPr>
            <a:endParaRPr lang="es-MX" altLang="es-MX" spc="-150" dirty="0">
              <a:solidFill>
                <a:schemeClr val="tx1">
                  <a:lumMod val="75000"/>
                  <a:lumOff val="25000"/>
                </a:schemeClr>
              </a:solidFill>
              <a:latin typeface="Verdana"/>
              <a:ea typeface="Verdana"/>
              <a:cs typeface="Calibri"/>
            </a:endParaRPr>
          </a:p>
        </p:txBody>
      </p:sp>
      <p:pic>
        <p:nvPicPr>
          <p:cNvPr id="4" name="Gráfico 3">
            <a:extLst>
              <a:ext uri="{FF2B5EF4-FFF2-40B4-BE49-F238E27FC236}">
                <a16:creationId xmlns:a16="http://schemas.microsoft.com/office/drawing/2014/main" id="{87EA5545-BE31-1473-A212-89E6173245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682" y="2983256"/>
            <a:ext cx="285750" cy="895350"/>
          </a:xfrm>
          <a:prstGeom prst="rect">
            <a:avLst/>
          </a:prstGeom>
        </p:spPr>
      </p:pic>
      <p:graphicFrame>
        <p:nvGraphicFramePr>
          <p:cNvPr id="62" name="Diagrama 61">
            <a:extLst>
              <a:ext uri="{FF2B5EF4-FFF2-40B4-BE49-F238E27FC236}">
                <a16:creationId xmlns:a16="http://schemas.microsoft.com/office/drawing/2014/main" id="{5757D5DC-3839-2516-0629-E90D91E31536}"/>
              </a:ext>
            </a:extLst>
          </p:cNvPr>
          <p:cNvGraphicFramePr/>
          <p:nvPr>
            <p:extLst>
              <p:ext uri="{D42A27DB-BD31-4B8C-83A1-F6EECF244321}">
                <p14:modId xmlns:p14="http://schemas.microsoft.com/office/powerpoint/2010/main" val="2477824181"/>
              </p:ext>
            </p:extLst>
          </p:nvPr>
        </p:nvGraphicFramePr>
        <p:xfrm>
          <a:off x="5646625" y="1064754"/>
          <a:ext cx="5908260" cy="49938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521919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4C1B7-F828-CCED-E56C-EEBBEDF990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2A2B6E8-C905-FD15-3B0A-B0F205B53C1B}"/>
              </a:ext>
            </a:extLst>
          </p:cNvPr>
          <p:cNvSpPr txBox="1"/>
          <p:nvPr/>
        </p:nvSpPr>
        <p:spPr>
          <a:xfrm>
            <a:off x="3220723" y="3064893"/>
            <a:ext cx="5750553" cy="728213"/>
          </a:xfrm>
          <a:prstGeom prst="rect">
            <a:avLst/>
          </a:prstGeom>
          <a:noFill/>
        </p:spPr>
        <p:txBody>
          <a:bodyPr wrap="square" lIns="91440" tIns="45720" rIns="91440" bIns="45720" rtlCol="0" anchor="t">
            <a:spAutoFit/>
          </a:bodyPr>
          <a:lstStyle/>
          <a:p>
            <a:pPr>
              <a:lnSpc>
                <a:spcPts val="4420"/>
              </a:lnSpc>
            </a:pPr>
            <a:r>
              <a:rPr lang="es-ES" sz="8000" b="1" spc="-300" dirty="0">
                <a:solidFill>
                  <a:schemeClr val="tx1">
                    <a:lumMod val="85000"/>
                    <a:lumOff val="15000"/>
                  </a:schemeClr>
                </a:solidFill>
                <a:latin typeface="Verdana"/>
                <a:ea typeface="Verdana"/>
              </a:rPr>
              <a:t>GRACIAS</a:t>
            </a:r>
          </a:p>
        </p:txBody>
      </p:sp>
    </p:spTree>
    <p:extLst>
      <p:ext uri="{BB962C8B-B14F-4D97-AF65-F5344CB8AC3E}">
        <p14:creationId xmlns:p14="http://schemas.microsoft.com/office/powerpoint/2010/main" val="4151750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81232-2FC6-27BA-26E5-B545763604C5}"/>
            </a:ext>
          </a:extLst>
        </p:cNvPr>
        <p:cNvGrpSpPr/>
        <p:nvPr/>
      </p:nvGrpSpPr>
      <p:grpSpPr>
        <a:xfrm>
          <a:off x="0" y="0"/>
          <a:ext cx="0" cy="0"/>
          <a:chOff x="0" y="0"/>
          <a:chExt cx="0" cy="0"/>
        </a:xfrm>
      </p:grpSpPr>
      <p:sp>
        <p:nvSpPr>
          <p:cNvPr id="13" name="CuadroTexto 12">
            <a:extLst>
              <a:ext uri="{FF2B5EF4-FFF2-40B4-BE49-F238E27FC236}">
                <a16:creationId xmlns:a16="http://schemas.microsoft.com/office/drawing/2014/main" id="{2899F163-0B0F-0943-ABDE-B42D06FC394E}"/>
              </a:ext>
            </a:extLst>
          </p:cNvPr>
          <p:cNvSpPr txBox="1">
            <a:spLocks noChangeArrowheads="1"/>
          </p:cNvSpPr>
          <p:nvPr/>
        </p:nvSpPr>
        <p:spPr bwMode="auto">
          <a:xfrm>
            <a:off x="2791661" y="349663"/>
            <a:ext cx="7155606" cy="71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defRPr sz="1800" b="0" i="0" u="none" strike="noStrike" kern="0" cap="none" spc="0" baseline="0">
                <a:solidFill>
                  <a:srgbClr val="000000"/>
                </a:solidFill>
                <a:uFillTx/>
              </a:defRPr>
            </a:pPr>
            <a:r>
              <a:rPr lang="es-ES" b="1" dirty="0">
                <a:latin typeface="Verdana" panose="020B0604030504040204" pitchFamily="34" charset="0"/>
                <a:ea typeface="Verdana" panose="020B0604030504040204" pitchFamily="34" charset="0"/>
              </a:rPr>
              <a:t>Convenios Interadministrativos y su </a:t>
            </a:r>
          </a:p>
          <a:p>
            <a:pPr>
              <a:buNone/>
              <a:defRPr sz="1800" b="0" i="0" u="none" strike="noStrike" kern="0" cap="none" spc="0" baseline="0">
                <a:solidFill>
                  <a:srgbClr val="000000"/>
                </a:solidFill>
                <a:uFillTx/>
              </a:defRPr>
            </a:pPr>
            <a:r>
              <a:rPr lang="es-ES" b="1" dirty="0">
                <a:latin typeface="Verdana" panose="020B0604030504040204" pitchFamily="34" charset="0"/>
                <a:ea typeface="Verdana" panose="020B0604030504040204" pitchFamily="34" charset="0"/>
              </a:rPr>
              <a:t>Impacto en el Sector Público</a:t>
            </a:r>
          </a:p>
        </p:txBody>
      </p:sp>
      <p:pic>
        <p:nvPicPr>
          <p:cNvPr id="16" name="Gráfico 15">
            <a:extLst>
              <a:ext uri="{FF2B5EF4-FFF2-40B4-BE49-F238E27FC236}">
                <a16:creationId xmlns:a16="http://schemas.microsoft.com/office/drawing/2014/main" id="{E7708256-A349-FD2F-B86F-75B388EE1F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5911" y="163598"/>
            <a:ext cx="285750" cy="895350"/>
          </a:xfrm>
          <a:prstGeom prst="rect">
            <a:avLst/>
          </a:prstGeom>
        </p:spPr>
      </p:pic>
      <p:graphicFrame>
        <p:nvGraphicFramePr>
          <p:cNvPr id="4" name="Diagrama 3">
            <a:extLst>
              <a:ext uri="{FF2B5EF4-FFF2-40B4-BE49-F238E27FC236}">
                <a16:creationId xmlns:a16="http://schemas.microsoft.com/office/drawing/2014/main" id="{8CA9F223-1F02-F9D7-7C41-460864DCC486}"/>
              </a:ext>
            </a:extLst>
          </p:cNvPr>
          <p:cNvGraphicFramePr/>
          <p:nvPr>
            <p:extLst>
              <p:ext uri="{D42A27DB-BD31-4B8C-83A1-F6EECF244321}">
                <p14:modId xmlns:p14="http://schemas.microsoft.com/office/powerpoint/2010/main" val="4066646259"/>
              </p:ext>
            </p:extLst>
          </p:nvPr>
        </p:nvGraphicFramePr>
        <p:xfrm>
          <a:off x="849452" y="1587298"/>
          <a:ext cx="10493095" cy="47371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855147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335*263"/>
  <p:tag name="TABLE_ENDDRAG_RECT" val="29*108*335*263"/>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324</TotalTime>
  <Words>8278</Words>
  <Application>Microsoft Office PowerPoint</Application>
  <PresentationFormat>Panorámica</PresentationFormat>
  <Paragraphs>1971</Paragraphs>
  <Slides>84</Slides>
  <Notes>21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84</vt:i4>
      </vt:variant>
    </vt:vector>
  </HeadingPairs>
  <TitlesOfParts>
    <vt:vector size="89" baseType="lpstr">
      <vt:lpstr>Aptos</vt:lpstr>
      <vt:lpstr>Aptos Display</vt:lpstr>
      <vt:lpstr>Arial</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esteban nino gamboa</dc:creator>
  <cp:lastModifiedBy>Mary Eugenia Abril Goyeneche</cp:lastModifiedBy>
  <cp:revision>31</cp:revision>
  <dcterms:created xsi:type="dcterms:W3CDTF">2025-08-13T14:42:47Z</dcterms:created>
  <dcterms:modified xsi:type="dcterms:W3CDTF">2025-10-07T14:00:48Z</dcterms:modified>
</cp:coreProperties>
</file>